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46A778-3648-43C3-9202-524B730F47DA}">
  <a:tblStyle styleId="{8E46A778-3648-43C3-9202-524B730F47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read binary code because the 0 and 1 represnts on and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 takes one of two values 0 or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Literally an electrical switch being turned on or off on the computer’s mother board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think of it as true or false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about the binary and boolean notation in these cases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like dogs AND cats you have to go to the left side of the room because liking dogs comes first--ORDER MATTERS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the language I used when introducing your options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me an algorithm for doing a jumping jack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06f44f8c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06f44f8c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406f44f8c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173fa61e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173fa61e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40173fa61e_0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06f44f8c0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06f44f8c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406f44f8c0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173fa6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0173fa6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27 sticky notes in a line (count together)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How would you write this number? (have them write on board)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Number 27 is written in pace value - places are powers of 10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Rearrange sticky notes into tens and ones - base 10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Can use other place values, like base 5 (based on powers of 5)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Compute powers of five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Rearrange sticky notes into twenty-fives, fives, and ones 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Write numeral for base 5 below sticky notes (102 - pronounced twenty-seven or 1-0-2 base 5)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Another example of place value is base two, or binary (based on powers of 2)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Compute powers of two 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Rearrange sticky notes into sixteens, eights, fours, twos, and ones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Write numeral for base 2 under each label (11011)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Base 10 has 10 digits, base 5 has 5 digits, base 2 has 2 digits (ex. in base 10 can’t have a 10 in any place because that is the same as a 1 in the next higher place, in base 2 a 2 in a place would equal the next higher power of two, which is the same as a 1 in the next higher place)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Can use any base (ex. base 16 - uses letters A to F for values 10 to 15)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Students as binary numbers - 5 students at front of room - standing is a 1 (both ways - examples: 11011=27, 100=4,10011=19,9=1001,1=1,11=3)</a:t>
            </a:r>
            <a:endParaRPr/>
          </a:p>
        </p:txBody>
      </p:sp>
      <p:sp>
        <p:nvSpPr>
          <p:cNvPr id="168" name="Google Shape;168;g40173fa61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173fa61e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173fa61e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27 sticky notes in a line (count together)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How would you write this number? (have them write on board)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Number 27 is written in pace value - places are powers of 10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Rearrange sticky notes into tens and ones - base 10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Can use other place values, like base 5 (based on powers of 5)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Compute powers of five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Rearrange sticky notes into twenty-fives, fives, and ones 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Write numeral for base 5 below sticky notes (102 - pronounced twenty-seven or 1-0-2 base 5)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Another example of place value is base two, or binary (based on powers of 2)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Compute powers of two 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Rearrange sticky notes into sixteens, eights, fours, twos, and ones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Write numeral for base 2 under each label (11011)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Base 10 has 10 digits, base 5 has 5 digits, base 2 has 2 digits (ex. in base 10 can’t have a 10 in any place because that is the same as a 1 in the next higher place, in base 2 a 2 in a place would equal the next higher power of two, which is the same as a 1 in the next higher place)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Can use any base (ex. base 16 - uses letters A to F for values 10 to 15)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Students as binary numbers - 5 students at front of room - standing is a 1 (both ways - examples: 11011=27, 100=4,10011=19,9=1001,1=1,11=3)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0173fa61e_0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b="0" i="0" sz="6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b="0" i="0" sz="6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hyperlink" Target="https://girlswhocode.com/locations/" TargetMode="External"/><Relationship Id="rId5" Type="http://schemas.openxmlformats.org/officeDocument/2006/relationships/hyperlink" Target="mailto:gwc.bioinfo-requests@umich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0" y="-2286000"/>
            <a:ext cx="12192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ctrTitle"/>
          </p:nvPr>
        </p:nvSpPr>
        <p:spPr>
          <a:xfrm>
            <a:off x="1190625" y="1108075"/>
            <a:ext cx="98107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Helvetica Neue Light"/>
              <a:buNone/>
            </a:pPr>
            <a:r>
              <a:rPr b="0" i="0" lang="en-US" sz="10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Computer Code</a:t>
            </a:r>
            <a:endParaRPr b="0" i="0" sz="10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95250" y="0"/>
            <a:ext cx="1200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lang="en-US"/>
              <a:t>Boolean: binary variable with two possible values</a:t>
            </a:r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838200" y="2151529"/>
            <a:ext cx="1371600" cy="1371600"/>
            <a:chOff x="838200" y="2151529"/>
            <a:chExt cx="1649506" cy="1649506"/>
          </a:xfrm>
        </p:grpSpPr>
        <p:sp>
          <p:nvSpPr>
            <p:cNvPr id="189" name="Google Shape;189;p23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1456807" y="2598656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</a:t>
              </a:r>
              <a:endParaRPr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838200" y="4598893"/>
            <a:ext cx="1371600" cy="1371600"/>
            <a:chOff x="838200" y="2151529"/>
            <a:chExt cx="1649506" cy="1649506"/>
          </a:xfrm>
        </p:grpSpPr>
        <p:sp>
          <p:nvSpPr>
            <p:cNvPr id="192" name="Google Shape;192;p23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1435245" y="2683894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</a:t>
              </a:r>
              <a:endParaRPr/>
            </a:p>
          </p:txBody>
        </p:sp>
      </p:grp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859" y="1690688"/>
            <a:ext cx="3790838" cy="4706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9613" y="978580"/>
            <a:ext cx="1874060" cy="187406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9359613" y="2977879"/>
            <a:ext cx="1790364" cy="45906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25739" y="4043923"/>
            <a:ext cx="1701826" cy="170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9526756" y="5739388"/>
            <a:ext cx="1625822" cy="41687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24"/>
          <p:cNvGraphicFramePr/>
          <p:nvPr/>
        </p:nvGraphicFramePr>
        <p:xfrm>
          <a:off x="447708" y="192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{8E46A778-3648-43C3-9202-524B730F47DA}</a:tableStyleId>
              </a:tblPr>
              <a:tblGrid>
                <a:gridCol w="3616300"/>
                <a:gridCol w="3616300"/>
                <a:gridCol w="3616300"/>
              </a:tblGrid>
              <a:tr h="66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Statement</a:t>
                      </a:r>
                      <a:endParaRPr b="1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Binary notation</a:t>
                      </a:r>
                      <a:endParaRPr b="1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Boolean notation</a:t>
                      </a:r>
                      <a:endParaRPr b="1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The sky is blue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The Earth</a:t>
                      </a:r>
                      <a:r>
                        <a:rPr b="0" i="0" lang="en-US" sz="3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is flat</a:t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06" name="Google Shape;206;p24"/>
          <p:cNvGrpSpPr/>
          <p:nvPr/>
        </p:nvGrpSpPr>
        <p:grpSpPr>
          <a:xfrm>
            <a:off x="5151629" y="1279395"/>
            <a:ext cx="1371601" cy="1371600"/>
            <a:chOff x="838200" y="2151529"/>
            <a:chExt cx="1649506" cy="1649506"/>
          </a:xfrm>
        </p:grpSpPr>
        <p:sp>
          <p:nvSpPr>
            <p:cNvPr id="207" name="Google Shape;207;p24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1456807" y="2598656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</a:t>
              </a:r>
              <a:endParaRPr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9556" y="968217"/>
            <a:ext cx="1874060" cy="18740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8499556" y="2967516"/>
            <a:ext cx="1790364" cy="45906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24"/>
          <p:cNvGrpSpPr/>
          <p:nvPr/>
        </p:nvGrpSpPr>
        <p:grpSpPr>
          <a:xfrm>
            <a:off x="5175078" y="4634968"/>
            <a:ext cx="1371601" cy="1371600"/>
            <a:chOff x="838200" y="2151529"/>
            <a:chExt cx="1649506" cy="1649506"/>
          </a:xfrm>
        </p:grpSpPr>
        <p:sp>
          <p:nvSpPr>
            <p:cNvPr id="212" name="Google Shape;212;p24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 txBox="1"/>
            <p:nvPr/>
          </p:nvSpPr>
          <p:spPr>
            <a:xfrm>
              <a:off x="1456808" y="2598656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</a:t>
              </a:r>
              <a:endParaRPr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214" name="Google Shape;2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094" y="3967761"/>
            <a:ext cx="1701826" cy="170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8689111" y="5663226"/>
            <a:ext cx="1625822" cy="41687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415600" y="1536633"/>
            <a:ext cx="113608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the color pink: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 your thumb up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533333" y="3835467"/>
            <a:ext cx="113232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4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415600" y="1536633"/>
            <a:ext cx="11360800" cy="2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chocolate: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 your thumb up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533333" y="3835467"/>
            <a:ext cx="113232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4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415600" y="1536633"/>
            <a:ext cx="113608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were born in Michigan: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 your thumb up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533333" y="3835467"/>
            <a:ext cx="113232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4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495267" y="934900"/>
            <a:ext cx="11360800" cy="1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dogs: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Raise your right hand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514067" y="2690633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cats: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your left hand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514067" y="4476500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Keep your hands down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495267" y="934900"/>
            <a:ext cx="113608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to read: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Raise your right hand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14067" y="2690633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watch tv: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your left hand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514067" y="4476500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Keep your hands down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something is </a:t>
            </a: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Then do something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something is </a:t>
            </a: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Then do something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 something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5170078" y="1811946"/>
            <a:ext cx="2840800" cy="274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5170078" y="298746"/>
            <a:ext cx="3017600" cy="1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Conditional statement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write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algorithms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 </a:t>
            </a:r>
            <a:endParaRPr b="1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to make the computer do what we want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 algorithm is like a recipe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process or set of instructions for the CPU to follow</a:t>
            </a:r>
            <a:endParaRPr b="0" i="0" sz="2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450" y="2779877"/>
            <a:ext cx="5245100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0" y="6596390"/>
            <a:ext cx="352378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https://www.webopedia.com/TERM/A/algorithm.html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838200" y="365125"/>
            <a:ext cx="10515600" cy="176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going to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write source code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uses an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lang="en-US"/>
              <a:t> to convert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base10 to base2 numbers!</a:t>
            </a:r>
            <a:endParaRPr/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34" y="2309888"/>
            <a:ext cx="9173467" cy="441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of Codes</a:t>
            </a:r>
            <a:endParaRPr/>
          </a:p>
        </p:txBody>
      </p:sp>
      <p:pic>
        <p:nvPicPr>
          <p:cNvPr descr="Image result for egyptian code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225" y="1634757"/>
            <a:ext cx="4413332" cy="395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rse code"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7275" y="1050725"/>
            <a:ext cx="4413326" cy="29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 result for braille"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8125" y="4093650"/>
            <a:ext cx="5939174" cy="2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get coding!</a:t>
            </a:r>
            <a:endParaRPr/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5625"/>
            <a:ext cx="7772400" cy="208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4047725"/>
            <a:ext cx="6229350" cy="180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838200" y="365125"/>
            <a:ext cx="10515600" cy="176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going to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write source code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uses an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lang="en-US"/>
              <a:t> to convert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base10 to base2 numbers!</a:t>
            </a:r>
            <a:endParaRPr/>
          </a:p>
        </p:txBody>
      </p:sp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34" y="2309888"/>
            <a:ext cx="9173467" cy="441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5" name="Google Shape;295;p35"/>
          <p:cNvSpPr txBox="1"/>
          <p:nvPr>
            <p:ph type="title"/>
          </p:nvPr>
        </p:nvSpPr>
        <p:spPr>
          <a:xfrm>
            <a:off x="415600" y="593367"/>
            <a:ext cx="11360800" cy="5081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Goal: Turn your Ozobot into </a:t>
            </a:r>
            <a:r>
              <a:rPr lang="en-US"/>
              <a:t>a decimal to binary number converter 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with booleans and conditional statements!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source code to:</a:t>
            </a:r>
            <a:b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/>
              <a:t>1. Make the Ozobot follow the correct path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</a:t>
            </a:r>
            <a:r>
              <a:rPr lang="en-US"/>
              <a:t>Check your answers to decimal-binary number conversions</a:t>
            </a:r>
            <a:endParaRPr b="0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898" y="0"/>
            <a:ext cx="7504770" cy="500318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/>
        </p:nvSpPr>
        <p:spPr>
          <a:xfrm>
            <a:off x="1003611" y="4919008"/>
            <a:ext cx="1008070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https://girlswhocode.com/locations/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high schoolers with transportation to University of Michigan: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gwc.bioinfo-requests@umich.edu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information about our Application for 2018-2019 Girls Who Code Club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120191"/>
            <a:ext cx="12192000" cy="1137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 Light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types of code do computers use?</a:t>
            </a:r>
            <a:endParaRPr b="0" i="0" sz="5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85074"/>
            <a:ext cx="80772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247973" y="6493790"/>
            <a:ext cx="570337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https://commons.wikimedia.org/wiki/File:Evolution_of_computers.png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written using a human-readable programming language</a:t>
            </a:r>
            <a:endParaRPr b="0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677208" y="21298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829608" y="22822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982008" y="24346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134408" y="25870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139248" y="2021846"/>
            <a:ext cx="494270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C++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Ruby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Scratch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Ozoblockly</a:t>
            </a:r>
            <a:endParaRPr b="1"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286808" y="27394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Just like English can be translated to Spanish…</a:t>
            </a:r>
            <a:endParaRPr b="0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10043" y="3077314"/>
            <a:ext cx="44237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Hi! How are you?</a:t>
            </a:r>
            <a:endParaRPr sz="4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338119" y="3212757"/>
            <a:ext cx="1405054" cy="5724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35233" y="3985754"/>
            <a:ext cx="2828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Translation</a:t>
            </a:r>
            <a:endParaRPr sz="2400">
              <a:solidFill>
                <a:srgbClr val="7030A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7147530" y="3077314"/>
            <a:ext cx="50444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</a:t>
            </a: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Hol</a:t>
            </a: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a! ¿</a:t>
            </a: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estás?</a:t>
            </a:r>
            <a:endParaRPr sz="4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0" y="367868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translated to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</a:t>
            </a:r>
            <a:endParaRPr b="1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828800" y="5798635"/>
            <a:ext cx="2854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6476850"/>
            <a:ext cx="83188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https://medium.com/basecs/a-deeper-inspection-into-compilation-and-interpretation-d98952ebc842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7779834" y="2587083"/>
            <a:ext cx="2542478" cy="314464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018578" y="3218625"/>
            <a:ext cx="20649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0 1 1 0 1 0 1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1 0 1 1 0 0 1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0 0 0 1 1 1 0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623715" y="5864073"/>
            <a:ext cx="2854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5330283" y="3790975"/>
            <a:ext cx="1405054" cy="5724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527397" y="4563972"/>
            <a:ext cx="2828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Translation</a:t>
            </a:r>
            <a:endParaRPr sz="2400">
              <a:solidFill>
                <a:srgbClr val="7030A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1569484" y="1936116"/>
            <a:ext cx="3575824" cy="3754244"/>
            <a:chOff x="1569484" y="1936116"/>
            <a:chExt cx="3575824" cy="3754244"/>
          </a:xfrm>
        </p:grpSpPr>
        <p:grpSp>
          <p:nvGrpSpPr>
            <p:cNvPr id="147" name="Google Shape;147;p19"/>
            <p:cNvGrpSpPr/>
            <p:nvPr/>
          </p:nvGrpSpPr>
          <p:grpSpPr>
            <a:xfrm>
              <a:off x="1569484" y="1936116"/>
              <a:ext cx="3152078" cy="3754244"/>
              <a:chOff x="-144966" y="1234943"/>
              <a:chExt cx="3152078" cy="3754244"/>
            </a:xfrm>
          </p:grpSpPr>
          <p:sp>
            <p:nvSpPr>
              <p:cNvPr id="148" name="Google Shape;148;p19"/>
              <p:cNvSpPr/>
              <p:nvPr/>
            </p:nvSpPr>
            <p:spPr>
              <a:xfrm>
                <a:off x="-144966" y="12349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7434" y="13873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159834" y="15397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312234" y="16921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464634" y="18445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19"/>
            <p:cNvSpPr txBox="1"/>
            <p:nvPr/>
          </p:nvSpPr>
          <p:spPr>
            <a:xfrm>
              <a:off x="2179084" y="2997116"/>
              <a:ext cx="29662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If variable equals five: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Then print(“Hello World”)</a:t>
              </a:r>
              <a:endParaRPr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is also called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code</a:t>
            </a:r>
            <a:endParaRPr b="1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779834" y="2587083"/>
            <a:ext cx="2542478" cy="314464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23715" y="5864073"/>
            <a:ext cx="2854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8018578" y="3218625"/>
            <a:ext cx="20649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0 1 1 0 1 0 1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1 0 1 1 0 0 1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0 0 0 1 1 1 0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542363" y="2228907"/>
            <a:ext cx="678551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language made entirely of 0 and 1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 by the central processing unit (CPU)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is a system of numerical notation using only 0 and 1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arithmetic uses base 2, we usually use base 10</a:t>
            </a:r>
            <a:endParaRPr b="0" i="0" sz="2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Counting in binary!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count in binary (base 2)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825" y="2349244"/>
            <a:ext cx="6312462" cy="289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