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8BAA3F-6FE0-4817-A84C-269C034E701D}">
  <a:tblStyle styleId="{B98BAA3F-6FE0-4817-A84C-269C034E70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dd9b560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dd9b560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6dd9b5606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6dd9b5606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6dd9b5606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46dd9b5606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dd9b5606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6dd9b5606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46dd9b5606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0173fa61e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0173fa61e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27 sticky notes in a line (count together)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How would you write this number? (have them write on board)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Number 27 is written in pace value - places are powers of 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Rearrange sticky notes into tens and ones - base 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Can use other place values, like base 5 (based on powers of 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Compute powers of five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Rearrange sticky notes into twenty-fives, fives, and ones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Write numeral for base 5 below sticky notes (102 - pronounced twenty-seven or 1-0-2 base 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Another example of place value is base two, or binary (based on powers of 2)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Compute powers of two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Rearrange sticky notes into sixteens, eights, fours, twos, and 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Write numeral for base 2 under each label (11011)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Base 10 has 10 digits, base 5 has 5 digits, base 2 has 2 digits (ex. in base 10 can’t have a 10 in any place because that is the same as a 1 in the next higher place, in base 2 a 2 in a place would equal the next higher power of two, which is the same as a 1 in the next higher place)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Can use any base (ex. base 16 - uses letters A to F for values 10 to 15)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Students as binary numbers - 5 students at front of room - standing is a 1 (both ways - examples: 11011=27, 100=4,10011=19,9=1001,1=1,11=3)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0173fa61e_0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read binary code because the 0 and 1 represnts on and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 takes one of two values 0 or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Literally an electrical switch being turned on or off on the computer’s mother 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think of it as true or false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about the binary and boolean notation in these cases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like dogs AND cats you have to go to the left side of the room because liking dogs comes first--ORDER MATTERS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the language I used when introducing your options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me an algorithm for doing a jumping jack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06f44f8c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06f44f8c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406f44f8c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0173fa61e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0173fa61e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40173fa61e_0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06f44f8c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06f44f8c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406f44f8c0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173fa6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173fa6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27 sticky notes in a line (count together)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How would you write this number? (have them write on board)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Number 27 is written in pace value - places are powers of 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Rearrange sticky notes into tens and ones - base 10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Can use other place values, like base 5 (based on powers of 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Compute powers of five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Rearrange sticky notes into twenty-fives, fives, and ones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Write numeral for base 5 below sticky notes (102 - pronounced twenty-seven or 1-0-2 base 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Another example of place value is base two, or binary (based on powers of 2)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Compute powers of two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Rearrange sticky notes into sixteens, eights, fours, twos, and 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Write numeral for base 2 under each label (11011)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Base 10 has 10 digits, base 5 has 5 digits, base 2 has 2 digits (ex. in base 10 can’t have a 10 in any place because that is the same as a 1 in the next higher place, in base 2 a 2 in a place would equal the next higher power of two, which is the same as a 1 in the next higher place)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Can use any base (ex. base 16 - uses letters A to F for values 10 to 15)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-US"/>
              <a:t>Students as binary numbers - 5 students at front of room - standing is a 1 (both ways - examples: 11011=27, 100=4,10011=19,9=1001,1=1,11=3)</a:t>
            </a:r>
            <a:endParaRPr/>
          </a:p>
        </p:txBody>
      </p:sp>
      <p:sp>
        <p:nvSpPr>
          <p:cNvPr id="168" name="Google Shape;168;g40173fa61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dd9b560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dd9b560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46dd9b560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b="0" i="0" sz="6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b="0" i="0" sz="6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Helvetica Neue Light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b="0" i="0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Relationship Id="rId4" Type="http://schemas.openxmlformats.org/officeDocument/2006/relationships/hyperlink" Target="https://girlswhocode.com/locations/" TargetMode="External"/><Relationship Id="rId5" Type="http://schemas.openxmlformats.org/officeDocument/2006/relationships/hyperlink" Target="mailto:gwc.bioinfo-requests@umich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0" y="-2286000"/>
            <a:ext cx="12192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ctrTitle"/>
          </p:nvPr>
        </p:nvSpPr>
        <p:spPr>
          <a:xfrm>
            <a:off x="1190625" y="1108075"/>
            <a:ext cx="98107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Helvetica Neue Light"/>
              <a:buNone/>
            </a:pPr>
            <a:r>
              <a:rPr b="0" i="0" lang="en-US" sz="10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Computer Code</a:t>
            </a:r>
            <a:endParaRPr b="0" i="0" sz="10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4048250" y="106325"/>
            <a:ext cx="3641100" cy="95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3"/>
          <p:cNvSpPr/>
          <p:nvPr/>
        </p:nvSpPr>
        <p:spPr>
          <a:xfrm rot="5400000">
            <a:off x="4176055" y="2053195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 rot="5400000">
            <a:off x="4176055" y="2497799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 rot="5400000">
            <a:off x="4176055" y="2942403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 rot="5400000">
            <a:off x="4176055" y="3387007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 rot="5400000">
            <a:off x="4176055" y="3831611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 rot="5400000">
            <a:off x="4176055" y="4276214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rot="5400000">
            <a:off x="4176055" y="4720818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5400000">
            <a:off x="4176055" y="5165397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 rot="5400000">
            <a:off x="4176055" y="5610001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 rot="5400000">
            <a:off x="4176055" y="6054605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 rot="5400000">
            <a:off x="6842174" y="2310061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 rot="5400000">
            <a:off x="6842174" y="2913340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 rot="5400000">
            <a:off x="6842174" y="3516644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 rot="5400000">
            <a:off x="6842174" y="4119948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 rot="5400000">
            <a:off x="6842174" y="4723252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 rot="5400000">
            <a:off x="6842174" y="5326543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 rot="5400000">
            <a:off x="6842174" y="5929860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4048250" y="927625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10</a:t>
            </a:r>
            <a:r>
              <a:rPr baseline="30000" lang="en-US" sz="4800"/>
              <a:t>1</a:t>
            </a:r>
            <a:endParaRPr baseline="30000" sz="4800"/>
          </a:p>
        </p:txBody>
      </p:sp>
      <p:sp>
        <p:nvSpPr>
          <p:cNvPr id="232" name="Google Shape;232;p23"/>
          <p:cNvSpPr txBox="1"/>
          <p:nvPr/>
        </p:nvSpPr>
        <p:spPr>
          <a:xfrm>
            <a:off x="6283125" y="927625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10</a:t>
            </a:r>
            <a:r>
              <a:rPr baseline="30000" lang="en-US" sz="4800"/>
              <a:t>0</a:t>
            </a:r>
            <a:endParaRPr baseline="30000" sz="4800"/>
          </a:p>
        </p:txBody>
      </p:sp>
      <p:sp>
        <p:nvSpPr>
          <p:cNvPr id="233" name="Google Shape;233;p23"/>
          <p:cNvSpPr/>
          <p:nvPr/>
        </p:nvSpPr>
        <p:spPr>
          <a:xfrm rot="5400000">
            <a:off x="5038530" y="2053195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 rot="5400000">
            <a:off x="5038530" y="2497799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 rot="5400000">
            <a:off x="5038530" y="2942403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5400000">
            <a:off x="5038530" y="3387007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5400000">
            <a:off x="5038530" y="3831611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rot="5400000">
            <a:off x="5038530" y="4276214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rot="5400000">
            <a:off x="5038530" y="4720818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5400000">
            <a:off x="5038530" y="5165397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rot="5400000">
            <a:off x="5038530" y="5610001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5400000">
            <a:off x="5038530" y="6054605"/>
            <a:ext cx="444600" cy="52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 txBox="1"/>
          <p:nvPr>
            <p:ph type="title"/>
          </p:nvPr>
        </p:nvSpPr>
        <p:spPr>
          <a:xfrm>
            <a:off x="0" y="64225"/>
            <a:ext cx="10515600" cy="86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10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4179350" y="64225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D85C6"/>
                </a:solidFill>
              </a:rPr>
              <a:t>2</a:t>
            </a:r>
            <a:endParaRPr sz="6000">
              <a:solidFill>
                <a:srgbClr val="3D85C6"/>
              </a:solidFill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6414225" y="64225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1C232"/>
                </a:solidFill>
              </a:rPr>
              <a:t>7</a:t>
            </a:r>
            <a:endParaRPr sz="6000">
              <a:solidFill>
                <a:srgbClr val="F1C232"/>
              </a:solidFill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4513250" y="157215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10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6763875" y="157215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694950" y="2033263"/>
            <a:ext cx="10802100" cy="36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10x</a:t>
            </a:r>
            <a:r>
              <a:rPr lang="en-US" sz="9600">
                <a:solidFill>
                  <a:srgbClr val="0B5394"/>
                </a:solidFill>
              </a:rPr>
              <a:t>2</a:t>
            </a:r>
            <a:r>
              <a:rPr lang="en-US" sz="9600"/>
              <a:t> + 1x</a:t>
            </a:r>
            <a:r>
              <a:rPr lang="en-US" sz="9600">
                <a:solidFill>
                  <a:srgbClr val="F1C232"/>
                </a:solidFill>
              </a:rPr>
              <a:t>7</a:t>
            </a:r>
            <a:r>
              <a:rPr lang="en-US" sz="9600"/>
              <a:t> = </a:t>
            </a:r>
            <a:r>
              <a:rPr lang="en-US" sz="9600" u="sng"/>
              <a:t>27</a:t>
            </a:r>
            <a:endParaRPr sz="96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/>
          <p:nvPr/>
        </p:nvSpPr>
        <p:spPr>
          <a:xfrm>
            <a:off x="3807175" y="219025"/>
            <a:ext cx="4843800" cy="10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4"/>
          <p:cNvSpPr/>
          <p:nvPr/>
        </p:nvSpPr>
        <p:spPr>
          <a:xfrm rot="5400000">
            <a:off x="3433855" y="2229445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57" name="Google Shape;257;p24"/>
          <p:cNvSpPr/>
          <p:nvPr/>
        </p:nvSpPr>
        <p:spPr>
          <a:xfrm rot="5400000">
            <a:off x="3433855" y="2674049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58" name="Google Shape;258;p24"/>
          <p:cNvSpPr/>
          <p:nvPr/>
        </p:nvSpPr>
        <p:spPr>
          <a:xfrm rot="5400000">
            <a:off x="3433855" y="3118653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59" name="Google Shape;259;p24"/>
          <p:cNvSpPr/>
          <p:nvPr/>
        </p:nvSpPr>
        <p:spPr>
          <a:xfrm rot="5400000">
            <a:off x="3433855" y="3563257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0" name="Google Shape;260;p24"/>
          <p:cNvSpPr/>
          <p:nvPr/>
        </p:nvSpPr>
        <p:spPr>
          <a:xfrm rot="5400000">
            <a:off x="3433855" y="4007861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1" name="Google Shape;261;p24"/>
          <p:cNvSpPr/>
          <p:nvPr/>
        </p:nvSpPr>
        <p:spPr>
          <a:xfrm rot="5400000">
            <a:off x="3433855" y="4452464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2" name="Google Shape;262;p24"/>
          <p:cNvSpPr/>
          <p:nvPr/>
        </p:nvSpPr>
        <p:spPr>
          <a:xfrm rot="5400000">
            <a:off x="3433855" y="4897068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3" name="Google Shape;263;p24"/>
          <p:cNvSpPr/>
          <p:nvPr/>
        </p:nvSpPr>
        <p:spPr>
          <a:xfrm rot="5400000">
            <a:off x="3433855" y="5341647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4" name="Google Shape;264;p24"/>
          <p:cNvSpPr/>
          <p:nvPr/>
        </p:nvSpPr>
        <p:spPr>
          <a:xfrm rot="5400000">
            <a:off x="3433855" y="5786251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5" name="Google Shape;265;p24"/>
          <p:cNvSpPr/>
          <p:nvPr/>
        </p:nvSpPr>
        <p:spPr>
          <a:xfrm rot="5400000">
            <a:off x="3433855" y="6230855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6" name="Google Shape;266;p24"/>
          <p:cNvSpPr/>
          <p:nvPr/>
        </p:nvSpPr>
        <p:spPr>
          <a:xfrm rot="5400000">
            <a:off x="4482049" y="2229486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7" name="Google Shape;267;p24"/>
          <p:cNvSpPr/>
          <p:nvPr/>
        </p:nvSpPr>
        <p:spPr>
          <a:xfrm rot="5400000">
            <a:off x="4482049" y="2674040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 rot="5400000">
            <a:off x="4482049" y="3134419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 rot="5400000">
            <a:off x="4482049" y="3563286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0" name="Google Shape;270;p24"/>
          <p:cNvSpPr/>
          <p:nvPr/>
        </p:nvSpPr>
        <p:spPr>
          <a:xfrm rot="5400000">
            <a:off x="4482049" y="4015765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1" name="Google Shape;271;p24"/>
          <p:cNvSpPr/>
          <p:nvPr/>
        </p:nvSpPr>
        <p:spPr>
          <a:xfrm rot="5400000">
            <a:off x="7794249" y="2650806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 rot="5400000">
            <a:off x="7794249" y="3586497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3398900" y="1169225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5</a:t>
            </a:r>
            <a:r>
              <a:rPr baseline="30000" lang="en-US" sz="4800"/>
              <a:t>2</a:t>
            </a:r>
            <a:endParaRPr baseline="30000" sz="4800"/>
          </a:p>
        </p:txBody>
      </p:sp>
      <p:sp>
        <p:nvSpPr>
          <p:cNvPr id="274" name="Google Shape;274;p24"/>
          <p:cNvSpPr txBox="1"/>
          <p:nvPr/>
        </p:nvSpPr>
        <p:spPr>
          <a:xfrm>
            <a:off x="7235200" y="1169225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5</a:t>
            </a:r>
            <a:r>
              <a:rPr baseline="30000" lang="en-US" sz="4800"/>
              <a:t>0</a:t>
            </a:r>
            <a:endParaRPr baseline="30000" sz="4800"/>
          </a:p>
        </p:txBody>
      </p:sp>
      <p:sp>
        <p:nvSpPr>
          <p:cNvPr id="275" name="Google Shape;275;p24"/>
          <p:cNvSpPr/>
          <p:nvPr/>
        </p:nvSpPr>
        <p:spPr>
          <a:xfrm rot="5400000">
            <a:off x="3957955" y="2229470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6" name="Google Shape;276;p24"/>
          <p:cNvSpPr/>
          <p:nvPr/>
        </p:nvSpPr>
        <p:spPr>
          <a:xfrm rot="5400000">
            <a:off x="3957955" y="2674074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7" name="Google Shape;277;p24"/>
          <p:cNvSpPr/>
          <p:nvPr/>
        </p:nvSpPr>
        <p:spPr>
          <a:xfrm rot="5400000">
            <a:off x="3957955" y="3118678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8" name="Google Shape;278;p24"/>
          <p:cNvSpPr/>
          <p:nvPr/>
        </p:nvSpPr>
        <p:spPr>
          <a:xfrm rot="5400000">
            <a:off x="3957955" y="3563282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79" name="Google Shape;279;p24"/>
          <p:cNvSpPr/>
          <p:nvPr/>
        </p:nvSpPr>
        <p:spPr>
          <a:xfrm rot="5400000">
            <a:off x="3957955" y="4007886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0" name="Google Shape;280;p24"/>
          <p:cNvSpPr/>
          <p:nvPr/>
        </p:nvSpPr>
        <p:spPr>
          <a:xfrm rot="5400000">
            <a:off x="3957955" y="4452489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1" name="Google Shape;281;p24"/>
          <p:cNvSpPr/>
          <p:nvPr/>
        </p:nvSpPr>
        <p:spPr>
          <a:xfrm rot="5400000">
            <a:off x="3957955" y="4897093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2" name="Google Shape;282;p24"/>
          <p:cNvSpPr/>
          <p:nvPr/>
        </p:nvSpPr>
        <p:spPr>
          <a:xfrm rot="5400000">
            <a:off x="3957955" y="5341672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3" name="Google Shape;283;p24"/>
          <p:cNvSpPr/>
          <p:nvPr/>
        </p:nvSpPr>
        <p:spPr>
          <a:xfrm rot="5400000">
            <a:off x="3957955" y="5786276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4" name="Google Shape;284;p24"/>
          <p:cNvSpPr/>
          <p:nvPr/>
        </p:nvSpPr>
        <p:spPr>
          <a:xfrm rot="5400000">
            <a:off x="3957955" y="6230880"/>
            <a:ext cx="444600" cy="524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85" name="Google Shape;285;p24"/>
          <p:cNvSpPr txBox="1"/>
          <p:nvPr>
            <p:ph type="title"/>
          </p:nvPr>
        </p:nvSpPr>
        <p:spPr>
          <a:xfrm>
            <a:off x="0" y="64225"/>
            <a:ext cx="10515600" cy="86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5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5431550" y="1189713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5</a:t>
            </a:r>
            <a:r>
              <a:rPr baseline="30000" lang="en-US" sz="4800"/>
              <a:t>1</a:t>
            </a:r>
            <a:endParaRPr baseline="30000" sz="4800"/>
          </a:p>
        </p:txBody>
      </p:sp>
      <p:sp>
        <p:nvSpPr>
          <p:cNvPr id="287" name="Google Shape;287;p24"/>
          <p:cNvSpPr txBox="1"/>
          <p:nvPr/>
        </p:nvSpPr>
        <p:spPr>
          <a:xfrm>
            <a:off x="3545750" y="256150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5200C"/>
                </a:solidFill>
              </a:rPr>
              <a:t>1</a:t>
            </a:r>
            <a:endParaRPr sz="6000">
              <a:solidFill>
                <a:srgbClr val="85200C"/>
              </a:solidFill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5461500" y="256150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155CC"/>
                </a:solidFill>
              </a:rPr>
              <a:t>0</a:t>
            </a:r>
            <a:endParaRPr sz="6000">
              <a:solidFill>
                <a:srgbClr val="1155CC"/>
              </a:solidFill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7382050" y="256150"/>
            <a:ext cx="1269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1C232"/>
                </a:solidFill>
              </a:rPr>
              <a:t>2</a:t>
            </a:r>
            <a:endParaRPr sz="6000">
              <a:solidFill>
                <a:srgbClr val="F1C232"/>
              </a:solidFill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3879650" y="1791775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25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5912300" y="1791775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5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7715950" y="1780125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694950" y="2213813"/>
            <a:ext cx="10802100" cy="36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25</a:t>
            </a:r>
            <a:r>
              <a:rPr lang="en-US" sz="8200"/>
              <a:t>x</a:t>
            </a:r>
            <a:r>
              <a:rPr lang="en-US" sz="8200">
                <a:solidFill>
                  <a:srgbClr val="85200C"/>
                </a:solidFill>
              </a:rPr>
              <a:t>1</a:t>
            </a:r>
            <a:r>
              <a:rPr lang="en-US" sz="8200"/>
              <a:t> + 5x</a:t>
            </a:r>
            <a:r>
              <a:rPr lang="en-US" sz="8200">
                <a:solidFill>
                  <a:srgbClr val="1155CC"/>
                </a:solidFill>
              </a:rPr>
              <a:t>0</a:t>
            </a:r>
            <a:r>
              <a:rPr lang="en-US" sz="8200"/>
              <a:t> + 1x</a:t>
            </a:r>
            <a:r>
              <a:rPr lang="en-US" sz="8200">
                <a:solidFill>
                  <a:srgbClr val="F1C232"/>
                </a:solidFill>
              </a:rPr>
              <a:t>2</a:t>
            </a:r>
            <a:r>
              <a:rPr lang="en-US" sz="8200"/>
              <a:t> = </a:t>
            </a:r>
            <a:r>
              <a:rPr lang="en-US" sz="8200" u="sng"/>
              <a:t>27</a:t>
            </a:r>
            <a:endParaRPr sz="82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25"/>
          <p:cNvSpPr/>
          <p:nvPr/>
        </p:nvSpPr>
        <p:spPr>
          <a:xfrm rot="5400000">
            <a:off x="2688855" y="2568520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1" name="Google Shape;301;p25"/>
          <p:cNvSpPr/>
          <p:nvPr/>
        </p:nvSpPr>
        <p:spPr>
          <a:xfrm rot="5400000">
            <a:off x="2688855" y="3013124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2" name="Google Shape;302;p25"/>
          <p:cNvSpPr/>
          <p:nvPr/>
        </p:nvSpPr>
        <p:spPr>
          <a:xfrm rot="5400000">
            <a:off x="2688855" y="3457728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3" name="Google Shape;303;p25"/>
          <p:cNvSpPr/>
          <p:nvPr/>
        </p:nvSpPr>
        <p:spPr>
          <a:xfrm rot="5400000">
            <a:off x="2688855" y="3902332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4" name="Google Shape;304;p25"/>
          <p:cNvSpPr/>
          <p:nvPr/>
        </p:nvSpPr>
        <p:spPr>
          <a:xfrm rot="5400000">
            <a:off x="2688855" y="4346936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5" name="Google Shape;305;p25"/>
          <p:cNvSpPr/>
          <p:nvPr/>
        </p:nvSpPr>
        <p:spPr>
          <a:xfrm rot="5400000">
            <a:off x="2688855" y="4791539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6" name="Google Shape;306;p25"/>
          <p:cNvSpPr/>
          <p:nvPr/>
        </p:nvSpPr>
        <p:spPr>
          <a:xfrm rot="5400000">
            <a:off x="2688855" y="5236143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7" name="Google Shape;307;p25"/>
          <p:cNvSpPr/>
          <p:nvPr/>
        </p:nvSpPr>
        <p:spPr>
          <a:xfrm rot="5400000">
            <a:off x="2688855" y="5680722"/>
            <a:ext cx="444600" cy="52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8" name="Google Shape;308;p25"/>
          <p:cNvSpPr/>
          <p:nvPr/>
        </p:nvSpPr>
        <p:spPr>
          <a:xfrm rot="5400000">
            <a:off x="7228749" y="2563311"/>
            <a:ext cx="444600" cy="524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09" name="Google Shape;309;p25"/>
          <p:cNvSpPr/>
          <p:nvPr/>
        </p:nvSpPr>
        <p:spPr>
          <a:xfrm rot="5400000">
            <a:off x="4376849" y="2563303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0" name="Google Shape;310;p25"/>
          <p:cNvSpPr/>
          <p:nvPr/>
        </p:nvSpPr>
        <p:spPr>
          <a:xfrm rot="5400000">
            <a:off x="4376849" y="3023682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1" name="Google Shape;311;p25"/>
          <p:cNvSpPr/>
          <p:nvPr/>
        </p:nvSpPr>
        <p:spPr>
          <a:xfrm rot="5400000">
            <a:off x="4376849" y="3452548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2" name="Google Shape;312;p25"/>
          <p:cNvSpPr/>
          <p:nvPr/>
        </p:nvSpPr>
        <p:spPr>
          <a:xfrm rot="5400000">
            <a:off x="4376849" y="3905027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3" name="Google Shape;313;p25"/>
          <p:cNvSpPr/>
          <p:nvPr/>
        </p:nvSpPr>
        <p:spPr>
          <a:xfrm rot="5400000">
            <a:off x="7228749" y="3003931"/>
            <a:ext cx="444600" cy="524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 rot="5400000">
            <a:off x="8654699" y="2785772"/>
            <a:ext cx="444600" cy="52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5243750" y="1176950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2</a:t>
            </a:r>
            <a:endParaRPr baseline="30000" sz="4800"/>
          </a:p>
        </p:txBody>
      </p:sp>
      <p:sp>
        <p:nvSpPr>
          <p:cNvPr id="316" name="Google Shape;316;p25"/>
          <p:cNvSpPr txBox="1"/>
          <p:nvPr/>
        </p:nvSpPr>
        <p:spPr>
          <a:xfrm>
            <a:off x="8095650" y="1176950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0</a:t>
            </a:r>
            <a:endParaRPr baseline="30000" sz="4800"/>
          </a:p>
        </p:txBody>
      </p:sp>
      <p:sp>
        <p:nvSpPr>
          <p:cNvPr id="317" name="Google Shape;317;p25"/>
          <p:cNvSpPr/>
          <p:nvPr/>
        </p:nvSpPr>
        <p:spPr>
          <a:xfrm rot="5400000">
            <a:off x="4376855" y="4345693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8" name="Google Shape;318;p25"/>
          <p:cNvSpPr/>
          <p:nvPr/>
        </p:nvSpPr>
        <p:spPr>
          <a:xfrm rot="5400000">
            <a:off x="4376855" y="4790272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19" name="Google Shape;319;p25"/>
          <p:cNvSpPr/>
          <p:nvPr/>
        </p:nvSpPr>
        <p:spPr>
          <a:xfrm rot="5400000">
            <a:off x="4376855" y="5234876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20" name="Google Shape;320;p25"/>
          <p:cNvSpPr/>
          <p:nvPr/>
        </p:nvSpPr>
        <p:spPr>
          <a:xfrm rot="5400000">
            <a:off x="4376855" y="5679480"/>
            <a:ext cx="444600" cy="52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321" name="Google Shape;321;p25"/>
          <p:cNvSpPr txBox="1"/>
          <p:nvPr>
            <p:ph type="title"/>
          </p:nvPr>
        </p:nvSpPr>
        <p:spPr>
          <a:xfrm>
            <a:off x="0" y="64225"/>
            <a:ext cx="1974900" cy="86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2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6669700" y="1176938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1</a:t>
            </a:r>
            <a:endParaRPr baseline="30000" sz="4800"/>
          </a:p>
        </p:txBody>
      </p:sp>
      <p:sp>
        <p:nvSpPr>
          <p:cNvPr id="323" name="Google Shape;323;p25"/>
          <p:cNvSpPr txBox="1"/>
          <p:nvPr/>
        </p:nvSpPr>
        <p:spPr>
          <a:xfrm>
            <a:off x="2538700" y="361250"/>
            <a:ext cx="7119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9138"/>
                </a:solidFill>
              </a:rPr>
              <a:t>1</a:t>
            </a:r>
            <a:r>
              <a:rPr lang="en-US" sz="6000">
                <a:solidFill>
                  <a:srgbClr val="85200C"/>
                </a:solidFill>
              </a:rPr>
              <a:t>      </a:t>
            </a:r>
            <a:r>
              <a:rPr lang="en-US" sz="6000">
                <a:solidFill>
                  <a:srgbClr val="38761D"/>
                </a:solidFill>
              </a:rPr>
              <a:t>1</a:t>
            </a:r>
            <a:r>
              <a:rPr lang="en-US" sz="6000">
                <a:solidFill>
                  <a:srgbClr val="85200C"/>
                </a:solidFill>
              </a:rPr>
              <a:t>     </a:t>
            </a:r>
            <a:r>
              <a:rPr lang="en-US" sz="6000">
                <a:solidFill>
                  <a:srgbClr val="CC0000"/>
                </a:solidFill>
              </a:rPr>
              <a:t>0</a:t>
            </a:r>
            <a:r>
              <a:rPr lang="en-US" sz="6000">
                <a:solidFill>
                  <a:srgbClr val="85200C"/>
                </a:solidFill>
              </a:rPr>
              <a:t>     </a:t>
            </a:r>
            <a:r>
              <a:rPr lang="en-US" sz="6000">
                <a:solidFill>
                  <a:srgbClr val="674EA7"/>
                </a:solidFill>
              </a:rPr>
              <a:t>1</a:t>
            </a:r>
            <a:r>
              <a:rPr lang="en-US" sz="6000">
                <a:solidFill>
                  <a:srgbClr val="85200C"/>
                </a:solidFill>
              </a:rPr>
              <a:t>     </a:t>
            </a:r>
            <a:r>
              <a:rPr lang="en-US" sz="6000">
                <a:solidFill>
                  <a:srgbClr val="F1C232"/>
                </a:solidFill>
              </a:rPr>
              <a:t>1</a:t>
            </a:r>
            <a:endParaRPr sz="6000">
              <a:solidFill>
                <a:srgbClr val="F1C232"/>
              </a:solidFill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5724500" y="179950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4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7150450" y="177900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2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8576400" y="178785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3817788" y="1176950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3</a:t>
            </a:r>
            <a:endParaRPr baseline="30000" sz="4800"/>
          </a:p>
        </p:txBody>
      </p:sp>
      <p:sp>
        <p:nvSpPr>
          <p:cNvPr id="328" name="Google Shape;328;p25"/>
          <p:cNvSpPr txBox="1"/>
          <p:nvPr/>
        </p:nvSpPr>
        <p:spPr>
          <a:xfrm>
            <a:off x="4298538" y="1799500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8</a:t>
            </a:r>
            <a:endParaRPr baseline="30000" sz="2400">
              <a:solidFill>
                <a:srgbClr val="999999"/>
              </a:solidFill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2391850" y="1197913"/>
            <a:ext cx="156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2</a:t>
            </a:r>
            <a:r>
              <a:rPr baseline="30000" lang="en-US" sz="4800"/>
              <a:t>4</a:t>
            </a:r>
            <a:endParaRPr baseline="30000" sz="4800"/>
          </a:p>
        </p:txBody>
      </p:sp>
      <p:sp>
        <p:nvSpPr>
          <p:cNvPr id="330" name="Google Shape;330;p25"/>
          <p:cNvSpPr txBox="1"/>
          <p:nvPr/>
        </p:nvSpPr>
        <p:spPr>
          <a:xfrm>
            <a:off x="2872600" y="1820463"/>
            <a:ext cx="60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</a:rPr>
              <a:t>16</a:t>
            </a:r>
            <a:endParaRPr baseline="30000" sz="2400">
              <a:solidFill>
                <a:srgbClr val="999999"/>
              </a:solidFill>
            </a:endParaRPr>
          </a:p>
        </p:txBody>
      </p:sp>
      <p:grpSp>
        <p:nvGrpSpPr>
          <p:cNvPr id="331" name="Google Shape;331;p25"/>
          <p:cNvGrpSpPr/>
          <p:nvPr/>
        </p:nvGrpSpPr>
        <p:grpSpPr>
          <a:xfrm>
            <a:off x="3173205" y="2603045"/>
            <a:ext cx="524100" cy="3556802"/>
            <a:chOff x="3173205" y="2603045"/>
            <a:chExt cx="524100" cy="3556802"/>
          </a:xfrm>
        </p:grpSpPr>
        <p:sp>
          <p:nvSpPr>
            <p:cNvPr id="332" name="Google Shape;332;p25"/>
            <p:cNvSpPr/>
            <p:nvPr/>
          </p:nvSpPr>
          <p:spPr>
            <a:xfrm rot="5400000">
              <a:off x="3212955" y="3007899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 rot="5400000">
              <a:off x="3212955" y="3452503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 rot="5400000">
              <a:off x="3212955" y="3897107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 rot="5400000">
              <a:off x="3212955" y="4341711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 rot="5400000">
              <a:off x="3212955" y="4786314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 rot="5400000">
              <a:off x="3212955" y="5230918"/>
              <a:ext cx="444600" cy="5241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D7E6B"/>
                </a:solidFill>
              </a:endParaRPr>
            </a:p>
          </p:txBody>
        </p:sp>
        <p:grpSp>
          <p:nvGrpSpPr>
            <p:cNvPr id="338" name="Google Shape;338;p25"/>
            <p:cNvGrpSpPr/>
            <p:nvPr/>
          </p:nvGrpSpPr>
          <p:grpSpPr>
            <a:xfrm>
              <a:off x="3173205" y="2603045"/>
              <a:ext cx="524100" cy="3556802"/>
              <a:chOff x="3173205" y="2603045"/>
              <a:chExt cx="524100" cy="3556802"/>
            </a:xfrm>
          </p:grpSpPr>
          <p:sp>
            <p:nvSpPr>
              <p:cNvPr id="339" name="Google Shape;339;p25"/>
              <p:cNvSpPr/>
              <p:nvPr/>
            </p:nvSpPr>
            <p:spPr>
              <a:xfrm rot="5400000">
                <a:off x="3212955" y="2563295"/>
                <a:ext cx="444600" cy="524100"/>
              </a:xfrm>
              <a:prstGeom prst="rect">
                <a:avLst/>
              </a:prstGeom>
              <a:solidFill>
                <a:srgbClr val="FCE5CD"/>
              </a:solidFill>
              <a:ln cap="flat" cmpd="sng" w="9525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D7E6B"/>
                  </a:solidFill>
                </a:endParaRPr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 rot="5400000">
                <a:off x="3212955" y="5675497"/>
                <a:ext cx="444600" cy="524100"/>
              </a:xfrm>
              <a:prstGeom prst="rect">
                <a:avLst/>
              </a:prstGeom>
              <a:solidFill>
                <a:srgbClr val="FCE5CD"/>
              </a:solidFill>
              <a:ln cap="flat" cmpd="sng" w="9525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D7E6B"/>
                  </a:solidFill>
                </a:endParaRPr>
              </a:p>
            </p:txBody>
          </p:sp>
        </p:grpSp>
      </p:grpSp>
      <p:sp>
        <p:nvSpPr>
          <p:cNvPr id="341" name="Google Shape;341;p25"/>
          <p:cNvSpPr/>
          <p:nvPr/>
        </p:nvSpPr>
        <p:spPr>
          <a:xfrm>
            <a:off x="2296375" y="227275"/>
            <a:ext cx="73620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464375" y="2350625"/>
            <a:ext cx="11440500" cy="36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>
                <a:solidFill>
                  <a:schemeClr val="dk1"/>
                </a:solidFill>
              </a:rPr>
              <a:t>16</a:t>
            </a:r>
            <a:r>
              <a:rPr lang="en-US" sz="8200"/>
              <a:t>x</a:t>
            </a:r>
            <a:r>
              <a:rPr lang="en-US" sz="8200">
                <a:solidFill>
                  <a:srgbClr val="E69138"/>
                </a:solidFill>
              </a:rPr>
              <a:t>1</a:t>
            </a:r>
            <a:r>
              <a:rPr lang="en-US" sz="8200"/>
              <a:t> + </a:t>
            </a:r>
            <a:r>
              <a:rPr lang="en-US" sz="8200">
                <a:solidFill>
                  <a:schemeClr val="dk1"/>
                </a:solidFill>
              </a:rPr>
              <a:t>8</a:t>
            </a:r>
            <a:r>
              <a:rPr lang="en-US" sz="8200"/>
              <a:t>x</a:t>
            </a:r>
            <a:r>
              <a:rPr lang="en-US" sz="8200">
                <a:solidFill>
                  <a:srgbClr val="38761D"/>
                </a:solidFill>
              </a:rPr>
              <a:t>1</a:t>
            </a:r>
            <a:r>
              <a:rPr lang="en-US" sz="8200"/>
              <a:t> + 4x</a:t>
            </a:r>
            <a:r>
              <a:rPr lang="en-US" sz="8200">
                <a:solidFill>
                  <a:srgbClr val="FF0000"/>
                </a:solidFill>
              </a:rPr>
              <a:t>0</a:t>
            </a:r>
            <a:r>
              <a:rPr lang="en-US" sz="8200"/>
              <a:t> + 2x</a:t>
            </a:r>
            <a:r>
              <a:rPr lang="en-US" sz="8200">
                <a:solidFill>
                  <a:srgbClr val="674EA7"/>
                </a:solidFill>
              </a:rPr>
              <a:t>1</a:t>
            </a:r>
            <a:r>
              <a:rPr lang="en-US" sz="8200"/>
              <a:t> + </a:t>
            </a:r>
            <a:r>
              <a:rPr lang="en-US" sz="8200">
                <a:solidFill>
                  <a:schemeClr val="dk1"/>
                </a:solidFill>
              </a:rPr>
              <a:t>1</a:t>
            </a:r>
            <a:r>
              <a:rPr lang="en-US" sz="8200"/>
              <a:t>x</a:t>
            </a:r>
            <a:r>
              <a:rPr lang="en-US" sz="8200">
                <a:solidFill>
                  <a:srgbClr val="F1C232"/>
                </a:solidFill>
              </a:rPr>
              <a:t>1</a:t>
            </a:r>
            <a:r>
              <a:rPr lang="en-US" sz="8200"/>
              <a:t> = </a:t>
            </a:r>
            <a:r>
              <a:rPr lang="en-US" sz="8200" u="sng"/>
              <a:t>27</a:t>
            </a:r>
            <a:endParaRPr sz="82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count in binary (base 2)</a:t>
            </a:r>
            <a:endParaRPr/>
          </a:p>
        </p:txBody>
      </p:sp>
      <p:sp>
        <p:nvSpPr>
          <p:cNvPr id="349" name="Google Shape;349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825" y="2349244"/>
            <a:ext cx="6312462" cy="289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95250" y="0"/>
            <a:ext cx="1200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lang="en-US"/>
              <a:t>Boolean: binary variable with two possible values</a:t>
            </a:r>
            <a:endParaRPr/>
          </a:p>
        </p:txBody>
      </p:sp>
      <p:grpSp>
        <p:nvGrpSpPr>
          <p:cNvPr id="358" name="Google Shape;358;p27"/>
          <p:cNvGrpSpPr/>
          <p:nvPr/>
        </p:nvGrpSpPr>
        <p:grpSpPr>
          <a:xfrm>
            <a:off x="838200" y="2151529"/>
            <a:ext cx="1371600" cy="1371600"/>
            <a:chOff x="838200" y="2151529"/>
            <a:chExt cx="1649506" cy="1649506"/>
          </a:xfrm>
        </p:grpSpPr>
        <p:sp>
          <p:nvSpPr>
            <p:cNvPr id="359" name="Google Shape;359;p27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1456807" y="2598656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</a:t>
              </a:r>
              <a:endParaRPr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361" name="Google Shape;361;p27"/>
          <p:cNvGrpSpPr/>
          <p:nvPr/>
        </p:nvGrpSpPr>
        <p:grpSpPr>
          <a:xfrm>
            <a:off x="838200" y="4598893"/>
            <a:ext cx="1371600" cy="1371600"/>
            <a:chOff x="838200" y="2151529"/>
            <a:chExt cx="1649506" cy="1649506"/>
          </a:xfrm>
        </p:grpSpPr>
        <p:sp>
          <p:nvSpPr>
            <p:cNvPr id="362" name="Google Shape;362;p27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7"/>
            <p:cNvSpPr txBox="1"/>
            <p:nvPr/>
          </p:nvSpPr>
          <p:spPr>
            <a:xfrm>
              <a:off x="1435245" y="2683894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</a:t>
              </a:r>
              <a:endParaRPr/>
            </a:p>
          </p:txBody>
        </p:sp>
      </p:grpSp>
      <p:pic>
        <p:nvPicPr>
          <p:cNvPr id="364" name="Google Shape;3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859" y="1690688"/>
            <a:ext cx="3790838" cy="470647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6" name="Google Shape;36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9613" y="978580"/>
            <a:ext cx="1874060" cy="187406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/>
          <p:nvPr/>
        </p:nvSpPr>
        <p:spPr>
          <a:xfrm>
            <a:off x="9359613" y="2977879"/>
            <a:ext cx="1790364" cy="4590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5739" y="4043923"/>
            <a:ext cx="1701826" cy="17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9526756" y="5739388"/>
            <a:ext cx="1625822" cy="41687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28"/>
          <p:cNvGraphicFramePr/>
          <p:nvPr/>
        </p:nvGraphicFramePr>
        <p:xfrm>
          <a:off x="447708" y="1923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{B98BAA3F-6FE0-4817-A84C-269C034E701D}</a:tableStyleId>
              </a:tblPr>
              <a:tblGrid>
                <a:gridCol w="3616300"/>
                <a:gridCol w="3616300"/>
                <a:gridCol w="3616300"/>
              </a:tblGrid>
              <a:tr h="66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Statement</a:t>
                      </a:r>
                      <a:endParaRPr b="1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Binary notation</a:t>
                      </a:r>
                      <a:endParaRPr b="1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Boolean notation</a:t>
                      </a:r>
                      <a:endParaRPr b="1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The sky is blue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The Earth</a:t>
                      </a:r>
                      <a:r>
                        <a:rPr b="0" i="0" lang="en-US" sz="32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is flat</a:t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p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76" name="Google Shape;376;p28"/>
          <p:cNvGrpSpPr/>
          <p:nvPr/>
        </p:nvGrpSpPr>
        <p:grpSpPr>
          <a:xfrm>
            <a:off x="5151629" y="1279395"/>
            <a:ext cx="1371601" cy="1371600"/>
            <a:chOff x="838200" y="2151529"/>
            <a:chExt cx="1649506" cy="1649506"/>
          </a:xfrm>
        </p:grpSpPr>
        <p:sp>
          <p:nvSpPr>
            <p:cNvPr id="377" name="Google Shape;377;p28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 txBox="1"/>
            <p:nvPr/>
          </p:nvSpPr>
          <p:spPr>
            <a:xfrm>
              <a:off x="1456807" y="2598656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</a:t>
              </a:r>
              <a:endParaRPr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9556" y="968217"/>
            <a:ext cx="1874060" cy="187406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 txBox="1"/>
          <p:nvPr/>
        </p:nvSpPr>
        <p:spPr>
          <a:xfrm>
            <a:off x="8499556" y="2967516"/>
            <a:ext cx="1790364" cy="4590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8"/>
          <p:cNvGrpSpPr/>
          <p:nvPr/>
        </p:nvGrpSpPr>
        <p:grpSpPr>
          <a:xfrm>
            <a:off x="5175078" y="4634968"/>
            <a:ext cx="1371601" cy="1371600"/>
            <a:chOff x="838200" y="2151529"/>
            <a:chExt cx="1649506" cy="1649506"/>
          </a:xfrm>
        </p:grpSpPr>
        <p:sp>
          <p:nvSpPr>
            <p:cNvPr id="382" name="Google Shape;382;p28"/>
            <p:cNvSpPr/>
            <p:nvPr/>
          </p:nvSpPr>
          <p:spPr>
            <a:xfrm>
              <a:off x="838200" y="2151529"/>
              <a:ext cx="1649506" cy="1649506"/>
            </a:xfrm>
            <a:prstGeom prst="rect">
              <a:avLst/>
            </a:prstGeom>
            <a:noFill/>
            <a:ln cap="flat" cmpd="sng" w="635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456808" y="2598656"/>
              <a:ext cx="495828" cy="70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0</a:t>
              </a:r>
              <a:endParaRPr sz="3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384" name="Google Shape;3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094" y="3967761"/>
            <a:ext cx="1701826" cy="170182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8"/>
          <p:cNvSpPr txBox="1"/>
          <p:nvPr/>
        </p:nvSpPr>
        <p:spPr>
          <a:xfrm>
            <a:off x="8689111" y="5663226"/>
            <a:ext cx="1625822" cy="41687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40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415600" y="1536633"/>
            <a:ext cx="113608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the color pink: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533333" y="3835467"/>
            <a:ext cx="113232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4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415600" y="1536633"/>
            <a:ext cx="11360800" cy="2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chocolate: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533333" y="3835467"/>
            <a:ext cx="113232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4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415600" y="1536633"/>
            <a:ext cx="113608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were born in Michigan: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Put your thumb up</a:t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533333" y="3835467"/>
            <a:ext cx="113232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4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4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Put your thumb down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495267" y="934900"/>
            <a:ext cx="11360800" cy="1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dogs: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Raise your right hand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514067" y="2690633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cats: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your left hand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514067" y="4476500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Keep your hands down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of Codes</a:t>
            </a:r>
            <a:endParaRPr/>
          </a:p>
        </p:txBody>
      </p:sp>
      <p:pic>
        <p:nvPicPr>
          <p:cNvPr descr="Image result for egyptian code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25" y="1634757"/>
            <a:ext cx="4413332" cy="3953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rse code"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275" y="1050725"/>
            <a:ext cx="4413326" cy="29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 result for braille"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8125" y="4093650"/>
            <a:ext cx="5939174" cy="2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idx="1" type="body"/>
          </p:nvPr>
        </p:nvSpPr>
        <p:spPr>
          <a:xfrm>
            <a:off x="495267" y="934900"/>
            <a:ext cx="113608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you like to read: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Raise your right hand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514067" y="2690633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you like to watch tv: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Raise your left hand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514067" y="4476500"/>
            <a:ext cx="113232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Keep your hands down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something is </a:t>
            </a: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Then do something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something is </a:t>
            </a: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Then do something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rgbClr val="E75A94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rgbClr val="E75A94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 something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5170078" y="1811946"/>
            <a:ext cx="2840800" cy="27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5170078" y="298746"/>
            <a:ext cx="3017600" cy="1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Conditional statement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write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algorithms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 </a:t>
            </a:r>
            <a:endParaRPr b="1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to make the computer do what we want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31" name="Google Shape;43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 algorithm is like a recipe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process or set of instructions for the CPU to follow</a:t>
            </a:r>
            <a:endParaRPr b="0"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2" name="Google Shape;4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3450" y="2779877"/>
            <a:ext cx="5245100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5"/>
          <p:cNvSpPr txBox="1"/>
          <p:nvPr/>
        </p:nvSpPr>
        <p:spPr>
          <a:xfrm>
            <a:off x="0" y="6596390"/>
            <a:ext cx="352378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https://www.webopedia.com/TERM/A/algorithm.html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4" name="Google Shape;43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type="title"/>
          </p:nvPr>
        </p:nvSpPr>
        <p:spPr>
          <a:xfrm>
            <a:off x="838200" y="365125"/>
            <a:ext cx="10515600" cy="176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going to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write source code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uses an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lang="en-US"/>
              <a:t> to convert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base10 to base2 numbers!</a:t>
            </a:r>
            <a:endParaRPr/>
          </a:p>
        </p:txBody>
      </p:sp>
      <p:sp>
        <p:nvSpPr>
          <p:cNvPr id="441" name="Google Shape;441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2" name="Google Shape;4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34" y="2309888"/>
            <a:ext cx="9173467" cy="441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get coding!</a:t>
            </a:r>
            <a:endParaRPr/>
          </a:p>
        </p:txBody>
      </p:sp>
      <p:sp>
        <p:nvSpPr>
          <p:cNvPr id="449" name="Google Shape;449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0" name="Google Shape;4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5625"/>
            <a:ext cx="7772400" cy="208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4047725"/>
            <a:ext cx="6229350" cy="180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>
            <p:ph type="title"/>
          </p:nvPr>
        </p:nvSpPr>
        <p:spPr>
          <a:xfrm>
            <a:off x="838200" y="365125"/>
            <a:ext cx="10515600" cy="176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going to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write source code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uses an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lang="en-US"/>
              <a:t> to convert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base10 to base2 numbers!</a:t>
            </a:r>
            <a:endParaRPr/>
          </a:p>
        </p:txBody>
      </p:sp>
      <p:sp>
        <p:nvSpPr>
          <p:cNvPr id="458" name="Google Shape;458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9" name="Google Shape;4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34" y="2309888"/>
            <a:ext cx="9173467" cy="441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5" name="Google Shape;465;p39"/>
          <p:cNvSpPr txBox="1"/>
          <p:nvPr>
            <p:ph type="title"/>
          </p:nvPr>
        </p:nvSpPr>
        <p:spPr>
          <a:xfrm>
            <a:off x="415600" y="593367"/>
            <a:ext cx="11360800" cy="5081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Goal: Turn your Ozobot into </a:t>
            </a:r>
            <a:r>
              <a:rPr lang="en-US"/>
              <a:t>a decimal to binary number converter 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 booleans and conditional statements!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source code to:</a:t>
            </a:r>
            <a:b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/>
              <a:t>1. Make the Ozobot follow the correct path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</a:t>
            </a:r>
            <a:r>
              <a:rPr lang="en-US"/>
              <a:t>Check your answers to decimal-binary number conversions</a:t>
            </a:r>
            <a:endParaRPr b="0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898" y="0"/>
            <a:ext cx="7504770" cy="500318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0"/>
          <p:cNvSpPr txBox="1"/>
          <p:nvPr/>
        </p:nvSpPr>
        <p:spPr>
          <a:xfrm>
            <a:off x="1003611" y="4919008"/>
            <a:ext cx="1008070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https://girlswhocode.com/locations/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high schoolers with transportation to University of Michigan: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gwc.bioinfo-requests@umich.edu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information about our Application for 2018-2019 Girls Who Code Club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120191"/>
            <a:ext cx="12192000" cy="1137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 Light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types of code do computers use?</a:t>
            </a:r>
            <a:endParaRPr b="0" i="0" sz="5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85074"/>
            <a:ext cx="80772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247973" y="6493790"/>
            <a:ext cx="570337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https://commons.wikimedia.org/wiki/File:Evolution_of_computers.png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written using a human-readable programming language</a:t>
            </a:r>
            <a:endParaRPr b="0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677208" y="21298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829608" y="22822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982008" y="24346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134408" y="25870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139248" y="2021846"/>
            <a:ext cx="494270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Python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C++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Ruby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Scratch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Ozoblockly</a:t>
            </a:r>
            <a:endParaRPr b="1"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286808" y="2739483"/>
            <a:ext cx="2542478" cy="314464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Just like English can be translated to Spanish…</a:t>
            </a:r>
            <a:endParaRPr b="0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10043" y="3077314"/>
            <a:ext cx="4423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Hi! How are you?</a:t>
            </a:r>
            <a:endParaRPr sz="4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338119" y="3212757"/>
            <a:ext cx="1405054" cy="5724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35233" y="3985754"/>
            <a:ext cx="2828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Translation</a:t>
            </a:r>
            <a:endParaRPr sz="2400">
              <a:solidFill>
                <a:srgbClr val="7030A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7147530" y="3077314"/>
            <a:ext cx="50444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</a:t>
            </a: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Hol</a:t>
            </a: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a! ¿</a:t>
            </a:r>
            <a:r>
              <a:rPr lang="en-US" sz="4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estás?</a:t>
            </a:r>
            <a:endParaRPr sz="4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0" y="367868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translated to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</a:t>
            </a:r>
            <a:endParaRPr b="1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828800" y="5798635"/>
            <a:ext cx="2854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code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6476850"/>
            <a:ext cx="83188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https://medium.com/basecs/a-deeper-inspection-into-compilation-and-interpretation-d98952ebc842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7779834" y="2587083"/>
            <a:ext cx="2542478" cy="314464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018578" y="3218625"/>
            <a:ext cx="2064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0 1 1 0 1 0 1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1 0 1 1 0 0 1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0 0 0 1 1 1 0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623715" y="5864073"/>
            <a:ext cx="2854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5330283" y="3790975"/>
            <a:ext cx="1405054" cy="5724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527397" y="4563972"/>
            <a:ext cx="2828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Translation</a:t>
            </a:r>
            <a:endParaRPr sz="2400">
              <a:solidFill>
                <a:srgbClr val="7030A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1569484" y="1936116"/>
            <a:ext cx="3575824" cy="3754244"/>
            <a:chOff x="1569484" y="1936116"/>
            <a:chExt cx="3575824" cy="3754244"/>
          </a:xfrm>
        </p:grpSpPr>
        <p:grpSp>
          <p:nvGrpSpPr>
            <p:cNvPr id="147" name="Google Shape;147;p19"/>
            <p:cNvGrpSpPr/>
            <p:nvPr/>
          </p:nvGrpSpPr>
          <p:grpSpPr>
            <a:xfrm>
              <a:off x="1569484" y="1936116"/>
              <a:ext cx="3152078" cy="3754244"/>
              <a:chOff x="-144966" y="1234943"/>
              <a:chExt cx="3152078" cy="3754244"/>
            </a:xfrm>
          </p:grpSpPr>
          <p:sp>
            <p:nvSpPr>
              <p:cNvPr id="148" name="Google Shape;148;p19"/>
              <p:cNvSpPr/>
              <p:nvPr/>
            </p:nvSpPr>
            <p:spPr>
              <a:xfrm>
                <a:off x="-144966" y="12349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7434" y="13873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159834" y="15397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312234" y="16921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464634" y="1844543"/>
                <a:ext cx="2542478" cy="3144644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19"/>
            <p:cNvSpPr txBox="1"/>
            <p:nvPr/>
          </p:nvSpPr>
          <p:spPr>
            <a:xfrm>
              <a:off x="2179084" y="2997116"/>
              <a:ext cx="29662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If variable equals five: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Then print(“Hello World”)</a:t>
              </a:r>
              <a:endPara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 also called </a:t>
            </a:r>
            <a:r>
              <a:rPr b="1" i="0" lang="en-US" sz="4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code</a:t>
            </a:r>
            <a:endParaRPr b="1" i="0" sz="4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7779834" y="2587083"/>
            <a:ext cx="2542478" cy="314464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23715" y="5864073"/>
            <a:ext cx="2854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Machine code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8018578" y="3218625"/>
            <a:ext cx="2064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0 1 1 0 1 0 1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1 0 1 1 0 0 1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0 0 0 1 1 1 0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42363" y="2228907"/>
            <a:ext cx="678551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language made entirely of 0 and 1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 by the central processing unit (CPU)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is a system of numerical notation using only 0 and 1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Binary arithmetic uses base 2, we usually use base 10</a:t>
            </a:r>
            <a:endParaRPr b="0"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2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in binary!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162488" y="86757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2501966" y="119107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3590695" y="55165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4190449" y="162987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5642778" y="61435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5878932" y="162987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000586" y="156720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8056415" y="55165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9069919" y="614350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10735373" y="977925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287863" y="290087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2577191" y="2813101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3590695" y="301122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487987" y="3337201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266653" y="2813101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555982" y="290087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7243511" y="3640901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8056415" y="290087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9182744" y="2207863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10735373" y="2487126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2871338" y="4435123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4035291" y="47792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537745" y="55440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711249" y="42627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6798903" y="4628873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8156732" y="41649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0055636" y="4164998"/>
            <a:ext cx="444600" cy="5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5339325" y="2222700"/>
            <a:ext cx="17892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Helvetica Neue Light"/>
                <a:ea typeface="Helvetica Neue Light"/>
                <a:cs typeface="Helvetica Neue Light"/>
                <a:sym typeface="Helvetica Neue Light"/>
              </a:rPr>
              <a:t>27</a:t>
            </a:r>
            <a:endParaRPr sz="9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