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s/modernComment_120_DB9AF7F2.xml" ContentType="application/vnd.ms-powerpoint.comments+xml"/>
  <Override PartName="/ppt/theme/theme2.xml" ContentType="application/vnd.openxmlformats-officedocument.theme+xml"/>
  <Override PartName="/ppt/authors.xml" ContentType="application/vnd.ms-powerpoint.authors+xml"/>
  <Override PartName="/ppt/comments/modernComment_122_3339A6F8.xml" ContentType="application/vnd.ms-powerpoint.comments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comments/modernComment_121_DD8E02DA.xml" ContentType="application/vnd.ms-powerpoint.comments+xml"/>
  <Override PartName="/ppt/comments/modernComment_119_9DAA4AA9.xml" ContentType="application/vnd.ms-powerpoint.comments+xml"/>
  <Override PartName="/ppt/comments/modernComment_115_7A716603.xml" ContentType="application/vnd.ms-powerpoint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63" r:id="rId3"/>
    <p:sldId id="262" r:id="rId4"/>
    <p:sldId id="271" r:id="rId5"/>
    <p:sldId id="270" r:id="rId6"/>
    <p:sldId id="276" r:id="rId7"/>
    <p:sldId id="277" r:id="rId8"/>
    <p:sldId id="278" r:id="rId9"/>
    <p:sldId id="280" r:id="rId10"/>
    <p:sldId id="281" r:id="rId11"/>
    <p:sldId id="287" r:id="rId12"/>
    <p:sldId id="286" r:id="rId13"/>
    <p:sldId id="283" r:id="rId14"/>
    <p:sldId id="288" r:id="rId15"/>
    <p:sldId id="289" r:id="rId16"/>
    <p:sldId id="285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2762D3-814C-CB84-A30B-3A043DB3F596}" name="Tatto,Nadine Elpida" initials="NT" userId="S::nadine.tatto@vbcf.ac.at::f91d6df1-3b62-44fa-91c5-0f83ffb32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5055"/>
  </p:normalViewPr>
  <p:slideViewPr>
    <p:cSldViewPr snapToGrid="0">
      <p:cViewPr>
        <p:scale>
          <a:sx n="192" d="100"/>
          <a:sy n="192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comments/modernComment_115_7A7166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CB4FCF-BB5F-0F4D-AA23-7DC372B91F48}" authorId="{782762D3-814C-CB84-A30B-3A043DB3F596}" created="2023-09-05T09:07:47.9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54252035" sldId="277"/>
      <ac:spMk id="27" creationId="{18A123A8-0CFE-F0B6-212A-C68C53714EFF}"/>
    </ac:deMkLst>
    <p188:replyLst>
      <p188:reply id="{B71882ED-E3E1-5F40-AC46-E037313061DB}" authorId="{782762D3-814C-CB84-A30B-3A043DB3F596}" created="2023-09-05T09:09:32.619">
        <p188:txBody>
          <a:bodyPr/>
          <a:lstStyle/>
          <a:p>
            <a:r>
              <a:rPr lang="en-AT"/>
              <a:t>Concatenation
</a:t>
            </a:r>
          </a:p>
        </p188:txBody>
      </p188:reply>
    </p188:replyLst>
    <p188:txBody>
      <a:bodyPr/>
      <a:lstStyle/>
      <a:p>
        <a:r>
          <a:rPr lang="en-AT"/>
          <a:t>Multiple Flags should be selectable</a:t>
        </a:r>
      </a:p>
    </p188:txBody>
  </p188:cm>
  <p188:cm id="{333A962C-F3F7-794B-A26B-FD05AEA53024}" authorId="{782762D3-814C-CB84-A30B-3A043DB3F596}" created="2023-09-05T09:09:24.74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54252035" sldId="277"/>
      <ac:spMk id="27" creationId="{18A123A8-0CFE-F0B6-212A-C68C53714EFF}"/>
    </ac:deMkLst>
    <p188:txBody>
      <a:bodyPr/>
      <a:lstStyle/>
      <a:p>
        <a:r>
          <a:rPr lang="en-AT"/>
          <a:t>Different flags per form should be selectable</a:t>
        </a:r>
      </a:p>
    </p188:txBody>
  </p188:cm>
</p188:cmLst>
</file>

<file path=ppt/comments/modernComment_119_9DAA4A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B7B9786-F527-9C4D-B198-4F6FE4BED366}" authorId="{782762D3-814C-CB84-A30B-3A043DB3F596}" created="2023-09-05T09:26:49.46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45183145" sldId="281"/>
      <ac:spMk id="32" creationId="{1D03682D-201F-54F9-B226-DF07CF82AF03}"/>
    </ac:deMkLst>
    <p188:txBody>
      <a:bodyPr/>
      <a:lstStyle/>
      <a:p>
        <a:r>
          <a:rPr lang="en-AT"/>
          <a:t>Default values to be changed</a:t>
        </a:r>
      </a:p>
    </p188:txBody>
  </p188:cm>
  <p188:cm id="{1D18FB15-6FA3-CA48-BDAB-2A41D310F7C5}" authorId="{782762D3-814C-CB84-A30B-3A043DB3F596}" created="2023-09-05T09:28:00.7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45183145" sldId="281"/>
      <ac:spMk id="33" creationId="{C9733C57-0182-D249-3212-810E0C8475D7}"/>
    </ac:deMkLst>
    <p188:txBody>
      <a:bodyPr/>
      <a:lstStyle/>
      <a:p>
        <a:r>
          <a:rPr lang="en-AT"/>
          <a:t>Not displayed yet , but should already be available
</a:t>
        </a:r>
      </a:p>
    </p188:txBody>
  </p188:cm>
</p188:cmLst>
</file>

<file path=ppt/comments/modernComment_120_DB9AF7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DC6004-6837-9547-B9A3-301538B88698}" authorId="{782762D3-814C-CB84-A30B-3A043DB3F596}" created="2023-09-05T09:39:42.0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84366322" sldId="288"/>
      <ac:spMk id="21" creationId="{FA148D8E-8A82-CC21-CF8F-424D6823B6B5}"/>
    </ac:deMkLst>
    <p188:replyLst>
      <p188:reply id="{022608C9-5FA6-5D49-A540-801D3AFB4BC2}" authorId="{782762D3-814C-CB84-A30B-3A043DB3F596}" created="2023-09-05T09:39:59.437">
        <p188:txBody>
          <a:bodyPr/>
          <a:lstStyle/>
          <a:p>
            <a:r>
              <a:rPr lang="en-AT"/>
              <a:t>Database should keep track on sample volume deduction</a:t>
            </a:r>
          </a:p>
        </p188:txBody>
      </p188:reply>
    </p188:replyLst>
    <p188:txBody>
      <a:bodyPr/>
      <a:lstStyle/>
      <a:p>
        <a:r>
          <a:rPr lang="en-AT"/>
          <a:t>Calculation:
If cDNA synthesis form is available for sample then original (left) should be calculated minus used volume(column 9)
There can be multiple cDNA synthesis forms per sample</a:t>
        </a:r>
      </a:p>
    </p188:txBody>
  </p188:cm>
  <p188:cm id="{AA1E585D-148F-7D43-B4C8-BCC8C74880FA}" authorId="{782762D3-814C-CB84-A30B-3A043DB3F596}" created="2023-09-05T09:46:13.4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84366322" sldId="288"/>
      <ac:spMk id="32" creationId="{AF7ABFCC-1150-3039-FB62-0F9708F9F15F}"/>
    </ac:deMkLst>
    <p188:txBody>
      <a:bodyPr/>
      <a:lstStyle/>
      <a:p>
        <a:r>
          <a:rPr lang="en-AT"/>
          <a:t>Combination of RequestID + Well Coordinate
Request ID in separate column!</a:t>
        </a:r>
      </a:p>
    </p188:txBody>
  </p188:cm>
</p188:cmLst>
</file>

<file path=ppt/comments/modernComment_121_DD8E02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3DF904-07B5-164D-BF88-88821CBB39EF}" authorId="{782762D3-814C-CB84-A30B-3A043DB3F596}" created="2023-09-05T12:45:51.4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7071578" sldId="289"/>
      <ac:spMk id="26" creationId="{331F5C4A-99C8-9604-0557-F233496F610E}"/>
    </ac:deMkLst>
    <p188:txBody>
      <a:bodyPr/>
      <a:lstStyle/>
      <a:p>
        <a:r>
          <a:rPr lang="en-AT"/>
          <a:t>How this is calculated has to be determined from the existing form</a:t>
        </a:r>
      </a:p>
    </p188:txBody>
  </p188:cm>
</p188:cmLst>
</file>

<file path=ppt/comments/modernComment_122_3339A6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FD1577-FD10-904A-876F-2B55B4FCB879}" authorId="{782762D3-814C-CB84-A30B-3A043DB3F596}" created="2023-09-05T12:43:25.2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59416312" sldId="290"/>
      <ac:spMk id="3" creationId="{80693A8E-5C56-3438-C82B-925582A8B292}"/>
      <ac:txMk cp="153" len="56">
        <ac:context len="428" hash="1097522787"/>
      </ac:txMk>
    </ac:txMkLst>
    <p188:pos x="5682268" y="2263374"/>
    <p188:txBody>
      <a:bodyPr/>
      <a:lstStyle/>
      <a:p>
        <a:r>
          <a:rPr lang="en-AT"/>
          <a:t>There is one form where the most current values are never loaded if it is created in the “wrong” order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7F771-66DF-3849-AB82-AC290CD6C958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85C88-A96B-4F42-AD49-2524BA9B5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0495B-1975-FA40-8B38-70F9C407D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18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0495B-1975-FA40-8B38-70F9C407D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318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C0495B-1975-FA40-8B38-70F9C407DC1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85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986A-7ED5-9906-3A06-074991949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247F-1898-67DF-7749-A04508C44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0C19-0864-0D08-A00C-327ABCDF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E937-C17B-7A41-8204-93B15A72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B1A3-A85B-995A-607B-866298A3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8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38F-6F09-64B6-A01C-D6F420F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61E98-8963-FA66-818F-B6FC1703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D583-5944-7578-B4F5-9C454FE9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CF6-33ED-258D-66F5-32FB8F6E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F0F21-6FE2-512F-8E77-869094F3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4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D3586-D8DE-9BB5-CA86-52B6EF76A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A471E-26AF-D722-F21B-E5C58C5A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D1670-B39F-6212-8F4A-E4FD705C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53F2-AA59-7FC5-17C5-8B2CF992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1C2D-E7D0-2780-A301-150A6FEE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2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43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7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7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4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00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BB441-D791-768B-9358-10BA8CC1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2967-2A95-2A2E-D724-F2E12ECE3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5F3F-3E8F-2AAA-023C-1BE5CFE8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2C4D-8FC4-43A5-51AD-C64E5D1D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90A0-470B-863C-592A-FBAC58BD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74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562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32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4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11253-BBDD-D895-63FB-4345F2CE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F103-7EA5-C519-51D1-A3D0C1CC7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7FF0B-418B-F66D-C0E5-0CD1ABE7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58B8-42B8-F684-5C49-6384F92D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18AD-6171-D4F7-337D-D7045A6C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5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5E8E-BC12-3A27-E389-E6F83BD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C6CC-CD07-E9A3-154E-14363843C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0A870-E4E8-5FCA-B2AA-0DB57DA7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D6EBA-5127-40A4-D4E6-FE1632F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B1835-4B90-A411-CB66-D63DDE84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91939-D449-4364-60D8-6F35A5AB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0AA2-A36A-D2B2-B5E9-188C2197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01272-9127-276D-6920-EC4B1ED04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5D2DD-B45C-1BE2-8BE7-B2FA1BE4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1F624-59BB-E6CA-D22B-5918B44B9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EA756-3A29-925E-966B-BED0EC623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70A78-A455-E4BB-5C53-C10DB656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6D567-160F-66E7-C001-4A0531D4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376FD-9463-129A-A4C1-6F055A12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6F1A-9B95-860D-1CF0-AD59F7E5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A574C-8F93-447E-66DF-F8DE81A1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9F6E1-0457-167B-342E-408024AA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2164C-944D-AA96-512B-19896648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09749-BA46-5088-C6F8-6BEEFDC0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EF3EA-A793-D23F-F746-6A7E0E75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6F8B-FBE8-ACC8-9993-58D39ECE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1173-7CBC-18C5-352E-24D1E204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5F5C-D7E8-199B-4F3B-6B3AFFEEC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E82A6-E18E-02F7-08F9-76791197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4988A-1149-0472-FE80-DB1BC200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6674E-311F-46CB-E4F5-4E63FA54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7043-21B1-D9F1-C449-1D7ECF5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E739-72C8-328C-EC79-32819CB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594ED-E78C-D0D0-45B9-3BB837022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08C9F-D611-03F0-58D9-E6AFEBC57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659C-CF0F-F69C-1083-FBC219C9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66B11-F64A-EA55-A62F-BE7476CAE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622C7-122A-46A1-FEEC-86AD358C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0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BC64F-E757-4103-BA4F-132AFBDE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922F-C77B-C5F0-0D53-1E42F6DD0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9355-9489-0449-9C00-69F87328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FF946-9610-7B44-A7D0-5FAD8F5B1457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FC20-8F64-25F6-7A2A-4FEDABCE1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4413-0217-BFD7-031E-9D5DDAEA5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92767-15DE-D448-94C3-5DAA9758E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20_DB9AF7F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8/10/relationships/comments" Target="../comments/modernComment_121_DD8E02DA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2_3339A6F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15_7A71660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8/10/relationships/comments" Target="../comments/modernComment_119_9DAA4AA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Sample paths through facility: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1D2C413-9C4A-DCCE-3358-DB7CEF280E42}"/>
              </a:ext>
            </a:extLst>
          </p:cNvPr>
          <p:cNvSpPr txBox="1">
            <a:spLocks/>
          </p:cNvSpPr>
          <p:nvPr/>
        </p:nvSpPr>
        <p:spPr>
          <a:xfrm>
            <a:off x="1038766" y="3009396"/>
            <a:ext cx="3564150" cy="312816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800" b="1" i="0" u="sng" strike="noStrike" kern="1200" cap="none" spc="150" normalizeH="0" baseline="0" noProof="0" dirty="0">
                <a:ln>
                  <a:noFill/>
                </a:ln>
                <a:solidFill>
                  <a:srgbClr val="684DC3">
                    <a:lumMod val="60000"/>
                    <a:lumOff val="4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RNA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684DC3">
                    <a:lumMod val="60000"/>
                    <a:lumOff val="4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QC1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QC1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QC2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sequencing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5EBC30-0F13-6114-B01D-C901CCCFF90C}"/>
              </a:ext>
            </a:extLst>
          </p:cNvPr>
          <p:cNvSpPr txBox="1">
            <a:spLocks/>
          </p:cNvSpPr>
          <p:nvPr/>
        </p:nvSpPr>
        <p:spPr>
          <a:xfrm>
            <a:off x="8176555" y="2998510"/>
            <a:ext cx="3671344" cy="340229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8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Libraries</a:t>
            </a:r>
            <a:b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800" b="1" i="0" u="none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(=made of DNA too)</a:t>
            </a:r>
            <a:br>
              <a:rPr kumimoji="0" lang="en-US" sz="700" b="1" i="0" u="none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700" b="0" i="0" u="none" strike="noStrike" kern="1200" cap="none" spc="150" normalizeH="0" baseline="0" noProof="0" dirty="0">
              <a:ln>
                <a:noFill/>
              </a:ln>
              <a:solidFill>
                <a:srgbClr val="F0F3F3">
                  <a:lumMod val="50000"/>
                </a:srgb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150" normalizeH="0" baseline="0" noProof="0" dirty="0">
              <a:ln>
                <a:noFill/>
              </a:ln>
              <a:solidFill>
                <a:srgbClr val="F0F3F3">
                  <a:lumMod val="50000"/>
                </a:srgbClr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QC1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QC2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sequencing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DD6C69C5-06E8-9041-E352-34DEA2969AF1}"/>
              </a:ext>
            </a:extLst>
          </p:cNvPr>
          <p:cNvSpPr/>
          <p:nvPr/>
        </p:nvSpPr>
        <p:spPr>
          <a:xfrm rot="5400000">
            <a:off x="4210518" y="623297"/>
            <a:ext cx="250371" cy="4807457"/>
          </a:xfrm>
          <a:prstGeom prst="leftBracket">
            <a:avLst/>
          </a:prstGeom>
          <a:noFill/>
          <a:ln w="38100">
            <a:solidFill>
              <a:srgbClr val="171A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08768C6-C985-A276-5E3C-4E66262D131A}"/>
              </a:ext>
            </a:extLst>
          </p:cNvPr>
          <p:cNvSpPr/>
          <p:nvPr/>
        </p:nvSpPr>
        <p:spPr>
          <a:xfrm rot="5400000">
            <a:off x="9851722" y="1816089"/>
            <a:ext cx="261256" cy="2432758"/>
          </a:xfrm>
          <a:prstGeom prst="leftBracket">
            <a:avLst/>
          </a:prstGeom>
          <a:noFill/>
          <a:ln w="38100">
            <a:solidFill>
              <a:srgbClr val="171A3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8842E1-0EF3-672A-7A4E-AECADED40621}"/>
              </a:ext>
            </a:extLst>
          </p:cNvPr>
          <p:cNvSpPr/>
          <p:nvPr/>
        </p:nvSpPr>
        <p:spPr>
          <a:xfrm>
            <a:off x="2237340" y="2593148"/>
            <a:ext cx="4196725" cy="1699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Input material (=facility prep)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5F6DF0-F596-2947-BF6B-275E91483AFF}"/>
              </a:ext>
            </a:extLst>
          </p:cNvPr>
          <p:cNvSpPr/>
          <p:nvPr/>
        </p:nvSpPr>
        <p:spPr>
          <a:xfrm>
            <a:off x="7856297" y="2593147"/>
            <a:ext cx="4196725" cy="1699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user prep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21E1A71-45C6-C7E2-7C14-1517C2F9D815}"/>
              </a:ext>
            </a:extLst>
          </p:cNvPr>
          <p:cNvSpPr txBox="1">
            <a:spLocks/>
          </p:cNvSpPr>
          <p:nvPr/>
        </p:nvSpPr>
        <p:spPr>
          <a:xfrm>
            <a:off x="4181563" y="3009396"/>
            <a:ext cx="3564150" cy="312816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800" b="1" i="0" u="sng" strike="noStrike" kern="1200" cap="none" spc="150" normalizeH="0" baseline="0" noProof="0" dirty="0">
                <a:ln>
                  <a:noFill/>
                </a:ln>
                <a:solidFill>
                  <a:srgbClr val="C34DBC">
                    <a:lumMod val="7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DNA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684DC3">
                    <a:lumMod val="60000"/>
                    <a:lumOff val="4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QC1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QC1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QC2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sequencing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18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27787" y="2421611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Library FA: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 from 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median size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exp size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req. size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molarity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calculated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 to store average size from FA run and evaluate sample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Library FA – pt1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97E09-3126-E497-4FC1-F677771158FB}"/>
              </a:ext>
            </a:extLst>
          </p:cNvPr>
          <p:cNvSpPr/>
          <p:nvPr/>
        </p:nvSpPr>
        <p:spPr>
          <a:xfrm>
            <a:off x="4230617" y="2475928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E327E2-3844-5A09-5B31-D270E6E37111}"/>
              </a:ext>
            </a:extLst>
          </p:cNvPr>
          <p:cNvGrpSpPr/>
          <p:nvPr/>
        </p:nvGrpSpPr>
        <p:grpSpPr>
          <a:xfrm>
            <a:off x="37640" y="3164827"/>
            <a:ext cx="12116719" cy="846845"/>
            <a:chOff x="-761065" y="3015590"/>
            <a:chExt cx="12116719" cy="8468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12B129-206C-D696-2FB4-674785112A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4862"/>
            <a:stretch/>
          </p:blipFill>
          <p:spPr>
            <a:xfrm>
              <a:off x="-761065" y="3057766"/>
              <a:ext cx="3922486" cy="80282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6CF96F-1B58-9BFB-7677-AFC343E6A2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02" r="54939"/>
            <a:stretch/>
          </p:blipFill>
          <p:spPr>
            <a:xfrm>
              <a:off x="3178910" y="3057763"/>
              <a:ext cx="1796797" cy="8046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906AC-42C5-592A-394D-AAC4BC0FCB6A}"/>
                </a:ext>
              </a:extLst>
            </p:cNvPr>
            <p:cNvSpPr/>
            <p:nvPr/>
          </p:nvSpPr>
          <p:spPr>
            <a:xfrm>
              <a:off x="3161421" y="3554624"/>
              <a:ext cx="692366" cy="206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amplicon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2D5845-DB49-BD32-E5E6-3FCDC550F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552" r="27246"/>
            <a:stretch/>
          </p:blipFill>
          <p:spPr>
            <a:xfrm>
              <a:off x="6443210" y="3029661"/>
              <a:ext cx="692366" cy="80282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F58D528-44EC-C8EF-D33D-72801478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552"/>
            <a:stretch/>
          </p:blipFill>
          <p:spPr>
            <a:xfrm>
              <a:off x="7127196" y="3022626"/>
              <a:ext cx="3733800" cy="80282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679AF10-F4D9-838D-775B-9C0CE5DC4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7669" y="3329248"/>
              <a:ext cx="184150" cy="1397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E3A2BFF-69CE-A033-A289-52A56322E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9346"/>
            <a:stretch/>
          </p:blipFill>
          <p:spPr>
            <a:xfrm>
              <a:off x="10163640" y="3015590"/>
              <a:ext cx="1192014" cy="80467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6C747C9-E203-9F1E-B5BE-769F87A3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5733" y="3315436"/>
              <a:ext cx="184150" cy="1397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C795BE4-0E08-35F9-13EE-8873AF0E5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66876" y="3524557"/>
              <a:ext cx="177800" cy="22860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85440461-837E-A466-A62E-B3F25FDC0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12" r="62674" b="67523"/>
          <a:stretch/>
        </p:blipFill>
        <p:spPr>
          <a:xfrm>
            <a:off x="13315" y="2866864"/>
            <a:ext cx="3922486" cy="36655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0F6D34E-AA3C-9529-0117-A006B3C46ADC}"/>
              </a:ext>
            </a:extLst>
          </p:cNvPr>
          <p:cNvSpPr txBox="1"/>
          <p:nvPr/>
        </p:nvSpPr>
        <p:spPr>
          <a:xfrm>
            <a:off x="763332" y="3252741"/>
            <a:ext cx="8477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c2: From FA file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469DB-CF9F-9A88-5A7D-8EAADC0EC472}"/>
              </a:ext>
            </a:extLst>
          </p:cNvPr>
          <p:cNvSpPr txBox="1"/>
          <p:nvPr/>
        </p:nvSpPr>
        <p:spPr>
          <a:xfrm>
            <a:off x="1628916" y="3888843"/>
            <a:ext cx="1127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F2F80D-FF0C-876D-1756-AE341659E129}"/>
              </a:ext>
            </a:extLst>
          </p:cNvPr>
          <p:cNvSpPr txBox="1"/>
          <p:nvPr/>
        </p:nvSpPr>
        <p:spPr>
          <a:xfrm>
            <a:off x="3186634" y="2969653"/>
            <a:ext cx="76126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 Automatic from database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AD82A3-116F-8139-9FC7-DCCD11F83AD1}"/>
              </a:ext>
            </a:extLst>
          </p:cNvPr>
          <p:cNvSpPr txBox="1"/>
          <p:nvPr/>
        </p:nvSpPr>
        <p:spPr>
          <a:xfrm>
            <a:off x="3988133" y="2895626"/>
            <a:ext cx="1085047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c5: Automatic from database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DBEAE2-DA53-074F-B22A-1CC62360CD3C}"/>
              </a:ext>
            </a:extLst>
          </p:cNvPr>
          <p:cNvSpPr/>
          <p:nvPr/>
        </p:nvSpPr>
        <p:spPr>
          <a:xfrm>
            <a:off x="7118822" y="3148337"/>
            <a:ext cx="5073178" cy="9352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7C6A160-5A46-0FB0-0D41-913007BF6D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481" t="34884" r="13335"/>
          <a:stretch/>
        </p:blipFill>
        <p:spPr>
          <a:xfrm>
            <a:off x="5784930" y="3226219"/>
            <a:ext cx="3104148" cy="7349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6B5FA6E-B1F4-2C15-E616-C29DB0438FF6}"/>
              </a:ext>
            </a:extLst>
          </p:cNvPr>
          <p:cNvSpPr txBox="1"/>
          <p:nvPr/>
        </p:nvSpPr>
        <p:spPr>
          <a:xfrm>
            <a:off x="5047951" y="2688205"/>
            <a:ext cx="72097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c6: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file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D15EF-F02D-3CE8-8B28-84FC5EA688A8}"/>
              </a:ext>
            </a:extLst>
          </p:cNvPr>
          <p:cNvSpPr txBox="1"/>
          <p:nvPr/>
        </p:nvSpPr>
        <p:spPr>
          <a:xfrm>
            <a:off x="5785382" y="2671640"/>
            <a:ext cx="720978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B1A7F0-CF7B-6E2B-70F8-AFD2DE2AB0AB}"/>
              </a:ext>
            </a:extLst>
          </p:cNvPr>
          <p:cNvSpPr txBox="1"/>
          <p:nvPr/>
        </p:nvSpPr>
        <p:spPr>
          <a:xfrm>
            <a:off x="6507927" y="2839744"/>
            <a:ext cx="80551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database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19A3B3-AD92-3432-876F-1BA047E0A629}"/>
              </a:ext>
            </a:extLst>
          </p:cNvPr>
          <p:cNvSpPr txBox="1"/>
          <p:nvPr/>
        </p:nvSpPr>
        <p:spPr>
          <a:xfrm>
            <a:off x="7295732" y="2839742"/>
            <a:ext cx="80551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c9: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database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9E00A9-8952-F15C-35EE-403B079990A1}"/>
              </a:ext>
            </a:extLst>
          </p:cNvPr>
          <p:cNvSpPr txBox="1"/>
          <p:nvPr/>
        </p:nvSpPr>
        <p:spPr>
          <a:xfrm>
            <a:off x="8147419" y="2515673"/>
            <a:ext cx="898672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autocalc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from c6 &amp; c7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944E08-4247-A43A-B044-140531FB6DFD}"/>
              </a:ext>
            </a:extLst>
          </p:cNvPr>
          <p:cNvSpPr txBox="1"/>
          <p:nvPr/>
        </p:nvSpPr>
        <p:spPr>
          <a:xfrm>
            <a:off x="9139868" y="3341239"/>
            <a:ext cx="2759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…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see next slide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2D8C7-FD0A-6E18-B55A-D836F12612D6}"/>
              </a:ext>
            </a:extLst>
          </p:cNvPr>
          <p:cNvSpPr/>
          <p:nvPr/>
        </p:nvSpPr>
        <p:spPr>
          <a:xfrm>
            <a:off x="4027727" y="3271759"/>
            <a:ext cx="912940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Experiment type</a:t>
            </a:r>
          </a:p>
        </p:txBody>
      </p:sp>
    </p:spTree>
    <p:extLst>
      <p:ext uri="{BB962C8B-B14F-4D97-AF65-F5344CB8AC3E}">
        <p14:creationId xmlns:p14="http://schemas.microsoft.com/office/powerpoint/2010/main" val="62316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27787" y="2434311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Library FA: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 from 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targeted qPCR conc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(11) to be filled by me (can be prefilled with 6, but editable!)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targeted sample vol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(12)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to be filled by me (can be prefilled with vol according to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readmode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readmode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grabbed from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(always grab parent request if there is, or list all of them if more?)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vol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buffer vol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field calculated by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with (6), (11), (12)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but editable in case we physically dilute differently (for documentation reasons)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undiluted?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for traceability, is it undiluted?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r>
              <a:rPr lang="en-US" b="0" dirty="0">
                <a:solidFill>
                  <a:srgbClr val="171A31"/>
                </a:solidFill>
                <a:latin typeface="Meiryo"/>
              </a:rPr>
              <a:t>!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pooling strategy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(either FA or qPCR)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Library FA – pt2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97E09-3126-E497-4FC1-F677771158FB}"/>
              </a:ext>
            </a:extLst>
          </p:cNvPr>
          <p:cNvSpPr/>
          <p:nvPr/>
        </p:nvSpPr>
        <p:spPr>
          <a:xfrm>
            <a:off x="4230617" y="2475928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pic>
        <p:nvPicPr>
          <p:cNvPr id="36" name="Picture 35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92E44E0D-CE30-E989-702C-4AF04E08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39" y="3556756"/>
            <a:ext cx="5003800" cy="97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B99D8-D510-A586-910A-DC798A9E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152" y="3436106"/>
            <a:ext cx="2260600" cy="6096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8740666-8C4A-A4A6-C254-993E0D373B02}"/>
              </a:ext>
            </a:extLst>
          </p:cNvPr>
          <p:cNvSpPr/>
          <p:nvPr/>
        </p:nvSpPr>
        <p:spPr>
          <a:xfrm>
            <a:off x="6346464" y="3672090"/>
            <a:ext cx="698484" cy="260127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Pooling strategy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11D39F7B-9E2F-5CFA-65FD-FAABFB9C1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71"/>
          <a:stretch/>
        </p:blipFill>
        <p:spPr>
          <a:xfrm>
            <a:off x="7044948" y="3556756"/>
            <a:ext cx="762396" cy="97840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A1FA94B-592B-EB97-F6B2-B18195C2D599}"/>
              </a:ext>
            </a:extLst>
          </p:cNvPr>
          <p:cNvSpPr/>
          <p:nvPr/>
        </p:nvSpPr>
        <p:spPr>
          <a:xfrm>
            <a:off x="6340814" y="4020808"/>
            <a:ext cx="692366" cy="20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qPCR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C47260-CF60-5FE3-735B-7CA4B1B1DCFB}"/>
              </a:ext>
            </a:extLst>
          </p:cNvPr>
          <p:cNvSpPr txBox="1"/>
          <p:nvPr/>
        </p:nvSpPr>
        <p:spPr>
          <a:xfrm>
            <a:off x="1892500" y="2984489"/>
            <a:ext cx="934165" cy="5539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c11: Autofill to 6, but editable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97E3DC-D77F-B145-A85B-AD0938A68EE7}"/>
              </a:ext>
            </a:extLst>
          </p:cNvPr>
          <p:cNvSpPr txBox="1"/>
          <p:nvPr/>
        </p:nvSpPr>
        <p:spPr>
          <a:xfrm>
            <a:off x="2810942" y="2848362"/>
            <a:ext cx="789123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Automatic from database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E0658C-EBBD-01E3-B1B0-36AA28FE64D1}"/>
              </a:ext>
            </a:extLst>
          </p:cNvPr>
          <p:cNvSpPr txBox="1"/>
          <p:nvPr/>
        </p:nvSpPr>
        <p:spPr>
          <a:xfrm>
            <a:off x="5018674" y="2998449"/>
            <a:ext cx="826377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c15: Auto-calc: (=c12-c14)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272560-2E54-BFCA-E885-4E50B6F91C5B}"/>
              </a:ext>
            </a:extLst>
          </p:cNvPr>
          <p:cNvSpPr txBox="1"/>
          <p:nvPr/>
        </p:nvSpPr>
        <p:spPr>
          <a:xfrm>
            <a:off x="3549536" y="2874285"/>
            <a:ext cx="789123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c13: Automatic from database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0E061B-08BB-FF14-BD9F-1D16D4D36934}"/>
              </a:ext>
            </a:extLst>
          </p:cNvPr>
          <p:cNvSpPr txBox="1"/>
          <p:nvPr/>
        </p:nvSpPr>
        <p:spPr>
          <a:xfrm>
            <a:off x="4274202" y="2989797"/>
            <a:ext cx="826377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c14: Auto-calc: (=c6/(c11*c12)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5769EF-3D77-6B45-E3E5-2C39D430151B}"/>
              </a:ext>
            </a:extLst>
          </p:cNvPr>
          <p:cNvSpPr txBox="1"/>
          <p:nvPr/>
        </p:nvSpPr>
        <p:spPr>
          <a:xfrm>
            <a:off x="7042550" y="3125615"/>
            <a:ext cx="91333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00"/>
                </a:solidFill>
                <a:latin typeface="Meiryo"/>
              </a:rPr>
              <a:t>c18: 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7D06E-A35D-FA47-9318-9F99B71B6DA4}"/>
              </a:ext>
            </a:extLst>
          </p:cNvPr>
          <p:cNvSpPr txBox="1"/>
          <p:nvPr/>
        </p:nvSpPr>
        <p:spPr>
          <a:xfrm>
            <a:off x="5895434" y="3109287"/>
            <a:ext cx="518807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00"/>
                </a:solidFill>
                <a:latin typeface="Meiryo"/>
              </a:rPr>
              <a:t>c16: </a:t>
            </a:r>
            <a:r>
              <a:rPr lang="en-US" sz="800" dirty="0" err="1">
                <a:solidFill>
                  <a:srgbClr val="000000"/>
                </a:solidFill>
                <a:latin typeface="Meiryo"/>
              </a:rPr>
              <a:t>tickbox</a:t>
            </a:r>
            <a:endParaRPr lang="en-US" sz="800" dirty="0">
              <a:solidFill>
                <a:srgbClr val="000000"/>
              </a:solidFill>
              <a:latin typeface="Meiry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E3EDB4-F081-57C8-9DB1-125B043CF378}"/>
              </a:ext>
            </a:extLst>
          </p:cNvPr>
          <p:cNvSpPr txBox="1"/>
          <p:nvPr/>
        </p:nvSpPr>
        <p:spPr>
          <a:xfrm>
            <a:off x="11033110" y="2551215"/>
            <a:ext cx="1060774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-unknown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-warning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-Not enough material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-pattern mismatch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-adapter dimers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-multiple peaks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-&gt;30% over 1000bp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C406D5-5F9B-B752-B48E-8CE6BEBF435F}"/>
              </a:ext>
            </a:extLst>
          </p:cNvPr>
          <p:cNvSpPr txBox="1"/>
          <p:nvPr/>
        </p:nvSpPr>
        <p:spPr>
          <a:xfrm>
            <a:off x="6432108" y="2820968"/>
            <a:ext cx="618343" cy="83099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c17: Auto-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matic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from data-base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134E5E-8FCC-EC37-FC7F-F018BE4C1297}"/>
              </a:ext>
            </a:extLst>
          </p:cNvPr>
          <p:cNvSpPr txBox="1"/>
          <p:nvPr/>
        </p:nvSpPr>
        <p:spPr>
          <a:xfrm>
            <a:off x="7902677" y="3296880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EF7501-83AE-C1FE-06A8-2E8ABEDA2C43}"/>
              </a:ext>
            </a:extLst>
          </p:cNvPr>
          <p:cNvSpPr txBox="1"/>
          <p:nvPr/>
        </p:nvSpPr>
        <p:spPr>
          <a:xfrm>
            <a:off x="8758377" y="3159937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c15: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2826AE-8651-21FB-8831-443F36410FB7}"/>
              </a:ext>
            </a:extLst>
          </p:cNvPr>
          <p:cNvSpPr txBox="1"/>
          <p:nvPr/>
        </p:nvSpPr>
        <p:spPr>
          <a:xfrm>
            <a:off x="9523118" y="3286670"/>
            <a:ext cx="747596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c16: text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065323-91B0-5D7E-1E28-64D028F71414}"/>
              </a:ext>
            </a:extLst>
          </p:cNvPr>
          <p:cNvSpPr txBox="1"/>
          <p:nvPr/>
        </p:nvSpPr>
        <p:spPr>
          <a:xfrm>
            <a:off x="1391528" y="3584696"/>
            <a:ext cx="720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4D35D4-3934-7F85-31BE-38BCD6D3C885}"/>
              </a:ext>
            </a:extLst>
          </p:cNvPr>
          <p:cNvSpPr/>
          <p:nvPr/>
        </p:nvSpPr>
        <p:spPr>
          <a:xfrm>
            <a:off x="2131645" y="3610842"/>
            <a:ext cx="684778" cy="260127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Targeted for qPCR [</a:t>
            </a: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nM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941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forms: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55177" y="2452560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cDNA &amp; preparation form update: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show qubit and FA concentrations alongside for comparison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input vol is calculated using which one??</a:t>
            </a:r>
          </a:p>
        </p:txBody>
      </p:sp>
    </p:spTree>
    <p:extLst>
      <p:ext uri="{BB962C8B-B14F-4D97-AF65-F5344CB8AC3E}">
        <p14:creationId xmlns:p14="http://schemas.microsoft.com/office/powerpoint/2010/main" val="249109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cDNA Synthesis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B3460C-2927-E158-4705-264AC9633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006"/>
          <a:stretch/>
        </p:blipFill>
        <p:spPr>
          <a:xfrm>
            <a:off x="12116" y="2343497"/>
            <a:ext cx="4402701" cy="10971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12FE7BB-847A-D623-AE56-3B7902727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2" r="34779"/>
          <a:stretch/>
        </p:blipFill>
        <p:spPr>
          <a:xfrm>
            <a:off x="5416555" y="2391770"/>
            <a:ext cx="3395287" cy="109718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C58D37D-DC12-7EBC-D6A9-BFFF2B5C45C3}"/>
              </a:ext>
            </a:extLst>
          </p:cNvPr>
          <p:cNvSpPr txBox="1">
            <a:spLocks/>
          </p:cNvSpPr>
          <p:nvPr/>
        </p:nvSpPr>
        <p:spPr>
          <a:xfrm>
            <a:off x="1255177" y="3983705"/>
            <a:ext cx="10368165" cy="2671094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b="0" dirty="0">
              <a:solidFill>
                <a:srgbClr val="CED3A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cDNA form update: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show qubit and FA concentrations alongside for comparison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input vol is calculated using FA conc</a:t>
            </a:r>
            <a:br>
              <a:rPr lang="en-US" b="0" dirty="0">
                <a:solidFill>
                  <a:srgbClr val="FF0000"/>
                </a:solidFill>
                <a:latin typeface="Meiryo"/>
              </a:rPr>
            </a:br>
            <a:r>
              <a:rPr lang="en-US" b="0" dirty="0">
                <a:solidFill>
                  <a:schemeClr val="tx1"/>
                </a:solidFill>
                <a:latin typeface="Meiryo"/>
              </a:rPr>
              <a:t>(if possible: deduct</a:t>
            </a:r>
            <a:r>
              <a:rPr lang="en-US" b="0" dirty="0">
                <a:solidFill>
                  <a:srgbClr val="FF0000"/>
                </a:solidFill>
                <a:latin typeface="Meiryo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Meiryo"/>
              </a:rPr>
              <a:t>from volume IF there were cDNA forms created before)</a:t>
            </a:r>
            <a:br>
              <a:rPr lang="en-US" b="0" dirty="0">
                <a:solidFill>
                  <a:schemeClr val="tx1"/>
                </a:solidFill>
                <a:latin typeface="Meiryo"/>
              </a:rPr>
            </a:br>
            <a:r>
              <a:rPr lang="en-US" b="0" dirty="0">
                <a:solidFill>
                  <a:schemeClr val="tx1"/>
                </a:solidFill>
                <a:latin typeface="Meiryo"/>
              </a:rPr>
              <a:t>well position from submission plate?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57D6D-BEF3-D97A-9FE6-B4DF70238E69}"/>
              </a:ext>
            </a:extLst>
          </p:cNvPr>
          <p:cNvSpPr/>
          <p:nvPr/>
        </p:nvSpPr>
        <p:spPr>
          <a:xfrm>
            <a:off x="5502877" y="2821506"/>
            <a:ext cx="400964" cy="98858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pic>
        <p:nvPicPr>
          <p:cNvPr id="6" name="Picture 5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31DEB9B6-9E3F-AA95-0B12-B5715E32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358" y="2609069"/>
            <a:ext cx="820143" cy="543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55F7F-B0EF-09A9-3E07-FD58CF947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71"/>
          <a:stretch/>
        </p:blipFill>
        <p:spPr>
          <a:xfrm>
            <a:off x="8718675" y="2391770"/>
            <a:ext cx="3395287" cy="1097180"/>
          </a:xfrm>
          <a:prstGeom prst="rect">
            <a:avLst/>
          </a:prstGeom>
        </p:spPr>
      </p:pic>
      <p:pic>
        <p:nvPicPr>
          <p:cNvPr id="15" name="Picture 14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BA8B53A3-21EA-DA9A-284A-7A85F0259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038" y="2746836"/>
            <a:ext cx="683673" cy="372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8DB4D6-8A7C-CB47-C93F-47A3050826A9}"/>
              </a:ext>
            </a:extLst>
          </p:cNvPr>
          <p:cNvSpPr txBox="1"/>
          <p:nvPr/>
        </p:nvSpPr>
        <p:spPr>
          <a:xfrm>
            <a:off x="3876740" y="2074414"/>
            <a:ext cx="789123" cy="64633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c5-Automatic from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8C6C9-EE17-DECE-B9F1-EEAB7A4015F0}"/>
              </a:ext>
            </a:extLst>
          </p:cNvPr>
          <p:cNvSpPr txBox="1"/>
          <p:nvPr/>
        </p:nvSpPr>
        <p:spPr>
          <a:xfrm>
            <a:off x="4435039" y="3222373"/>
            <a:ext cx="965515" cy="76944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c6: Automatic RNA Qubit form c5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8D8916-9901-61D3-4CEC-E4E4041461A3}"/>
              </a:ext>
            </a:extLst>
          </p:cNvPr>
          <p:cNvSpPr txBox="1"/>
          <p:nvPr/>
        </p:nvSpPr>
        <p:spPr>
          <a:xfrm>
            <a:off x="5299287" y="3377573"/>
            <a:ext cx="965515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Automatic RNA FA form c7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148D8E-8A82-CC21-CF8F-424D6823B6B5}"/>
              </a:ext>
            </a:extLst>
          </p:cNvPr>
          <p:cNvSpPr txBox="1"/>
          <p:nvPr/>
        </p:nvSpPr>
        <p:spPr>
          <a:xfrm>
            <a:off x="6308054" y="3423739"/>
            <a:ext cx="78912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automatic from RNA Qubit c6, with deduction (minus value c9)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BAEB6-F7AD-C489-587F-20E841E55E88}"/>
              </a:ext>
            </a:extLst>
          </p:cNvPr>
          <p:cNvSpPr txBox="1"/>
          <p:nvPr/>
        </p:nvSpPr>
        <p:spPr>
          <a:xfrm>
            <a:off x="614898" y="3405886"/>
            <a:ext cx="8477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c2: loads after typing into box below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A48639E9-BA18-F3C4-E9C1-322ECF9B55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70" y="3997181"/>
            <a:ext cx="2815801" cy="616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94675B-0C90-DE2B-AB1E-7CCFF5057B95}"/>
              </a:ext>
            </a:extLst>
          </p:cNvPr>
          <p:cNvSpPr txBox="1"/>
          <p:nvPr/>
        </p:nvSpPr>
        <p:spPr>
          <a:xfrm>
            <a:off x="1638979" y="3377573"/>
            <a:ext cx="1127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78F65-B011-2F20-8E7C-CE066DD97E13}"/>
              </a:ext>
            </a:extLst>
          </p:cNvPr>
          <p:cNvSpPr txBox="1"/>
          <p:nvPr/>
        </p:nvSpPr>
        <p:spPr>
          <a:xfrm>
            <a:off x="2874965" y="3361888"/>
            <a:ext cx="112795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 Automatic from database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5BA69A-7505-430F-C63B-B8200CAA04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71" r="24172"/>
          <a:stretch/>
        </p:blipFill>
        <p:spPr>
          <a:xfrm>
            <a:off x="9315415" y="2391770"/>
            <a:ext cx="518528" cy="10971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11733B-2077-F5A9-4D1D-A5DF64D970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818" r="19719"/>
          <a:stretch/>
        </p:blipFill>
        <p:spPr>
          <a:xfrm>
            <a:off x="8784131" y="2384309"/>
            <a:ext cx="531157" cy="109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E47F0AC-3DA1-9B1E-E1C7-88D86452BA4F}"/>
              </a:ext>
            </a:extLst>
          </p:cNvPr>
          <p:cNvSpPr/>
          <p:nvPr/>
        </p:nvSpPr>
        <p:spPr>
          <a:xfrm>
            <a:off x="8197273" y="1909512"/>
            <a:ext cx="531348" cy="774173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Request ID (for Wells coordinates)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6F89A4-9B05-9686-E060-9FF2ED72B3F3}"/>
              </a:ext>
            </a:extLst>
          </p:cNvPr>
          <p:cNvSpPr/>
          <p:nvPr/>
        </p:nvSpPr>
        <p:spPr>
          <a:xfrm>
            <a:off x="8692728" y="3192781"/>
            <a:ext cx="692366" cy="20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A4D79B-13E6-C1A1-9BD5-E29C612BC247}"/>
              </a:ext>
            </a:extLst>
          </p:cNvPr>
          <p:cNvSpPr txBox="1"/>
          <p:nvPr/>
        </p:nvSpPr>
        <p:spPr>
          <a:xfrm>
            <a:off x="7140429" y="3423739"/>
            <a:ext cx="789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Meiryo"/>
              </a:rPr>
              <a:t>c9: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calculated using c10 &amp; c7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22C6D0-528D-0405-9CAE-FE35D298ECD4}"/>
              </a:ext>
            </a:extLst>
          </p:cNvPr>
          <p:cNvSpPr txBox="1"/>
          <p:nvPr/>
        </p:nvSpPr>
        <p:spPr>
          <a:xfrm>
            <a:off x="7984471" y="3409771"/>
            <a:ext cx="789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calculated using c9 &amp; c7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7ABFCC-1150-3039-FB62-0F9708F9F15F}"/>
              </a:ext>
            </a:extLst>
          </p:cNvPr>
          <p:cNvSpPr txBox="1"/>
          <p:nvPr/>
        </p:nvSpPr>
        <p:spPr>
          <a:xfrm>
            <a:off x="8816297" y="3409771"/>
            <a:ext cx="651392" cy="101566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c11b: automatic from 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FF002E-5FE4-2232-0092-0FA7C12D4540}"/>
              </a:ext>
            </a:extLst>
          </p:cNvPr>
          <p:cNvSpPr txBox="1"/>
          <p:nvPr/>
        </p:nvSpPr>
        <p:spPr>
          <a:xfrm>
            <a:off x="9075032" y="1644193"/>
            <a:ext cx="1060774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As it is now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28301-57C0-50A1-CA5B-3DDEAA7C9569}"/>
              </a:ext>
            </a:extLst>
          </p:cNvPr>
          <p:cNvSpPr txBox="1"/>
          <p:nvPr/>
        </p:nvSpPr>
        <p:spPr>
          <a:xfrm>
            <a:off x="9253033" y="2343497"/>
            <a:ext cx="8145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dropdown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5A12CA-E1F5-9F68-392E-D69C842518DB}"/>
              </a:ext>
            </a:extLst>
          </p:cNvPr>
          <p:cNvSpPr txBox="1"/>
          <p:nvPr/>
        </p:nvSpPr>
        <p:spPr>
          <a:xfrm>
            <a:off x="9998633" y="3516437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4011C4-1759-F7E0-BE8B-878EACAA0880}"/>
              </a:ext>
            </a:extLst>
          </p:cNvPr>
          <p:cNvSpPr txBox="1"/>
          <p:nvPr/>
        </p:nvSpPr>
        <p:spPr>
          <a:xfrm>
            <a:off x="10754717" y="3365925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CDAE5E-792C-A5B0-1949-C9DA04DF21A1}"/>
              </a:ext>
            </a:extLst>
          </p:cNvPr>
          <p:cNvSpPr txBox="1"/>
          <p:nvPr/>
        </p:nvSpPr>
        <p:spPr>
          <a:xfrm>
            <a:off x="11519458" y="3492658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c15: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A0DB8-D15A-DE97-C743-6814CB77B4B2}"/>
              </a:ext>
            </a:extLst>
          </p:cNvPr>
          <p:cNvSpPr/>
          <p:nvPr/>
        </p:nvSpPr>
        <p:spPr>
          <a:xfrm>
            <a:off x="8768066" y="2326899"/>
            <a:ext cx="531348" cy="774173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Well position submission plate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60F511-C76D-20EF-43AA-85DA5B2C7131}"/>
              </a:ext>
            </a:extLst>
          </p:cNvPr>
          <p:cNvSpPr txBox="1"/>
          <p:nvPr/>
        </p:nvSpPr>
        <p:spPr>
          <a:xfrm>
            <a:off x="7978943" y="1504118"/>
            <a:ext cx="789123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c11a: from DB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0F8FE0-8D53-0B12-0FB9-9943F43E1F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62947" y="2720745"/>
            <a:ext cx="255728" cy="21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663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Preparation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C58D37D-DC12-7EBC-D6A9-BFFF2B5C45C3}"/>
              </a:ext>
            </a:extLst>
          </p:cNvPr>
          <p:cNvSpPr txBox="1">
            <a:spLocks/>
          </p:cNvSpPr>
          <p:nvPr/>
        </p:nvSpPr>
        <p:spPr>
          <a:xfrm>
            <a:off x="1255177" y="2452560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b="0" dirty="0">
              <a:solidFill>
                <a:srgbClr val="171A31"/>
              </a:solidFill>
            </a:endParaRPr>
          </a:p>
          <a:p>
            <a:pPr lvl="0">
              <a:defRPr/>
            </a:pPr>
            <a:endParaRPr lang="en-US" b="0" dirty="0">
              <a:solidFill>
                <a:srgbClr val="171A31"/>
              </a:solidFill>
            </a:endParaRPr>
          </a:p>
          <a:p>
            <a:pPr lvl="0">
              <a:defRPr/>
            </a:pPr>
            <a:br>
              <a:rPr lang="en-US" b="0" dirty="0">
                <a:solidFill>
                  <a:srgbClr val="171A31"/>
                </a:solidFill>
              </a:rPr>
            </a:br>
            <a:endParaRPr lang="en-US" b="0" dirty="0">
              <a:solidFill>
                <a:srgbClr val="CED3A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Preparation form for DNA update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show qubit and FA + effective conc &amp; effective concentration alongside for comparison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input vol is calculated using Qubit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6926B-DC36-4C0B-AF33-8C3B21ACE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60"/>
          <a:stretch/>
        </p:blipFill>
        <p:spPr>
          <a:xfrm>
            <a:off x="138544" y="2426324"/>
            <a:ext cx="6043595" cy="10026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947972-E001-0647-4191-343391EC2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97"/>
          <a:stretch/>
        </p:blipFill>
        <p:spPr>
          <a:xfrm>
            <a:off x="8989844" y="1559234"/>
            <a:ext cx="3098095" cy="1002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9A1C6-E7E0-3FAE-4900-8F25C6B7F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9" r="35842"/>
          <a:stretch/>
        </p:blipFill>
        <p:spPr>
          <a:xfrm>
            <a:off x="8612587" y="2426324"/>
            <a:ext cx="1704228" cy="1002676"/>
          </a:xfrm>
          <a:prstGeom prst="rect">
            <a:avLst/>
          </a:prstGeom>
        </p:spPr>
      </p:pic>
      <p:pic>
        <p:nvPicPr>
          <p:cNvPr id="13" name="Picture 12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19AD69AA-CEB9-9EB7-0E74-109961A5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368" y="2746860"/>
            <a:ext cx="1740034" cy="437613"/>
          </a:xfrm>
          <a:prstGeom prst="rect">
            <a:avLst/>
          </a:prstGeom>
        </p:spPr>
      </p:pic>
      <p:pic>
        <p:nvPicPr>
          <p:cNvPr id="17" name="Picture 1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57F45F74-B91D-D2E2-7CD1-8F4D777CC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505" y="2638759"/>
            <a:ext cx="701497" cy="7107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F4E19D-0BD4-DACC-F858-F364BC753F53}"/>
              </a:ext>
            </a:extLst>
          </p:cNvPr>
          <p:cNvSpPr txBox="1"/>
          <p:nvPr/>
        </p:nvSpPr>
        <p:spPr>
          <a:xfrm>
            <a:off x="6052535" y="3295968"/>
            <a:ext cx="978338" cy="93871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Automatic from DNA input Qubit form </a:t>
            </a: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5403EB-3B14-4191-6DA7-69F1926275EE}"/>
              </a:ext>
            </a:extLst>
          </p:cNvPr>
          <p:cNvSpPr txBox="1"/>
          <p:nvPr/>
        </p:nvSpPr>
        <p:spPr>
          <a:xfrm>
            <a:off x="6902368" y="3253187"/>
            <a:ext cx="805421" cy="12772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c9</a:t>
            </a:r>
            <a:r>
              <a:rPr lang="en-US" sz="1100" dirty="0">
                <a:solidFill>
                  <a:srgbClr val="000000"/>
                </a:solidFill>
                <a:latin typeface="Meiryo"/>
              </a:rPr>
              <a:t>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Auto-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matic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from DNA input FA form c9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84800-72AC-1477-0F7E-F68DFADB3E8D}"/>
              </a:ext>
            </a:extLst>
          </p:cNvPr>
          <p:cNvSpPr txBox="1"/>
          <p:nvPr/>
        </p:nvSpPr>
        <p:spPr>
          <a:xfrm>
            <a:off x="7751102" y="3184474"/>
            <a:ext cx="806521" cy="11079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Automatic from DNA input FA form c10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2632D-D72C-5907-D6E1-F089AFDD31FD}"/>
              </a:ext>
            </a:extLst>
          </p:cNvPr>
          <p:cNvSpPr txBox="1"/>
          <p:nvPr/>
        </p:nvSpPr>
        <p:spPr>
          <a:xfrm>
            <a:off x="610395" y="3337266"/>
            <a:ext cx="8477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2: loads after typing into box below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57774C-580A-4E35-9075-5F8553720BEB}"/>
              </a:ext>
            </a:extLst>
          </p:cNvPr>
          <p:cNvSpPr txBox="1"/>
          <p:nvPr/>
        </p:nvSpPr>
        <p:spPr>
          <a:xfrm>
            <a:off x="1414657" y="3334890"/>
            <a:ext cx="7870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76251B-105C-493D-FDA2-9B2E169D4B3C}"/>
              </a:ext>
            </a:extLst>
          </p:cNvPr>
          <p:cNvSpPr txBox="1"/>
          <p:nvPr/>
        </p:nvSpPr>
        <p:spPr>
          <a:xfrm>
            <a:off x="2316235" y="3334890"/>
            <a:ext cx="84774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 Automatic from database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C4FAC-A166-A955-5D92-35E84E24BCED}"/>
              </a:ext>
            </a:extLst>
          </p:cNvPr>
          <p:cNvSpPr txBox="1"/>
          <p:nvPr/>
        </p:nvSpPr>
        <p:spPr>
          <a:xfrm>
            <a:off x="3316375" y="3307991"/>
            <a:ext cx="8477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Meiryo"/>
              </a:rPr>
              <a:t>c5: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dropdown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8669F-6A3F-7EB7-2CB3-9A514517EA04}"/>
              </a:ext>
            </a:extLst>
          </p:cNvPr>
          <p:cNvSpPr txBox="1"/>
          <p:nvPr/>
        </p:nvSpPr>
        <p:spPr>
          <a:xfrm>
            <a:off x="4260585" y="3293268"/>
            <a:ext cx="8477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6: dropdown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051A09-B7E0-58EF-F0C5-2F2959FB8C76}"/>
              </a:ext>
            </a:extLst>
          </p:cNvPr>
          <p:cNvSpPr txBox="1"/>
          <p:nvPr/>
        </p:nvSpPr>
        <p:spPr>
          <a:xfrm>
            <a:off x="5246869" y="3307583"/>
            <a:ext cx="84774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Meiryo"/>
              </a:rPr>
              <a:t>c7: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dropdown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349FB-66CF-51C0-AD43-B9AD6A1EEF2F}"/>
              </a:ext>
            </a:extLst>
          </p:cNvPr>
          <p:cNvSpPr txBox="1"/>
          <p:nvPr/>
        </p:nvSpPr>
        <p:spPr>
          <a:xfrm>
            <a:off x="8540110" y="3228620"/>
            <a:ext cx="789123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c11: calculated using </a:t>
            </a:r>
            <a:r>
              <a:rPr lang="en-US" sz="10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8 &amp; c12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F5C4A-99C8-9604-0557-F233496F610E}"/>
              </a:ext>
            </a:extLst>
          </p:cNvPr>
          <p:cNvSpPr txBox="1"/>
          <p:nvPr/>
        </p:nvSpPr>
        <p:spPr>
          <a:xfrm>
            <a:off x="9189775" y="3228620"/>
            <a:ext cx="62153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calculated using c8 &amp; c11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89B93D-8CA4-6947-50E1-9BB729846E7E}"/>
              </a:ext>
            </a:extLst>
          </p:cNvPr>
          <p:cNvSpPr txBox="1"/>
          <p:nvPr/>
        </p:nvSpPr>
        <p:spPr>
          <a:xfrm>
            <a:off x="9822085" y="3197817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67D5C-96D0-AD3E-F2AF-E4620EB867EA}"/>
              </a:ext>
            </a:extLst>
          </p:cNvPr>
          <p:cNvSpPr txBox="1"/>
          <p:nvPr/>
        </p:nvSpPr>
        <p:spPr>
          <a:xfrm>
            <a:off x="8901506" y="1438732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c14: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B1B65D-8FB3-8691-45F5-C2C34CDA4B76}"/>
              </a:ext>
            </a:extLst>
          </p:cNvPr>
          <p:cNvSpPr txBox="1"/>
          <p:nvPr/>
        </p:nvSpPr>
        <p:spPr>
          <a:xfrm>
            <a:off x="11470942" y="1437344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c18: 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C32C10-F74B-DC8B-5399-1F7A68E69D76}"/>
              </a:ext>
            </a:extLst>
          </p:cNvPr>
          <p:cNvSpPr txBox="1"/>
          <p:nvPr/>
        </p:nvSpPr>
        <p:spPr>
          <a:xfrm>
            <a:off x="9560018" y="1428856"/>
            <a:ext cx="81457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c15: dropdown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276C4-EED1-D96B-400C-A47BC6B93C1E}"/>
              </a:ext>
            </a:extLst>
          </p:cNvPr>
          <p:cNvSpPr txBox="1"/>
          <p:nvPr/>
        </p:nvSpPr>
        <p:spPr>
          <a:xfrm>
            <a:off x="10837727" y="1428085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c17: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F66608-FCFD-CE11-6012-01451A2DC434}"/>
              </a:ext>
            </a:extLst>
          </p:cNvPr>
          <p:cNvSpPr txBox="1"/>
          <p:nvPr/>
        </p:nvSpPr>
        <p:spPr>
          <a:xfrm>
            <a:off x="10400538" y="1467551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AB1FE-DF10-0283-879C-908CCA57BA99}"/>
              </a:ext>
            </a:extLst>
          </p:cNvPr>
          <p:cNvSpPr txBox="1"/>
          <p:nvPr/>
        </p:nvSpPr>
        <p:spPr>
          <a:xfrm>
            <a:off x="9478744" y="799286"/>
            <a:ext cx="977121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As it is now</a:t>
            </a:r>
          </a:p>
        </p:txBody>
      </p:sp>
    </p:spTree>
    <p:extLst>
      <p:ext uri="{BB962C8B-B14F-4D97-AF65-F5344CB8AC3E}">
        <p14:creationId xmlns:p14="http://schemas.microsoft.com/office/powerpoint/2010/main" val="37170715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automatic emails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55177" y="2452560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171A31"/>
                </a:solidFill>
                <a:latin typeface="Meiryo"/>
              </a:rPr>
              <a:t>Make them a 2</a:t>
            </a:r>
            <a:r>
              <a:rPr lang="en-US" b="0" baseline="30000" dirty="0">
                <a:solidFill>
                  <a:srgbClr val="171A31"/>
                </a:solidFill>
                <a:latin typeface="Meiryo"/>
              </a:rPr>
              <a:t>nd</a:t>
            </a:r>
            <a:r>
              <a:rPr lang="en-US" b="0" dirty="0">
                <a:solidFill>
                  <a:srgbClr val="171A31"/>
                </a:solidFill>
                <a:latin typeface="Meiryo"/>
              </a:rPr>
              <a:t> step package – but lay the groundwork for it to work (like form-specific flags?)</a:t>
            </a:r>
            <a:endParaRPr kumimoji="0" lang="en-US" sz="1800" b="0" i="0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Questions</a:t>
            </a:r>
            <a: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</a:t>
            </a:r>
            <a:b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 when to trigger the email? (upon status change?)</a:t>
            </a:r>
            <a:b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 is it worth to keep the written PDF own risk sheet format? Or should we switch to an online version? Like a application that allows the PI to open a window that shows all the open cases for own risk in the group &amp; PI can give confirmation by click from own profile?</a:t>
            </a: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solidFill>
                  <a:srgbClr val="171A31"/>
                </a:solidFill>
                <a:latin typeface="Meiryo"/>
              </a:rPr>
              <a:t>Ideas: </a:t>
            </a:r>
            <a:br>
              <a:rPr lang="en-US" b="0" dirty="0">
                <a:solidFill>
                  <a:srgbClr val="171A31"/>
                </a:solidFill>
                <a:latin typeface="Meiryo"/>
              </a:rPr>
            </a:br>
            <a:r>
              <a:rPr lang="en-US" b="0" dirty="0">
                <a:solidFill>
                  <a:srgbClr val="171A31"/>
                </a:solidFill>
                <a:latin typeface="Meiryo"/>
              </a:rPr>
              <a:t>- On multiplex status </a:t>
            </a:r>
            <a:r>
              <a:rPr lang="en-US" b="0" dirty="0">
                <a:solidFill>
                  <a:srgbClr val="171A31"/>
                </a:solidFill>
                <a:latin typeface="Meiryo"/>
                <a:sym typeface="Wingdings" pitchFamily="2" charset="2"/>
              </a:rPr>
              <a:t> On Hold  triggers email with accumulated list of samples with problems and problem description</a:t>
            </a:r>
            <a:b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 Automatic email for status change can stay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CED3A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7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3A8E-5C56-3438-C82B-925582A8B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T" u="sng" dirty="0"/>
              <a:t>Connectivity of 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AT" dirty="0"/>
              <a:t>lways latest values from the database if various versions are saved/available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Possibility of being overwritten</a:t>
            </a:r>
            <a:r>
              <a:rPr lang="en-AT" dirty="0"/>
              <a:t> manually by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AT" dirty="0"/>
              <a:t>efresh button to make sure the latest values are loaded</a:t>
            </a:r>
          </a:p>
          <a:p>
            <a:r>
              <a:rPr lang="en-AT" u="sng" dirty="0"/>
              <a:t>Plate-Well-Information:</a:t>
            </a:r>
          </a:p>
          <a:p>
            <a:r>
              <a:rPr lang="en-GB" dirty="0"/>
              <a:t>- S</a:t>
            </a:r>
            <a:r>
              <a:rPr lang="en-AT" dirty="0"/>
              <a:t>ave information of well coordinates in sample/request combination at plate generation step in database</a:t>
            </a:r>
          </a:p>
          <a:p>
            <a:r>
              <a:rPr lang="en-AT" dirty="0"/>
              <a:t>- this is necessary if plates are partially re-submitted and old ones partially re-used</a:t>
            </a:r>
          </a:p>
        </p:txBody>
      </p:sp>
    </p:spTree>
    <p:extLst>
      <p:ext uri="{BB962C8B-B14F-4D97-AF65-F5344CB8AC3E}">
        <p14:creationId xmlns:p14="http://schemas.microsoft.com/office/powerpoint/2010/main" val="8594163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7EEC-5B9E-7CEC-02B4-8F47BD46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Legend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2BF7-8343-8411-C78D-6965ADEA0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c&lt;number&gt; = column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c&lt;number&gt; in calculations: values in this columns should be used for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</a:t>
            </a:r>
            <a:r>
              <a:rPr lang="en-AT" dirty="0"/>
              <a:t>reen border = new or changed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</a:t>
            </a:r>
            <a:r>
              <a:rPr lang="en-AT" dirty="0"/>
              <a:t>ed border = column exists this way in this or in another form</a:t>
            </a:r>
          </a:p>
        </p:txBody>
      </p:sp>
    </p:spTree>
    <p:extLst>
      <p:ext uri="{BB962C8B-B14F-4D97-AF65-F5344CB8AC3E}">
        <p14:creationId xmlns:p14="http://schemas.microsoft.com/office/powerpoint/2010/main" val="27101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Qubit &amp; 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5578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171A31"/>
                </a:solidFill>
              </a:rPr>
              <a:t>QC -&gt; data accessibility problem</a:t>
            </a:r>
            <a:br>
              <a:rPr lang="en-US" u="sng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we use our individual “lab-journal excel file” </a:t>
            </a:r>
            <a:br>
              <a:rPr lang="en-US" b="0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to record</a:t>
            </a:r>
            <a:br>
              <a:rPr lang="en-US" b="0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-all measurements</a:t>
            </a:r>
            <a:br>
              <a:rPr lang="en-US" b="0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-all calculations for dilutions</a:t>
            </a:r>
            <a:endParaRPr lang="en-US" u="sng" dirty="0">
              <a:solidFill>
                <a:srgbClr val="171A31"/>
              </a:solidFill>
            </a:endParaRPr>
          </a:p>
          <a:p>
            <a:endParaRPr lang="en-US" dirty="0">
              <a:solidFill>
                <a:srgbClr val="171A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171A31"/>
                </a:solidFill>
              </a:rPr>
              <a:t>Fsk</a:t>
            </a:r>
            <a:r>
              <a:rPr lang="en-US" u="sng" dirty="0">
                <a:solidFill>
                  <a:srgbClr val="171A31"/>
                </a:solidFill>
              </a:rPr>
              <a:t> upload:</a:t>
            </a:r>
            <a:br>
              <a:rPr lang="en-US" u="sng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currently available forms </a:t>
            </a:r>
            <a:r>
              <a:rPr lang="en-US" b="0" dirty="0">
                <a:solidFill>
                  <a:srgbClr val="171A31"/>
                </a:solidFill>
                <a:sym typeface="Wingdings" pitchFamily="2" charset="2"/>
              </a:rPr>
              <a:t> </a:t>
            </a:r>
            <a:br>
              <a:rPr lang="en-US" b="0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forms used in QC</a:t>
            </a:r>
            <a:br>
              <a:rPr lang="en-US" b="0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upload data via       or       file</a:t>
            </a:r>
          </a:p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2684FA-1A26-CFCF-E29E-EADB0AD995FA}"/>
              </a:ext>
            </a:extLst>
          </p:cNvPr>
          <p:cNvGrpSpPr/>
          <p:nvPr/>
        </p:nvGrpSpPr>
        <p:grpSpPr>
          <a:xfrm>
            <a:off x="1392563" y="2795773"/>
            <a:ext cx="9914065" cy="3301373"/>
            <a:chOff x="1392563" y="2795773"/>
            <a:chExt cx="9914065" cy="3301373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D9D99FB-8441-FA30-86D0-2D424FBA8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7313" y="2795773"/>
              <a:ext cx="2209315" cy="3165586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88397-C2FF-E139-425D-07FA8F9B7718}"/>
                </a:ext>
              </a:extLst>
            </p:cNvPr>
            <p:cNvSpPr/>
            <p:nvPr/>
          </p:nvSpPr>
          <p:spPr>
            <a:xfrm>
              <a:off x="9179482" y="3429000"/>
              <a:ext cx="1936661" cy="900632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0FDC3A-0D9B-36B7-B128-9797A8B26D5B}"/>
                </a:ext>
              </a:extLst>
            </p:cNvPr>
            <p:cNvSpPr/>
            <p:nvPr/>
          </p:nvSpPr>
          <p:spPr>
            <a:xfrm>
              <a:off x="9179480" y="4644570"/>
              <a:ext cx="1909743" cy="356923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3AB9EA0-ABB4-E899-7BC0-613064F4CFD9}"/>
                </a:ext>
              </a:extLst>
            </p:cNvPr>
            <p:cNvSpPr/>
            <p:nvPr/>
          </p:nvSpPr>
          <p:spPr>
            <a:xfrm>
              <a:off x="1392563" y="5740223"/>
              <a:ext cx="2584349" cy="356923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7CFB4D-3115-800F-F174-5F35CFF43978}"/>
                </a:ext>
              </a:extLst>
            </p:cNvPr>
            <p:cNvSpPr/>
            <p:nvPr/>
          </p:nvSpPr>
          <p:spPr>
            <a:xfrm>
              <a:off x="8376256" y="3448386"/>
              <a:ext cx="564544" cy="24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csv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24F9B8-9413-8158-7507-45DBCF028D75}"/>
                </a:ext>
              </a:extLst>
            </p:cNvPr>
            <p:cNvSpPr/>
            <p:nvPr/>
          </p:nvSpPr>
          <p:spPr>
            <a:xfrm>
              <a:off x="8376256" y="3769071"/>
              <a:ext cx="564544" cy="24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csv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D9926-E103-A024-8563-425850BC4AD6}"/>
                </a:ext>
              </a:extLst>
            </p:cNvPr>
            <p:cNvSpPr/>
            <p:nvPr/>
          </p:nvSpPr>
          <p:spPr>
            <a:xfrm>
              <a:off x="8383959" y="4089756"/>
              <a:ext cx="564544" cy="2414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5C4A67-5FC1-62CD-A86E-DF4A38956FE2}"/>
                </a:ext>
              </a:extLst>
            </p:cNvPr>
            <p:cNvSpPr/>
            <p:nvPr/>
          </p:nvSpPr>
          <p:spPr>
            <a:xfrm>
              <a:off x="8383959" y="4709996"/>
              <a:ext cx="564544" cy="2414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148CEC-C0EA-833C-F3BB-49D5194B2C33}"/>
                </a:ext>
              </a:extLst>
            </p:cNvPr>
            <p:cNvSpPr/>
            <p:nvPr/>
          </p:nvSpPr>
          <p:spPr>
            <a:xfrm>
              <a:off x="9172694" y="5235670"/>
              <a:ext cx="1909743" cy="356923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DE40E-80F1-0B4B-FD18-3B542CF5EAAD}"/>
                </a:ext>
              </a:extLst>
            </p:cNvPr>
            <p:cNvSpPr/>
            <p:nvPr/>
          </p:nvSpPr>
          <p:spPr>
            <a:xfrm>
              <a:off x="8383959" y="5316346"/>
              <a:ext cx="564544" cy="2414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FA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F4FCB72-5F40-7BD5-2DEB-E3368B67F20F}"/>
              </a:ext>
            </a:extLst>
          </p:cNvPr>
          <p:cNvSpPr/>
          <p:nvPr/>
        </p:nvSpPr>
        <p:spPr>
          <a:xfrm>
            <a:off x="3532188" y="6175251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2E7DE-33CA-0E1E-BD8F-013D889F3E49}"/>
              </a:ext>
            </a:extLst>
          </p:cNvPr>
          <p:cNvSpPr/>
          <p:nvPr/>
        </p:nvSpPr>
        <p:spPr>
          <a:xfrm>
            <a:off x="4521662" y="6167816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</p:spTree>
    <p:extLst>
      <p:ext uri="{BB962C8B-B14F-4D97-AF65-F5344CB8AC3E}">
        <p14:creationId xmlns:p14="http://schemas.microsoft.com/office/powerpoint/2010/main" val="28997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Qubit &amp; FA: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processing workflow &amp; important values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1D2C413-9C4A-DCCE-3358-DB7CEF280E42}"/>
              </a:ext>
            </a:extLst>
          </p:cNvPr>
          <p:cNvSpPr txBox="1">
            <a:spLocks/>
          </p:cNvSpPr>
          <p:nvPr/>
        </p:nvSpPr>
        <p:spPr>
          <a:xfrm>
            <a:off x="1038766" y="2447573"/>
            <a:ext cx="3564150" cy="455784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684DC3">
                    <a:lumMod val="60000"/>
                    <a:lumOff val="4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RNA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684DC3">
                    <a:lumMod val="60000"/>
                    <a:lumOff val="4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concentration, vol)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profile,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RIN, DV200)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5B1E5-230E-FBA4-A3C3-CDDF9B1D384C}"/>
              </a:ext>
            </a:extLst>
          </p:cNvPr>
          <p:cNvSpPr txBox="1">
            <a:spLocks/>
          </p:cNvSpPr>
          <p:nvPr/>
        </p:nvSpPr>
        <p:spPr>
          <a:xfrm>
            <a:off x="4634917" y="2447573"/>
            <a:ext cx="3441081" cy="455784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C34DBC">
                    <a:lumMod val="7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DNA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C34DBC">
                    <a:lumMod val="7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concentration, vol)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profile,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%in smear)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prepare input plate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ng input, vol)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95EBC30-0F13-6114-B01D-C901CCCFF90C}"/>
              </a:ext>
            </a:extLst>
          </p:cNvPr>
          <p:cNvSpPr txBox="1">
            <a:spLocks/>
          </p:cNvSpPr>
          <p:nvPr/>
        </p:nvSpPr>
        <p:spPr>
          <a:xfrm>
            <a:off x="8201342" y="2447573"/>
            <a:ext cx="3671344" cy="455784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Libraries</a:t>
            </a:r>
            <a:b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concentration, dilution)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profile,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size, molarity)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(next: qPCR in QC2)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A7168-D627-C41D-F8D8-B908A9860C20}"/>
              </a:ext>
            </a:extLst>
          </p:cNvPr>
          <p:cNvSpPr/>
          <p:nvPr/>
        </p:nvSpPr>
        <p:spPr>
          <a:xfrm>
            <a:off x="3267228" y="3020282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2405D-1CD2-2D0A-B2C3-348537595011}"/>
              </a:ext>
            </a:extLst>
          </p:cNvPr>
          <p:cNvSpPr/>
          <p:nvPr/>
        </p:nvSpPr>
        <p:spPr>
          <a:xfrm>
            <a:off x="6799370" y="3009396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592BC-BD16-2BBB-99B9-CAE91C3DFAD1}"/>
              </a:ext>
            </a:extLst>
          </p:cNvPr>
          <p:cNvSpPr/>
          <p:nvPr/>
        </p:nvSpPr>
        <p:spPr>
          <a:xfrm>
            <a:off x="10451799" y="2998510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044733-2248-CB7D-BC85-FC887FA90A92}"/>
              </a:ext>
            </a:extLst>
          </p:cNvPr>
          <p:cNvSpPr/>
          <p:nvPr/>
        </p:nvSpPr>
        <p:spPr>
          <a:xfrm>
            <a:off x="3129788" y="4060727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2540C-CDC2-718B-4D57-B7116EEC4555}"/>
              </a:ext>
            </a:extLst>
          </p:cNvPr>
          <p:cNvSpPr/>
          <p:nvPr/>
        </p:nvSpPr>
        <p:spPr>
          <a:xfrm>
            <a:off x="6661930" y="4060727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71C366-52AB-9F20-0886-03B0A52B972A}"/>
              </a:ext>
            </a:extLst>
          </p:cNvPr>
          <p:cNvSpPr/>
          <p:nvPr/>
        </p:nvSpPr>
        <p:spPr>
          <a:xfrm>
            <a:off x="10314359" y="4071968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0233704-1614-2AB5-837B-AF6309ED2DA5}"/>
              </a:ext>
            </a:extLst>
          </p:cNvPr>
          <p:cNvSpPr txBox="1">
            <a:spLocks/>
          </p:cNvSpPr>
          <p:nvPr/>
        </p:nvSpPr>
        <p:spPr>
          <a:xfrm>
            <a:off x="1124370" y="6169810"/>
            <a:ext cx="3671344" cy="82127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+Library QC</a:t>
            </a:r>
            <a:b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2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(after prep)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F7862DD-AEED-AF2E-96B4-2825C7BC9A52}"/>
              </a:ext>
            </a:extLst>
          </p:cNvPr>
          <p:cNvSpPr txBox="1">
            <a:spLocks/>
          </p:cNvSpPr>
          <p:nvPr/>
        </p:nvSpPr>
        <p:spPr>
          <a:xfrm>
            <a:off x="4600184" y="6168874"/>
            <a:ext cx="3671344" cy="82127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+Library QC</a:t>
            </a:r>
            <a:br>
              <a:rPr kumimoji="0" lang="en-US" sz="20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200" b="1" i="0" u="sng" strike="noStrike" kern="1200" cap="none" spc="150" normalizeH="0" baseline="0" noProof="0" dirty="0">
                <a:ln>
                  <a:noFill/>
                </a:ln>
                <a:solidFill>
                  <a:srgbClr val="F0F3F3">
                    <a:lumMod val="50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(after prep)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20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forms to be created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4775509" cy="455784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solidFill>
                  <a:srgbClr val="171A31"/>
                </a:solidFill>
              </a:rPr>
              <a:t>Fsk</a:t>
            </a:r>
            <a:r>
              <a:rPr lang="en-US" u="sng" dirty="0">
                <a:solidFill>
                  <a:srgbClr val="171A31"/>
                </a:solidFill>
              </a:rPr>
              <a:t> upload:</a:t>
            </a:r>
            <a:br>
              <a:rPr lang="en-US" u="sng" dirty="0">
                <a:solidFill>
                  <a:srgbClr val="171A31"/>
                </a:solidFill>
              </a:rPr>
            </a:br>
            <a:r>
              <a:rPr lang="en-US" b="0" u="sng" dirty="0">
                <a:solidFill>
                  <a:srgbClr val="171A31"/>
                </a:solidFill>
              </a:rPr>
              <a:t>currently available forms</a:t>
            </a:r>
            <a:r>
              <a:rPr lang="en-US" b="0" dirty="0">
                <a:solidFill>
                  <a:srgbClr val="171A31"/>
                </a:solidFill>
              </a:rPr>
              <a:t>:</a:t>
            </a:r>
            <a:br>
              <a:rPr lang="en-US" b="0" dirty="0">
                <a:solidFill>
                  <a:srgbClr val="171A31"/>
                </a:solidFill>
              </a:rPr>
            </a:br>
            <a:r>
              <a:rPr lang="en-US" b="0" dirty="0">
                <a:solidFill>
                  <a:srgbClr val="171A31"/>
                </a:solidFill>
              </a:rPr>
              <a:t>	forms used in QC</a:t>
            </a:r>
          </a:p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AB9EA0-ABB4-E899-7BC0-613064F4CFD9}"/>
              </a:ext>
            </a:extLst>
          </p:cNvPr>
          <p:cNvSpPr/>
          <p:nvPr/>
        </p:nvSpPr>
        <p:spPr>
          <a:xfrm>
            <a:off x="2001291" y="3177855"/>
            <a:ext cx="2584349" cy="356923"/>
          </a:xfrm>
          <a:prstGeom prst="rect">
            <a:avLst/>
          </a:prstGeom>
          <a:solidFill>
            <a:srgbClr val="E9989E">
              <a:alpha val="28235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3F5EA8-7875-BE5F-AEBB-8367C84C4F64}"/>
              </a:ext>
            </a:extLst>
          </p:cNvPr>
          <p:cNvGrpSpPr/>
          <p:nvPr/>
        </p:nvGrpSpPr>
        <p:grpSpPr>
          <a:xfrm>
            <a:off x="1535371" y="3589121"/>
            <a:ext cx="2930372" cy="3165586"/>
            <a:chOff x="8434313" y="2795773"/>
            <a:chExt cx="2930372" cy="3165586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BD9D99FB-8441-FA30-86D0-2D424FBA8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55370" y="2795773"/>
              <a:ext cx="2209315" cy="3165586"/>
            </a:xfrm>
            <a:prstGeom prst="rect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888397-C2FF-E139-425D-07FA8F9B7718}"/>
                </a:ext>
              </a:extLst>
            </p:cNvPr>
            <p:cNvSpPr/>
            <p:nvPr/>
          </p:nvSpPr>
          <p:spPr>
            <a:xfrm>
              <a:off x="9237539" y="3429000"/>
              <a:ext cx="1936661" cy="900632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0FDC3A-0D9B-36B7-B128-9797A8B26D5B}"/>
                </a:ext>
              </a:extLst>
            </p:cNvPr>
            <p:cNvSpPr/>
            <p:nvPr/>
          </p:nvSpPr>
          <p:spPr>
            <a:xfrm>
              <a:off x="9237537" y="4644570"/>
              <a:ext cx="1909743" cy="356923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7CFB4D-3115-800F-F174-5F35CFF43978}"/>
                </a:ext>
              </a:extLst>
            </p:cNvPr>
            <p:cNvSpPr/>
            <p:nvPr/>
          </p:nvSpPr>
          <p:spPr>
            <a:xfrm>
              <a:off x="8434313" y="3448386"/>
              <a:ext cx="564544" cy="24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csv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24F9B8-9413-8158-7507-45DBCF028D75}"/>
                </a:ext>
              </a:extLst>
            </p:cNvPr>
            <p:cNvSpPr/>
            <p:nvPr/>
          </p:nvSpPr>
          <p:spPr>
            <a:xfrm>
              <a:off x="8434313" y="3769071"/>
              <a:ext cx="564544" cy="241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csv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AD9926-E103-A024-8563-425850BC4AD6}"/>
                </a:ext>
              </a:extLst>
            </p:cNvPr>
            <p:cNvSpPr/>
            <p:nvPr/>
          </p:nvSpPr>
          <p:spPr>
            <a:xfrm>
              <a:off x="8442016" y="4089756"/>
              <a:ext cx="564544" cy="2414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5C4A67-5FC1-62CD-A86E-DF4A38956FE2}"/>
                </a:ext>
              </a:extLst>
            </p:cNvPr>
            <p:cNvSpPr/>
            <p:nvPr/>
          </p:nvSpPr>
          <p:spPr>
            <a:xfrm>
              <a:off x="8442016" y="4709996"/>
              <a:ext cx="564544" cy="2414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148CEC-C0EA-833C-F3BB-49D5194B2C33}"/>
                </a:ext>
              </a:extLst>
            </p:cNvPr>
            <p:cNvSpPr/>
            <p:nvPr/>
          </p:nvSpPr>
          <p:spPr>
            <a:xfrm>
              <a:off x="9230751" y="5235670"/>
              <a:ext cx="1909743" cy="356923"/>
            </a:xfrm>
            <a:prstGeom prst="rect">
              <a:avLst/>
            </a:prstGeom>
            <a:solidFill>
              <a:srgbClr val="E9989E">
                <a:alpha val="28235"/>
              </a:srgb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DE40E-80F1-0B4B-FD18-3B542CF5EAAD}"/>
                </a:ext>
              </a:extLst>
            </p:cNvPr>
            <p:cNvSpPr/>
            <p:nvPr/>
          </p:nvSpPr>
          <p:spPr>
            <a:xfrm>
              <a:off x="8442016" y="5316346"/>
              <a:ext cx="564544" cy="24143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FA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4B39885-A3E5-DF1A-0269-56F941D77BC3}"/>
              </a:ext>
            </a:extLst>
          </p:cNvPr>
          <p:cNvSpPr txBox="1">
            <a:spLocks/>
          </p:cNvSpPr>
          <p:nvPr/>
        </p:nvSpPr>
        <p:spPr>
          <a:xfrm>
            <a:off x="6615383" y="2300160"/>
            <a:ext cx="4775509" cy="455784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proposed forms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15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Illumina Forms</a:t>
            </a: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Cell Quantification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RNA Qubit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RNA FA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DNA input Qubit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DNA input FA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Preparation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cDNA Synthesis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Library Qubit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Library FA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qPCR</a:t>
            </a:r>
            <a:br>
              <a:rPr kumimoji="0" lang="en-US" sz="14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4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4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94E2B-99DB-15CE-F3DD-88E1E37833CD}"/>
              </a:ext>
            </a:extLst>
          </p:cNvPr>
          <p:cNvSpPr/>
          <p:nvPr/>
        </p:nvSpPr>
        <p:spPr>
          <a:xfrm>
            <a:off x="6749661" y="3981613"/>
            <a:ext cx="588063" cy="1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80B5E-CA0C-8EB9-216A-2504AF3C5BCE}"/>
              </a:ext>
            </a:extLst>
          </p:cNvPr>
          <p:cNvSpPr/>
          <p:nvPr/>
        </p:nvSpPr>
        <p:spPr>
          <a:xfrm>
            <a:off x="6749661" y="4538890"/>
            <a:ext cx="588063" cy="1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804AE6-EA67-5C1E-7D7E-30DDDE22AFAC}"/>
              </a:ext>
            </a:extLst>
          </p:cNvPr>
          <p:cNvSpPr/>
          <p:nvPr/>
        </p:nvSpPr>
        <p:spPr>
          <a:xfrm>
            <a:off x="6726143" y="5651998"/>
            <a:ext cx="588063" cy="192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E8E61D-A262-61F4-D7D4-0896AD0D7DBD}"/>
              </a:ext>
            </a:extLst>
          </p:cNvPr>
          <p:cNvSpPr/>
          <p:nvPr/>
        </p:nvSpPr>
        <p:spPr>
          <a:xfrm>
            <a:off x="6749662" y="4226338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5D842F-1044-EB37-05A0-3EE299CB186F}"/>
              </a:ext>
            </a:extLst>
          </p:cNvPr>
          <p:cNvSpPr/>
          <p:nvPr/>
        </p:nvSpPr>
        <p:spPr>
          <a:xfrm>
            <a:off x="6749662" y="4802392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D3BEB-965C-3AB7-27A2-6C39473A70BA}"/>
              </a:ext>
            </a:extLst>
          </p:cNvPr>
          <p:cNvSpPr/>
          <p:nvPr/>
        </p:nvSpPr>
        <p:spPr>
          <a:xfrm>
            <a:off x="6737902" y="5915500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ED3058-F1BF-8E09-5941-7E6D0662D021}"/>
              </a:ext>
            </a:extLst>
          </p:cNvPr>
          <p:cNvSpPr/>
          <p:nvPr/>
        </p:nvSpPr>
        <p:spPr>
          <a:xfrm>
            <a:off x="7523544" y="3121896"/>
            <a:ext cx="2905246" cy="33999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7AEC0D-EB26-6E69-B347-DCB9E597A0E4}"/>
              </a:ext>
            </a:extLst>
          </p:cNvPr>
          <p:cNvCxnSpPr>
            <a:endCxn id="21" idx="1"/>
          </p:cNvCxnSpPr>
          <p:nvPr/>
        </p:nvCxnSpPr>
        <p:spPr>
          <a:xfrm>
            <a:off x="4585640" y="4354286"/>
            <a:ext cx="2029743" cy="22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9C8EE9-7E7A-B8A6-258C-3847EC0F7C84}"/>
              </a:ext>
            </a:extLst>
          </p:cNvPr>
          <p:cNvCxnSpPr/>
          <p:nvPr/>
        </p:nvCxnSpPr>
        <p:spPr>
          <a:xfrm>
            <a:off x="4585640" y="4731271"/>
            <a:ext cx="2029743" cy="1013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D7E0D-9F9B-0478-EE5B-8FB74B5188BF}"/>
              </a:ext>
            </a:extLst>
          </p:cNvPr>
          <p:cNvCxnSpPr/>
          <p:nvPr/>
        </p:nvCxnSpPr>
        <p:spPr>
          <a:xfrm flipV="1">
            <a:off x="4465743" y="4354286"/>
            <a:ext cx="2149640" cy="68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A01786-6863-7EDD-E06D-CE795C5B6C9A}"/>
              </a:ext>
            </a:extLst>
          </p:cNvPr>
          <p:cNvCxnSpPr/>
          <p:nvPr/>
        </p:nvCxnSpPr>
        <p:spPr>
          <a:xfrm flipV="1">
            <a:off x="4465743" y="5043823"/>
            <a:ext cx="2149640" cy="60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B1046B-1EDA-D385-6697-D51F6E956B06}"/>
              </a:ext>
            </a:extLst>
          </p:cNvPr>
          <p:cNvCxnSpPr/>
          <p:nvPr/>
        </p:nvCxnSpPr>
        <p:spPr>
          <a:xfrm flipV="1">
            <a:off x="4465743" y="6029018"/>
            <a:ext cx="2149640" cy="12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B225304-268C-24D5-9316-A4BEEE8A652E}"/>
              </a:ext>
            </a:extLst>
          </p:cNvPr>
          <p:cNvCxnSpPr/>
          <p:nvPr/>
        </p:nvCxnSpPr>
        <p:spPr>
          <a:xfrm>
            <a:off x="6544377" y="4077407"/>
            <a:ext cx="14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47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RNA Qubit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55177" y="2452560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RNA Qubit: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import from 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lang="en-US" b="0" dirty="0">
                <a:solidFill>
                  <a:srgbClr val="171A31"/>
                </a:solidFill>
                <a:latin typeface="Meiryo"/>
                <a:sym typeface="Wingdings" pitchFamily="2" charset="2"/>
              </a:rPr>
              <a:t>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grab from import file: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ID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conc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rest of the form empty or grabbed from database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“dilute” to be set automatically IF tab5 &gt;200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 form does not exist yet, can be derived from “DNA input Qubit”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CED3A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 To store Qubit conc &amp; volume and prepare sample for FA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2B931-0499-8B8B-B55D-04693D04FB8E}"/>
              </a:ext>
            </a:extLst>
          </p:cNvPr>
          <p:cNvSpPr/>
          <p:nvPr/>
        </p:nvSpPr>
        <p:spPr>
          <a:xfrm>
            <a:off x="4393899" y="2546031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968007-2204-6299-4C57-A1B22FC1F590}"/>
              </a:ext>
            </a:extLst>
          </p:cNvPr>
          <p:cNvGrpSpPr/>
          <p:nvPr/>
        </p:nvGrpSpPr>
        <p:grpSpPr>
          <a:xfrm>
            <a:off x="381720" y="3363794"/>
            <a:ext cx="10923828" cy="1363867"/>
            <a:chOff x="381720" y="3363794"/>
            <a:chExt cx="10923828" cy="13638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AFEF867-2A69-2223-7033-9A37AE3FCA11}"/>
                </a:ext>
              </a:extLst>
            </p:cNvPr>
            <p:cNvGrpSpPr/>
            <p:nvPr/>
          </p:nvGrpSpPr>
          <p:grpSpPr>
            <a:xfrm>
              <a:off x="381720" y="3363794"/>
              <a:ext cx="10923828" cy="1363867"/>
              <a:chOff x="381720" y="2968572"/>
              <a:chExt cx="10923828" cy="136386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E475ECF-2B13-51FC-9692-91C1C1B5F9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2092"/>
              <a:stretch/>
            </p:blipFill>
            <p:spPr>
              <a:xfrm>
                <a:off x="381720" y="2968572"/>
                <a:ext cx="5531398" cy="1347716"/>
              </a:xfrm>
              <a:prstGeom prst="rect">
                <a:avLst/>
              </a:prstGeom>
            </p:spPr>
          </p:pic>
          <p:pic>
            <p:nvPicPr>
              <p:cNvPr id="11" name="Picture 10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772A769B-F7B9-5C62-E0E4-D77F89AC8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3119" y="3440430"/>
                <a:ext cx="2797665" cy="892009"/>
              </a:xfrm>
              <a:prstGeom prst="rect">
                <a:avLst/>
              </a:prstGeom>
            </p:spPr>
          </p:pic>
          <p:pic>
            <p:nvPicPr>
              <p:cNvPr id="17" name="Picture 16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39999806-83A9-5983-0724-93421084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9927" y="3440430"/>
                <a:ext cx="1752600" cy="86360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12D330-9153-F050-E5A8-DAD0857D9BB5}"/>
                  </a:ext>
                </a:extLst>
              </p:cNvPr>
              <p:cNvSpPr/>
              <p:nvPr/>
            </p:nvSpPr>
            <p:spPr>
              <a:xfrm>
                <a:off x="8952817" y="3657308"/>
                <a:ext cx="514349" cy="156806"/>
              </a:xfrm>
              <a:prstGeom prst="rect">
                <a:avLst/>
              </a:prstGeom>
              <a:solidFill>
                <a:srgbClr val="CED3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rPr>
                  <a:t>factor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DA39E6-02FE-B488-3D70-C62C23146336}"/>
                  </a:ext>
                </a:extLst>
              </p:cNvPr>
              <p:cNvSpPr/>
              <p:nvPr/>
            </p:nvSpPr>
            <p:spPr>
              <a:xfrm>
                <a:off x="9615431" y="3565880"/>
                <a:ext cx="733367" cy="290448"/>
              </a:xfrm>
              <a:prstGeom prst="rect">
                <a:avLst/>
              </a:prstGeom>
              <a:solidFill>
                <a:srgbClr val="CED3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rPr>
                  <a:t>Conc of diluted sample</a:t>
                </a:r>
                <a:endPara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9C326-9A00-47FE-9971-AB0ECFF1D5D3}"/>
                  </a:ext>
                </a:extLst>
              </p:cNvPr>
              <p:cNvSpPr/>
              <p:nvPr/>
            </p:nvSpPr>
            <p:spPr>
              <a:xfrm>
                <a:off x="9616270" y="3955725"/>
                <a:ext cx="514349" cy="156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rPr>
                  <a:t>0.12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F34502F-2993-762F-1153-831C13CD12D3}"/>
                  </a:ext>
                </a:extLst>
              </p:cNvPr>
              <p:cNvSpPr/>
              <p:nvPr/>
            </p:nvSpPr>
            <p:spPr>
              <a:xfrm>
                <a:off x="8739290" y="3966514"/>
                <a:ext cx="514349" cy="1568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"/>
                    <a:ea typeface="+mn-ea"/>
                    <a:cs typeface="+mn-cs"/>
                  </a:rPr>
                  <a:t>10</a:t>
                </a:r>
              </a:p>
            </p:txBody>
          </p:sp>
          <p:pic>
            <p:nvPicPr>
              <p:cNvPr id="23" name="Picture 22" descr="Graphical user interface&#10;&#10;Description automatically generated with low confidence">
                <a:extLst>
                  <a:ext uri="{FF2B5EF4-FFF2-40B4-BE49-F238E27FC236}">
                    <a16:creationId xmlns:a16="http://schemas.microsoft.com/office/drawing/2014/main" id="{948F3AE1-7C3F-72E0-DE84-8AF74B8E0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91148" y="3432214"/>
                <a:ext cx="914400" cy="812800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8F1485-A747-06C8-B33D-4C6F12E537AF}"/>
                </a:ext>
              </a:extLst>
            </p:cNvPr>
            <p:cNvSpPr/>
            <p:nvPr/>
          </p:nvSpPr>
          <p:spPr>
            <a:xfrm>
              <a:off x="1006765" y="3495536"/>
              <a:ext cx="1215225" cy="199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BR RNA Qubit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304E8A-0C06-DF0B-D69B-445791B13848}"/>
                </a:ext>
              </a:extLst>
            </p:cNvPr>
            <p:cNvSpPr/>
            <p:nvPr/>
          </p:nvSpPr>
          <p:spPr>
            <a:xfrm>
              <a:off x="1006763" y="3515003"/>
              <a:ext cx="1215225" cy="1990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BR RNA Qubit</a:t>
              </a:r>
            </a:p>
          </p:txBody>
        </p:sp>
      </p:grpSp>
      <p:pic>
        <p:nvPicPr>
          <p:cNvPr id="24" name="Picture 23" descr="Timeline&#10;&#10;Description automatically generated">
            <a:extLst>
              <a:ext uri="{FF2B5EF4-FFF2-40B4-BE49-F238E27FC236}">
                <a16:creationId xmlns:a16="http://schemas.microsoft.com/office/drawing/2014/main" id="{071968DD-B0F6-AECE-433D-433FEE25A14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2651"/>
          <a:stretch/>
        </p:blipFill>
        <p:spPr>
          <a:xfrm>
            <a:off x="381718" y="2968903"/>
            <a:ext cx="2362200" cy="393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ED7509-CC9B-BA6B-B81E-4058DA018F3C}"/>
              </a:ext>
            </a:extLst>
          </p:cNvPr>
          <p:cNvSpPr txBox="1"/>
          <p:nvPr/>
        </p:nvSpPr>
        <p:spPr>
          <a:xfrm>
            <a:off x="5918823" y="3387803"/>
            <a:ext cx="1215225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c5: From 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8144A-8766-2747-4819-128E10AA3FC2}"/>
              </a:ext>
            </a:extLst>
          </p:cNvPr>
          <p:cNvSpPr txBox="1"/>
          <p:nvPr/>
        </p:nvSpPr>
        <p:spPr>
          <a:xfrm>
            <a:off x="6857243" y="3218526"/>
            <a:ext cx="96923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c6: Filled by 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B04F1A-BF55-7E44-F077-3D078BE69C08}"/>
              </a:ext>
            </a:extLst>
          </p:cNvPr>
          <p:cNvSpPr txBox="1"/>
          <p:nvPr/>
        </p:nvSpPr>
        <p:spPr>
          <a:xfrm>
            <a:off x="1447026" y="3850769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c2: From csv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77A582-3876-55CE-6FE5-D75001C3642E}"/>
              </a:ext>
            </a:extLst>
          </p:cNvPr>
          <p:cNvSpPr txBox="1"/>
          <p:nvPr/>
        </p:nvSpPr>
        <p:spPr>
          <a:xfrm>
            <a:off x="2643665" y="3218526"/>
            <a:ext cx="121522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AB45BD-D024-A620-B9D8-4E9984878F2A}"/>
              </a:ext>
            </a:extLst>
          </p:cNvPr>
          <p:cNvSpPr txBox="1"/>
          <p:nvPr/>
        </p:nvSpPr>
        <p:spPr>
          <a:xfrm>
            <a:off x="4207184" y="3218526"/>
            <a:ext cx="121522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c4:Automatic from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9A951-E8A2-AAE2-49AB-A75C7F0FBBF6}"/>
              </a:ext>
            </a:extLst>
          </p:cNvPr>
          <p:cNvSpPr txBox="1"/>
          <p:nvPr/>
        </p:nvSpPr>
        <p:spPr>
          <a:xfrm>
            <a:off x="7763464" y="3049249"/>
            <a:ext cx="1095585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(=c5*c6)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87B25E-FC58-ECDD-C10F-7C17872501C8}"/>
              </a:ext>
            </a:extLst>
          </p:cNvPr>
          <p:cNvSpPr txBox="1"/>
          <p:nvPr/>
        </p:nvSpPr>
        <p:spPr>
          <a:xfrm>
            <a:off x="8689991" y="3049249"/>
            <a:ext cx="969237" cy="60016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Filled by us, default=1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EA7BB-E6EE-FDA4-993A-05831A3CE471}"/>
              </a:ext>
            </a:extLst>
          </p:cNvPr>
          <p:cNvSpPr txBox="1"/>
          <p:nvPr/>
        </p:nvSpPr>
        <p:spPr>
          <a:xfrm>
            <a:off x="9674975" y="3218526"/>
            <a:ext cx="1121827" cy="60016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c9: Auto-calc: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(=c5/c8)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621789-244D-E45D-58B6-97F7DE6BD273}"/>
              </a:ext>
            </a:extLst>
          </p:cNvPr>
          <p:cNvSpPr/>
          <p:nvPr/>
        </p:nvSpPr>
        <p:spPr>
          <a:xfrm>
            <a:off x="5932469" y="3655229"/>
            <a:ext cx="666193" cy="266752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A3CEA1-3CA1-7D13-93F2-9B3E69CA5660}"/>
              </a:ext>
            </a:extLst>
          </p:cNvPr>
          <p:cNvSpPr txBox="1"/>
          <p:nvPr/>
        </p:nvSpPr>
        <p:spPr>
          <a:xfrm>
            <a:off x="10972558" y="4401279"/>
            <a:ext cx="1060774" cy="1446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-unknown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-warning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-Not enough material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-dilute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BCED0FF-299F-ABAC-5645-916B62C121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06523" y="2482363"/>
            <a:ext cx="2260600" cy="6096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B8AA910-618D-F823-8E9E-3B7BCF7D0C7F}"/>
              </a:ext>
            </a:extLst>
          </p:cNvPr>
          <p:cNvSpPr txBox="1"/>
          <p:nvPr/>
        </p:nvSpPr>
        <p:spPr>
          <a:xfrm>
            <a:off x="10859994" y="3218526"/>
            <a:ext cx="913334" cy="4308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dropdown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592581-B3DA-B15D-B2F3-C3A75FC2903A}"/>
              </a:ext>
            </a:extLst>
          </p:cNvPr>
          <p:cNvSpPr txBox="1"/>
          <p:nvPr/>
        </p:nvSpPr>
        <p:spPr>
          <a:xfrm>
            <a:off x="9866758" y="2379768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6E2BDC-A9D4-7495-F572-10B94AB9281E}"/>
              </a:ext>
            </a:extLst>
          </p:cNvPr>
          <p:cNvSpPr txBox="1"/>
          <p:nvPr/>
        </p:nvSpPr>
        <p:spPr>
          <a:xfrm>
            <a:off x="10722458" y="2209470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1CA466-5069-F7B5-6E90-F24094C966CD}"/>
              </a:ext>
            </a:extLst>
          </p:cNvPr>
          <p:cNvSpPr txBox="1"/>
          <p:nvPr/>
        </p:nvSpPr>
        <p:spPr>
          <a:xfrm>
            <a:off x="11487199" y="2209470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c13: text</a:t>
            </a:r>
          </a:p>
        </p:txBody>
      </p:sp>
    </p:spTree>
    <p:extLst>
      <p:ext uri="{BB962C8B-B14F-4D97-AF65-F5344CB8AC3E}">
        <p14:creationId xmlns:p14="http://schemas.microsoft.com/office/powerpoint/2010/main" val="257833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RNA 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55177" y="2452560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RNA FA: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 from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lang="en-US" b="0" dirty="0">
                <a:solidFill>
                  <a:srgbClr val="171A31"/>
                </a:solidFill>
                <a:latin typeface="Meiryo"/>
                <a:sym typeface="Wingdings" pitchFamily="2" charset="2"/>
              </a:rPr>
              <a:t>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RIN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DV200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conc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imported from FA-csv-file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lang="en-US" b="0" dirty="0">
                <a:solidFill>
                  <a:srgbClr val="171A31"/>
                </a:solidFill>
                <a:latin typeface="Meiryo"/>
                <a:sym typeface="Wingdings" pitchFamily="2" charset="2"/>
              </a:rPr>
              <a:t>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dilution factor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&amp;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Volume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grabbed from </a:t>
            </a:r>
            <a:r>
              <a:rPr kumimoji="0" lang="en-US" sz="180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 form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but dilution factor with option to change &amp; fill manually?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 DV200 does not work every time (bug)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 to store quality measures from FA run and evaluate sample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CED3A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75ECF-2B13-51FC-9692-91C1C1B5F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12"/>
          <a:stretch/>
        </p:blipFill>
        <p:spPr>
          <a:xfrm>
            <a:off x="77436" y="2960648"/>
            <a:ext cx="7576444" cy="12353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761943-A1D4-7724-F579-25C10869E656}"/>
              </a:ext>
            </a:extLst>
          </p:cNvPr>
          <p:cNvSpPr/>
          <p:nvPr/>
        </p:nvSpPr>
        <p:spPr>
          <a:xfrm>
            <a:off x="4472979" y="2610470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BEF96-7F05-FB4E-6A40-BE8506642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71" r="-277"/>
          <a:stretch/>
        </p:blipFill>
        <p:spPr>
          <a:xfrm>
            <a:off x="9308555" y="2937691"/>
            <a:ext cx="2865615" cy="1281278"/>
          </a:xfrm>
          <a:prstGeom prst="rect">
            <a:avLst/>
          </a:prstGeom>
        </p:spPr>
      </p:pic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4E01A95-B54F-E034-9E84-7A998BEF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023" y="3389321"/>
            <a:ext cx="809450" cy="754757"/>
          </a:xfrm>
          <a:prstGeom prst="rect">
            <a:avLst/>
          </a:prstGeom>
        </p:spPr>
      </p:pic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FEB46E1-EFD6-E2E4-8551-CC6EA1253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616" y="3389321"/>
            <a:ext cx="809450" cy="7547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105C77-5167-8548-E1D7-5E70A26EFEC6}"/>
              </a:ext>
            </a:extLst>
          </p:cNvPr>
          <p:cNvSpPr/>
          <p:nvPr/>
        </p:nvSpPr>
        <p:spPr>
          <a:xfrm>
            <a:off x="8489962" y="3477934"/>
            <a:ext cx="666193" cy="266752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Original conc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40DBB-1873-9C58-F453-616B0C19B1DD}"/>
              </a:ext>
            </a:extLst>
          </p:cNvPr>
          <p:cNvSpPr/>
          <p:nvPr/>
        </p:nvSpPr>
        <p:spPr>
          <a:xfrm>
            <a:off x="7003688" y="3171650"/>
            <a:ext cx="666193" cy="266752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C8412-6C58-6CA8-DC60-E428C6F18D23}"/>
              </a:ext>
            </a:extLst>
          </p:cNvPr>
          <p:cNvSpPr txBox="1"/>
          <p:nvPr/>
        </p:nvSpPr>
        <p:spPr>
          <a:xfrm>
            <a:off x="1006765" y="3363921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c2: From FA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A310C-1361-24CC-54DF-788AA549EBFC}"/>
              </a:ext>
            </a:extLst>
          </p:cNvPr>
          <p:cNvSpPr txBox="1"/>
          <p:nvPr/>
        </p:nvSpPr>
        <p:spPr>
          <a:xfrm>
            <a:off x="2029160" y="3000472"/>
            <a:ext cx="121522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8A55F-CA08-E5A7-1AB9-0A4AC3350288}"/>
              </a:ext>
            </a:extLst>
          </p:cNvPr>
          <p:cNvSpPr txBox="1"/>
          <p:nvPr/>
        </p:nvSpPr>
        <p:spPr>
          <a:xfrm>
            <a:off x="5178150" y="3007515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c5: From FA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075DB-3E39-AE4D-4242-B2D37574C81D}"/>
              </a:ext>
            </a:extLst>
          </p:cNvPr>
          <p:cNvSpPr txBox="1"/>
          <p:nvPr/>
        </p:nvSpPr>
        <p:spPr>
          <a:xfrm>
            <a:off x="6099830" y="3007515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c6: From FA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5AF0D-F306-0CD9-A835-7FF624891014}"/>
              </a:ext>
            </a:extLst>
          </p:cNvPr>
          <p:cNvSpPr txBox="1"/>
          <p:nvPr/>
        </p:nvSpPr>
        <p:spPr>
          <a:xfrm>
            <a:off x="6927566" y="3007515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From FA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F5AA4-847B-40AF-DD0C-CC547F3408E3}"/>
              </a:ext>
            </a:extLst>
          </p:cNvPr>
          <p:cNvSpPr txBox="1"/>
          <p:nvPr/>
        </p:nvSpPr>
        <p:spPr>
          <a:xfrm>
            <a:off x="7732584" y="2667260"/>
            <a:ext cx="1050647" cy="76944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grab from RNA Qubit form </a:t>
            </a: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4FB50-44C7-6FD9-D5E4-28D769EA6DE3}"/>
              </a:ext>
            </a:extLst>
          </p:cNvPr>
          <p:cNvSpPr txBox="1"/>
          <p:nvPr/>
        </p:nvSpPr>
        <p:spPr>
          <a:xfrm>
            <a:off x="8349348" y="4003731"/>
            <a:ext cx="1095585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c9: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(=c7*c8)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FBA94A-EE94-5241-A8D2-4A8FBD512FA0}"/>
              </a:ext>
            </a:extLst>
          </p:cNvPr>
          <p:cNvSpPr txBox="1"/>
          <p:nvPr/>
        </p:nvSpPr>
        <p:spPr>
          <a:xfrm>
            <a:off x="9290726" y="2668961"/>
            <a:ext cx="1050647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grab from RNA Qubit form </a:t>
            </a: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256C5-2276-4BF7-F9E5-6E107CD66746}"/>
              </a:ext>
            </a:extLst>
          </p:cNvPr>
          <p:cNvSpPr txBox="1"/>
          <p:nvPr/>
        </p:nvSpPr>
        <p:spPr>
          <a:xfrm>
            <a:off x="10087453" y="4030235"/>
            <a:ext cx="1001770" cy="5770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(=c9*c10)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A123A8-0CFE-F0B6-212A-C68C53714EFF}"/>
              </a:ext>
            </a:extLst>
          </p:cNvPr>
          <p:cNvSpPr txBox="1"/>
          <p:nvPr/>
        </p:nvSpPr>
        <p:spPr>
          <a:xfrm>
            <a:off x="11099010" y="4179395"/>
            <a:ext cx="1060774" cy="2631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-unknown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-warning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-Not enough material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-RIN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-DV200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-pattern mismatch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-DNA Contamination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-degradation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034579D-4AE8-AE06-E887-A0F4A5124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7108" y="1815459"/>
            <a:ext cx="2260600" cy="609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967636-AF3F-5ABA-760D-FCA4BD0FAA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937" b="23900"/>
          <a:stretch/>
        </p:blipFill>
        <p:spPr>
          <a:xfrm>
            <a:off x="4174488" y="3260441"/>
            <a:ext cx="905667" cy="46390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096C8C4-0932-44B3-6706-D9BDF24451DC}"/>
              </a:ext>
            </a:extLst>
          </p:cNvPr>
          <p:cNvSpPr/>
          <p:nvPr/>
        </p:nvSpPr>
        <p:spPr>
          <a:xfrm>
            <a:off x="4259528" y="3477934"/>
            <a:ext cx="666193" cy="266752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Preparation type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DB54D9-EF3D-027E-52AE-4253C248E4D5}"/>
              </a:ext>
            </a:extLst>
          </p:cNvPr>
          <p:cNvSpPr txBox="1"/>
          <p:nvPr/>
        </p:nvSpPr>
        <p:spPr>
          <a:xfrm>
            <a:off x="3261443" y="2947215"/>
            <a:ext cx="121522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 Automatic from 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6654EA-9D02-0D7A-32D0-239CECFD6ADE}"/>
              </a:ext>
            </a:extLst>
          </p:cNvPr>
          <p:cNvSpPr txBox="1"/>
          <p:nvPr/>
        </p:nvSpPr>
        <p:spPr>
          <a:xfrm>
            <a:off x="4175340" y="3841325"/>
            <a:ext cx="1215225" cy="60016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c4a: Automatic from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701AC-8364-BAF7-8FEB-95BC52B9A812}"/>
              </a:ext>
            </a:extLst>
          </p:cNvPr>
          <p:cNvSpPr txBox="1"/>
          <p:nvPr/>
        </p:nvSpPr>
        <p:spPr>
          <a:xfrm>
            <a:off x="9831007" y="1659733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042706-EF51-0E34-6178-21F3254E16FD}"/>
              </a:ext>
            </a:extLst>
          </p:cNvPr>
          <p:cNvSpPr txBox="1"/>
          <p:nvPr/>
        </p:nvSpPr>
        <p:spPr>
          <a:xfrm>
            <a:off x="10686707" y="1489435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80A3FF-EC74-B16E-3AE0-22EDED33D794}"/>
              </a:ext>
            </a:extLst>
          </p:cNvPr>
          <p:cNvSpPr txBox="1"/>
          <p:nvPr/>
        </p:nvSpPr>
        <p:spPr>
          <a:xfrm>
            <a:off x="11451448" y="1489435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c15: 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175D5A-BFE5-4C37-C77B-3CD866351462}"/>
              </a:ext>
            </a:extLst>
          </p:cNvPr>
          <p:cNvSpPr txBox="1"/>
          <p:nvPr/>
        </p:nvSpPr>
        <p:spPr>
          <a:xfrm>
            <a:off x="11296141" y="3007515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dropdown</a:t>
            </a:r>
          </a:p>
        </p:txBody>
      </p:sp>
    </p:spTree>
    <p:extLst>
      <p:ext uri="{BB962C8B-B14F-4D97-AF65-F5344CB8AC3E}">
        <p14:creationId xmlns:p14="http://schemas.microsoft.com/office/powerpoint/2010/main" val="20542520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DNA input Qubit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194720" y="2364484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DNA input Qubit: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 from 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from import file: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ID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conc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rest of the form empty or filled from database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targeted FA conc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to be filled by me, can be pre-filled with 2.5, but editable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vol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: we want to waste as little material as possible for dilution for FA, ideally only 1ul, but editable in case it needs to be 2ul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 To store Qubit conc &amp; volume and prepare sample for FA</a:t>
            </a: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2DF4EC-A935-BC7A-6D67-84A3E7D92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885"/>
          <a:stretch/>
        </p:blipFill>
        <p:spPr>
          <a:xfrm>
            <a:off x="414961" y="3330851"/>
            <a:ext cx="6603059" cy="767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547F96-F8C4-68D6-BC37-E552446B28A5}"/>
              </a:ext>
            </a:extLst>
          </p:cNvPr>
          <p:cNvSpPr/>
          <p:nvPr/>
        </p:nvSpPr>
        <p:spPr>
          <a:xfrm>
            <a:off x="5034819" y="2461514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C4584D96-0C53-A1E7-2D6B-E647C8951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2651"/>
          <a:stretch/>
        </p:blipFill>
        <p:spPr>
          <a:xfrm>
            <a:off x="381720" y="2881348"/>
            <a:ext cx="2362200" cy="39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33661-DD15-9653-6175-CF533CE08B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52" r="70"/>
          <a:stretch/>
        </p:blipFill>
        <p:spPr>
          <a:xfrm>
            <a:off x="6948246" y="3330851"/>
            <a:ext cx="3167531" cy="76700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264A6C-27BD-9B3D-1EC3-E445FC77F5E8}"/>
              </a:ext>
            </a:extLst>
          </p:cNvPr>
          <p:cNvSpPr/>
          <p:nvPr/>
        </p:nvSpPr>
        <p:spPr>
          <a:xfrm>
            <a:off x="6919444" y="3782638"/>
            <a:ext cx="514349" cy="156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2.5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9074D-9579-E816-90FE-05156E3C97CD}"/>
              </a:ext>
            </a:extLst>
          </p:cNvPr>
          <p:cNvSpPr/>
          <p:nvPr/>
        </p:nvSpPr>
        <p:spPr>
          <a:xfrm>
            <a:off x="8623083" y="3336765"/>
            <a:ext cx="692367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Water to add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469F1C-8A91-44DF-84D6-B7DCA1062E17}"/>
              </a:ext>
            </a:extLst>
          </p:cNvPr>
          <p:cNvSpPr/>
          <p:nvPr/>
        </p:nvSpPr>
        <p:spPr>
          <a:xfrm>
            <a:off x="7668478" y="3779151"/>
            <a:ext cx="514349" cy="156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35B5FA-93D6-907D-CE0A-3B753DCD4F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666" r="70"/>
          <a:stretch/>
        </p:blipFill>
        <p:spPr>
          <a:xfrm>
            <a:off x="9411330" y="3330851"/>
            <a:ext cx="1509183" cy="7680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EFD50CD-C072-8802-1D9E-A3F916115808}"/>
              </a:ext>
            </a:extLst>
          </p:cNvPr>
          <p:cNvSpPr/>
          <p:nvPr/>
        </p:nvSpPr>
        <p:spPr>
          <a:xfrm>
            <a:off x="9407275" y="3336765"/>
            <a:ext cx="692367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resultingdilution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factor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E1A73B-9460-F1A3-2B7A-8947868CF0AA}"/>
              </a:ext>
            </a:extLst>
          </p:cNvPr>
          <p:cNvSpPr/>
          <p:nvPr/>
        </p:nvSpPr>
        <p:spPr>
          <a:xfrm>
            <a:off x="9312754" y="3773994"/>
            <a:ext cx="514349" cy="156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7736E-9281-D229-8ADD-170CF7D25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351" y="3547402"/>
            <a:ext cx="184150" cy="13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FB4D60-EE0A-3491-AC38-7A6271A5D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7103" y="2071382"/>
            <a:ext cx="2260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748281-467B-22B7-D4E3-610D503DF780}"/>
              </a:ext>
            </a:extLst>
          </p:cNvPr>
          <p:cNvSpPr txBox="1"/>
          <p:nvPr/>
        </p:nvSpPr>
        <p:spPr>
          <a:xfrm>
            <a:off x="1090689" y="3234353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c2: From csv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1680F-4F7C-8447-02F7-6CA3C873310F}"/>
              </a:ext>
            </a:extLst>
          </p:cNvPr>
          <p:cNvSpPr txBox="1"/>
          <p:nvPr/>
        </p:nvSpPr>
        <p:spPr>
          <a:xfrm>
            <a:off x="1909542" y="3930800"/>
            <a:ext cx="1230430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FA38A3-CE5A-1EEF-DF9D-03F43771E8B1}"/>
              </a:ext>
            </a:extLst>
          </p:cNvPr>
          <p:cNvSpPr txBox="1"/>
          <p:nvPr/>
        </p:nvSpPr>
        <p:spPr>
          <a:xfrm>
            <a:off x="4584212" y="2827704"/>
            <a:ext cx="79755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c5: From csv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3CB13-4193-4FA9-1838-EDDE4FD8AD11}"/>
              </a:ext>
            </a:extLst>
          </p:cNvPr>
          <p:cNvSpPr txBox="1"/>
          <p:nvPr/>
        </p:nvSpPr>
        <p:spPr>
          <a:xfrm>
            <a:off x="5398006" y="2924002"/>
            <a:ext cx="702673" cy="5539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c6: Filled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by 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2CB5E5-8BA1-74E4-9B29-58DFAB9B7BCB}"/>
              </a:ext>
            </a:extLst>
          </p:cNvPr>
          <p:cNvSpPr txBox="1"/>
          <p:nvPr/>
        </p:nvSpPr>
        <p:spPr>
          <a:xfrm>
            <a:off x="6164442" y="2554671"/>
            <a:ext cx="789123" cy="9387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(=c5*c6)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112D2-FDDA-6156-B995-D81287FE6854}"/>
              </a:ext>
            </a:extLst>
          </p:cNvPr>
          <p:cNvSpPr txBox="1"/>
          <p:nvPr/>
        </p:nvSpPr>
        <p:spPr>
          <a:xfrm>
            <a:off x="6955048" y="2554671"/>
            <a:ext cx="789123" cy="76944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filled by us, default=empty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935DD6-A03F-AF5F-A5C0-6D9691F1CB05}"/>
              </a:ext>
            </a:extLst>
          </p:cNvPr>
          <p:cNvSpPr txBox="1"/>
          <p:nvPr/>
        </p:nvSpPr>
        <p:spPr>
          <a:xfrm>
            <a:off x="7760408" y="2554671"/>
            <a:ext cx="789123" cy="76944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c9: filled by us, default=1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BAC22A-52A9-8121-1C9C-D71BD6800193}"/>
              </a:ext>
            </a:extLst>
          </p:cNvPr>
          <p:cNvSpPr txBox="1"/>
          <p:nvPr/>
        </p:nvSpPr>
        <p:spPr>
          <a:xfrm>
            <a:off x="8547987" y="2385393"/>
            <a:ext cx="789123" cy="93871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auto-calc: (=(c5/c8)-c9)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011CBB-C55D-1C67-E37E-E0D652AC1786}"/>
              </a:ext>
            </a:extLst>
          </p:cNvPr>
          <p:cNvSpPr txBox="1"/>
          <p:nvPr/>
        </p:nvSpPr>
        <p:spPr>
          <a:xfrm>
            <a:off x="9837168" y="1951255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7C0577-9833-9B75-2DBF-80FB5590F20F}"/>
              </a:ext>
            </a:extLst>
          </p:cNvPr>
          <p:cNvSpPr txBox="1"/>
          <p:nvPr/>
        </p:nvSpPr>
        <p:spPr>
          <a:xfrm>
            <a:off x="10692868" y="1814312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BE79E-18E8-5203-B5D6-1B8BA90107A9}"/>
              </a:ext>
            </a:extLst>
          </p:cNvPr>
          <p:cNvSpPr txBox="1"/>
          <p:nvPr/>
        </p:nvSpPr>
        <p:spPr>
          <a:xfrm>
            <a:off x="11457609" y="1941045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c15: 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D7CC8-81FE-87FF-D9F9-1B269F22827C}"/>
              </a:ext>
            </a:extLst>
          </p:cNvPr>
          <p:cNvSpPr txBox="1"/>
          <p:nvPr/>
        </p:nvSpPr>
        <p:spPr>
          <a:xfrm>
            <a:off x="9386453" y="2385393"/>
            <a:ext cx="689804" cy="93871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(=c5/c8)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0BD12-C412-AE18-06E1-C9163912FD35}"/>
              </a:ext>
            </a:extLst>
          </p:cNvPr>
          <p:cNvSpPr txBox="1"/>
          <p:nvPr/>
        </p:nvSpPr>
        <p:spPr>
          <a:xfrm>
            <a:off x="10200334" y="2893225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dropdown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0761AF-D9B6-3280-3FB6-5B035F8C2B65}"/>
              </a:ext>
            </a:extLst>
          </p:cNvPr>
          <p:cNvSpPr txBox="1"/>
          <p:nvPr/>
        </p:nvSpPr>
        <p:spPr>
          <a:xfrm>
            <a:off x="10740965" y="3579545"/>
            <a:ext cx="1060774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-unknown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-warning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-Not enough material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3E1A8-F781-BFC1-6B1E-E08339454803}"/>
              </a:ext>
            </a:extLst>
          </p:cNvPr>
          <p:cNvSpPr/>
          <p:nvPr/>
        </p:nvSpPr>
        <p:spPr>
          <a:xfrm>
            <a:off x="4709337" y="3187146"/>
            <a:ext cx="503386" cy="213234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4074188-321D-3038-5CEE-304E0C5136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9937" b="23900"/>
          <a:stretch/>
        </p:blipFill>
        <p:spPr>
          <a:xfrm>
            <a:off x="3735694" y="3234353"/>
            <a:ext cx="905667" cy="46390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9492AF1-BE06-218A-B9C6-FA65037D6EB4}"/>
              </a:ext>
            </a:extLst>
          </p:cNvPr>
          <p:cNvSpPr/>
          <p:nvPr/>
        </p:nvSpPr>
        <p:spPr>
          <a:xfrm>
            <a:off x="3820734" y="3451846"/>
            <a:ext cx="666193" cy="266752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Preparation type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0C3755-FCD9-4048-4CDB-7B58D35FE0B5}"/>
              </a:ext>
            </a:extLst>
          </p:cNvPr>
          <p:cNvSpPr txBox="1"/>
          <p:nvPr/>
        </p:nvSpPr>
        <p:spPr>
          <a:xfrm>
            <a:off x="3791928" y="3703225"/>
            <a:ext cx="905668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c4a: Automatic from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71FFB-CE7F-C5F4-05D6-D15959D4B814}"/>
              </a:ext>
            </a:extLst>
          </p:cNvPr>
          <p:cNvSpPr txBox="1"/>
          <p:nvPr/>
        </p:nvSpPr>
        <p:spPr>
          <a:xfrm>
            <a:off x="2979098" y="2733956"/>
            <a:ext cx="104754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 Automatic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1757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DNA input FA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55177" y="2452560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DNA input FA: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 from 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from import file: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ID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conc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range ratio%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smear (x-y bp)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then grab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dilution factor used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from Qubit file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 to store quality measures from FA run and evaluate sample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06D219-8752-2079-79F3-5BD92B15986F}"/>
              </a:ext>
            </a:extLst>
          </p:cNvPr>
          <p:cNvSpPr/>
          <p:nvPr/>
        </p:nvSpPr>
        <p:spPr>
          <a:xfrm>
            <a:off x="5117514" y="2498162"/>
            <a:ext cx="564544" cy="24143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EF3127-AEE6-DDC5-5A53-3726543AF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688"/>
          <a:stretch/>
        </p:blipFill>
        <p:spPr>
          <a:xfrm>
            <a:off x="440094" y="3043755"/>
            <a:ext cx="7213430" cy="94887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BA9074D-9579-E816-90FE-05156E3C97CD}"/>
              </a:ext>
            </a:extLst>
          </p:cNvPr>
          <p:cNvSpPr/>
          <p:nvPr/>
        </p:nvSpPr>
        <p:spPr>
          <a:xfrm>
            <a:off x="5209716" y="3158469"/>
            <a:ext cx="692367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conc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316C1-E351-9F73-3FCD-1205C806A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82" t="-720" r="36327" b="720"/>
          <a:stretch/>
        </p:blipFill>
        <p:spPr>
          <a:xfrm>
            <a:off x="7631015" y="3024808"/>
            <a:ext cx="2661552" cy="9488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9E1A73B-9460-F1A3-2B7A-8947868CF0AA}"/>
              </a:ext>
            </a:extLst>
          </p:cNvPr>
          <p:cNvSpPr/>
          <p:nvPr/>
        </p:nvSpPr>
        <p:spPr>
          <a:xfrm>
            <a:off x="6944935" y="3626130"/>
            <a:ext cx="692366" cy="20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1000-180000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D9169-E38B-2508-D49F-2D12B022667A}"/>
              </a:ext>
            </a:extLst>
          </p:cNvPr>
          <p:cNvSpPr/>
          <p:nvPr/>
        </p:nvSpPr>
        <p:spPr>
          <a:xfrm>
            <a:off x="6952297" y="3203772"/>
            <a:ext cx="692367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Smear (bp)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84D043-C883-8E4A-2C4A-3F215BD02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589" y="3442796"/>
            <a:ext cx="184150" cy="1397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4A23A3-4C33-18D5-8094-83D972AB4931}"/>
              </a:ext>
            </a:extLst>
          </p:cNvPr>
          <p:cNvSpPr/>
          <p:nvPr/>
        </p:nvSpPr>
        <p:spPr>
          <a:xfrm>
            <a:off x="7666636" y="3194650"/>
            <a:ext cx="692367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dilution factor used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890DF7-F94D-1996-2C07-453FB5AF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762" y="3394715"/>
            <a:ext cx="184150" cy="1397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8246014-366A-5E77-45BC-CF91E8373CC4}"/>
              </a:ext>
            </a:extLst>
          </p:cNvPr>
          <p:cNvSpPr/>
          <p:nvPr/>
        </p:nvSpPr>
        <p:spPr>
          <a:xfrm>
            <a:off x="7631015" y="3626881"/>
            <a:ext cx="692366" cy="20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317023-8906-61C8-B51E-27C19D52E59C}"/>
              </a:ext>
            </a:extLst>
          </p:cNvPr>
          <p:cNvSpPr/>
          <p:nvPr/>
        </p:nvSpPr>
        <p:spPr>
          <a:xfrm>
            <a:off x="8565485" y="3194650"/>
            <a:ext cx="692367" cy="366555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conc original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68BD6F-4DF9-316B-5A65-42EC2C01388E}"/>
              </a:ext>
            </a:extLst>
          </p:cNvPr>
          <p:cNvSpPr/>
          <p:nvPr/>
        </p:nvSpPr>
        <p:spPr>
          <a:xfrm>
            <a:off x="8563634" y="3628169"/>
            <a:ext cx="692366" cy="20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8.5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61DA26-61BF-5B25-F0EA-10B4ABC6F473}"/>
              </a:ext>
            </a:extLst>
          </p:cNvPr>
          <p:cNvSpPr/>
          <p:nvPr/>
        </p:nvSpPr>
        <p:spPr>
          <a:xfrm>
            <a:off x="4451321" y="3245894"/>
            <a:ext cx="666193" cy="266752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Preparation 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DAA060-454F-DA57-8D54-F716D996A9E3}"/>
              </a:ext>
            </a:extLst>
          </p:cNvPr>
          <p:cNvSpPr txBox="1"/>
          <p:nvPr/>
        </p:nvSpPr>
        <p:spPr>
          <a:xfrm>
            <a:off x="9324681" y="3623624"/>
            <a:ext cx="10315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=8.5*93.4/100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94CCB4-1FDF-78D0-0799-33947D09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360" y="3148137"/>
            <a:ext cx="1116983" cy="8420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46F850A-1445-D4A5-E591-97FDE4A37EF5}"/>
              </a:ext>
            </a:extLst>
          </p:cNvPr>
          <p:cNvSpPr txBox="1"/>
          <p:nvPr/>
        </p:nvSpPr>
        <p:spPr>
          <a:xfrm>
            <a:off x="11032757" y="3512646"/>
            <a:ext cx="1060774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-unknown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-warning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-Not enough material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-size mismatch genomic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-size mismatch ligation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-size mismatch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ChIP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-Seq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DD5734-87C3-4B64-AA88-297CC81FE4E2}"/>
              </a:ext>
            </a:extLst>
          </p:cNvPr>
          <p:cNvSpPr txBox="1"/>
          <p:nvPr/>
        </p:nvSpPr>
        <p:spPr>
          <a:xfrm>
            <a:off x="1250376" y="2827430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c2: From FA file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FF3E02-7E81-7ECB-A5B9-A97F4F8882BE}"/>
              </a:ext>
            </a:extLst>
          </p:cNvPr>
          <p:cNvSpPr txBox="1"/>
          <p:nvPr/>
        </p:nvSpPr>
        <p:spPr>
          <a:xfrm>
            <a:off x="2200670" y="2827430"/>
            <a:ext cx="121522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c3: Automatic from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355AB9-365D-269E-EACE-B3022AD9B14A}"/>
              </a:ext>
            </a:extLst>
          </p:cNvPr>
          <p:cNvSpPr txBox="1"/>
          <p:nvPr/>
        </p:nvSpPr>
        <p:spPr>
          <a:xfrm>
            <a:off x="5202525" y="2827081"/>
            <a:ext cx="7209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c5: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file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66150-4073-B17D-C268-4B99A0C642D4}"/>
              </a:ext>
            </a:extLst>
          </p:cNvPr>
          <p:cNvSpPr txBox="1"/>
          <p:nvPr/>
        </p:nvSpPr>
        <p:spPr>
          <a:xfrm>
            <a:off x="6054898" y="2596249"/>
            <a:ext cx="704002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c6: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1EB61-C745-F5DF-50F8-0DDE41B98A08}"/>
              </a:ext>
            </a:extLst>
          </p:cNvPr>
          <p:cNvSpPr txBox="1"/>
          <p:nvPr/>
        </p:nvSpPr>
        <p:spPr>
          <a:xfrm>
            <a:off x="6911300" y="2596249"/>
            <a:ext cx="688737" cy="60016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FA file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6ED8-C199-5361-E003-64531420ECC3}"/>
              </a:ext>
            </a:extLst>
          </p:cNvPr>
          <p:cNvSpPr txBox="1"/>
          <p:nvPr/>
        </p:nvSpPr>
        <p:spPr>
          <a:xfrm>
            <a:off x="7600037" y="2426972"/>
            <a:ext cx="1050647" cy="76944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c8: grab from DNA Qubit form </a:t>
            </a: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1FAC2-C418-70D3-4526-0955AF142569}"/>
              </a:ext>
            </a:extLst>
          </p:cNvPr>
          <p:cNvSpPr txBox="1"/>
          <p:nvPr/>
        </p:nvSpPr>
        <p:spPr>
          <a:xfrm>
            <a:off x="8656799" y="2619332"/>
            <a:ext cx="799272" cy="57708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c9: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(=c5*c8)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3E09C3-9697-0934-35D6-1B16DEF2AAAE}"/>
              </a:ext>
            </a:extLst>
          </p:cNvPr>
          <p:cNvGrpSpPr/>
          <p:nvPr/>
        </p:nvGrpSpPr>
        <p:grpSpPr>
          <a:xfrm>
            <a:off x="9840453" y="1311851"/>
            <a:ext cx="2351541" cy="915466"/>
            <a:chOff x="9840453" y="1311851"/>
            <a:chExt cx="2351541" cy="91546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1FC1C0-EAA3-4280-FAE5-73D4D3C80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40453" y="1617717"/>
              <a:ext cx="2260600" cy="609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9A2FB2-2568-3772-F32C-A117479C3536}"/>
                </a:ext>
              </a:extLst>
            </p:cNvPr>
            <p:cNvSpPr txBox="1"/>
            <p:nvPr/>
          </p:nvSpPr>
          <p:spPr>
            <a:xfrm>
              <a:off x="10121547" y="1482149"/>
              <a:ext cx="482040" cy="2605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c12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FB7B2A-25C5-09F4-D62A-213D5FA1D31B}"/>
                </a:ext>
              </a:extLst>
            </p:cNvPr>
            <p:cNvSpPr txBox="1"/>
            <p:nvPr/>
          </p:nvSpPr>
          <p:spPr>
            <a:xfrm>
              <a:off x="10738711" y="1311851"/>
              <a:ext cx="688542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c13: </a:t>
              </a: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tickbox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A19E152-5D02-3132-DF07-12ACA7284E83}"/>
                </a:ext>
              </a:extLst>
            </p:cNvPr>
            <p:cNvSpPr txBox="1"/>
            <p:nvPr/>
          </p:nvSpPr>
          <p:spPr>
            <a:xfrm>
              <a:off x="11503452" y="1311851"/>
              <a:ext cx="688542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c14: text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2A7953A-22AB-D282-92F2-A33DB26F7CC3}"/>
              </a:ext>
            </a:extLst>
          </p:cNvPr>
          <p:cNvSpPr txBox="1"/>
          <p:nvPr/>
        </p:nvSpPr>
        <p:spPr>
          <a:xfrm>
            <a:off x="10444506" y="2765526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c11: dropdown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8818A-0894-0882-1C1A-92FAE7FE1418}"/>
              </a:ext>
            </a:extLst>
          </p:cNvPr>
          <p:cNvSpPr txBox="1"/>
          <p:nvPr/>
        </p:nvSpPr>
        <p:spPr>
          <a:xfrm>
            <a:off x="9462234" y="2488527"/>
            <a:ext cx="818961" cy="70788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c10: auto-calc: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(=c9*c6/100)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975A91-71B2-C992-621A-3B568A3E2109}"/>
              </a:ext>
            </a:extLst>
          </p:cNvPr>
          <p:cNvCxnSpPr/>
          <p:nvPr/>
        </p:nvCxnSpPr>
        <p:spPr>
          <a:xfrm flipV="1">
            <a:off x="4430587" y="3089255"/>
            <a:ext cx="0" cy="5343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A55E77D-FA42-5B5E-46D9-604A7011CA51}"/>
              </a:ext>
            </a:extLst>
          </p:cNvPr>
          <p:cNvSpPr txBox="1"/>
          <p:nvPr/>
        </p:nvSpPr>
        <p:spPr>
          <a:xfrm>
            <a:off x="3294396" y="2827430"/>
            <a:ext cx="1215225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c4: Automatic from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F54CDE-32C5-2C62-74CC-B336919BD2AA}"/>
              </a:ext>
            </a:extLst>
          </p:cNvPr>
          <p:cNvSpPr txBox="1"/>
          <p:nvPr/>
        </p:nvSpPr>
        <p:spPr>
          <a:xfrm>
            <a:off x="4305892" y="3577900"/>
            <a:ext cx="1215225" cy="60016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c4a: Automatic from database</a:t>
            </a:r>
          </a:p>
        </p:txBody>
      </p:sp>
    </p:spTree>
    <p:extLst>
      <p:ext uri="{BB962C8B-B14F-4D97-AF65-F5344CB8AC3E}">
        <p14:creationId xmlns:p14="http://schemas.microsoft.com/office/powerpoint/2010/main" val="346971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28A15-0C54-D2EC-AACE-F374FCDE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QC 1 – Library Qubit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D326-1AA2-0A28-CD1C-5BBA9459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777" y="2300160"/>
            <a:ext cx="10368165" cy="4202239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171A31"/>
              </a:solidFill>
            </a:endParaRPr>
          </a:p>
          <a:p>
            <a:endParaRPr lang="en-US" u="sng" dirty="0">
              <a:solidFill>
                <a:srgbClr val="171A31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0A8A6F1-5D56-AA12-FCDF-883BD1F35719}"/>
              </a:ext>
            </a:extLst>
          </p:cNvPr>
          <p:cNvSpPr txBox="1">
            <a:spLocks/>
          </p:cNvSpPr>
          <p:nvPr/>
        </p:nvSpPr>
        <p:spPr>
          <a:xfrm>
            <a:off x="1253663" y="2336295"/>
            <a:ext cx="10368165" cy="42022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Library Qubit: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import from </a:t>
            </a: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br>
              <a:rPr kumimoji="0" lang="en-US" sz="1800" b="1" i="0" u="sng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from import file: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ID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conc 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targeted FA conc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to be filled by me (</a:t>
            </a:r>
            <a:r>
              <a:rPr lang="en-US" b="0" dirty="0">
                <a:solidFill>
                  <a:srgbClr val="171A31"/>
                </a:solidFill>
                <a:latin typeface="Meiryo"/>
              </a:rPr>
              <a:t>default empty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, but editable!)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targeted sample vol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should be prefilled with vol according to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readmode</a:t>
            </a:r>
            <a:r>
              <a:rPr lang="en-US" b="0" dirty="0">
                <a:solidFill>
                  <a:srgbClr val="171A31"/>
                </a:solidFill>
                <a:latin typeface="Meiryo"/>
              </a:rPr>
              <a:t>, but editable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readmode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grabbed from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(always grab parent request!!, or list all of them if more?)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sample vol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buffer vol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field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calculated by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Fsk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but editable in case we physically dilute differently (for documentation reasons)!!!!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-&gt;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CED3A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undiluted?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for traceability, is it undiluted? With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b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171A31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if </a:t>
            </a:r>
            <a:r>
              <a:rPr kumimoji="0" lang="en-US" sz="1800" b="0" i="0" u="none" strike="noStrike" kern="1200" cap="none" spc="15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is ticked= </a:t>
            </a:r>
            <a:r>
              <a:rPr lang="en-US" b="0" dirty="0">
                <a:solidFill>
                  <a:srgbClr val="FF0000"/>
                </a:solidFill>
                <a:latin typeface="Meiryo"/>
              </a:rPr>
              <a:t>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10 and </a:t>
            </a:r>
            <a:r>
              <a:rPr lang="en-US" b="0" dirty="0">
                <a:solidFill>
                  <a:srgbClr val="FF0000"/>
                </a:solidFill>
                <a:latin typeface="Meiryo"/>
              </a:rPr>
              <a:t>c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11 should be wiped/empty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b="0" dirty="0">
                <a:solidFill>
                  <a:schemeClr val="tx1"/>
                </a:solidFill>
                <a:latin typeface="Meiryo"/>
                <a:sym typeface="Wingdings" pitchFamily="2" charset="2"/>
              </a:rPr>
              <a:t> </a:t>
            </a:r>
            <a:r>
              <a:rPr kumimoji="0" lang="en-US" sz="1800" b="0" i="0" u="none" strike="noStrike" kern="1200" cap="none" spc="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  <a:sym typeface="Wingdings" pitchFamily="2" charset="2"/>
              </a:rPr>
              <a:t>To store Qubit conc and prepare sample for FA</a:t>
            </a:r>
            <a:endParaRPr kumimoji="0" lang="en-US" sz="1800" b="0" i="0" u="none" strike="noStrike" kern="1200" cap="none" spc="1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none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endParaRPr kumimoji="0" lang="en-US" sz="1800" b="1" i="0" u="sng" strike="noStrike" kern="1200" cap="none" spc="150" normalizeH="0" baseline="0" noProof="0" dirty="0">
              <a:ln>
                <a:noFill/>
              </a:ln>
              <a:solidFill>
                <a:srgbClr val="171A31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57EB7-0E10-A56B-1287-495A97884497}"/>
              </a:ext>
            </a:extLst>
          </p:cNvPr>
          <p:cNvSpPr/>
          <p:nvPr/>
        </p:nvSpPr>
        <p:spPr>
          <a:xfrm>
            <a:off x="4270201" y="2424006"/>
            <a:ext cx="564544" cy="241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csv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CC07C-B9F2-9086-5404-D54FF486CC24}"/>
              </a:ext>
            </a:extLst>
          </p:cNvPr>
          <p:cNvGrpSpPr/>
          <p:nvPr/>
        </p:nvGrpSpPr>
        <p:grpSpPr>
          <a:xfrm>
            <a:off x="156028" y="3020553"/>
            <a:ext cx="10649216" cy="822831"/>
            <a:chOff x="156028" y="3020553"/>
            <a:chExt cx="10649216" cy="8228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CD561B-FDF9-08F3-AF64-8F16192B0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4862"/>
            <a:stretch/>
          </p:blipFill>
          <p:spPr>
            <a:xfrm>
              <a:off x="156028" y="3038715"/>
              <a:ext cx="3922486" cy="8028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DDD61A-ECC0-6894-DC9F-80143DA09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002" r="54939"/>
            <a:stretch/>
          </p:blipFill>
          <p:spPr>
            <a:xfrm>
              <a:off x="4096003" y="3038712"/>
              <a:ext cx="1796797" cy="80467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1EDD20-0D0D-CDCC-063C-802851DFEF52}"/>
                </a:ext>
              </a:extLst>
            </p:cNvPr>
            <p:cNvSpPr/>
            <p:nvPr/>
          </p:nvSpPr>
          <p:spPr>
            <a:xfrm>
              <a:off x="4096003" y="3121435"/>
              <a:ext cx="912940" cy="366555"/>
            </a:xfrm>
            <a:prstGeom prst="rect">
              <a:avLst/>
            </a:prstGeom>
            <a:solidFill>
              <a:srgbClr val="CED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Experiment type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F21262-7210-724A-E301-867501C54D03}"/>
                </a:ext>
              </a:extLst>
            </p:cNvPr>
            <p:cNvSpPr/>
            <p:nvPr/>
          </p:nvSpPr>
          <p:spPr>
            <a:xfrm>
              <a:off x="4078514" y="3535573"/>
              <a:ext cx="692366" cy="206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amplicon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21B2B3-3609-99D1-9F88-0ADD19AEE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552" r="27246"/>
            <a:stretch/>
          </p:blipFill>
          <p:spPr>
            <a:xfrm>
              <a:off x="5892800" y="3034624"/>
              <a:ext cx="692366" cy="802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D24DC2C-BE7C-982D-B143-E1EE06A14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552"/>
            <a:stretch/>
          </p:blipFill>
          <p:spPr>
            <a:xfrm>
              <a:off x="6576786" y="3027589"/>
              <a:ext cx="3733800" cy="802821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7F2650-0738-945E-2045-91A0F8C5E217}"/>
                </a:ext>
              </a:extLst>
            </p:cNvPr>
            <p:cNvSpPr/>
            <p:nvPr/>
          </p:nvSpPr>
          <p:spPr>
            <a:xfrm>
              <a:off x="6606253" y="3111379"/>
              <a:ext cx="692366" cy="366555"/>
            </a:xfrm>
            <a:prstGeom prst="rect">
              <a:avLst/>
            </a:prstGeom>
            <a:solidFill>
              <a:srgbClr val="CED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Targeted Sample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  vol (</a:t>
              </a:r>
              <a:r>
                <a:rPr kumimoji="0" lang="en-US" sz="800" b="1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ul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)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18C69A-FAFE-5D7C-C155-51BAE626E396}"/>
                </a:ext>
              </a:extLst>
            </p:cNvPr>
            <p:cNvSpPr/>
            <p:nvPr/>
          </p:nvSpPr>
          <p:spPr>
            <a:xfrm>
              <a:off x="6583651" y="3533930"/>
              <a:ext cx="692366" cy="206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30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2DF22E-7D7E-3022-185A-ABEFB8C96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7259" y="3334211"/>
              <a:ext cx="184150" cy="1397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EEA937-FD36-5993-D8D0-D3F2B5A12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346"/>
            <a:stretch/>
          </p:blipFill>
          <p:spPr>
            <a:xfrm>
              <a:off x="9613230" y="3020553"/>
              <a:ext cx="1192014" cy="80467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3747E4-7081-6DF6-44C1-902C883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5323" y="3320399"/>
              <a:ext cx="184150" cy="1397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7E60FA8-D1FC-BF32-FE1B-0F5B6B9AC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16466" y="3529520"/>
              <a:ext cx="177800" cy="2286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EA3202-A760-AC2B-6B08-32583B13997A}"/>
                </a:ext>
              </a:extLst>
            </p:cNvPr>
            <p:cNvSpPr/>
            <p:nvPr/>
          </p:nvSpPr>
          <p:spPr>
            <a:xfrm>
              <a:off x="9585224" y="3107641"/>
              <a:ext cx="516188" cy="226570"/>
            </a:xfrm>
            <a:prstGeom prst="rect">
              <a:avLst/>
            </a:prstGeom>
            <a:solidFill>
              <a:srgbClr val="CED3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rPr>
                <a:t>Undiluted?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502FC1E-45AB-18D9-0E1D-599FD0CEC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9473" y="1467407"/>
            <a:ext cx="2260600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27139FE-B1E6-CCD4-FCE1-E30C6234D926}"/>
              </a:ext>
            </a:extLst>
          </p:cNvPr>
          <p:cNvSpPr txBox="1"/>
          <p:nvPr/>
        </p:nvSpPr>
        <p:spPr>
          <a:xfrm>
            <a:off x="679795" y="2643334"/>
            <a:ext cx="118670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2: From csv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67284B-42D0-4BFD-A82C-C1E6D380F7AE}"/>
              </a:ext>
            </a:extLst>
          </p:cNvPr>
          <p:cNvSpPr txBox="1"/>
          <p:nvPr/>
        </p:nvSpPr>
        <p:spPr>
          <a:xfrm>
            <a:off x="1786990" y="3694692"/>
            <a:ext cx="11223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3: Automatic from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EBD980-308B-1A63-E76A-749304669187}"/>
              </a:ext>
            </a:extLst>
          </p:cNvPr>
          <p:cNvSpPr txBox="1"/>
          <p:nvPr/>
        </p:nvSpPr>
        <p:spPr>
          <a:xfrm>
            <a:off x="2922590" y="2821225"/>
            <a:ext cx="120123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4: Automatic from database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82072D-CB88-81D4-EBD4-94EC49C08ADD}"/>
              </a:ext>
            </a:extLst>
          </p:cNvPr>
          <p:cNvSpPr txBox="1"/>
          <p:nvPr/>
        </p:nvSpPr>
        <p:spPr>
          <a:xfrm>
            <a:off x="4092309" y="2770000"/>
            <a:ext cx="1099009" cy="40011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5: Automatic from 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F4CF93-2E69-E2B7-387F-868647497361}"/>
              </a:ext>
            </a:extLst>
          </p:cNvPr>
          <p:cNvSpPr txBox="1"/>
          <p:nvPr/>
        </p:nvSpPr>
        <p:spPr>
          <a:xfrm>
            <a:off x="5177431" y="2354953"/>
            <a:ext cx="729540" cy="60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6: From csv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0254AF9-6905-3A72-28F0-6099ADE5F236}"/>
              </a:ext>
            </a:extLst>
          </p:cNvPr>
          <p:cNvSpPr/>
          <p:nvPr/>
        </p:nvSpPr>
        <p:spPr>
          <a:xfrm>
            <a:off x="5204209" y="2956876"/>
            <a:ext cx="503386" cy="213234"/>
          </a:xfrm>
          <a:prstGeom prst="rect">
            <a:avLst/>
          </a:prstGeom>
          <a:solidFill>
            <a:srgbClr val="CED3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Qubit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03682D-201F-54F9-B226-DF07CF82AF03}"/>
              </a:ext>
            </a:extLst>
          </p:cNvPr>
          <p:cNvSpPr txBox="1"/>
          <p:nvPr/>
        </p:nvSpPr>
        <p:spPr>
          <a:xfrm>
            <a:off x="5931962" y="2319751"/>
            <a:ext cx="789123" cy="769441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c7: filled by us, default=empty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733C57-0182-D249-3212-810E0C8475D7}"/>
              </a:ext>
            </a:extLst>
          </p:cNvPr>
          <p:cNvSpPr txBox="1"/>
          <p:nvPr/>
        </p:nvSpPr>
        <p:spPr>
          <a:xfrm>
            <a:off x="6618941" y="1704374"/>
            <a:ext cx="733374" cy="132343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8: Auto-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matic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from data-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base, but editable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5F7877-96FC-545B-228D-1A8FB3A1A2D0}"/>
              </a:ext>
            </a:extLst>
          </p:cNvPr>
          <p:cNvSpPr txBox="1"/>
          <p:nvPr/>
        </p:nvSpPr>
        <p:spPr>
          <a:xfrm>
            <a:off x="7365645" y="2096650"/>
            <a:ext cx="636638" cy="101566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9: Auto-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matic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from data-base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B40EF5-D695-3596-D57D-B5D020E06EB9}"/>
              </a:ext>
            </a:extLst>
          </p:cNvPr>
          <p:cNvSpPr txBox="1"/>
          <p:nvPr/>
        </p:nvSpPr>
        <p:spPr>
          <a:xfrm>
            <a:off x="8030497" y="2257477"/>
            <a:ext cx="826377" cy="86177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10: Auto-calc: (=c6/(c7*c8)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editable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94EF62-E2AE-DEA7-AD6B-39BF38169B30}"/>
              </a:ext>
            </a:extLst>
          </p:cNvPr>
          <p:cNvSpPr txBox="1"/>
          <p:nvPr/>
        </p:nvSpPr>
        <p:spPr>
          <a:xfrm>
            <a:off x="8834779" y="2477443"/>
            <a:ext cx="826377" cy="553998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c11: Auto-calc: (=c8-c10)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24F319-2CC7-737F-B6ED-A10A4918C7BE}"/>
              </a:ext>
            </a:extLst>
          </p:cNvPr>
          <p:cNvSpPr txBox="1"/>
          <p:nvPr/>
        </p:nvSpPr>
        <p:spPr>
          <a:xfrm>
            <a:off x="10019250" y="1350236"/>
            <a:ext cx="482040" cy="2605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137C44-AE81-E319-9618-0A686D341E4E}"/>
              </a:ext>
            </a:extLst>
          </p:cNvPr>
          <p:cNvSpPr txBox="1"/>
          <p:nvPr/>
        </p:nvSpPr>
        <p:spPr>
          <a:xfrm>
            <a:off x="10702674" y="1180163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15: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6DFC59-8F3B-A798-08E2-54703AB1F192}"/>
              </a:ext>
            </a:extLst>
          </p:cNvPr>
          <p:cNvSpPr txBox="1"/>
          <p:nvPr/>
        </p:nvSpPr>
        <p:spPr>
          <a:xfrm>
            <a:off x="11414407" y="1174376"/>
            <a:ext cx="688542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16: 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B5AC8-08B4-918F-AD72-FCCF62EE03B8}"/>
              </a:ext>
            </a:extLst>
          </p:cNvPr>
          <p:cNvSpPr txBox="1"/>
          <p:nvPr/>
        </p:nvSpPr>
        <p:spPr>
          <a:xfrm>
            <a:off x="10345505" y="2986786"/>
            <a:ext cx="913334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Meiryo"/>
              </a:rPr>
              <a:t>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13: dropdown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A5243F-4F2B-681C-E0D3-59E905E51961}"/>
              </a:ext>
            </a:extLst>
          </p:cNvPr>
          <p:cNvSpPr txBox="1"/>
          <p:nvPr/>
        </p:nvSpPr>
        <p:spPr>
          <a:xfrm>
            <a:off x="9617779" y="2599256"/>
            <a:ext cx="688542" cy="43088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c12: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tickbox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04FD0-A02A-E27F-7A86-C80C5C76A7AA}"/>
              </a:ext>
            </a:extLst>
          </p:cNvPr>
          <p:cNvSpPr txBox="1"/>
          <p:nvPr/>
        </p:nvSpPr>
        <p:spPr>
          <a:xfrm>
            <a:off x="10770697" y="3529520"/>
            <a:ext cx="1060774" cy="1277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Flag dropdown: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-unknown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-ok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-warning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-Not enough material</a:t>
            </a:r>
          </a:p>
        </p:txBody>
      </p:sp>
    </p:spTree>
    <p:extLst>
      <p:ext uri="{BB962C8B-B14F-4D97-AF65-F5344CB8AC3E}">
        <p14:creationId xmlns:p14="http://schemas.microsoft.com/office/powerpoint/2010/main" val="26451831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81A32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C4EC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E96E00AE951E4A8DFF45A69551FE71" ma:contentTypeVersion="32" ma:contentTypeDescription="Create a new document." ma:contentTypeScope="" ma:versionID="173acd6f5b06f8e980ca088bbd0fe3d4">
  <xsd:schema xmlns:xsd="http://www.w3.org/2001/XMLSchema" xmlns:xs="http://www.w3.org/2001/XMLSchema" xmlns:p="http://schemas.microsoft.com/office/2006/metadata/properties" xmlns:ns2="2ab499bd-416c-4ac8-a64e-f07bba158da6" xmlns:ns3="a5751d21-0524-4aa1-97e0-a8e76da0bcda" xmlns:ns4="9dde1ba2-56c5-42f2-92be-b8b8a71b35ce" xmlns:ns5="dcc83cb6-52b2-40ca-ad15-41f9df22c9dc" xmlns:ns6="29ebda06-5bc9-40ae-9fdc-45edeb2cdc8c" targetNamespace="http://schemas.microsoft.com/office/2006/metadata/properties" ma:root="true" ma:fieldsID="3f45e20e1fe8e7dab8d81f9e14d9fd34" ns2:_="" ns3:_="" ns4:_="" ns5:_="" ns6:_="">
    <xsd:import namespace="2ab499bd-416c-4ac8-a64e-f07bba158da6"/>
    <xsd:import namespace="a5751d21-0524-4aa1-97e0-a8e76da0bcda"/>
    <xsd:import namespace="9dde1ba2-56c5-42f2-92be-b8b8a71b35ce"/>
    <xsd:import namespace="dcc83cb6-52b2-40ca-ad15-41f9df22c9dc"/>
    <xsd:import namespace="29ebda06-5bc9-40ae-9fdc-45edeb2cdc8c"/>
    <xsd:element name="properties">
      <xsd:complexType>
        <xsd:sequence>
          <xsd:element name="documentManagement">
            <xsd:complexType>
              <xsd:all>
                <xsd:element ref="ns2:cat"/>
                <xsd:element ref="ns2:subcat"/>
                <xsd:element ref="ns2:Year" minOccurs="0"/>
                <xsd:element ref="ns2:Status" minOccurs="0"/>
                <xsd:element ref="ns2:Comment" minOccurs="0"/>
                <xsd:element ref="ns3:libname" minOccurs="0"/>
                <xsd:element ref="ns2:MediaServiceMetadata" minOccurs="0"/>
                <xsd:element ref="ns2:MediaServiceFastMetadata" minOccurs="0"/>
                <xsd:element ref="ns4:SharedWithUsers" minOccurs="0"/>
                <xsd:element ref="ns4:SharedWithDetails" minOccurs="0"/>
                <xsd:element ref="ns5:TaxCatchAll" minOccurs="0"/>
                <xsd:element ref="ns2:eb94f8a3c090467e928a46741a09909f" minOccurs="0"/>
                <xsd:element ref="ns6:MediaServiceAutoKeyPoints" minOccurs="0"/>
                <xsd:element ref="ns6:MediaServiceKeyPoints" minOccurs="0"/>
                <xsd:element ref="ns6:MediaServiceObjectDetectorVersions" minOccurs="0"/>
                <xsd:element ref="ns6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499bd-416c-4ac8-a64e-f07bba158da6" elementFormDefault="qualified">
    <xsd:import namespace="http://schemas.microsoft.com/office/2006/documentManagement/types"/>
    <xsd:import namespace="http://schemas.microsoft.com/office/infopath/2007/PartnerControls"/>
    <xsd:element name="cat" ma:index="1" ma:displayName="Category" ma:list="{7d15a321-6eb2-4801-b33e-085436f36168}" ma:internalName="cat" ma:readOnly="false" ma:showField="Title">
      <xsd:simpleType>
        <xsd:restriction base="dms:Lookup"/>
      </xsd:simpleType>
    </xsd:element>
    <xsd:element name="subcat" ma:index="2" ma:displayName="Subcategory" ma:list="{45db6b55-2572-4306-883f-3a2986009c9a}" ma:internalName="subcat" ma:readOnly="false" ma:showField="Title">
      <xsd:simpleType>
        <xsd:restriction base="dms:Lookup"/>
      </xsd:simpleType>
    </xsd:element>
    <xsd:element name="Year" ma:index="5" nillable="true" ma:displayName="Year" ma:default="2024" ma:format="Dropdown" ma:internalName="Year" ma:readOnly="false">
      <xsd:simpleType>
        <xsd:restriction base="dms:Choice">
          <xsd:enumeration value="2000"/>
          <xsd:enumeration value="2001"/>
          <xsd:enumeration value="2002"/>
          <xsd:enumeration value="2003"/>
          <xsd:enumeration value="2004"/>
          <xsd:enumeration value="2005"/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Status" ma:index="6" nillable="true" ma:displayName="Status" ma:default="None" ma:format="Dropdown" ma:internalName="Status" ma:readOnly="false">
      <xsd:simpleType>
        <xsd:restriction base="dms:Choice">
          <xsd:enumeration value="None"/>
          <xsd:enumeration value="Source"/>
          <xsd:enumeration value="Draft"/>
          <xsd:enumeration value="Final"/>
        </xsd:restriction>
      </xsd:simpleType>
    </xsd:element>
    <xsd:element name="Comment" ma:index="7" nillable="true" ma:displayName="Comment" ma:internalName="Comment" ma:readOnly="false">
      <xsd:simpleType>
        <xsd:restriction base="dms:Note">
          <xsd:maxLength value="255"/>
        </xsd:restriction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eb94f8a3c090467e928a46741a09909f" ma:index="22" nillable="true" ma:taxonomy="true" ma:internalName="eb94f8a3c090467e928a46741a09909f" ma:taxonomyFieldName="Tag" ma:displayName="Tags" ma:default="" ma:fieldId="{eb94f8a3-c090-467e-928a-46741a09909f}" ma:taxonomyMulti="true" ma:sspId="68f1e685-fb65-47b2-95aa-c6108b8446f1" ma:termSetId="0fc797e1-c29b-4af9-9051-6f96c1d95ede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51d21-0524-4aa1-97e0-a8e76da0bcda" elementFormDefault="qualified">
    <xsd:import namespace="http://schemas.microsoft.com/office/2006/documentManagement/types"/>
    <xsd:import namespace="http://schemas.microsoft.com/office/infopath/2007/PartnerControls"/>
    <xsd:element name="libname" ma:index="14" nillable="true" ma:displayName="libname" ma:default="SIM Library" ma:hidden="true" ma:internalName="libname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e1ba2-56c5-42f2-92be-b8b8a71b35c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c83cb6-52b2-40ca-ad15-41f9df22c9dc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6dccfe62-de79-4090-8a49-005fbaa29261}" ma:internalName="TaxCatchAll" ma:showField="CatchAllData" ma:web="a5751d21-0524-4aa1-97e0-a8e76da0bc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bda06-5bc9-40ae-9fdc-45edeb2cdc8c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2ab499bd-416c-4ac8-a64e-f07bba158da6">None</Status>
    <eb94f8a3c090467e928a46741a09909f xmlns="2ab499bd-416c-4ac8-a64e-f07bba158da6">
      <Terms xmlns="http://schemas.microsoft.com/office/infopath/2007/PartnerControls"/>
    </eb94f8a3c090467e928a46741a09909f>
    <Comment xmlns="2ab499bd-416c-4ac8-a64e-f07bba158da6" xsi:nil="true"/>
    <Year xmlns="2ab499bd-416c-4ac8-a64e-f07bba158da6">2024</Year>
    <libname xmlns="a5751d21-0524-4aa1-97e0-a8e76da0bcda">SIM Library</libname>
    <cat xmlns="2ab499bd-416c-4ac8-a64e-f07bba158da6"/>
    <TaxCatchAll xmlns="dcc83cb6-52b2-40ca-ad15-41f9df22c9dc" xsi:nil="true"/>
    <subcat xmlns="2ab499bd-416c-4ac8-a64e-f07bba158da6"/>
  </documentManagement>
</p:properties>
</file>

<file path=customXml/itemProps1.xml><?xml version="1.0" encoding="utf-8"?>
<ds:datastoreItem xmlns:ds="http://schemas.openxmlformats.org/officeDocument/2006/customXml" ds:itemID="{2FFE6F13-2CDC-4070-B6EB-82A73E8BA573}"/>
</file>

<file path=customXml/itemProps2.xml><?xml version="1.0" encoding="utf-8"?>
<ds:datastoreItem xmlns:ds="http://schemas.openxmlformats.org/officeDocument/2006/customXml" ds:itemID="{8F81D16C-58BC-4A26-A1DF-E6FD097F8DF0}"/>
</file>

<file path=customXml/itemProps3.xml><?xml version="1.0" encoding="utf-8"?>
<ds:datastoreItem xmlns:ds="http://schemas.openxmlformats.org/officeDocument/2006/customXml" ds:itemID="{29B2F9E8-142E-4E71-AE12-C0A999303DA5}"/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2202</Words>
  <Application>Microsoft Macintosh PowerPoint</Application>
  <PresentationFormat>Widescreen</PresentationFormat>
  <Paragraphs>346</Paragraphs>
  <Slides>17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Meiryo</vt:lpstr>
      <vt:lpstr>Arial</vt:lpstr>
      <vt:lpstr>Calibri</vt:lpstr>
      <vt:lpstr>Calibri Light</vt:lpstr>
      <vt:lpstr>Corbel</vt:lpstr>
      <vt:lpstr>Office Theme</vt:lpstr>
      <vt:lpstr>ShojiVTI</vt:lpstr>
      <vt:lpstr>Sample paths through facility:</vt:lpstr>
      <vt:lpstr>QC 1 – Qubit &amp; FA</vt:lpstr>
      <vt:lpstr>QC 1 – Qubit &amp; FA:  processing workflow &amp; important values</vt:lpstr>
      <vt:lpstr>QC 1 – forms to be created</vt:lpstr>
      <vt:lpstr>QC 1 – RNA Qubit</vt:lpstr>
      <vt:lpstr>QC 1 – RNA FA</vt:lpstr>
      <vt:lpstr>QC 1 – DNA input Qubit</vt:lpstr>
      <vt:lpstr>QC 1 – DNA input FA</vt:lpstr>
      <vt:lpstr>QC 1 – Library Qubit</vt:lpstr>
      <vt:lpstr>QC 1 – Library FA – pt1</vt:lpstr>
      <vt:lpstr>QC 1 – Library FA – pt2</vt:lpstr>
      <vt:lpstr>Other forms:</vt:lpstr>
      <vt:lpstr>cDNA Synthesis</vt:lpstr>
      <vt:lpstr>Preparation form</vt:lpstr>
      <vt:lpstr>QC 1 – automatic emails</vt:lpstr>
      <vt:lpstr>PowerPoint Presentation</vt:lpstr>
      <vt:lpstr>Legend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paths through facility:</dc:title>
  <dc:creator>Drochter,Florentina</dc:creator>
  <cp:lastModifiedBy>Tatto,Nadine Elpida</cp:lastModifiedBy>
  <cp:revision>33</cp:revision>
  <dcterms:created xsi:type="dcterms:W3CDTF">2023-06-12T14:10:23Z</dcterms:created>
  <dcterms:modified xsi:type="dcterms:W3CDTF">2023-09-05T12:58:34Z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0x010100DDE96E00AE951E4A8DFF45A69551FE71</vt:lpwstr>
  </property>
</Properties>
</file>