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8" r:id="rId1"/>
  </p:sldMasterIdLst>
  <p:notesMasterIdLst>
    <p:notesMasterId r:id="rId40"/>
  </p:notesMasterIdLst>
  <p:sldIdLst>
    <p:sldId id="256" r:id="rId2"/>
    <p:sldId id="309" r:id="rId3"/>
    <p:sldId id="310" r:id="rId4"/>
    <p:sldId id="311" r:id="rId5"/>
    <p:sldId id="312" r:id="rId6"/>
    <p:sldId id="313" r:id="rId7"/>
    <p:sldId id="314" r:id="rId8"/>
    <p:sldId id="315" r:id="rId9"/>
    <p:sldId id="316" r:id="rId10"/>
    <p:sldId id="317" r:id="rId11"/>
    <p:sldId id="297" r:id="rId12"/>
    <p:sldId id="294" r:id="rId13"/>
    <p:sldId id="308" r:id="rId14"/>
    <p:sldId id="307" r:id="rId15"/>
    <p:sldId id="318" r:id="rId16"/>
    <p:sldId id="319" r:id="rId17"/>
    <p:sldId id="305" r:id="rId18"/>
    <p:sldId id="320" r:id="rId19"/>
    <p:sldId id="321" r:id="rId20"/>
    <p:sldId id="301" r:id="rId21"/>
    <p:sldId id="322" r:id="rId22"/>
    <p:sldId id="270" r:id="rId23"/>
    <p:sldId id="267" r:id="rId24"/>
    <p:sldId id="268" r:id="rId25"/>
    <p:sldId id="323" r:id="rId26"/>
    <p:sldId id="269" r:id="rId27"/>
    <p:sldId id="271" r:id="rId28"/>
    <p:sldId id="324" r:id="rId29"/>
    <p:sldId id="325" r:id="rId30"/>
    <p:sldId id="326" r:id="rId31"/>
    <p:sldId id="327" r:id="rId32"/>
    <p:sldId id="328" r:id="rId33"/>
    <p:sldId id="332" r:id="rId34"/>
    <p:sldId id="329" r:id="rId35"/>
    <p:sldId id="330" r:id="rId36"/>
    <p:sldId id="331" r:id="rId37"/>
    <p:sldId id="333" r:id="rId38"/>
    <p:sldId id="33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07"/>
  </p:normalViewPr>
  <p:slideViewPr>
    <p:cSldViewPr snapToGrid="0" snapToObjects="1">
      <p:cViewPr varScale="1">
        <p:scale>
          <a:sx n="68" d="100"/>
          <a:sy n="68" d="100"/>
        </p:scale>
        <p:origin x="82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72753-0FF4-1C4D-9A73-33C1EDB8EFFE}" type="datetimeFigureOut">
              <a:rPr lang="en-US" smtClean="0"/>
              <a:t>3/28/2018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C4BB5-6AF0-F246-A9BD-D690B3D63E8B}" type="slidenum">
              <a:rPr lang="en-US" smtClean="0"/>
              <a:t>‹#›</a:t>
            </a:fld>
            <a:endParaRPr lang="en-US"/>
          </a:p>
        </p:txBody>
      </p:sp>
    </p:spTree>
    <p:extLst>
      <p:ext uri="{BB962C8B-B14F-4D97-AF65-F5344CB8AC3E}">
        <p14:creationId xmlns:p14="http://schemas.microsoft.com/office/powerpoint/2010/main" val="204600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586B75A-687E-405C-8A0B-8D00578BA2C3}" type="datetimeFigureOut">
              <a:rPr lang="en-US" smtClean="0"/>
              <a:pPr/>
              <a:t>3/28/2018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29148962"/>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s://www.cdc.gov/media/releases/2014/p0501-preventable-deaths.html" TargetMode="External"/><Relationship Id="rId2" Type="http://schemas.openxmlformats.org/officeDocument/2006/relationships/hyperlink" Target="https://en.wikipedia.org/wiki/Patient_Protection_and_Affordable_Care_Act" TargetMode="Externa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3817" y="525386"/>
            <a:ext cx="9144000" cy="1641490"/>
          </a:xfrm>
        </p:spPr>
        <p:txBody>
          <a:bodyPr>
            <a:normAutofit/>
          </a:bodyPr>
          <a:lstStyle/>
          <a:p>
            <a:pPr algn="ctr"/>
            <a:r>
              <a:rPr lang="en-US" sz="7200" dirty="0"/>
              <a:t>Medical Insurance Coverage </a:t>
            </a:r>
          </a:p>
        </p:txBody>
      </p:sp>
      <p:sp>
        <p:nvSpPr>
          <p:cNvPr id="3" name="Subtitle 2"/>
          <p:cNvSpPr>
            <a:spLocks noGrp="1"/>
          </p:cNvSpPr>
          <p:nvPr>
            <p:ph type="subTitle" idx="1"/>
          </p:nvPr>
        </p:nvSpPr>
        <p:spPr>
          <a:xfrm>
            <a:off x="691414" y="2166876"/>
            <a:ext cx="11181718" cy="2578562"/>
          </a:xfrm>
        </p:spPr>
        <p:txBody>
          <a:bodyPr>
            <a:normAutofit fontScale="55000" lnSpcReduction="20000"/>
          </a:bodyPr>
          <a:lstStyle/>
          <a:p>
            <a:r>
              <a:rPr lang="en-US" sz="6700" b="1" dirty="0"/>
              <a:t>Graphical Analysis of the Expansion of Coverage (2010-2015)  versus Medicare Cost Per Beneficiary et al. and their correlations with Potentially Preventable Deaths Among the Five Leading Causes of Death — United States, 2010 to 2016</a:t>
            </a:r>
          </a:p>
          <a:p>
            <a:endParaRPr lang="en-US" dirty="0"/>
          </a:p>
        </p:txBody>
      </p:sp>
      <p:sp>
        <p:nvSpPr>
          <p:cNvPr id="4" name="Rectangle 3">
            <a:extLst>
              <a:ext uri="{FF2B5EF4-FFF2-40B4-BE49-F238E27FC236}">
                <a16:creationId xmlns:a16="http://schemas.microsoft.com/office/drawing/2014/main" id="{A2ED2B38-DB2B-4EA8-91AA-14E7919CBE67}"/>
              </a:ext>
            </a:extLst>
          </p:cNvPr>
          <p:cNvSpPr/>
          <p:nvPr/>
        </p:nvSpPr>
        <p:spPr>
          <a:xfrm>
            <a:off x="3133807" y="5068543"/>
            <a:ext cx="6189067" cy="584775"/>
          </a:xfrm>
          <a:prstGeom prst="rect">
            <a:avLst/>
          </a:prstGeom>
        </p:spPr>
        <p:txBody>
          <a:bodyPr wrap="none">
            <a:spAutoFit/>
          </a:bodyPr>
          <a:lstStyle/>
          <a:p>
            <a:r>
              <a:rPr lang="en-US" sz="3200" b="1" dirty="0" err="1">
                <a:latin typeface="-apple-system"/>
              </a:rPr>
              <a:t>Shuzhen</a:t>
            </a:r>
            <a:r>
              <a:rPr lang="en-US" sz="3200" b="1" dirty="0">
                <a:latin typeface="-apple-system"/>
              </a:rPr>
              <a:t> Yu,  Kyle Conniff, Tim Look</a:t>
            </a:r>
            <a:endParaRPr lang="en-US" sz="3200" b="1" i="0" dirty="0">
              <a:effectLst/>
              <a:latin typeface="-apple-system"/>
            </a:endParaRPr>
          </a:p>
        </p:txBody>
      </p:sp>
    </p:spTree>
    <p:extLst>
      <p:ext uri="{BB962C8B-B14F-4D97-AF65-F5344CB8AC3E}">
        <p14:creationId xmlns:p14="http://schemas.microsoft.com/office/powerpoint/2010/main" val="123380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037798-CBC9-4D65-8F7D-C9ADF6C42939}"/>
              </a:ext>
            </a:extLst>
          </p:cNvPr>
          <p:cNvSpPr/>
          <p:nvPr/>
        </p:nvSpPr>
        <p:spPr>
          <a:xfrm>
            <a:off x="3276600" y="1447801"/>
            <a:ext cx="6705600" cy="1323439"/>
          </a:xfrm>
          <a:prstGeom prst="rect">
            <a:avLst/>
          </a:prstGeom>
        </p:spPr>
        <p:txBody>
          <a:bodyPr wrap="square">
            <a:spAutoFit/>
          </a:bodyPr>
          <a:lstStyle/>
          <a:p>
            <a:r>
              <a:rPr lang="en-US" sz="2000" b="1" dirty="0"/>
              <a:t>Left are the first ten states which has the greatest decline of uninsured states from 2010 to 2015. </a:t>
            </a:r>
          </a:p>
          <a:p>
            <a:r>
              <a:rPr lang="en-US" sz="2000" b="1" dirty="0"/>
              <a:t>Florida is the only state which has no Medicaid program coverage expansion.</a:t>
            </a:r>
          </a:p>
        </p:txBody>
      </p:sp>
      <p:graphicFrame>
        <p:nvGraphicFramePr>
          <p:cNvPr id="7" name="Table 6">
            <a:extLst>
              <a:ext uri="{FF2B5EF4-FFF2-40B4-BE49-F238E27FC236}">
                <a16:creationId xmlns:a16="http://schemas.microsoft.com/office/drawing/2014/main" id="{A7AECC0D-50B9-4D45-AC31-4416F56E5A1D}"/>
              </a:ext>
            </a:extLst>
          </p:cNvPr>
          <p:cNvGraphicFramePr>
            <a:graphicFrameLocks noGrp="1"/>
          </p:cNvGraphicFramePr>
          <p:nvPr>
            <p:extLst/>
          </p:nvPr>
        </p:nvGraphicFramePr>
        <p:xfrm>
          <a:off x="1066800" y="3886200"/>
          <a:ext cx="1981200" cy="2628628"/>
        </p:xfrm>
        <a:graphic>
          <a:graphicData uri="http://schemas.openxmlformats.org/drawingml/2006/table">
            <a:tbl>
              <a:tblPr>
                <a:tableStyleId>{5C22544A-7EE6-4342-B048-85BDC9FD1C3A}</a:tableStyleId>
              </a:tblPr>
              <a:tblGrid>
                <a:gridCol w="1981200">
                  <a:extLst>
                    <a:ext uri="{9D8B030D-6E8A-4147-A177-3AD203B41FA5}">
                      <a16:colId xmlns:a16="http://schemas.microsoft.com/office/drawing/2014/main" val="3691288351"/>
                    </a:ext>
                  </a:extLst>
                </a:gridCol>
              </a:tblGrid>
              <a:tr h="232229">
                <a:tc>
                  <a:txBody>
                    <a:bodyPr/>
                    <a:lstStyle/>
                    <a:p>
                      <a:pPr algn="l" fontAlgn="b"/>
                      <a:r>
                        <a:rPr lang="en-US" sz="1600" b="1" u="none" strike="noStrike" dirty="0">
                          <a:effectLst/>
                        </a:rPr>
                        <a:t>Massachusetts</a:t>
                      </a:r>
                      <a:endParaRPr lang="en-US" sz="16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827153685"/>
                  </a:ext>
                </a:extLst>
              </a:tr>
              <a:tr h="348343">
                <a:tc>
                  <a:txBody>
                    <a:bodyPr/>
                    <a:lstStyle/>
                    <a:p>
                      <a:pPr algn="l" fontAlgn="b"/>
                      <a:r>
                        <a:rPr lang="en-US" sz="1600" b="1" u="none" strike="noStrike" dirty="0">
                          <a:solidFill>
                            <a:srgbClr val="FF0000"/>
                          </a:solidFill>
                          <a:effectLst/>
                        </a:rPr>
                        <a:t>Maine</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178149537"/>
                  </a:ext>
                </a:extLst>
              </a:tr>
              <a:tr h="232229">
                <a:tc>
                  <a:txBody>
                    <a:bodyPr/>
                    <a:lstStyle/>
                    <a:p>
                      <a:pPr algn="l" fontAlgn="b"/>
                      <a:r>
                        <a:rPr lang="en-US" sz="1600" b="1" u="none" strike="noStrike" dirty="0">
                          <a:effectLst/>
                        </a:rPr>
                        <a:t>North Dakota</a:t>
                      </a:r>
                      <a:endParaRPr lang="en-US" sz="16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4111781376"/>
                  </a:ext>
                </a:extLst>
              </a:tr>
              <a:tr h="232229">
                <a:tc>
                  <a:txBody>
                    <a:bodyPr/>
                    <a:lstStyle/>
                    <a:p>
                      <a:pPr algn="l" fontAlgn="b"/>
                      <a:r>
                        <a:rPr lang="en-US" sz="1600" b="1" u="none" strike="noStrike" dirty="0">
                          <a:solidFill>
                            <a:srgbClr val="FF0000"/>
                          </a:solidFill>
                          <a:effectLst/>
                        </a:rPr>
                        <a:t>South Dakota</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937560584"/>
                  </a:ext>
                </a:extLst>
              </a:tr>
              <a:tr h="232229">
                <a:tc>
                  <a:txBody>
                    <a:bodyPr/>
                    <a:lstStyle/>
                    <a:p>
                      <a:pPr algn="l" fontAlgn="b"/>
                      <a:r>
                        <a:rPr lang="en-US" sz="1600" b="1" u="none" strike="noStrike">
                          <a:effectLst/>
                        </a:rPr>
                        <a:t>Connecticut</a:t>
                      </a:r>
                      <a:endParaRPr lang="en-US" sz="1600" b="1"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67792223"/>
                  </a:ext>
                </a:extLst>
              </a:tr>
              <a:tr h="232229">
                <a:tc>
                  <a:txBody>
                    <a:bodyPr/>
                    <a:lstStyle/>
                    <a:p>
                      <a:pPr algn="l" fontAlgn="b"/>
                      <a:r>
                        <a:rPr lang="en-US" sz="1600" b="1" u="none" strike="noStrike" dirty="0">
                          <a:solidFill>
                            <a:srgbClr val="FF0000"/>
                          </a:solidFill>
                          <a:effectLst/>
                        </a:rPr>
                        <a:t>Nebraska</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617623184"/>
                  </a:ext>
                </a:extLst>
              </a:tr>
              <a:tr h="232229">
                <a:tc>
                  <a:txBody>
                    <a:bodyPr/>
                    <a:lstStyle/>
                    <a:p>
                      <a:pPr algn="l" fontAlgn="b"/>
                      <a:r>
                        <a:rPr lang="en-US" sz="1600" b="1" u="none" strike="noStrike" dirty="0">
                          <a:solidFill>
                            <a:srgbClr val="FF0000"/>
                          </a:solidFill>
                          <a:effectLst/>
                        </a:rPr>
                        <a:t>Missouri</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690440968"/>
                  </a:ext>
                </a:extLst>
              </a:tr>
              <a:tr h="232229">
                <a:tc>
                  <a:txBody>
                    <a:bodyPr/>
                    <a:lstStyle/>
                    <a:p>
                      <a:pPr algn="l" fontAlgn="b"/>
                      <a:r>
                        <a:rPr lang="en-US" sz="1600" b="1" u="none" strike="noStrike" dirty="0">
                          <a:solidFill>
                            <a:srgbClr val="FF0000"/>
                          </a:solidFill>
                          <a:effectLst/>
                        </a:rPr>
                        <a:t>Wyoming</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618394675"/>
                  </a:ext>
                </a:extLst>
              </a:tr>
              <a:tr h="232229">
                <a:tc>
                  <a:txBody>
                    <a:bodyPr/>
                    <a:lstStyle/>
                    <a:p>
                      <a:pPr algn="l" fontAlgn="b"/>
                      <a:r>
                        <a:rPr lang="en-US" sz="1600" b="1" u="none" strike="noStrike" dirty="0">
                          <a:solidFill>
                            <a:srgbClr val="FF0000"/>
                          </a:solidFill>
                          <a:effectLst/>
                        </a:rPr>
                        <a:t>Wisconsin</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075873263"/>
                  </a:ext>
                </a:extLst>
              </a:tr>
              <a:tr h="232229">
                <a:tc>
                  <a:txBody>
                    <a:bodyPr/>
                    <a:lstStyle/>
                    <a:p>
                      <a:pPr algn="l" fontAlgn="b"/>
                      <a:r>
                        <a:rPr lang="en-US" sz="1600" b="1" u="none" strike="noStrike" dirty="0">
                          <a:effectLst/>
                        </a:rPr>
                        <a:t>District of Columbia</a:t>
                      </a:r>
                      <a:endParaRPr lang="en-US" sz="16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043153151"/>
                  </a:ext>
                </a:extLst>
              </a:tr>
            </a:tbl>
          </a:graphicData>
        </a:graphic>
      </p:graphicFrame>
      <p:sp>
        <p:nvSpPr>
          <p:cNvPr id="8" name="Rectangle 7">
            <a:extLst>
              <a:ext uri="{FF2B5EF4-FFF2-40B4-BE49-F238E27FC236}">
                <a16:creationId xmlns:a16="http://schemas.microsoft.com/office/drawing/2014/main" id="{16FE6079-949D-4297-85A0-D9E8E2ECFFA3}"/>
              </a:ext>
            </a:extLst>
          </p:cNvPr>
          <p:cNvSpPr/>
          <p:nvPr/>
        </p:nvSpPr>
        <p:spPr>
          <a:xfrm>
            <a:off x="3429000" y="4191001"/>
            <a:ext cx="6705600" cy="1323439"/>
          </a:xfrm>
          <a:prstGeom prst="rect">
            <a:avLst/>
          </a:prstGeom>
        </p:spPr>
        <p:txBody>
          <a:bodyPr wrap="square">
            <a:spAutoFit/>
          </a:bodyPr>
          <a:lstStyle/>
          <a:p>
            <a:r>
              <a:rPr lang="en-US" sz="2000" b="1" dirty="0"/>
              <a:t>Left are the last ten states which has the least decline of uninsured states from 2010 to 2015. </a:t>
            </a:r>
          </a:p>
          <a:p>
            <a:r>
              <a:rPr lang="en-US" sz="2000" b="1" dirty="0"/>
              <a:t>There are six out of ten states which have no Medicaid program coverage expansion.</a:t>
            </a:r>
          </a:p>
        </p:txBody>
      </p:sp>
      <p:graphicFrame>
        <p:nvGraphicFramePr>
          <p:cNvPr id="9" name="Table 8">
            <a:extLst>
              <a:ext uri="{FF2B5EF4-FFF2-40B4-BE49-F238E27FC236}">
                <a16:creationId xmlns:a16="http://schemas.microsoft.com/office/drawing/2014/main" id="{D2A0B29A-BD1E-475F-B1D4-61B6FF26A396}"/>
              </a:ext>
            </a:extLst>
          </p:cNvPr>
          <p:cNvGraphicFramePr>
            <a:graphicFrameLocks noGrp="1"/>
          </p:cNvGraphicFramePr>
          <p:nvPr>
            <p:extLst/>
          </p:nvPr>
        </p:nvGraphicFramePr>
        <p:xfrm>
          <a:off x="1066800" y="914401"/>
          <a:ext cx="1981200" cy="2617205"/>
        </p:xfrm>
        <a:graphic>
          <a:graphicData uri="http://schemas.openxmlformats.org/drawingml/2006/table">
            <a:tbl>
              <a:tblPr>
                <a:tableStyleId>{5C22544A-7EE6-4342-B048-85BDC9FD1C3A}</a:tableStyleId>
              </a:tblPr>
              <a:tblGrid>
                <a:gridCol w="1981200">
                  <a:extLst>
                    <a:ext uri="{9D8B030D-6E8A-4147-A177-3AD203B41FA5}">
                      <a16:colId xmlns:a16="http://schemas.microsoft.com/office/drawing/2014/main" val="783978094"/>
                    </a:ext>
                  </a:extLst>
                </a:gridCol>
              </a:tblGrid>
              <a:tr h="208098">
                <a:tc>
                  <a:txBody>
                    <a:bodyPr/>
                    <a:lstStyle/>
                    <a:p>
                      <a:pPr algn="l" rtl="0" fontAlgn="ctr"/>
                      <a:r>
                        <a:rPr lang="en-US" sz="1600" b="1" u="none" strike="noStrike" dirty="0">
                          <a:effectLst/>
                        </a:rPr>
                        <a:t>Nevada</a:t>
                      </a:r>
                      <a:endParaRPr lang="en-US" sz="16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495117978"/>
                  </a:ext>
                </a:extLst>
              </a:tr>
              <a:tr h="208098">
                <a:tc>
                  <a:txBody>
                    <a:bodyPr/>
                    <a:lstStyle/>
                    <a:p>
                      <a:pPr algn="l" rtl="0" fontAlgn="ctr"/>
                      <a:r>
                        <a:rPr lang="en-US" sz="1600" b="1" u="none" strike="noStrike">
                          <a:effectLst/>
                        </a:rPr>
                        <a:t>Oregon</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618973898"/>
                  </a:ext>
                </a:extLst>
              </a:tr>
              <a:tr h="208098">
                <a:tc>
                  <a:txBody>
                    <a:bodyPr/>
                    <a:lstStyle/>
                    <a:p>
                      <a:pPr algn="l" rtl="0" fontAlgn="ctr"/>
                      <a:r>
                        <a:rPr lang="en-US" sz="1600" b="1" u="none" strike="noStrike">
                          <a:effectLst/>
                        </a:rPr>
                        <a:t>California</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742218512"/>
                  </a:ext>
                </a:extLst>
              </a:tr>
              <a:tr h="208098">
                <a:tc>
                  <a:txBody>
                    <a:bodyPr/>
                    <a:lstStyle/>
                    <a:p>
                      <a:pPr algn="l" rtl="0" fontAlgn="ctr"/>
                      <a:r>
                        <a:rPr lang="en-US" sz="1600" b="1" u="none" strike="noStrike">
                          <a:effectLst/>
                        </a:rPr>
                        <a:t> Kentucky</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712008385"/>
                  </a:ext>
                </a:extLst>
              </a:tr>
              <a:tr h="208098">
                <a:tc>
                  <a:txBody>
                    <a:bodyPr/>
                    <a:lstStyle/>
                    <a:p>
                      <a:pPr algn="l" rtl="0" fontAlgn="ctr"/>
                      <a:r>
                        <a:rPr lang="en-US" sz="1600" b="1" u="none" strike="noStrike">
                          <a:effectLst/>
                        </a:rPr>
                        <a:t>New Mexico</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169642582"/>
                  </a:ext>
                </a:extLst>
              </a:tr>
              <a:tr h="208098">
                <a:tc>
                  <a:txBody>
                    <a:bodyPr/>
                    <a:lstStyle/>
                    <a:p>
                      <a:pPr algn="l" rtl="0" fontAlgn="ctr"/>
                      <a:r>
                        <a:rPr lang="en-US" sz="1600" b="1" u="none" strike="noStrike">
                          <a:effectLst/>
                        </a:rPr>
                        <a:t>West Virginia</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796335024"/>
                  </a:ext>
                </a:extLst>
              </a:tr>
              <a:tr h="336920">
                <a:tc>
                  <a:txBody>
                    <a:bodyPr/>
                    <a:lstStyle/>
                    <a:p>
                      <a:pPr algn="l" rtl="0" fontAlgn="ctr"/>
                      <a:r>
                        <a:rPr lang="en-US" sz="1600" b="1" u="none" strike="noStrike">
                          <a:effectLst/>
                        </a:rPr>
                        <a:t>Arkansas</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713607965"/>
                  </a:ext>
                </a:extLst>
              </a:tr>
              <a:tr h="208098">
                <a:tc>
                  <a:txBody>
                    <a:bodyPr/>
                    <a:lstStyle/>
                    <a:p>
                      <a:pPr algn="l" rtl="0" fontAlgn="ctr"/>
                      <a:r>
                        <a:rPr lang="en-US" sz="1600" b="1" u="none" strike="noStrike" dirty="0">
                          <a:solidFill>
                            <a:srgbClr val="FF0000"/>
                          </a:solidFill>
                          <a:effectLst/>
                        </a:rPr>
                        <a:t>Florida</a:t>
                      </a:r>
                      <a:endParaRPr lang="en-US" sz="1600" b="1" i="0" u="none" strike="noStrike" dirty="0">
                        <a:solidFill>
                          <a:srgbClr val="FF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19924519"/>
                  </a:ext>
                </a:extLst>
              </a:tr>
              <a:tr h="208098">
                <a:tc>
                  <a:txBody>
                    <a:bodyPr/>
                    <a:lstStyle/>
                    <a:p>
                      <a:pPr algn="l" rtl="0" fontAlgn="ctr"/>
                      <a:r>
                        <a:rPr lang="en-US" sz="1600" b="1" u="none" strike="noStrike">
                          <a:effectLst/>
                        </a:rPr>
                        <a:t>Colorado</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887257566"/>
                  </a:ext>
                </a:extLst>
              </a:tr>
              <a:tr h="208098">
                <a:tc>
                  <a:txBody>
                    <a:bodyPr/>
                    <a:lstStyle/>
                    <a:p>
                      <a:pPr algn="l" rtl="0" fontAlgn="ctr"/>
                      <a:r>
                        <a:rPr lang="en-US" sz="1600" b="1" u="none" strike="noStrike" dirty="0">
                          <a:effectLst/>
                        </a:rPr>
                        <a:t>Washington</a:t>
                      </a:r>
                      <a:endParaRPr lang="en-US" sz="16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035051010"/>
                  </a:ext>
                </a:extLst>
              </a:tr>
            </a:tbl>
          </a:graphicData>
        </a:graphic>
      </p:graphicFrame>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146" y="490653"/>
            <a:ext cx="11039707" cy="1569660"/>
          </a:xfrm>
          <a:prstGeom prst="rect">
            <a:avLst/>
          </a:prstGeom>
          <a:noFill/>
        </p:spPr>
        <p:txBody>
          <a:bodyPr wrap="square" rtlCol="0">
            <a:spAutoFit/>
          </a:bodyPr>
          <a:lstStyle/>
          <a:p>
            <a:pPr algn="ctr"/>
            <a:r>
              <a:rPr lang="en-US" sz="2400" dirty="0">
                <a:latin typeface="Times New Roman" charset="0"/>
                <a:ea typeface="Times New Roman" charset="0"/>
                <a:cs typeface="Times New Roman" charset="0"/>
              </a:rPr>
              <a:t>Side by side comparison demonstrating that states that expanded Medicaid had higher drops in Uninsured population Rates.  Did the geographic location of the states have an impact on these factors?</a:t>
            </a:r>
          </a:p>
          <a:p>
            <a:endParaRPr lang="en-US" sz="2400" dirty="0"/>
          </a:p>
        </p:txBody>
      </p:sp>
      <p:pic>
        <p:nvPicPr>
          <p:cNvPr id="2050" name="Picture 2" descr="C:\Users\kconniff\Desktop\Side by S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41" y="2755726"/>
            <a:ext cx="11766115" cy="343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549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90" y="2051824"/>
            <a:ext cx="10895500" cy="4716966"/>
          </a:xfrm>
          <a:prstGeom prst="rect">
            <a:avLst/>
          </a:prstGeom>
        </p:spPr>
      </p:pic>
      <p:sp>
        <p:nvSpPr>
          <p:cNvPr id="3" name="TextBox 2"/>
          <p:cNvSpPr txBox="1"/>
          <p:nvPr/>
        </p:nvSpPr>
        <p:spPr>
          <a:xfrm>
            <a:off x="825190" y="200722"/>
            <a:ext cx="10895500" cy="1661993"/>
          </a:xfrm>
          <a:prstGeom prst="rect">
            <a:avLst/>
          </a:prstGeom>
          <a:noFill/>
        </p:spPr>
        <p:txBody>
          <a:bodyPr wrap="square" rtlCol="0">
            <a:spAutoFit/>
          </a:bodyPr>
          <a:lstStyle/>
          <a:p>
            <a:r>
              <a:rPr lang="en-US" sz="2400" dirty="0">
                <a:latin typeface="Times New Roman" charset="0"/>
                <a:ea typeface="Times New Roman" charset="0"/>
                <a:cs typeface="Times New Roman" charset="0"/>
              </a:rPr>
              <a:t>A map visualization of the previous two slides helps to identify where to investigate further correlations:</a:t>
            </a:r>
          </a:p>
          <a:p>
            <a:pPr marL="285750" indent="-285750">
              <a:buFont typeface="Arial" charset="0"/>
              <a:buChar char="•"/>
            </a:pPr>
            <a:r>
              <a:rPr lang="en-US" dirty="0">
                <a:latin typeface="Times New Roman" charset="0"/>
                <a:ea typeface="Times New Roman" charset="0"/>
                <a:cs typeface="Times New Roman" charset="0"/>
              </a:rPr>
              <a:t>How would this compare to various voter/political maps </a:t>
            </a:r>
          </a:p>
          <a:p>
            <a:pPr marL="285750" indent="-285750">
              <a:buFont typeface="Arial" charset="0"/>
              <a:buChar char="•"/>
            </a:pPr>
            <a:r>
              <a:rPr lang="en-US" dirty="0">
                <a:latin typeface="Times New Roman" charset="0"/>
                <a:ea typeface="Times New Roman" charset="0"/>
                <a:cs typeface="Times New Roman" charset="0"/>
              </a:rPr>
              <a:t>How would this compare to census maps</a:t>
            </a:r>
          </a:p>
          <a:p>
            <a:pPr marL="285750" indent="-285750">
              <a:buFont typeface="Arial" charset="0"/>
              <a:buChar char="•"/>
            </a:pPr>
            <a:r>
              <a:rPr lang="en-US" dirty="0">
                <a:latin typeface="Times New Roman" charset="0"/>
                <a:ea typeface="Times New Roman" charset="0"/>
                <a:cs typeface="Times New Roman" charset="0"/>
              </a:rPr>
              <a:t>How would this compare to financial maps with GDP, avg. income, </a:t>
            </a:r>
            <a:r>
              <a:rPr lang="en-US" dirty="0" err="1">
                <a:latin typeface="Times New Roman" charset="0"/>
                <a:ea typeface="Times New Roman" charset="0"/>
                <a:cs typeface="Times New Roman" charset="0"/>
              </a:rPr>
              <a:t>etc</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1155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964" y="1895084"/>
            <a:ext cx="7213600" cy="4495800"/>
          </a:xfrm>
          <a:prstGeom prst="rect">
            <a:avLst/>
          </a:prstGeom>
        </p:spPr>
      </p:pic>
      <p:sp>
        <p:nvSpPr>
          <p:cNvPr id="4" name="TextBox 3"/>
          <p:cNvSpPr txBox="1"/>
          <p:nvPr/>
        </p:nvSpPr>
        <p:spPr>
          <a:xfrm>
            <a:off x="261257" y="513570"/>
            <a:ext cx="1159981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began to Analyze things in the perspective of  Medicaid Expansion versus No Medicaid Expansion:</a:t>
            </a:r>
          </a:p>
        </p:txBody>
      </p:sp>
      <p:sp>
        <p:nvSpPr>
          <p:cNvPr id="5" name="TextBox 4"/>
          <p:cNvSpPr txBox="1"/>
          <p:nvPr/>
        </p:nvSpPr>
        <p:spPr>
          <a:xfrm>
            <a:off x="444136" y="1460437"/>
            <a:ext cx="2926081" cy="3970318"/>
          </a:xfrm>
          <a:prstGeom prst="rect">
            <a:avLst/>
          </a:prstGeom>
          <a:noFill/>
        </p:spPr>
        <p:txBody>
          <a:bodyPr wrap="square" rtlCol="0">
            <a:spAutoFit/>
          </a:bodyPr>
          <a:lstStyle/>
          <a:p>
            <a:pPr marL="285750" indent="-285750">
              <a:buFont typeface="Arial" panose="020B0604020202020204" pitchFamily="34" charset="0"/>
              <a:buChar char="•"/>
            </a:pPr>
            <a:r>
              <a:rPr lang="en-US" dirty="0" err="1"/>
              <a:t>EmployerHealth</a:t>
            </a:r>
            <a:r>
              <a:rPr lang="en-US" dirty="0"/>
              <a:t> Insurance Coverage versus Marketplace Health Insurance Coverage rates were higher in most states that took the Medicaid Expansion.</a:t>
            </a:r>
          </a:p>
          <a:p>
            <a:pPr marL="742950" lvl="1" indent="-285750">
              <a:buFont typeface="Arial" panose="020B0604020202020204" pitchFamily="34" charset="0"/>
              <a:buChar char="•"/>
            </a:pPr>
            <a:r>
              <a:rPr lang="en-US" dirty="0"/>
              <a:t>Should the expansion be considered a stop-gap and not permanent moving forward?</a:t>
            </a:r>
          </a:p>
        </p:txBody>
      </p:sp>
    </p:spTree>
    <p:extLst>
      <p:ext uri="{BB962C8B-B14F-4D97-AF65-F5344CB8AC3E}">
        <p14:creationId xmlns:p14="http://schemas.microsoft.com/office/powerpoint/2010/main" val="121161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154" y="1594459"/>
            <a:ext cx="7061200" cy="4495800"/>
          </a:xfrm>
          <a:prstGeom prst="rect">
            <a:avLst/>
          </a:prstGeom>
        </p:spPr>
      </p:pic>
      <p:sp>
        <p:nvSpPr>
          <p:cNvPr id="3" name="TextBox 2"/>
          <p:cNvSpPr txBox="1"/>
          <p:nvPr/>
        </p:nvSpPr>
        <p:spPr>
          <a:xfrm>
            <a:off x="948818" y="533255"/>
            <a:ext cx="10243536"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Directly the Average Spending Per State versus Medicare Enrollment had a positive correlation:</a:t>
            </a:r>
          </a:p>
        </p:txBody>
      </p:sp>
      <p:sp>
        <p:nvSpPr>
          <p:cNvPr id="4" name="TextBox 3"/>
          <p:cNvSpPr txBox="1"/>
          <p:nvPr/>
        </p:nvSpPr>
        <p:spPr>
          <a:xfrm>
            <a:off x="1102291" y="1364252"/>
            <a:ext cx="2605413"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Though they were outliers two states that did not expand Medicaid were of the highest in average cost per episode</a:t>
            </a:r>
          </a:p>
          <a:p>
            <a:pPr marL="285750" indent="-285750">
              <a:buFont typeface="Arial" panose="020B0604020202020204" pitchFamily="34" charset="0"/>
              <a:buChar char="•"/>
            </a:pPr>
            <a:r>
              <a:rPr lang="en-US" dirty="0"/>
              <a:t>Another state that did expand Medicaid Coverage and had a significant enrollment in Medicaid did not seem to lower costs as was expected in 2010</a:t>
            </a:r>
          </a:p>
          <a:p>
            <a:pPr marL="742950" lvl="1" indent="-285750">
              <a:buFont typeface="Arial" panose="020B0604020202020204" pitchFamily="34" charset="0"/>
              <a:buChar char="•"/>
            </a:pPr>
            <a:r>
              <a:rPr lang="en-US" dirty="0"/>
              <a:t>Did this state have a reason for this result (underserved populations, sicker populace)?</a:t>
            </a:r>
          </a:p>
        </p:txBody>
      </p:sp>
    </p:spTree>
    <p:extLst>
      <p:ext uri="{BB962C8B-B14F-4D97-AF65-F5344CB8AC3E}">
        <p14:creationId xmlns:p14="http://schemas.microsoft.com/office/powerpoint/2010/main" val="409125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B3ECE4-78D5-4A94-B8A8-7FC357149569}"/>
              </a:ext>
            </a:extLst>
          </p:cNvPr>
          <p:cNvSpPr/>
          <p:nvPr/>
        </p:nvSpPr>
        <p:spPr>
          <a:xfrm>
            <a:off x="5181600" y="3429001"/>
            <a:ext cx="6477000" cy="3040897"/>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DengXian" panose="02010600030101010101" pitchFamily="2" charset="-122"/>
                <a:cs typeface="Times New Roman" panose="02020603050405020304" pitchFamily="18" charset="0"/>
              </a:rPr>
              <a:t> </a:t>
            </a:r>
          </a:p>
          <a:p>
            <a:pPr marL="342900" indent="-342900">
              <a:buFont typeface="+mj-lt"/>
              <a:buAutoNum type="arabicPeriod"/>
            </a:pPr>
            <a:r>
              <a:rPr lang="en-US" sz="2000" dirty="0">
                <a:latin typeface="Cambria" panose="02040503050406030204" pitchFamily="18" charset="0"/>
                <a:ea typeface="DengXian" panose="02010600030101010101" pitchFamily="2" charset="-122"/>
                <a:cs typeface="Cambria" panose="02040503050406030204" pitchFamily="18" charset="0"/>
              </a:rPr>
              <a:t>Marketplace Health Insurance Coverage( 2016) has the positive correlation with Medicare and Medicaid Enrollment (2016 )and Employer Health Insurance Coverage (2015) in 50 states. </a:t>
            </a:r>
          </a:p>
          <a:p>
            <a:pPr marL="342900" indent="-342900">
              <a:buFont typeface="+mj-lt"/>
              <a:buAutoNum type="arabicPeriod"/>
            </a:pPr>
            <a:r>
              <a:rPr lang="en-US" sz="2000" dirty="0">
                <a:latin typeface="Cambria" panose="02040503050406030204" pitchFamily="18" charset="0"/>
                <a:ea typeface="DengXian" panose="02010600030101010101" pitchFamily="2" charset="-122"/>
              </a:rPr>
              <a:t>Medicare, Medicaid and Employer Health insurance  coverage gains were especially strong in Medicaid expansion states .</a:t>
            </a:r>
          </a:p>
          <a:p>
            <a:pPr>
              <a:lnSpc>
                <a:spcPct val="107000"/>
              </a:lnSpc>
            </a:pPr>
            <a:endParaRPr lang="en-US" dirty="0">
              <a:latin typeface="Cambria" panose="02040503050406030204" pitchFamily="18" charset="0"/>
              <a:ea typeface="DengXian" panose="02010600030101010101" pitchFamily="2" charset="-122"/>
            </a:endParaRPr>
          </a:p>
        </p:txBody>
      </p:sp>
      <p:pic>
        <p:nvPicPr>
          <p:cNvPr id="8" name="Picture 7">
            <a:extLst>
              <a:ext uri="{FF2B5EF4-FFF2-40B4-BE49-F238E27FC236}">
                <a16:creationId xmlns:a16="http://schemas.microsoft.com/office/drawing/2014/main" id="{9F86442A-6230-41EF-B7ED-327EEDD22798}"/>
              </a:ext>
            </a:extLst>
          </p:cNvPr>
          <p:cNvPicPr>
            <a:picLocks noChangeAspect="1"/>
          </p:cNvPicPr>
          <p:nvPr/>
        </p:nvPicPr>
        <p:blipFill>
          <a:blip r:embed="rId2"/>
          <a:stretch>
            <a:fillRect/>
          </a:stretch>
        </p:blipFill>
        <p:spPr>
          <a:xfrm>
            <a:off x="201240" y="152401"/>
            <a:ext cx="4827960" cy="3073917"/>
          </a:xfrm>
          <a:prstGeom prst="rect">
            <a:avLst/>
          </a:prstGeom>
        </p:spPr>
      </p:pic>
      <p:pic>
        <p:nvPicPr>
          <p:cNvPr id="9" name="Picture 8">
            <a:extLst>
              <a:ext uri="{FF2B5EF4-FFF2-40B4-BE49-F238E27FC236}">
                <a16:creationId xmlns:a16="http://schemas.microsoft.com/office/drawing/2014/main" id="{E6F957E4-EBCB-4071-BE24-A1E3DF05B242}"/>
              </a:ext>
            </a:extLst>
          </p:cNvPr>
          <p:cNvPicPr>
            <a:picLocks noChangeAspect="1"/>
          </p:cNvPicPr>
          <p:nvPr/>
        </p:nvPicPr>
        <p:blipFill>
          <a:blip r:embed="rId3"/>
          <a:stretch>
            <a:fillRect/>
          </a:stretch>
        </p:blipFill>
        <p:spPr>
          <a:xfrm>
            <a:off x="5410200" y="181543"/>
            <a:ext cx="4876800" cy="3093105"/>
          </a:xfrm>
          <a:prstGeom prst="rect">
            <a:avLst/>
          </a:prstGeom>
        </p:spPr>
      </p:pic>
      <p:pic>
        <p:nvPicPr>
          <p:cNvPr id="10" name="Picture 9">
            <a:extLst>
              <a:ext uri="{FF2B5EF4-FFF2-40B4-BE49-F238E27FC236}">
                <a16:creationId xmlns:a16="http://schemas.microsoft.com/office/drawing/2014/main" id="{05DD514F-BA91-4B33-8AFE-3184087D54DE}"/>
              </a:ext>
            </a:extLst>
          </p:cNvPr>
          <p:cNvPicPr>
            <a:picLocks noChangeAspect="1"/>
          </p:cNvPicPr>
          <p:nvPr/>
        </p:nvPicPr>
        <p:blipFill>
          <a:blip r:embed="rId4"/>
          <a:stretch>
            <a:fillRect/>
          </a:stretch>
        </p:blipFill>
        <p:spPr>
          <a:xfrm>
            <a:off x="201240" y="3378453"/>
            <a:ext cx="4827960" cy="3073916"/>
          </a:xfrm>
          <a:prstGeom prst="rect">
            <a:avLst/>
          </a:prstGeom>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02E7D8-DFAB-40DE-8AD8-EC866C3E899E}"/>
              </a:ext>
            </a:extLst>
          </p:cNvPr>
          <p:cNvPicPr>
            <a:picLocks noChangeAspect="1"/>
          </p:cNvPicPr>
          <p:nvPr/>
        </p:nvPicPr>
        <p:blipFill>
          <a:blip r:embed="rId2"/>
          <a:stretch>
            <a:fillRect/>
          </a:stretch>
        </p:blipFill>
        <p:spPr>
          <a:xfrm>
            <a:off x="260500" y="76201"/>
            <a:ext cx="4892350" cy="2993951"/>
          </a:xfrm>
          <a:prstGeom prst="rect">
            <a:avLst/>
          </a:prstGeom>
        </p:spPr>
      </p:pic>
      <p:pic>
        <p:nvPicPr>
          <p:cNvPr id="6" name="Picture 5">
            <a:extLst>
              <a:ext uri="{FF2B5EF4-FFF2-40B4-BE49-F238E27FC236}">
                <a16:creationId xmlns:a16="http://schemas.microsoft.com/office/drawing/2014/main" id="{3E8B830A-A1DA-4BB9-9111-016925099F7C}"/>
              </a:ext>
            </a:extLst>
          </p:cNvPr>
          <p:cNvPicPr>
            <a:picLocks noChangeAspect="1"/>
          </p:cNvPicPr>
          <p:nvPr/>
        </p:nvPicPr>
        <p:blipFill>
          <a:blip r:embed="rId3"/>
          <a:stretch>
            <a:fillRect/>
          </a:stretch>
        </p:blipFill>
        <p:spPr>
          <a:xfrm>
            <a:off x="5486401" y="112295"/>
            <a:ext cx="5029199" cy="3064262"/>
          </a:xfrm>
          <a:prstGeom prst="rect">
            <a:avLst/>
          </a:prstGeom>
        </p:spPr>
      </p:pic>
      <p:pic>
        <p:nvPicPr>
          <p:cNvPr id="9" name="Picture 8">
            <a:extLst>
              <a:ext uri="{FF2B5EF4-FFF2-40B4-BE49-F238E27FC236}">
                <a16:creationId xmlns:a16="http://schemas.microsoft.com/office/drawing/2014/main" id="{1E120DA5-4E7C-40CD-AF57-238C77B7AD56}"/>
              </a:ext>
            </a:extLst>
          </p:cNvPr>
          <p:cNvPicPr>
            <a:picLocks noChangeAspect="1"/>
          </p:cNvPicPr>
          <p:nvPr/>
        </p:nvPicPr>
        <p:blipFill>
          <a:blip r:embed="rId4"/>
          <a:stretch>
            <a:fillRect/>
          </a:stretch>
        </p:blipFill>
        <p:spPr>
          <a:xfrm>
            <a:off x="260500" y="3252268"/>
            <a:ext cx="4863600" cy="3094450"/>
          </a:xfrm>
          <a:prstGeom prst="rect">
            <a:avLst/>
          </a:prstGeom>
        </p:spPr>
      </p:pic>
      <p:sp>
        <p:nvSpPr>
          <p:cNvPr id="10" name="Rectangle 9">
            <a:extLst>
              <a:ext uri="{FF2B5EF4-FFF2-40B4-BE49-F238E27FC236}">
                <a16:creationId xmlns:a16="http://schemas.microsoft.com/office/drawing/2014/main" id="{94BAE304-E36B-45B4-93AE-0B86800D653E}"/>
              </a:ext>
            </a:extLst>
          </p:cNvPr>
          <p:cNvSpPr/>
          <p:nvPr/>
        </p:nvSpPr>
        <p:spPr>
          <a:xfrm>
            <a:off x="5486400" y="3505200"/>
            <a:ext cx="5791200" cy="2308324"/>
          </a:xfrm>
          <a:prstGeom prst="rect">
            <a:avLst/>
          </a:prstGeom>
        </p:spPr>
        <p:txBody>
          <a:bodyPr wrap="square">
            <a:spAutoFit/>
          </a:bodyPr>
          <a:lstStyle/>
          <a:p>
            <a:pPr marL="342900" indent="-342900">
              <a:buFont typeface="+mj-lt"/>
              <a:buAutoNum type="arabicPeriod"/>
            </a:pPr>
            <a:r>
              <a:rPr lang="en-US" dirty="0">
                <a:latin typeface="Cambria" panose="02040503050406030204" pitchFamily="18" charset="0"/>
                <a:ea typeface="DengXian" panose="02010600030101010101" pitchFamily="2" charset="-122"/>
                <a:cs typeface="Cambria" panose="02040503050406030204" pitchFamily="18" charset="0"/>
              </a:rPr>
              <a:t>Medicare Health Insurance Coverage( 2016) has the positive correlation with Employer Health Insurance Coverage (2015) and Medicaid Enrollment (2016 )and Marketplace Health Insurance Coverage( 2016) in 50 states. </a:t>
            </a:r>
          </a:p>
          <a:p>
            <a:pPr marL="342900" indent="-342900">
              <a:buFont typeface="+mj-lt"/>
              <a:buAutoNum type="arabicPeriod"/>
            </a:pPr>
            <a:r>
              <a:rPr lang="en-US" dirty="0">
                <a:latin typeface="Cambria" panose="02040503050406030204" pitchFamily="18" charset="0"/>
                <a:ea typeface="DengXian" panose="02010600030101010101" pitchFamily="2" charset="-122"/>
              </a:rPr>
              <a:t>Medicare coverage gains were especially less in Medicaid expansion states . </a:t>
            </a:r>
          </a:p>
          <a:p>
            <a:pPr marL="342900" indent="-342900">
              <a:buFont typeface="+mj-lt"/>
              <a:buAutoNum type="arabicPeriod"/>
            </a:pPr>
            <a:endParaRPr lang="en-US" dirty="0">
              <a:latin typeface="Cambria" panose="02040503050406030204" pitchFamily="18" charset="0"/>
              <a:ea typeface="DengXian" panose="02010600030101010101" pitchFamily="2" charset="-122"/>
            </a:endParaRPr>
          </a:p>
        </p:txBody>
      </p:sp>
    </p:spTree>
    <p:extLst>
      <p:ext uri="{BB962C8B-B14F-4D97-AF65-F5344CB8AC3E}">
        <p14:creationId xmlns:p14="http://schemas.microsoft.com/office/powerpoint/2010/main" val="214946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715" y="2026136"/>
            <a:ext cx="7251700" cy="4495800"/>
          </a:xfrm>
          <a:prstGeom prst="rect">
            <a:avLst/>
          </a:prstGeom>
        </p:spPr>
      </p:pic>
      <p:sp>
        <p:nvSpPr>
          <p:cNvPr id="3" name="TextBox 2"/>
          <p:cNvSpPr txBox="1"/>
          <p:nvPr/>
        </p:nvSpPr>
        <p:spPr>
          <a:xfrm>
            <a:off x="200416" y="458099"/>
            <a:ext cx="11849622"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Positive Correlation </a:t>
            </a:r>
            <a:r>
              <a:rPr lang="en-US" sz="2400" dirty="0">
                <a:latin typeface="Times New Roman" panose="02020603050405020304" pitchFamily="18" charset="0"/>
                <a:cs typeface="Times New Roman" panose="02020603050405020304" pitchFamily="18" charset="0"/>
              </a:rPr>
              <a:t>between a rise in Employee Health Coverage and Average Spending per State:</a:t>
            </a:r>
          </a:p>
        </p:txBody>
      </p:sp>
      <p:sp>
        <p:nvSpPr>
          <p:cNvPr id="4" name="TextBox 3"/>
          <p:cNvSpPr txBox="1"/>
          <p:nvPr/>
        </p:nvSpPr>
        <p:spPr>
          <a:xfrm>
            <a:off x="488516" y="1425972"/>
            <a:ext cx="36913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Was this indicative of anything or was it just congruent with the other side of expanding coverage?</a:t>
            </a:r>
          </a:p>
        </p:txBody>
      </p:sp>
    </p:spTree>
    <p:extLst>
      <p:ext uri="{BB962C8B-B14F-4D97-AF65-F5344CB8AC3E}">
        <p14:creationId xmlns:p14="http://schemas.microsoft.com/office/powerpoint/2010/main" val="55478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3648F4-10FC-4FCC-B7D1-ACF1C751DE71}"/>
              </a:ext>
            </a:extLst>
          </p:cNvPr>
          <p:cNvPicPr>
            <a:picLocks noChangeAspect="1"/>
          </p:cNvPicPr>
          <p:nvPr/>
        </p:nvPicPr>
        <p:blipFill>
          <a:blip r:embed="rId2"/>
          <a:stretch>
            <a:fillRect/>
          </a:stretch>
        </p:blipFill>
        <p:spPr>
          <a:xfrm>
            <a:off x="559766" y="119301"/>
            <a:ext cx="4926634" cy="3059699"/>
          </a:xfrm>
          <a:prstGeom prst="rect">
            <a:avLst/>
          </a:prstGeom>
        </p:spPr>
      </p:pic>
      <p:pic>
        <p:nvPicPr>
          <p:cNvPr id="6" name="Picture 5">
            <a:extLst>
              <a:ext uri="{FF2B5EF4-FFF2-40B4-BE49-F238E27FC236}">
                <a16:creationId xmlns:a16="http://schemas.microsoft.com/office/drawing/2014/main" id="{196699F6-AA73-409B-92CD-606BFA11B8E9}"/>
              </a:ext>
            </a:extLst>
          </p:cNvPr>
          <p:cNvPicPr>
            <a:picLocks noChangeAspect="1"/>
          </p:cNvPicPr>
          <p:nvPr/>
        </p:nvPicPr>
        <p:blipFill>
          <a:blip r:embed="rId3"/>
          <a:stretch>
            <a:fillRect/>
          </a:stretch>
        </p:blipFill>
        <p:spPr>
          <a:xfrm>
            <a:off x="5943600" y="119300"/>
            <a:ext cx="4952404" cy="3033134"/>
          </a:xfrm>
          <a:prstGeom prst="rect">
            <a:avLst/>
          </a:prstGeom>
        </p:spPr>
      </p:pic>
      <p:pic>
        <p:nvPicPr>
          <p:cNvPr id="7" name="Picture 6">
            <a:extLst>
              <a:ext uri="{FF2B5EF4-FFF2-40B4-BE49-F238E27FC236}">
                <a16:creationId xmlns:a16="http://schemas.microsoft.com/office/drawing/2014/main" id="{F14879E7-2CDD-4077-A464-B0CAABF2777E}"/>
              </a:ext>
            </a:extLst>
          </p:cNvPr>
          <p:cNvPicPr>
            <a:picLocks noChangeAspect="1"/>
          </p:cNvPicPr>
          <p:nvPr/>
        </p:nvPicPr>
        <p:blipFill>
          <a:blip r:embed="rId4"/>
          <a:stretch>
            <a:fillRect/>
          </a:stretch>
        </p:blipFill>
        <p:spPr>
          <a:xfrm>
            <a:off x="527802" y="3264099"/>
            <a:ext cx="4958599" cy="3079551"/>
          </a:xfrm>
          <a:prstGeom prst="rect">
            <a:avLst/>
          </a:prstGeom>
        </p:spPr>
      </p:pic>
      <p:pic>
        <p:nvPicPr>
          <p:cNvPr id="8" name="Picture 7">
            <a:extLst>
              <a:ext uri="{FF2B5EF4-FFF2-40B4-BE49-F238E27FC236}">
                <a16:creationId xmlns:a16="http://schemas.microsoft.com/office/drawing/2014/main" id="{1F9B6DB0-B298-4526-8102-896554E63812}"/>
              </a:ext>
            </a:extLst>
          </p:cNvPr>
          <p:cNvPicPr>
            <a:picLocks noChangeAspect="1"/>
          </p:cNvPicPr>
          <p:nvPr/>
        </p:nvPicPr>
        <p:blipFill>
          <a:blip r:embed="rId5"/>
          <a:stretch>
            <a:fillRect/>
          </a:stretch>
        </p:blipFill>
        <p:spPr>
          <a:xfrm>
            <a:off x="5943600" y="3319463"/>
            <a:ext cx="4876800" cy="3028749"/>
          </a:xfrm>
          <a:prstGeom prst="rect">
            <a:avLst/>
          </a:prstGeom>
        </p:spPr>
      </p:pic>
    </p:spTree>
    <p:extLst>
      <p:ext uri="{BB962C8B-B14F-4D97-AF65-F5344CB8AC3E}">
        <p14:creationId xmlns:p14="http://schemas.microsoft.com/office/powerpoint/2010/main" val="238340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11F58E-713E-434E-9567-FC4BB9CC9F6F}"/>
              </a:ext>
            </a:extLst>
          </p:cNvPr>
          <p:cNvSpPr/>
          <p:nvPr/>
        </p:nvSpPr>
        <p:spPr>
          <a:xfrm>
            <a:off x="609600" y="762001"/>
            <a:ext cx="10439400" cy="5262979"/>
          </a:xfrm>
          <a:prstGeom prst="rect">
            <a:avLst/>
          </a:prstGeom>
        </p:spPr>
        <p:txBody>
          <a:bodyPr wrap="square">
            <a:spAutoFit/>
          </a:bodyPr>
          <a:lstStyle/>
          <a:p>
            <a:endParaRPr lang="en-US" dirty="0">
              <a:latin typeface="-apple-system"/>
            </a:endParaRPr>
          </a:p>
          <a:p>
            <a:pPr marL="342900" indent="-342900">
              <a:buAutoNum type="arabicPeriod"/>
            </a:pPr>
            <a:r>
              <a:rPr lang="en-US" sz="2400" dirty="0">
                <a:latin typeface="-apple-system"/>
              </a:rPr>
              <a:t>The states' Medicare hospital spending in 2015 increased following the </a:t>
            </a:r>
            <a:r>
              <a:rPr lang="en-US" sz="2400" dirty="0">
                <a:latin typeface="Cambria" panose="02040503050406030204" pitchFamily="18" charset="0"/>
                <a:ea typeface="DengXian" panose="02010600030101010101" pitchFamily="2" charset="-122"/>
                <a:cs typeface="Cambria" panose="02040503050406030204" pitchFamily="18" charset="0"/>
              </a:rPr>
              <a:t>Marketplace Health Insurance, Medicare and Medicaid Enrollment , Employer Health Insurance Enrollment increases in 50 states. </a:t>
            </a:r>
          </a:p>
          <a:p>
            <a:pPr marL="342900" indent="-342900">
              <a:buAutoNum type="arabicPeriod"/>
            </a:pPr>
            <a:endParaRPr lang="en-US" sz="2400" dirty="0">
              <a:latin typeface="Cambria" panose="02040503050406030204" pitchFamily="18" charset="0"/>
              <a:ea typeface="DengXian" panose="02010600030101010101" pitchFamily="2" charset="-122"/>
              <a:cs typeface="Cambria" panose="02040503050406030204" pitchFamily="18" charset="0"/>
            </a:endParaRPr>
          </a:p>
          <a:p>
            <a:pPr marL="342900" indent="-342900">
              <a:buAutoNum type="arabicPeriod"/>
            </a:pPr>
            <a:r>
              <a:rPr lang="en-US" sz="2400" dirty="0">
                <a:latin typeface="-apple-system"/>
              </a:rPr>
              <a:t>The states' Medicare hospital spending is slightly higher in those states with expanded coverage comparing to the states without expanded coverage.</a:t>
            </a:r>
          </a:p>
          <a:p>
            <a:pPr marL="342900" indent="-342900">
              <a:buAutoNum type="arabicPeriod"/>
            </a:pPr>
            <a:endParaRPr lang="en-US" sz="2400" dirty="0">
              <a:latin typeface="-apple-system"/>
            </a:endParaRPr>
          </a:p>
          <a:p>
            <a:pPr marL="342900" indent="-342900">
              <a:buFontTx/>
              <a:buAutoNum type="arabicPeriod"/>
            </a:pPr>
            <a:r>
              <a:rPr lang="en-US" sz="2400" dirty="0">
                <a:latin typeface="-apple-system"/>
                <a:ea typeface="DengXian" panose="02010600030101010101" pitchFamily="2" charset="-122"/>
                <a:cs typeface="Cambria" panose="02040503050406030204" pitchFamily="18" charset="0"/>
              </a:rPr>
              <a:t>But for those states with higher </a:t>
            </a:r>
            <a:r>
              <a:rPr lang="en-US" sz="2400" dirty="0">
                <a:latin typeface="Cambria" panose="02040503050406030204" pitchFamily="18" charset="0"/>
                <a:ea typeface="DengXian" panose="02010600030101010101" pitchFamily="2" charset="-122"/>
                <a:cs typeface="Cambria" panose="02040503050406030204" pitchFamily="18" charset="0"/>
              </a:rPr>
              <a:t>Medicaid and Employer Health Insurance Enrollment, the </a:t>
            </a:r>
            <a:r>
              <a:rPr lang="en-US" sz="2400" dirty="0">
                <a:latin typeface="-apple-system"/>
              </a:rPr>
              <a:t>Medicare hospital spending were higher in the states without expanded coverage comparing to the states with expanded coverage. </a:t>
            </a:r>
            <a:r>
              <a:rPr lang="en-US" sz="2000" dirty="0">
                <a:latin typeface="-apple-system"/>
              </a:rPr>
              <a:t>“</a:t>
            </a:r>
            <a:r>
              <a:rPr lang="en-US" sz="2000" dirty="0">
                <a:latin typeface="Arial" panose="020B0604020202020204" pitchFamily="34" charset="0"/>
                <a:ea typeface="DengXian" panose="02010600030101010101" pitchFamily="2" charset="-122"/>
                <a:cs typeface="Times New Roman" panose="02020603050405020304" pitchFamily="18" charset="0"/>
              </a:rPr>
              <a:t>Studies suggested that rejecting the expansion would cost more than expanding Medicaid due to increased spending on uncompensated emergency care that otherwise would have been partially paid for by Medicaid coverage”[ ]. </a:t>
            </a:r>
            <a:endParaRPr lang="en-US" sz="2000" dirty="0">
              <a:latin typeface="Calibri" panose="020F0502020204030204" pitchFamily="34" charset="0"/>
              <a:ea typeface="DengXian" panose="02010600030101010101" pitchFamily="2" charset="-122"/>
              <a:cs typeface="Times New Roman" panose="02020603050405020304" pitchFamily="18" charset="0"/>
            </a:endParaRPr>
          </a:p>
          <a:p>
            <a:pPr marL="342900" indent="-342900">
              <a:buAutoNum type="arabicPeriod"/>
            </a:pPr>
            <a:endParaRPr lang="en-US" dirty="0">
              <a:latin typeface="Cambria" panose="02040503050406030204" pitchFamily="18" charset="0"/>
              <a:ea typeface="DengXian" panose="02010600030101010101" pitchFamily="2" charset="-122"/>
              <a:cs typeface="Cambria" panose="02040503050406030204" pitchFamily="18" charset="0"/>
            </a:endParaRP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PPACA, Expansion of Coverage and Healthcare Costs</a:t>
            </a:r>
          </a:p>
        </p:txBody>
      </p:sp>
      <p:sp>
        <p:nvSpPr>
          <p:cNvPr id="3" name="Content Placeholder 2"/>
          <p:cNvSpPr>
            <a:spLocks noGrp="1"/>
          </p:cNvSpPr>
          <p:nvPr>
            <p:ph idx="1"/>
          </p:nvPr>
        </p:nvSpPr>
        <p:spPr/>
        <p:txBody>
          <a:bodyPr/>
          <a:lstStyle/>
          <a:p>
            <a:pPr marL="0" indent="0">
              <a:buNone/>
            </a:pPr>
            <a:r>
              <a:rPr lang="en-US" dirty="0"/>
              <a:t>The two main focuses of the PPACA as reported to us in 2010 was to:</a:t>
            </a:r>
          </a:p>
          <a:p>
            <a:pPr marL="514350" indent="-514350">
              <a:buFont typeface="+mj-lt"/>
              <a:buAutoNum type="arabicPeriod"/>
            </a:pPr>
            <a:r>
              <a:rPr lang="en-US" dirty="0"/>
              <a:t>Expand Coverage</a:t>
            </a:r>
          </a:p>
          <a:p>
            <a:pPr marL="514350" indent="-514350">
              <a:buFont typeface="+mj-lt"/>
              <a:buAutoNum type="arabicPeriod"/>
            </a:pPr>
            <a:r>
              <a:rPr lang="en-US" dirty="0"/>
              <a:t>Contain Costs</a:t>
            </a:r>
          </a:p>
          <a:p>
            <a:pPr marL="514350" indent="-514350">
              <a:buFont typeface="+mj-lt"/>
              <a:buAutoNum type="arabicPeriod"/>
            </a:pPr>
            <a:endParaRPr lang="en-US" dirty="0"/>
          </a:p>
          <a:p>
            <a:pPr marL="0" indent="0">
              <a:buNone/>
            </a:pPr>
            <a:r>
              <a:rPr lang="en-US" dirty="0"/>
              <a:t>Well the expansion of coverage is evident in the following  Data Sets, but what about the containment of cost?</a:t>
            </a:r>
          </a:p>
          <a:p>
            <a:r>
              <a:rPr lang="en-US" dirty="0"/>
              <a:t>What else is significant about these analyses?</a:t>
            </a:r>
          </a:p>
        </p:txBody>
      </p:sp>
    </p:spTree>
    <p:extLst>
      <p:ext uri="{BB962C8B-B14F-4D97-AF65-F5344CB8AC3E}">
        <p14:creationId xmlns:p14="http://schemas.microsoft.com/office/powerpoint/2010/main" val="2579204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7932" y="151587"/>
            <a:ext cx="4538546" cy="5293757"/>
          </a:xfrm>
          <a:prstGeom prst="rect">
            <a:avLst/>
          </a:prstGeom>
          <a:noFill/>
        </p:spPr>
        <p:txBody>
          <a:bodyPr wrap="square" rtlCol="0">
            <a:spAutoFit/>
          </a:bodyPr>
          <a:lstStyle/>
          <a:p>
            <a:pPr algn="ctr"/>
            <a:r>
              <a:rPr lang="en-US" sz="2000" dirty="0">
                <a:latin typeface="Times New Roman" charset="0"/>
                <a:ea typeface="Times New Roman" charset="0"/>
                <a:cs typeface="Times New Roman" charset="0"/>
              </a:rPr>
              <a:t>This depicting the death rates from the major killers over the last 5 years. (Cataclysmic events like death are the major cost affecting factors)</a:t>
            </a:r>
          </a:p>
          <a:p>
            <a:pPr algn="ctr"/>
            <a:endParaRPr lang="en-US" sz="800"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Interesting Trends Stand Out:</a:t>
            </a:r>
          </a:p>
          <a:p>
            <a:endParaRPr lang="en-US" sz="800" dirty="0">
              <a:latin typeface="Times New Roman" charset="0"/>
              <a:ea typeface="Times New Roman" charset="0"/>
              <a:cs typeface="Times New Roman" charset="0"/>
            </a:endParaRPr>
          </a:p>
          <a:p>
            <a:pPr marL="342900" indent="-342900">
              <a:buFont typeface="+mj-lt"/>
              <a:buAutoNum type="arabicPeriod"/>
            </a:pPr>
            <a:r>
              <a:rPr lang="en-US" dirty="0">
                <a:latin typeface="Times New Roman" charset="0"/>
                <a:ea typeface="Times New Roman" charset="0"/>
                <a:cs typeface="Times New Roman" charset="0"/>
              </a:rPr>
              <a:t>Cancer Death Rates:</a:t>
            </a:r>
          </a:p>
          <a:p>
            <a:pPr marL="742950" lvl="1" indent="-285750">
              <a:buFont typeface="Arial" charset="0"/>
              <a:buChar char="•"/>
            </a:pPr>
            <a:r>
              <a:rPr lang="en-US" dirty="0">
                <a:latin typeface="Times New Roman" charset="0"/>
                <a:ea typeface="Times New Roman" charset="0"/>
                <a:cs typeface="Times New Roman" charset="0"/>
              </a:rPr>
              <a:t>Decreased as health care coverage expanded</a:t>
            </a:r>
          </a:p>
          <a:p>
            <a:pPr marL="742950" lvl="1" indent="-285750">
              <a:buFont typeface="Arial" charset="0"/>
              <a:buChar char="•"/>
            </a:pPr>
            <a:r>
              <a:rPr lang="en-US" dirty="0">
                <a:latin typeface="Times New Roman" charset="0"/>
                <a:ea typeface="Times New Roman" charset="0"/>
                <a:cs typeface="Times New Roman" charset="0"/>
              </a:rPr>
              <a:t>What further explanations should be investigated?</a:t>
            </a:r>
          </a:p>
          <a:p>
            <a:pPr marL="342900" indent="-342900">
              <a:buFont typeface="+mj-lt"/>
              <a:buAutoNum type="arabicPeriod"/>
            </a:pPr>
            <a:r>
              <a:rPr lang="en-US" dirty="0">
                <a:latin typeface="Times New Roman" charset="0"/>
                <a:ea typeface="Times New Roman" charset="0"/>
                <a:cs typeface="Times New Roman" charset="0"/>
              </a:rPr>
              <a:t>Unintentional Injury Deaths (Unintentional Poisonings, i.e. overdoses):</a:t>
            </a:r>
          </a:p>
          <a:p>
            <a:pPr marL="342900" indent="-342900">
              <a:buFont typeface="+mj-lt"/>
              <a:buAutoNum type="arabicPeriod"/>
            </a:pPr>
            <a:endParaRPr lang="en-US" sz="800" dirty="0">
              <a:latin typeface="Times New Roman" charset="0"/>
              <a:ea typeface="Times New Roman" charset="0"/>
              <a:cs typeface="Times New Roman" charset="0"/>
            </a:endParaRPr>
          </a:p>
          <a:p>
            <a:pPr marL="742950" lvl="1" indent="-285750">
              <a:buFont typeface="Arial" charset="0"/>
              <a:buChar char="•"/>
            </a:pPr>
            <a:r>
              <a:rPr lang="en-US" dirty="0">
                <a:latin typeface="Times New Roman" charset="0"/>
                <a:ea typeface="Times New Roman" charset="0"/>
                <a:cs typeface="Times New Roman" charset="0"/>
              </a:rPr>
              <a:t>Increased  as health care coverage expanded</a:t>
            </a:r>
          </a:p>
          <a:p>
            <a:pPr marL="742950" lvl="1" indent="-285750">
              <a:buFont typeface="Arial" charset="0"/>
              <a:buChar char="•"/>
            </a:pPr>
            <a:r>
              <a:rPr lang="en-US" dirty="0">
                <a:latin typeface="Times New Roman" charset="0"/>
                <a:ea typeface="Times New Roman" charset="0"/>
                <a:cs typeface="Times New Roman" charset="0"/>
              </a:rPr>
              <a:t>What further explanations should be investigated?</a:t>
            </a:r>
          </a:p>
          <a:p>
            <a:endParaRPr lang="en-US" dirty="0"/>
          </a:p>
        </p:txBody>
      </p:sp>
      <p:pic>
        <p:nvPicPr>
          <p:cNvPr id="3074" name="Picture 2" descr="C:\Users\kconniff\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96" y="143737"/>
            <a:ext cx="7028935" cy="52498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FE6F8DF-1251-4269-B160-105BB60143B9}"/>
              </a:ext>
            </a:extLst>
          </p:cNvPr>
          <p:cNvSpPr/>
          <p:nvPr/>
        </p:nvSpPr>
        <p:spPr>
          <a:xfrm>
            <a:off x="520505" y="5393630"/>
            <a:ext cx="11479237" cy="1477328"/>
          </a:xfrm>
          <a:prstGeom prst="rect">
            <a:avLst/>
          </a:prstGeom>
        </p:spPr>
        <p:txBody>
          <a:bodyPr wrap="square">
            <a:spAutoFit/>
          </a:bodyPr>
          <a:lstStyle/>
          <a:p>
            <a:r>
              <a:rPr lang="en-US" b="1" dirty="0">
                <a:latin typeface="Adobe Garamond Pro"/>
              </a:rPr>
              <a:t>Compared with 2010, the estimated number of </a:t>
            </a:r>
            <a:r>
              <a:rPr lang="en-US" b="1" dirty="0"/>
              <a:t>Percent Potentially Excess Deaths </a:t>
            </a:r>
            <a:r>
              <a:rPr lang="en-US" b="1" dirty="0">
                <a:latin typeface="Adobe Garamond Pro"/>
              </a:rPr>
              <a:t>changed in 2015. Cancer deaths decreased 29% (from 23.2 to 16.5), stroke deaths decreased 9% (from 37.9 to 34.6 ), heart disease deaths decreased 4% (from 36.5 to 34.9), chronic lower respiratory disease (CLRD) (e.g., asthma, bronchitis, and emphysema) deaths increased 1% (from 41.4 to 41.9), and deaths from unintentional injuries increased 16% (from 48.4 to 40.6). </a:t>
            </a:r>
            <a:endParaRPr lang="en-US" b="1" dirty="0"/>
          </a:p>
          <a:p>
            <a:endParaRPr lang="en-US" dirty="0"/>
          </a:p>
        </p:txBody>
      </p:sp>
    </p:spTree>
    <p:extLst>
      <p:ext uri="{BB962C8B-B14F-4D97-AF65-F5344CB8AC3E}">
        <p14:creationId xmlns:p14="http://schemas.microsoft.com/office/powerpoint/2010/main" val="2570070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C93508-0BBD-4EAF-8DF8-2E8337889679}"/>
              </a:ext>
            </a:extLst>
          </p:cNvPr>
          <p:cNvSpPr/>
          <p:nvPr/>
        </p:nvSpPr>
        <p:spPr>
          <a:xfrm>
            <a:off x="533400" y="4724401"/>
            <a:ext cx="11049000" cy="1676741"/>
          </a:xfrm>
          <a:prstGeom prst="rect">
            <a:avLst/>
          </a:prstGeom>
        </p:spPr>
        <p:txBody>
          <a:bodyPr wrap="square">
            <a:spAutoFit/>
          </a:bodyPr>
          <a:lstStyle/>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Mortality rates vary widely among states. Uninsured rates also vary widely between 2011 and 2015 in the 50 states. </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We find there is a positive trend between Uninsured rates change (2010-2015) and death rate change (2010-2015) in each states in USA. For those states with higher health insurance enrollment increase, their death rates have decreased.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8CCA8D92-085F-43B1-81FF-E7AE95A0C211}"/>
              </a:ext>
            </a:extLst>
          </p:cNvPr>
          <p:cNvPicPr>
            <a:picLocks noChangeAspect="1"/>
          </p:cNvPicPr>
          <p:nvPr/>
        </p:nvPicPr>
        <p:blipFill>
          <a:blip r:embed="rId2"/>
          <a:stretch>
            <a:fillRect/>
          </a:stretch>
        </p:blipFill>
        <p:spPr>
          <a:xfrm>
            <a:off x="2133600" y="457200"/>
            <a:ext cx="6019800" cy="4179214"/>
          </a:xfrm>
          <a:prstGeom prst="rect">
            <a:avLst/>
          </a:prstGeom>
        </p:spPr>
      </p:pic>
    </p:spTree>
    <p:extLst>
      <p:ext uri="{BB962C8B-B14F-4D97-AF65-F5344CB8AC3E}">
        <p14:creationId xmlns:p14="http://schemas.microsoft.com/office/powerpoint/2010/main" val="217380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255" y="1565753"/>
            <a:ext cx="6525190" cy="4975442"/>
          </a:xfrm>
          <a:prstGeom prst="rect">
            <a:avLst/>
          </a:prstGeom>
        </p:spPr>
      </p:pic>
      <p:sp>
        <p:nvSpPr>
          <p:cNvPr id="4" name="TextBox 3"/>
          <p:cNvSpPr txBox="1"/>
          <p:nvPr/>
        </p:nvSpPr>
        <p:spPr>
          <a:xfrm>
            <a:off x="851770" y="576197"/>
            <a:ext cx="415934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Positive Correlation (slightly)-</a:t>
            </a:r>
          </a:p>
        </p:txBody>
      </p:sp>
      <p:sp>
        <p:nvSpPr>
          <p:cNvPr id="6" name="TextBox 5"/>
          <p:cNvSpPr txBox="1"/>
          <p:nvPr/>
        </p:nvSpPr>
        <p:spPr>
          <a:xfrm>
            <a:off x="1030294" y="1318458"/>
            <a:ext cx="3541706" cy="2031325"/>
          </a:xfrm>
          <a:prstGeom prst="rect">
            <a:avLst/>
          </a:prstGeom>
          <a:noFill/>
        </p:spPr>
        <p:txBody>
          <a:bodyPr wrap="square" rtlCol="0">
            <a:spAutoFit/>
          </a:bodyPr>
          <a:lstStyle/>
          <a:p>
            <a:r>
              <a:rPr lang="en-US" dirty="0"/>
              <a:t>There was a slightly positive demonstrable correlation between the states Uninsured Rates in 2010 and the recorded Excess Deaths from Cancer of that year.  Though the spread provides a significant amount of outliers</a:t>
            </a:r>
          </a:p>
        </p:txBody>
      </p:sp>
    </p:spTree>
    <p:extLst>
      <p:ext uri="{BB962C8B-B14F-4D97-AF65-F5344CB8AC3E}">
        <p14:creationId xmlns:p14="http://schemas.microsoft.com/office/powerpoint/2010/main" val="1107843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208" y="1544355"/>
            <a:ext cx="5930900" cy="4495800"/>
          </a:xfrm>
          <a:prstGeom prst="rect">
            <a:avLst/>
          </a:prstGeom>
        </p:spPr>
      </p:pic>
      <p:sp>
        <p:nvSpPr>
          <p:cNvPr id="3" name="TextBox 2"/>
          <p:cNvSpPr txBox="1"/>
          <p:nvPr/>
        </p:nvSpPr>
        <p:spPr>
          <a:xfrm>
            <a:off x="776613" y="613775"/>
            <a:ext cx="518610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Positive Correlation (more definitive)-</a:t>
            </a:r>
          </a:p>
        </p:txBody>
      </p:sp>
      <p:sp>
        <p:nvSpPr>
          <p:cNvPr id="4" name="TextBox 3"/>
          <p:cNvSpPr txBox="1"/>
          <p:nvPr/>
        </p:nvSpPr>
        <p:spPr>
          <a:xfrm>
            <a:off x="914400" y="1275660"/>
            <a:ext cx="3732756" cy="1200329"/>
          </a:xfrm>
          <a:prstGeom prst="rect">
            <a:avLst/>
          </a:prstGeom>
          <a:noFill/>
        </p:spPr>
        <p:txBody>
          <a:bodyPr wrap="square" rtlCol="0">
            <a:spAutoFit/>
          </a:bodyPr>
          <a:lstStyle/>
          <a:p>
            <a:r>
              <a:rPr lang="en-US" dirty="0"/>
              <a:t>Though there was a more definitive correlation between Injury Caused Excess Deaths versus Uninsured Rates in 2010</a:t>
            </a:r>
          </a:p>
        </p:txBody>
      </p:sp>
    </p:spTree>
    <p:extLst>
      <p:ext uri="{BB962C8B-B14F-4D97-AF65-F5344CB8AC3E}">
        <p14:creationId xmlns:p14="http://schemas.microsoft.com/office/powerpoint/2010/main" val="76595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994" y="554798"/>
            <a:ext cx="5943600" cy="4495800"/>
          </a:xfrm>
          <a:prstGeom prst="rect">
            <a:avLst/>
          </a:prstGeom>
        </p:spPr>
      </p:pic>
      <p:sp>
        <p:nvSpPr>
          <p:cNvPr id="3" name="TextBox 2"/>
          <p:cNvSpPr txBox="1"/>
          <p:nvPr/>
        </p:nvSpPr>
        <p:spPr>
          <a:xfrm>
            <a:off x="541779" y="517220"/>
            <a:ext cx="39550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Positive Correlation-</a:t>
            </a:r>
          </a:p>
        </p:txBody>
      </p:sp>
      <p:sp>
        <p:nvSpPr>
          <p:cNvPr id="4" name="TextBox 3"/>
          <p:cNvSpPr txBox="1"/>
          <p:nvPr/>
        </p:nvSpPr>
        <p:spPr>
          <a:xfrm>
            <a:off x="659196" y="1038291"/>
            <a:ext cx="3424289" cy="1200329"/>
          </a:xfrm>
          <a:prstGeom prst="rect">
            <a:avLst/>
          </a:prstGeom>
          <a:noFill/>
        </p:spPr>
        <p:txBody>
          <a:bodyPr wrap="square" rtlCol="0">
            <a:spAutoFit/>
          </a:bodyPr>
          <a:lstStyle/>
          <a:p>
            <a:r>
              <a:rPr lang="en-US" dirty="0"/>
              <a:t>There was also a more significant positive correlation between Excess Deaths via Stroke versus Uninsured Rates in 2010 also</a:t>
            </a:r>
          </a:p>
        </p:txBody>
      </p:sp>
    </p:spTree>
    <p:extLst>
      <p:ext uri="{BB962C8B-B14F-4D97-AF65-F5344CB8AC3E}">
        <p14:creationId xmlns:p14="http://schemas.microsoft.com/office/powerpoint/2010/main" val="213951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C718E8-7EC6-4149-9332-7B266172D39C}"/>
              </a:ext>
            </a:extLst>
          </p:cNvPr>
          <p:cNvPicPr>
            <a:picLocks noChangeAspect="1"/>
          </p:cNvPicPr>
          <p:nvPr/>
        </p:nvPicPr>
        <p:blipFill>
          <a:blip r:embed="rId2"/>
          <a:stretch>
            <a:fillRect/>
          </a:stretch>
        </p:blipFill>
        <p:spPr>
          <a:xfrm>
            <a:off x="265964" y="176509"/>
            <a:ext cx="4987096" cy="3284704"/>
          </a:xfrm>
          <a:prstGeom prst="rect">
            <a:avLst/>
          </a:prstGeom>
        </p:spPr>
      </p:pic>
      <p:pic>
        <p:nvPicPr>
          <p:cNvPr id="6" name="Picture 5">
            <a:extLst>
              <a:ext uri="{FF2B5EF4-FFF2-40B4-BE49-F238E27FC236}">
                <a16:creationId xmlns:a16="http://schemas.microsoft.com/office/drawing/2014/main" id="{50FEEFAE-2DC4-4A83-872D-A9D3F16F28A2}"/>
              </a:ext>
            </a:extLst>
          </p:cNvPr>
          <p:cNvPicPr>
            <a:picLocks noChangeAspect="1"/>
          </p:cNvPicPr>
          <p:nvPr/>
        </p:nvPicPr>
        <p:blipFill>
          <a:blip r:embed="rId3"/>
          <a:stretch>
            <a:fillRect/>
          </a:stretch>
        </p:blipFill>
        <p:spPr>
          <a:xfrm>
            <a:off x="5562600" y="188542"/>
            <a:ext cx="5029200" cy="3253053"/>
          </a:xfrm>
          <a:prstGeom prst="rect">
            <a:avLst/>
          </a:prstGeom>
        </p:spPr>
      </p:pic>
      <p:sp>
        <p:nvSpPr>
          <p:cNvPr id="7" name="AutoShape 2" descr="data:image/png;base64,iVBORw0KGgoAAAANSUhEUgAAAkYAAAFlCAYAAAAODSdpAAAABHNCSVQICAgIfAhkiAAAAAlwSFlzAAALEgAACxIB0t1+/AAAIABJREFUeJzs3XdcVfX/wPHXZYPiQkAxzY0lIiiiJIoiuU3NmaNcuTW3OAC3ONJERRuOnyNL0zTLyq3kTHFkjnLgFtkbLnf8/iDOFwRE0+4lez8fDx91D/d8zvvcs97nM85R6fV6PUIIIYQQAhNjByCEEEIIUVRIYiSEEEII8RdJjIQQQggh/iKJkRBCCCHEXyQxEkIIIYT4iyRGQgghhBB/eWpidO/ePZydnZk7d26hBe3YsQNnZ2f279//0oIryLZt2+jQoQN16tTBx8eHgIAAYmJi/vHlFiYxMRFnZ2f8/f3z/C3798n+V6dOHTp37szFixcLLVetVrNy5UqWLVv2QvElJyczf/58tmzZkiumwrbZk99zdnZm+PDhz7Vsf3//XOuf/W/IkCF/b2X+Ydn7fvY/FxcXWrduzbZt216o3L+7DZ7F044LQx6fz2ro0KEsWLAAgF27dtGqVSvq1q1Lp06dOHnypPK9lStX4u3tzVtvvcXixYvR6XS5ygkJCcHZ2ZkrV64o086dO0fHjh1xd3enX79+3L9/P98YMjIymDZtGg0bNqRBgwaMGTOG+Ph4AB4/fszgwYOpV68e7du358SJE7nmTUtLo23btnTs2DHX9K5du+bad4YPH05MTAz16tV7puP9Zchve586dQpnZ2fWr1//t+YvSvbv34+zszM7duzI87cnzzUuLi74+PjwySefFFpuVFQU/v7+HDx48Lljun//PuPHj6dhw4a4u7vTpUsX9u7dq/zd19c3z75iTBcvXqRevXrExsYSGxvL6NGj8fDwoFGjRgQGBqJWqwG4efMm7733Hu7u7nTr1o2rV6/mKicmJgYvL69c14TMzEzmzJlDw4YN8fHxeeo+FxYWRseOHalbty6tWrViz549yt+2bdtG8+bN8fT0ZPr06aSnp+ead/v27Xn20yNHjuS5zly5coXg4OBnvm69tBojb29v1q1bR7169V5WkflatWoV06dPp1atWixdupTu3buzfft2PvzwQ/4Nj2QaNWoUa9asYerUqURERPDRRx8VGvfjx48JCQkhOTn5hZb9+++/s379ejIyMgDDbbOcVq5cybp165R/Y8eONdiy/46WLVuydu1aPv74YxwcHJg+fTpHjx792+U9uQ1eln/bcbF//36OHDnC+++/z40bN/D396dq1ap8/PHHaLVaRowYQVpaGgcOHCAkJIT27dvTo0cPPv/8c7777jsA4uPjmTdvHitXrsxVtlqtZuTIkZiamjJ79mz++OMPpkyZkm8cK1euZPv27QwfPpxx48bx888/s2jRIgBmzZpFeHg4M2bMwNbWlpEjRyrH4G+//Ubv3r25ceNGrvLS09O5evUq7777LmvXrmXdunWMHj0aOzs72rVrR2BgYJHcHk8yxrnhZcs+1yxfvpxKlSqxatWqXAl3fsLCwvj222/zJN+FiY2NpWfPnpw6dYqxY8cSHByMSqVi1KhRHDhw4EVW4x+h1+sJCgqibdu2lClThrlz53L48GGmTZtG3759+frrr/niiy8AGD9+PJGRkcyZM4fk5GRGjRql7MMnTpygZ8+exMbG5ip/y5YtbNy4kUGDBtG0aVPmz5/Pr7/+mieOxMRERo4cibW1NUuXLsXBwYGJEydy9+5drl69SkBAAB4eHowePZpt27YpMaWmpvLpp58SGBiYp8zw8HDMzc35/PPPletMpUqV6NevH4cOHXqmZP+5EqO+ffvSoUMH5s6dS7169fD19VU2+i+//EL//v0JDw8H8tYq5Pzct29f3n77bd5//33c3d0ZNGgQzs7O3L59G8jaOZ2dnZW76mxpaWl8+umnuLq6smjRIvz8/BgxYgTz5s3j/fffJzMzk5iYGOUuz9XVlffee4+IiAhluR4eHrnWJ/vz1atX6dmzJ25ubnh4eDB27FjlJHj9+nX69u2Lu7s7rVu3Zvfu3UoZ27Zto1mzZrz11lusWbOm0N+wVq1aeHt789577+Ht7c2DBw+IiYlBp9MRGhpK8+bNcXd3p2fPnpw9exaA999/H4ANGzYotVGhoaE0bdoUT09PxowZo9QM+Pv74+HhwerVq2nYsCHe3t58/fXXucqZP38+y5cvz7PNVq1ahbe3Ny4uLjRv3rzQ2pELFy7g7Oys3InpdDqaNm1K9+7dC5zHzc2N+vXrK/9q1KhBXFwcPj4+NGrUiJiYGDZv3oyzszPLly8Hsu7+e/TogZubG82bN2fz5s1A1gVw7ty5eHl58dZbbxEYGEhqaioAGzdupHnz5ri4uODr68uXX34JQFJSEqNGjaJBgwbUrVuXnj178ueffxYYb7ly5WjcuDGtWrUiNDSU4sWLK3ElJiYyadIkGjRoQNOmTZWLOmTtF76+vri4uODt7U1oaGi+2yDb2bNnad++PZ6ensyePRvIuusKCAigUaNGuLq60qlTp3xPLs9yXDxtOVDwts+uOVi9ejV+fn54eHgQEBCgnBiPHDlC69atcXd3Z86cObRo0YK+ffsCEBkZybBhw5RzRc67xrVr1+Lh4UH58uVRqVSMHj0af39//Pz88PLyIjk5mdjYWA4cOIBKpeKjjz5i1KhRWFlZKXfzCxYsYN++fTRt2jTX73Hx4kWio6Pp2rUr7du3x8/Pj9OnT+d7Y+Hi4sLEiRP54IMP6NmzJyVKlODOnTtoNBqOHDmCt7c377zzDr179yY5OVn5/bt27YqTkxN2dnZ5lp2ZmcnBgwcZPHgwq1evplSpUgC0b9+eK1eucPz48VzzpKam0qBBA/r166dMmzp1Ki4uLkRFRRW4L7+o5z2fjx8/ng8//JC6devSrVs3bt26BcCePXto1aoVderUwdvbm5CQEGUZz3MduHXrFgcOHKBt27a4u7vz3nvvcenSJSDrWJg9ezYNGzakVatWHDt2rND1yz7X1KtXj0qVKgEox2d++/u9e/eUBHrEiBHs2LHjqcd4Tps3b+bx48fMnTuXnj170qpVK1auXMnYsWOpUKGC8r3MzExmzJhBgwYN6NChg7J+ERER9OrVCzc3N+WamJ1s+Pr6MmDAAMaPH4+bmxvt2rXj3LlzAKSkpDB58mTq169P27ZtmTt3Ls7Ozpw6dQrIOg/5+flRv359Bg4cyJ07dwA4efIkly9f5p133gHgrbfeYvr06XTu3Fk5R929e5eHDx9y+fJl2rRpQ7t27ejUqRN37tzhzz//5P79+/Tv3x8vL688v8eBAwews7Pjww8/ZNSoUQD51sKlp6czYsQIpk6diq+vL35+fmg0Gh4+fMiBAwfQ6/UMHTqUPn36ULlyZaWMtWvXsnbtWvz8/PKUGR4erpwzxo0bx61btyhWrBjlypXDw8NDSa6e5rlrjP744w9SU1MJDAwkJiaGhQsXPm8RANy5cwdHR0eGDh3KyJEjAfj2228B+O6777CxsaFDhw655rl+/TppaWnUr18/1/ROnTrRqVMnLCws+PHHH7l+/TrTpk1jypQphIeH89VXXxUaz4oVK7h9+zYff/wxw4cP5/r16xw7dgyNRsOIESNQq9XMnDmTxo0bM2nSJK5evcqVK1cICAigXLlyzJo1i2vXrhW6nMzMTNLS0rhy5Qrh4eEUL16cEiVKsH79epYtW4aPjw8LFy5Eq9UycOBAIiIimDx5MpBVezFo0CB27tzJsmXL6N27N/7+/ly6dImZM2cqy0hKSuLChQsEBQWh0+mYN28eWq1WKee9996jU6dOueK6e/cu3333Hc2bN2f58uVYW1uzePHip65L3bp1cXFxYdeuXej1ek6dOkVkZCQ9evQocJ7GjRvj6uqq/Nu1axelS5fm448/JjExkbFjx7Jo0SI8PT0ZPnw48fHxDB06lLS0NBYuXMgbb7zB3LlzuXr1Kp999hlbt25l+PDhjBkzhp9//pnly5eTlJTEnDlzqFOnDiEhIbi7u/P999+TmJjIt99+y969exk/fjxz585FrVbz/fffF7rdAIoXL0716tWVRGr+/PkcO3aMSZMmMXDgQNatW8eWLVtISUnhyy+/xMXFheXLl/P6668TEhJCUlJSgdsgLCyM4cOHU6tWLTZt2sTFixc5evQoW7dupU+fPixcuJDixYvn23TwLMfF05bzLNv+u+++Y+zYsdSsWZOtW7dy7tw5YmNjGTNmDCqViuDgYBITE7l3754yz8SJE7l16xaBgYG8++67zJ8/n0OHDhEfH8+5c+eU2oiqVasybNgwXn/9dW7cuMHOnTupXr06FSpU4NGjR1hbW2NtbY2JiQklS5bk4cOHAPTv35+ff/4ZV1fXXLFm/71MmTIAlC5dGr1eT2RkJGq1mpSUFFJSUlCr1bRs2ZKBAwcC8PnnnxMfH4+Pjw8xMTGo1WqljOz/Zpe9Y8cOVqxYgZWVVa5lx8fHU7NmTUaNGkVwcDDnz59n+vTpQNaF2szMjEOHDuWax8bGhs6dO3Py5Enu3btHamoqP/74I35+flhZWRW4L78Mz3M+//HHH/Hy8mLgwIFcvHiRtWvXAjBjxgzKli3L8uXL8fPzIywsTLnJLcydO3eoXbs2s2fPxsTEhI8++og6deowa9YsrK2tGTFiBOnp6WzZsoVNmzbx9ttvM27cuDzJZX6yzzWenp7s3buXQYMG0bhx4wL3d3t7e2VfGDVqFN7e3gUe40/KTnByHoPZ17datWop027cuEHJkiUZN24c169fV5LI7du3ExMTw7x58xg4cCBhYWH88MMPynzHjh3DycmJCRMmcOPGDeWmatWqVezcuZM+ffowZMiQXDftv/76K9OnT8fPz4/AwEDi4uIYM2YMkJWkmJmZUbduXQC6dOmi3NB+/PHHADRt2jTPsZTzOChVqhQ//vgjs2bNyvN7PHr0KN959Hq9cvylpKRgb2/P4MGDcXV1JSoqig0bNmBnZ0ft2rV59OgRkHX8ZpeTPa1du3YcOnQIHx+fPMu2sLDA29ubZcuWUa9ePWbPnq0kkvXq1eP8+fPExcXlmS8ns6f+NR/m5ubMnDkTMzMzvvrqqzxVyfnJWXV85MgRpS/AH3/8wa1bt9i4cSO2trZ8/fXXDBo0iP3799O+fXuKFy+eq5zs6s2nVXP26dOH6tWrc+bMGS5duoRKpSIhIaHQuLy8vNi3bx/Lli3Dw8ODcePG0axZM27cuKHUOJ0/f175flhYGJaWluj1esaNG4enpyc1a9bMc9J7UvaOCWBra8uCBQuwsLBg165dODg4EBQUhEqlwtHRkW7durF3717atm0LZNVeVK9eXTkolixZopQVHR2dazkBAQE4OTlx4MABvv/+e1JTU6lduzYAlStXpmLFirlqHypWrMgXX3zB4cOH2bt3L/Hx8Upfi6fp3bs3U6ZM4eTJk+zatQtbW1sl3vysW7cOGxsb5XP2nZyHhwfDhw9n+fLllChRgsWLF2Nqasr58+eJj49nypQptGzZEh8fH1QqFRYWFkqb85w5c5Tyjhw5wqRJk6hbty5HjhwhJSWF+vXrM2LECEqUKEG9evWwtrZm1apVeHp60rt3b9q0aVPoeuaUfcd4+PBhYmNjlQtf9vL79OnDF198wcGDBzl06JByQkhMTCxwGwwaNIi2bduSkpLCqVOniIqK4o033qBMmTJs3rwZT09P2rRpk+9v+yzHRbb8luPq6lroth88eDDt2rUjOTmZs2fPEhsbS0JCAqmpqQwaNIhWrVrRrFkzJclMTU3l9OnT6PV6JRnM/n3s7e3R6XSUK1cu1zIuXrzI4MGDyczMJDg4ON/49Xo9KpUKgJo1az51XbO/l1NgYKByA9a5c2dlOSEhIaxcuZIGDRrwwQcfKHfr2WVknyuyP2dvxye1bNmSli1bKp9/+uknjhw5gkajwdLSkpIlSyp37Tn16tWLDRs28O233+Lk5ERqairvvfcexYsXL3BffhoTE5Nccef8fzOz/532n+d87uHhwYABA5Q+j9m/0VtvvcW+fftYs2YN9erVIygoiNdffz3P/Pk1IZqYmDB27FgsLCzYvHkzmZmZ7Ny5k507dyrf+eOPPzh9+jTm5uYEBQVhbm5OYmJiruMuP2vWrOHcuXOsWLGCt956i48++ggo+FxnaWlJ9erVgayafQcHh6ce4zllnxMKayatWLGi0n1g1apVREVFAVnXhfr163Pu3Dmlli7ndeu1115j/PjxAKxevVr57Y8fP46Tk5NS5s2bN1m9ejWAci1at25drhhiYmK4e/cupUqVwtLSMtc6BAQEsH37dtq1a0ebNm2UWPI7DooVK0aVKlUKXNcnjz+VSsX9+/dp0aKFMu3AgQO89tpr3LlzhwEDBvDo0SNWrFhBsWLF8pST89h/2nJzttw4ODhw4MABjh07hru7O46Ojuj1eu7evaskXPl57sTIyspKObDMzc2fuiNk7yzZzRuXL1/m119/5fXXX+fWrVvs2rVL+e66desIDg6mU6dOpKam5lvrUK1aNSwsLHIlKADTp08nJSWFOXPmsGrVKjZt2sTEiRMZM2YMYWFhuWLMWQ2aHRdkXeDd3Nz49ddfOX/+PCNGjKB79+707NkTgG7dutG1a1fUajU6nY5KlSop1XrZZeZ3In7ShAkT8PT0xNLSktdffx1ra2sg6wSRc/4nT8Q5aTQaTE1N2bhxI6ampiQlJWFra5vrwpidVJqbm+cqryCXLl2iT58+tGnThnfeeeeZa1LatWvHggUL2LJlC7/88gudO3dW1ik/Li4uBZ7UszvIJicnExERoezE2esMWTVu165dw9nZGY1Gg729PStWrACymrbKlCmDSqVi06ZNhIWFceHCBfbv38+KFSvYvHmzcsd98uRJzp8/z8KFC1m7dm2uu7OCqNVqbt68SY0aNZSYateurbRzJyYmUq5cOR4+fEjnzp1xc3Pjvffeo1ixYqxdu/ap2yB7e5mamgJZ28vJyYndu3dz/Phxzp8/z2effcbKlSvZu3dvrpuGZzkunracZ9n2T+5P8PSLgVarRa/X06xZM4YNG4ZWqyU9PZ0KFSqQlJQE5E7kTp8+zZAhQ7CxsWHjxo24uLgAWXfdaWlppKWlYWlpSUJCAu7u7gX+jtnzAMrFIy4uTrnZGD58uHJMZ9/Jzpkzh40bN+Lr68vSpUsxNzenTJkymJub5yoDyJPMPenYsWOEh4czYsQITExM0Gq1mJiYKL+3SqVSkpacKleuTOPGjdm1axfly5enWrVqNGzYEOCp+3JBso+xnDVLKSkpALkuOs9zPs/eB7JrILO/u2TJEo4fP865c+c4ffo0q1evZunSpUoS/+R1ICdra2ulvOxjPCgoiDfffJPU1FQsLS2pXLkyJiYm6HS6p54Xn+Tq6oq3tzdRUVF8/fXXODo6MnXq1Oc61xV0jD+pdu3ahIWFce7cOaVp9/r160yYMIHBgwcrv0XO397MzEw5BiZMmMCvv/7KuHHj8PLyUm4qsuU83i0sLJS/ZR9nBcUOWX2typYtS3JyMsWKFaNYsWLo9fpc10KNRsOYMWPYt28fPXr0ICgoCMj/WILCjwMHBwdu3ryZa95y5crh4OCgdO3I/t7169fp168fKSkprFq1Svn9ci67dOnSxMXFKdMKkpyczNdff42zszPe3t7Kb5C9j2XvN/kdgzn9Y8P17ezsuHTpEqdOnVKqC6tVq8aECROwsbHJE1jfvn1xcHDg7t271K5dWzkx5lS8eHEGDhzIhQsXmDJlCvv372fx4sVs27aN1NRUihUrRlhYGJBVG7Njxw40Go2yA9jZ2ZGamsp3333H9u3bczV9ffDBB/Tt2xdbW1tatmyJpaUl9+/fp2rVqjg5OREWFsaDBw/YunUr/fv35/Hjx3h5eWFmZsYnn3zCvn37cl2AClKlShXq1q1LrVq1ciUQLVu2JDIyktmzZ7N//37mzZuHjY0NrVq1Ui5GN27c4Ny5czRp0gStVsv333/PnTt3GD9+PCtXrix0Y2eX8/vvv+cawQNw5swZ0tLSsLKy4sGDB0obfn7t6TlZWlrSpUsXfv75Z1JSUp7avwiyLoDHjx9X/mXfkezZs4cdO3bQs2dP7OzsmDhxInFxcbi7u1OqVCnWrVvHzz//TFBQEL169eLq1as0adKEqKgofvnlF65du8bw4cP55ptviIiIwMPDg//7v//D1dWV+vXro9VqefjwIStWrMDPz48HDx7g6+urJDIFreejR484fvw4hw4dYvz48SQmJtK/f38AmjRpwrVr17h06RKnT5/mww8/5MiRI/z+++/ExcVhYWFBYmKi0m9Dp9M9dRs8aceOHTRp0oSzZ8/SpEkTqlSpQlxcHGlpabm+9yzHxdP83W2fXfu2Zs0a9u7dy/Tp05V5bG1tcXNz48yZM9y8eZO9e/cyYMAALl++zOuvv46pqSmPHz8GsvoijRw5UulvkJiYyPHjx0lJScHHxwe9Xk9ISAgrVqwgIyMDX1/fp8ZVt25dSpUqxbZt2/jhhx84cOAADRs2pHjx4lSqVAk3Nzfc3NyoVKmS0km0cuXK9OrVi/DwcC5cuIC5uTmNGzcmLCyM77//ni+//BJbW1saNGjw1GXfu3ePFStWMH/+fLZu3covv/xChw4dUKlUqNVq4uPjqVq1ar7z9u7dm7t373L69Gnee+89gKfuyxkZGRw/flzp65OTm5sbNjY2rFq1it27d7Nv3z5CQ0MxNzcvdB2eR2JiIl5eXixcuJAaNWrg7e0N/O8mJ7/rQE45z1mNGzfGxMSEH3/8kcjISBYvXszIkSMxMzPD29sbrVZLUFAQP/30E59//vkzxzh58mTKly/Ppk2buHLlylP39+zj88yZM9y6davAY/xJvXv3xs7OjoCAALZt28aePXv46KOP+PPPPylfvnyhMYaFhaFSqbCysuKbb75R4imMt7c3Dx8+ZOnSpezatStX0tGkSRMgqxn8wYMHBAUFERAQgKWlJVWrViU+Pl4ZeZZ9DatXrx6tW7fm1KlTXL16lQoVKlCjRg327NnDnj172LVrF5UqVVJuDgvSrFkzoqOjWbNmjXLj6uvri4WFhXL8ubm5odVqGTJkCFFRUQwcOBAzMzOOHz9ObGyskiB9+umnbN68mYiIiFy1TfmxtrZmw4YNBAQE8OOPPyo3Oq1btwayzjWmpqZUrlz5qeU8d41RQZ7M5CdNmkRISAgjR47kgw8+wMnJKddIHI1GQ3BwMGZmZrz99tvUrVuX9u3bs3bt2qf2URkzZgxly5Zl06ZN7N69mzJlytC3b1/GjRsHZLUNz5kzh8DAQOrUqUOVKlX4448/gKzmgIiICAICAvD19aV58+bKKIXZs2cza9Ys5dEE9erVIyAgAAsLC7744gtmzpzJ9OnTKV68OFOnTsXNzQ2A4OBgli5dSlBQED169FA6TD+vwYMHo9Fo2L59Ozt27KBWrVqsXbtWaWpq0aIFJ06cYMeOHcycOZPY2Fjlu+7u7rn6GBWkdu3auLu7s3//fipXrpzrgH3nnXfYv38/27dv5+jRo7i5uXHo0CHlt3uaTp06sWbNGtzd3XF2dn7qd0eMGJHrc6VKlVi/fj2BgYE4Ozszbdo0mjVrxtChQ5k6dSqrVq1i1apVBAcHM2nSJOzs7AgMDMTDwwNXV1fS09PZunUrSUlJ+Pr6Mm7cOEqUKMGcOXNYvXo1Y8eOpWTJknz44Ye0bt0atVrN48ePlb5AVatWJSQkRLmjf9LevXvZu3cv5ubmVKpUiZkzZyp932bMmIGZmRmhoaGo1Wq6d+/OBx98gE6no0WLFhw5ckTpS3P79m3++OMPmjRpUuA2eFLHjh2JiIjg22+/ZceOHVSoUIEFCxZgb2+f57uFHRdP83e3fZkyZQgJCWHu3LkEBQXRp08fzM3NlYtLSEgIM2bMIDg4GBMTE4YOHUqbNm1QqVTUr19fOVa2bdumNBvk3I937txJ69atGTNmDJs3b0ar1TJo0KBChzxbWlry6aefMmvWLKZPn46rq2uBjxzJvsBGREQwaNAgIKsZZdeuXcyePZvAwEACAwMpX748y5cvz9O8/6Tu3bvz4MEDvvnmG1JTU2ndujVTp04FskayaTQamjdvnu+8zZo1o0KFCsTGxir9zypXrlzgvvzgwQP69+/P+++/z7Rp03KVVaZMGT7//HOCg4OVhLVKlSosXryY11577anr8Dyym72XLl3KpEmTKFasGN26dVM64Od3HShIdjeBZcuWMWnSJCpVqsSSJUuwsbGha9euREREsH37dsLDw2nXrl2e0YgFKVasGDNnzmTw4MHMnDmT0NDQAvf3hg0bUrNmTb755huqV69e4DH+JAcHB7766isWLVpEcHAwOp0OZ2dnPvvss0JrOCGrxmjZsmVMmzaNRo0aUaZMmWc6944cOZLHjx+zefNmqlWrRvPmzdmxYwfm5uY0bNiQWbNmsXbtWmUI+6xZs1CpVDRv3py1a9cSHh6Ou7s7GzZsALI6Lmff+LVo0YLQ0FBCQkIIDAxk2rRpVKtWjdmzZxdaY/f+++/z6NEjPv/8c8zNzZkyZUq+CflPP/2k9EvMORhl5cqV+Pn5MXfuXEJDQzl06BBdunRR+oAVxNTUlNWrVzNz5kwlIQ4JCVGuoxcuXMDDw6PQ41ilfwljR8+cOcPy5cs5efIkGzduxNPTM9/vde7cmW+//ZbNmzfz1Vdf0aVLFwC2bt2Kp6cnYWFhJCUlcejQoULvckXRcOLECb777jt27NjBokWLlFEO4tUXHx/PxIkTKV++PC1atOD27dvMnTuXfv36FTg8PtvBgwcZNWoUYWFhSpPWq27evHmcOXMm3w70Qvwd69ev5+zZszRq1IgKFSqwevVqLl26xNGjRws9rt59913q1atXaF+tV0V2LVRISEihtc4vpcZo165dnD17Fm9vb6Um5Wm2bt3Khg0blM5PTk5OjB49GicnJ+bNmydJ0b/I1KlTSUh5lCZvAAAgAElEQVRIoEePHrRv397Y4QgDKlWqFJ6enmzZsoUdO3ZgYWFBq1atGDZsWKHz+vr60rRpUzZs2JBrQMKrKiEhgV27dj1XE5AQhWnevDlHjhxh6dKlpKamUrFiRYKDg5/pZmPGjBkMGjSIUaNGUbJkSQNEa1wbN27E29u70KQIXlKN0bPq0KEDu3bton///oSGhioJkFqtplOnTrmeeCmEEEIIYWgGfVdaqVKlaNasGbdu3VIeLpf95MzszlFCCCGEEMZi0BqjbDdv3iQxMRE3NzfOnj1LUlISzZo1M3QYQgghhBC5GCUxEkIIIYQoigzalCaEEEIIUZS9tOcYPQtvb2/lZac5ZT/qu7AH3gkhhBBC/JMM2pQWGRnJ+++/z8qVK5V30gghhBBCFBUGbUrLfldNfo+GF0IIIYQwNul8LYQQQgjxF4P2MYKsF2mGh4cTGRmJSqXCwcEBV1dX5e23QgghhBDGYtDEKDw8nClTpuDk5ETZsmXR6/VER0dz+/Zt5s2bh5eXlyHDEUIIIYTIxaBNae3bt2fFihVUrlw51/Tbt28zcuRIdu/ebahQhBBCCCHyMGjna61WmycpAqhYsSLS1UkIIYQQxmbQprRmzZoxdOhQ2rZti729PSqViqioKHbv3k2TJk0MGYoQQgghRB4GH5X2008/ceTIER4/foxer8fR0REfHx95iawQQgghjM7giZFeryclJYXixYvnmh4VFYW9vb0hQxFCCCGEyMWgfYxOnjxJkyZN8PX1pV+/fkRGRip/Gzx4sCFDEUIIIYTIw6CJ0cKFC9m4cSMnT57krbfeok+fPjx+/BhAOl8LIYQQwugM2vlap9NRpUoVIKuGyMLCgoEDB7JlyxZUKpUhQxFCCCGEyMOgNUZly5blyy+/JCkpCYB+/frRpEkT+vfvT0JCgiFDEUIIIYTIw6CJ0fz58zl37hwnT55Upk2aNIl27dqRnJxsyFCEEEIIIfIw+ktkf//9d2rXrm3MEIQQQgghAAPXGOVn+vTpxg5BCCGEEAIoAomRjEYTQgghRFFh9MTIxcXF2CEIIYQQQgBG6GOk0+kIDw8nMjISlUqFg4MDrq6uWFhYGDIMIYQQQog8DPoco/DwcKZMmYKTkxNly5ZFr9cTHR3N7du3mTdvHl5eXoYMRwghhBAiF4PWGLVv354VK1ZQuXLlXNNv377NyJEj2b17t6FCEUIIIYTIw6B9jLRabZ6kCKBixYrSCVsIIYQQRmfQprRmzZoxdOhQ2rZti729PSqViqioKHbv3k3Tpk0NGYoQQgghRB4G73z9888/c/jwYR4/foxer8fR0REfHx9at25tyDDyePjw4QuXUbZsWaKjo19CNEWDrE/RJutT9L1q62Ts9SlfvrzRli3+OwxaYwTQqlUrWrVqZejFGoS5ubmxQ3ipZH2KNlmfou9VW6dXbX2EyI/Rn2MkhBBCCFFUGLTGqF+/fuh0ugL/vmHDBgNGI4QQQgiRm0ETow8//JBx48Yxd+5cSpQoYchFCyGEEEIUyqCJUePGjRkyZAhHjhxh9uzZhly0EEIIIUShDN75un///ty4ccPQixVCCCGEKJTBEyOVSkWVKlWIiorCxMSEUqVKYWpqaugwhBBCCCHyMGhiFBMTw5w5czh69Ci2trbodDpSU1Px8PAgMDAQJycnQ4YjhBBCCJGLQROjMWPG0LVrVxYvXqzUEmm1Wn744QcmTJjAl19+achwhBBCCCFyMehzjGJiYujYsWOupjNTU1PeeecdEhMTDRmKEEIIIUQeBq0xqlixIp9//jnvvPMO9vb2AERFRbFr1y4qVqxoyFCEEEIYydXYG5yMPE9Mehx2VqVp5OhGrTLVjB2WEICBE6PFixfzySef0KtXLx4/fgygvCstODjYkKEIIYQwgquxN/g+4qDyOTotVvksyZEoCgyaGNna2hIQEEBAQIAhFyuEEKKIOBl5Pt/ppyLPS2IkigSD9jF6+PAhw4cP59133yU0NBStVqv8bciQIYYMRQghhBHEpMc913QhDM2gidHUqVNp0aIFs2bN4uLFiwwdOpTMzEwAIiMjDRmKEEIII7CzKv1c04UwNIMmRvHx8XTp0gUXFxdWrVqFra0tkyZNMmQIQgghjKiRo1u+0xsWMF0IQzNoYmRmZsaff/4JZD0Be8GCBcTGxhIYGJirWU0IIcSrqVaZarSv7Iu9dRlMVCrsrcvQvrKv9C8SRYZBO1/7+/szZMgQxo4dS4cOHTA3N2fVqlVMmDCB69evGzIUIYQQRlKrTDVJhESRZdDEqH79+hw8eBC1Wq1Ms7GxITQ0lCtXrhgyFCGEEEKIPAze+ToiIgILC4s8f3vjjTf4888/mTJliiFDEkIIIYRQGLTG6KOPPmLu3LlERUVRv359ypUrh5mZGffv3+fUqVOUK1cOf39/Q4YkhBBCCKEwaGLk6OhISEgId+/e5eDBg9y8eROVSkWlSpVYvHgxlSpVMmQ4QgghhBC5GDQxylaxYkW6devGnTt3qFmzJunp6djY2BgjFCGEEEIIhUH7GGU7ceIEHTt2ZPjw4cTExNC8eXN++eUXY4QihBBCCKEwSmK0ZMkSvvzyS0qUKIG9vT2bN29m4cKFxghFCCGEEEJhlMRIp9Nhb2+vfK5evboxwhBCCCGEyMUofYzKlSvHoUOHUKlUJCYmsnnzZpycnIwRihBCCCGEwig1RrNmzWL37t08fPgQPz8/rly5wqxZs4wRihBCCCGEwig1RnZ2dixZssQYixZCCCGEKJBREqOWLVvmemmsSqXCysqKqlWrMnnyZCpUqGCMsIQQQgjxH2eUxKhp06a89tprdO3aFYDvvvuO3377DV9fX6ZNm8b69euNEZYQQggh/uOM0sfo7Nmz9OvXj+LFi1O8eHF69erFtWvXePvtt0lISDBGSEIIIYQQxkmMTExMCAsLUz6HhYVhYWFBdHQ0Go3GGCEJIYQQQhinKW3+/Pn4+/szYcIEACpVqkRwcDBff/01AwYMMEZIQgghhBDGSYxq1qzJjh07SEhIwNTUlOLFiwMwYsQIY4QjhBBCCAEYKTG6fPkyq1evJiEhAb1er0zfsGHDc5el1WqZPn06t27dwtTUlPnz56PX6/H390elUlGjRg2CgoIwMTFKq6EQQggh/kWMkhhNnjyZHj16UKNGDVQq1QuVdejQIQC++uorTp06pSRGY8aMoWHDhgQGBnLgwAHefvvtlxG6EEIIIV5hRkmMrKys6NOnz0spy8/Pj2bNmgHw4MEDypYty+HDh/H09ASyHg1w7NgxSYyEEEIIUSijJEbe3t5s3LgRb29vLC0tlel/931pZmZmTJ48mX379hESEqK8hw2gWLFiJCUlFVpG2bJlMTc3/1vLz6l8+fIvXEZRIutTtMn6FH2v2jq9ausjxJNU+pydfAzE19c3byAqFQcOHHihcqOioujevTvJycn8+uuvAOzfv5/jx48TGBj41HkfPnz4QsuGrBPGyyinqJD1KdpkfYq+V22djL0+kpQJQzBKjdHBgwdfWlk7d+4kMjKSIUOGYG1tjUqlwsXFhVOnTtGwYUOOHj1Ko0aNXtryhBBCCPHqMkpiFBERwaZNm0hNTUWv16PT6bh37x6bN29+7rJatmzJlClT6N27NxqNhqlTp1KtWjUCAgJYsmQJVatWpVWrVv/AWgghhBDiVWOUxGjcuHE0a9aMs2fP0rlzZ/bt20eNGjX+Vlk2NjYsW7Ysz/RNmza9aJhCCCGE+I8xSmKUmZnJ6NGj0Wg0vPnmm3Tv3p0uXboYIxQhXmlXY29wMvI8Melx2FmVppGjG7XKVDN2WEIIUWQZ5amH1tbWqNVqKleuzO+//46VlZUxwhDilXY19gbfRxwkOi0WvV5PdFos30cc5GrsDWOHJoQQRZZREqN33nmHoUOH0qxZMzZt2sSgQYNwdHQ0RihCvLJORp7Pd/qpAqYLIYQwUlNanz596NSpE8WLF2fjxo389ttveHt7GyMUIV5ZMelxzzVdCCGEkRKjhIQEfvjhB+Li4pR3pV27do2RI0caIxwhXkl2VqWJTovNd7oQQoj8GaUpbcSIEZw8eRKdTmeMxQvxn9DI0S3f6Q0LmC6EEMKINUYynF6If1b26LNTOUalNZRRaUII8VRGSYxq1qzJpUuXcHFxMcbihfjPqFWmmiRCQgjxHAyaGPn6+qJSqUhPT2fPnj04OjpiamqKXq9/Ke9KE0IIIYR4EQZNjDZu3GjIxQkhhBBCPBeDdr6uUKEC6enpqFQqKlSoQIUKFbhw4QJpaWlUqFDBkKEIIYQQQuRh0MToxIkTfPDBB9y/f1+ZFhUVRf/+/Tl16pQhQxFCCCGEyMOgidGyZctYu3YtDRo0UKZ98MEHfPrppyxdutSQoQghhBBC5GHQxCgjI4OaNWvmmf7mm2+Snp5uyFCEEEIIIfIwaGKk0WhQq9V5pqvVajIyMgwZihBCCCFEHgZNjFq0aMHMmTNzJUFqtZrZs2fTuHFjQ4YihBBCCJGHQROjESNGkJ6ejqenJx07dqR79+54eXmRmprKxIkTDRmKEEIIIUQeBn2Okbm5OR9//DF37tzhypUrmJiY4OLiQvny5Q0ZhhBCCCFEvozySpBKlSpRqVIlYyxaCCGEEKJABm1KE0IIIYQoyiQxEkIIIYT4i1ESo/j4eI4fPw7Ap59+yujRo7lz544xQhFCCFHEaXVaUjXyrDthGEZJjMaPH8+VK1c4fvw4P/30E76+vkybNs0YoQghhChidHod6ZoMEtXJxKTFEZMeT7I6xdhhif8IoyRGCQkJDBw4kAMHDtC5c2c6depESors9EII8V+VqdOQkplKbHoC0WlxJKqTSddkoNXrjB2a+I8xyqg0nU7HpUuX2L9/P5s2beLKlStotVpjhCKEEMII9Ho9mToNGVo1GVo1OkmARBFhlMRo4sSJLFy4kP79+1OxYkW6d++Ov7+/MUIRQghhIDq9nkxdJhlaNWqtGp1eb+yQhMjDKImRl5cXXl5eyuetW7caIwwhhBD/MI1Oi1qrRq3LRK3LBMmFRBFnlMRo27ZtLFmyhPj4+FzTr1y5YoxwhBBCvCQ6vQ61NisJUmszpYlM/OsYJTFatWoVGzZsoEaNGsZYvBBCiJcoU6dBrVWToc1Eo9MYOxwhXohREiM7OztJioQQ4l9KOk6LV5lBE6OdO3cC4OTkxLBhw2jRogVmZv8LoVOnToYMRwghxDPS6/VkaNQkqpOl47R4pRk0MTp16hQANjY22NjYcPbs2Vx/l8RICCGKFrU2k3RtBmqtGtJMSddkGDskIf5RBk2M5s+fD8CxY8do3Lhxrr/t3bvXkKEIIYQogEanIV2rJl2TIc1k4j/HoInRnj17UKvVhISEMHr0aGW6RqPh008/pWXLloYMRwghXsjV2BucjDxPTHocdlalaeToRq0y1Ywd1t+i1WlJ16rJ0Gag0ckDd8V/l0ETo5SUFMLDw0lJSVGa1QBMTU0ZO3asIUMRQogXcjX2Bt9HHFQ+R6fFKp//LclR9rD6DK0arSRDQgAGToy6detGt27dOHHiRK4HPAoh/hmvUo1GUXMy8ny+009Fni+yv7FGp1GSoUydBr10oBYiD6MM17e2tmbYsGGkpqai1+vR6XQ8ePCAgwcPFj6zEOKZvAo1GkVZTHrcc003htwPW5SRZEI8CxNjLHTq1Kn4+fmh1Wrp3bs3jo6O+Pn5GSMUIV5ZT6vREC/Ozqr0c003FK1OS2pmGnFPvKVekiIhno1RaowsLCzo0qUL9+/fp0SJEixcuJAOHToYIxQhXln/hhqNf7NGjm65auSyNXR0M3gsmhwPWyxqHaf/vJ9E+B+xxCWpKW1rQb2aZahRwdbYYQlRIKMkRpaWlsTHx1OlShUuXLiAl5cXWm3ROpiF+LezsypNdFpsvtPFi8tujjyVow9XQwP24VJr//eWem0RHVL/5/0k9p95qHyOTcxQPktyJIoqoyRG/fr1Y+zYsSxfvpxu3bqxe/duXFxcjBGKEK+solSj8aqqVaaawRIhvV6vjCD7t/QXCv8jb2IOcO7PWEmMRJFllMSoTZs2tG7dGpVKxfbt24mIiKBWrVrGCEWIV5axazTEi8vuPJ2hVZOhU0PRz4VyiUtS5zs9NjH/6UIUBUZJjBISEli0aBF37twhJCSEjRs34u/vT8mSJY0RjhCvrBep0ZCh/sah1WnJ+GsUmVqbaexwXkhpWwtiE/O+QqRMCQsjRCPEszHKqLSAgADq1KlDfHw8NjY2ODg4MHHiRGOEIoTIR/ZQ/+i0WPR6vTLU/2rsDWOH9krS6DSkZKYSmx5PTHo8yeqUf31SBFCvZpl8p7vXyH+6EEWBURKje/fu0aNHD0xMTLCwsGDs2LE8evTIGKEIIfIhQ/3/eZk6DcmZqcSkxxObnkBKZlqRG1H2ompUsMXPozx2JS1RqVTYlbTEz6O89C8SRZpRmtJMTU1JSkpCpVIBEBERgYmJUXI0IUQ+ZKj/P0PpL6RV/2dezlqjgq0kQuJfxSiJ0ahRo+jbty8PHz5k+PDhnD9/nnnz5hkjFCFEPmSo/8uh1+uVROjfMpJMiP86oyRGTZs2xcXFhYsXL6LVapk1axZly5Y1RihCiHzIUP+/L+ewelVyFAkZScYOSQjxHAyeGMXHx/P9999z8+ZNLC0tqV69OjY2Nn+7vMzMTKZOncr9+/dRq9UMGzaM6tWr4+/vj0qlokaNGgQFBUlTnRDPQYb6Px+dXo/6r5qhnMPqbf9t4+uFEIZNjH7//XcGDhyIq6srNWrUQKVS8dNPP7F06VLWrl1LzZo1n7vM7777jlKlSrFo0SLi4uLo3LkztWrVYsyYMTRs2JDAwEAOHDjA22+//Q+skRCvLkM+vPDfSKvT/u+Bi7rMf90zhoQQ+TNoYrRkyRIWLFiAj49PrukHDx4kODiYtWvXPneZrVu3plWrVspnU1NTfv/9dzw9PYGsZrtjx45JYiSEeCE5m8gytZlF9jUcQogXY9DE6NGjR3mSIgBfX19CQkL+VpnFihUDIDk5mdGjRzNmzBgWLFigjHgrVqwYSUmFt/GXLVsWc3PzvxVDTuXLl3/hMooSWZ+iTdbnn6XT6UjXZpCuyUCtUWOBKRZYPVcZ9g72/1B0xvGqrY8QTzJoYmRhUfDTTrMTmb/j4cOHjBgxgl69etGhQwcWLVqk/C0lJYUSJUoUWkZ0dPTfXn628uXL8/Dhw8K/+C8h61O0yfr8M7R6nTKK7EWbyOwd7Il6HPXygjMyY6+Pk62j0ZYt/jsMmhhlZmby8OFD9PkMWc3M/HtPeY2OjmbAgAEEBgbi5eUFwJtvvsmpU6do2LAhR48epVGjRi8UtxDi1abRaZRh9a/aQxaFEM/HoIlRamoqffr0yTcx+rs1RqtXryYxMZHQ0FBCQ0MBmDZtGnPmzGHJkiVUrVo1Vx8kIYTQ/NVxOlObSaYuU54vJIRQqPT5ZSn/QS+jCr+oNAW8LLI+RZusz/NRazOVIfWG6jht7Kanl83Y61O3movRli3+O4zygEchhDCE/72CI0NqhYQQz0QSIyHEKyPnkHq1NvM/8z4yIcTLI4mREOJfLbu/0MsYRSaKpuTMVCJTo6mLNKWJf55REqM7d+5w/vx5OnToQGBgIJcvX2bGjBnUqVPHGOEIIf5FdHo9mfKgxVeSTq8jNj2ByLRoIlP/+pcWTUpmKgDv1mtr5AjFf4FREqMpU6bQrVs3Dhw4QEREBFOmTGHu3Ll89dVXxghHCFHEZeo0WTVC2kwydRpjhyNeArVWzeO02L8SoCgi02J4nBaDRravMDKjJEYZGRl06tSJadOm0aFDBzw8PFCr1cYIRQhhZL9HJHDstygSUv+gpI0JjevY88brtkrHaRlO/++m1+v/agqL+qsmKIbI1GhiM+ILndfCxBwHazvsrewoZVHGANEKYaTEyNTUlJ9//pnDhw/z0UcfsX//fkxMTIwRihDCiH6PSGBn2F306DGzMCEyMZ3tx2NpkelAjQq2xg5PPCedXkdMetz/msFSo4lMiyFVk1bovLbmxXG0KYujjR3lbOyxsyyDtaoYao0enU4SY2E4RkmMZs2axfr16wkMDMTBwYEffviBOXPmGCMUIYSRaHQajv52H61pGnqVFpWJGTqTrCfgn/szVhKjIi5Dq1b6AGUnQVFpsWj1T39yuAoV9tZlspIg67I42NjhaGOPjZkVWr0etVpLeqYObaaOdKT/mDA8oyRGzs7OjB07FgcHB86cOYOHhweVK1c2RihCCAPRKqPH/ve06aiURPSqvLUBsYnStF5U6PV6kjKTeZQaTXjCZW5G3SYyLZr4jMRC57U0tciR/JTF0doee+vSmJn879Kj1+tRa3QkpGSSqZHXsQjjM0piFBQURGZmJgMGDGD8+PE0btyYc+fOsXjxYmOEI4T4B2Q/Uyj7idP5jR4rbWtBbGJGnullShT8wmnxz9HqtERnN4X9VRP0ODWaNG3ebfSkkha2WQmQdVkcbexxtLGjlEWJAl/3pNHqyMjUkpGpk6YyUaQYJTH67bff2L59OytWrKBr166MGjWKLl26GCMUIcRL9Lxvpq9Xswz7z+R9DYh7Delo+09L12TkHhafGk1UemyhD8U0UZlgb/VXU1iO5jBrM6tCl5ndVJaRqUOjlWYyUTQZJTHSarXodDoOHDjAzJkzSUtLIy2t8M55QoiiJ2sofeZfb6Z/vqHW2f2Izv0ZS1KaDruSlrjXKCP9i14ivV5Pgjop13OBIlOjSVAnFTqvlallruTnjddqYpoKpiamz7x8SYbEv41REqNOnTrh7e1NvXr1qFu3Lm3btqVHjx7GCEUY0dXYG5yMPE9Mehx2VqVp5OhGrTLVjB2WKETu126oX3gofY0KttSoYGv0F5S+CjQ6LdHpsU+MCosmQ1t4n61SFiVw+GtEWHYyVMKieK6mMPsS9kSlF76NtDod6kydJEPiX8koiVH//v354IMPlCH6mzZtokwZqTr/L7kae4PvIw4qn6PTYpXPkhwVPTmToQytGr08V8joUjXpPH6iFig6Pa7QpjBTlQn21tmdobNGhDlY22FlZvlC8ej0ejIytajVOjKNkAxptVoWL17MtWvX0Ov1lCtXjhkzZmBpacm2bdvo1q1bvvNlZGTw888/88477xS6DH9/f8LDw9m7d68yLSAggIiICDZu3Fjo/MuXL6dq1arY2tqSkJBAhw4dnmndjh49muf79+7dIygoiDVr1ijTTp06xfjx46lSpYoyrU2bNvTq1euZlvMioqKiWLduHZMmTfrbZcyYMQN/f3+OHz/O6tWr0ev1NGvWjBEjRvD48WPGjx9PZmYmDRo0YPz48cp8//d//0dGRgaDBw8GYMOGDezZsweNRoO/vz+1atXik08+Yfr06c8Uh1ESo/v37zN9+nTu37/Ppk2bmDBhAvPmzeO1114zRjjCCE5Gns93+qnI85IYFRF6vZ5MnYZ0bcZLqRkSf49erydenZinFihRnVzovNZmVkryk10LZGdV6rmawgqj1mhJV+tQa3RgxH3k6NGjpKamsnbtWgAWLFjAt99+S8+ePVmzZk2BiVFUVBS7du16psQIQKVSce3aNZydndFqtVy5cgVra+vnirVp06b/2Pd9fX2ZNWvWc5X/Mtjb279QUnTixAlee+01rKysWLJkCV999RXFihWjV69edOzYkc8//5xBgwbh4+PD6NGjuXLlCrVq1SIoKIgTJ04o2/fGjRscPXqULVu2cP/+fU6fPo2Hhwd2dnbKKPjCGCUxCgwMZODAgSxevBh7e3vat2/P5MmT2bx5szHCEUYQkx73XNOFYej0OnnitBFpdBqisl+TkaNjtFqXWei8pS1LKslPdsdoW/NiBY4KexE6vZ6M7OcNFZGmsvLly3Pu3DkOHz5Mw4YNGT9+PCYmJqxbt46HDx8SEhLCu+++y8yZM8nMzCQtLY2PP/6Y9evX89tvv/Hll1/SpEkTAgIC0Gq1vPbaa8yZMwdT09xJZMuWLdm3bx/Ozs6cPn2aBg0acOnSJSArOQsNDQWgXbt29O3bl6tXrxIQEICNjQ06nY6qVauyY8cOoqOjGThwINOmTePmzZsALFq0iJSUFBYtWoRGk9VfLzQ0lH379hEdHc2AAQOYPHkyjx49wtHR8Zl/m/PnzxMcHMyXX35JUFAQ9erV4969e9y6dYvo6Gi0Wi2ffPIJpUqVYurUqcTExBAXF8eYMWPw8fGhffv2ODs7c+PGDVq2bMnw4cNZuHAhFy5cQK1WM3nyZMqVK6fUYK1atYpDhw6h1+sZNmwYvr6+dOvWjVq1anH16lXeeOONPMnbV199xYQJEwBYv349xYsXB7JqAs3Nzbl48SLTpk0D4K233uL06dM4OzvTtGlT3NzciI6OBrJqzZycnBg2bBg6nY6ZM2cC0Lp1a1asWFF0E6O4uDi8vb1ZvHgxKpWK7t27S1L0H2NnVZrotNh8pwvD0eg0ZP71T6PToNHJc2QMJTUzLc+osOj0OPSFDOUzU5n+rynsr+YwB5uyWJr+84840Gi0JKdlkp5p3Nqh/NSqVUu5wZ4yZQp169Zl1qxZ9O/fn6+//prRo0cTFhbGRx99hIuLC59++ilHjhyhX79+3Lp1i169ejFq1CjGjRuHq6sry5cv58cff6R9+/a5luPt7c2yZcsYOXIk+/bto2PHjly6dAmdTseiRYvYsmULxYoVY+DAgfj5+bF8+XJmzpzJm2++yfDhw3OVdfjwYaytrdm6dStnzpzh8uXLaDQa5syZQ4UKFQgMDOTs2bO5vl+6dGk+/vhj9u3bl+/7RQ8ePMitW7eUz+PGjcPd3R1PT0+l+alz584sX74cR0dHlixZws6dO9m0aRNdu3alefPmtG3blnPnzrFu3Tp8fHy4d+8em3+zvg4AACAASURBVDdvxtramrfffpvhw4dz+PBhNm7cSFpaGhEREcryrl69Snh4OF9//TXJycl07dqVZs2aERMTw4ABA6hcuTJt2rQhISGBkiVLKvNdvnyZihUrAlC2bFkAVqxYgYuLC46OjmRkZGBhkbWPFytWjNjYWExMTPDz82PHjh1KOfHx8dy8eZN169Zx+vRpgoODWbZsGZUrV1YS2MIYJTGysrLi0aNHyp3MmTNnlBUW/w2NHN1y9THK1tDRzQjR/Ldk1whlaNWF9kcRL06v1xOXkUBkajSP/qoJepwaTVJmSqHz2phZ5+oL5GiT1RRmojLcK5T0ej0ZmTrS1Vp0Zhmkq4tm8nzt2jVq1apFaGgoGo2Gzz77jKVLlzJ//nzlO/b29nzxxReYm5vz6NEjfHx8cpVx48YNFi1aBEB6ejpWVnkfQWBpaYmjoyO3b98mMjISJycnIOuG/9GjRwwbNgyAhIQE7t27R0REBG+88QYAbm65z2+3bt3C1dUVQKnJOHnyJEuWLMHS0pLr16/naka7efMmtWvXVsrKLzEqqCmtb9+++Pj45OoL5enpCUCdOnXYv38/JUuW5MSJE4SFhaHVapVaK0dHRyWJyW42DAgIYMaMGSQlJdGvX79cMbq6uqJSqbC1tcXBwYGYmBjMzc2Vvk/29vZ53o+as2ZOr9ezcOFCHj9+zIIFC5TfXa1WY2FhQUpKCra2+Y9cLVmyJA0aNMDc3BwvLy/mzp0LZDWBPmvtqVESI39/f4YMGcKdO3fo2LEjCQkJLPt/9s47PooC7/+fme2bnt1Np1elRfABFdSHZkEF8Q47PPwU8UT0FKSpgMIhngp6yqPi2U4PFT05ER/b0SyAiCi9Sguk7qZsyvaZ+f0xu5PdZJNN2ezsbr7v1wuyM8nOfDeQ5JNv+Xz/9jc5QiFkwtdHtNtvKm0ETaV1GB6eg4NzwuFxkhjqQNycW9wY7xU/FaesuGAthrsFNgbpmtSALFCm3oRElb5DSmEtgeNFMeRw8xBiwIBx586dKCgowNKlS6FUKtGvXz+UlJQAgDQs8PLLL+P+++/HkCFDpLIMwzDS+7t164Z58+ahZ8+e2LZtG5KTk4Pe65prrsFzzz2HYcOGSefS0tKQl5eHt956C2q1Gv/4xz/QvXt3dOnSBQcPHsTgwYNx9OhR5ObmSs/p0qUL9uzZg8mTJ2Pv3r348ccfsXXrVrz11lswGAy49957AwYdunfvjp07d2Ly5Mk4evRoqz4/zzzzDObPn4/nn39eEkdHjhzB6NGjcfDgQXTr1g0bNmxAly5dMHPmTGzcuBFff/219Dnyx+l0Ytu2bXjllVdQUVGBmTNn4qWXXgIA9OjRA5999pm4PLi2FiUlJUhNTQ35/1ilUkmPV69eDafTKVWVAFG87dixA6NHj8bOnTtx3333Bb1Ofn4+VqxYAUEQcPDgQWmrhiAIAfdoDlmE0eDBg/Gvf/0LZ8+elWq5vnoi0Xnon96LhFAHIQgCPALXZn8hIjTixnhRAPlKYuWOqpClMBWrRIa3/JWpMyJLb4RJZ4Ba0bJv2h2Jbz2Hw8XH3HqOu+66CytWrMCkSZOg0+mQnp6O5cuXAxBLM8899xyuueYazJ8/H+np6UhNTUVZWRnS09NhsVjw7rvv4rHHHsPTTz8Np9OJxMTEJrcxXH311Vi0aBEef/xx6RzLsnjwwQcxbdo0uN1u5Ofnw2g0YsmSJZgzZw40Gk2jH8zjx4/H9u3bcffdd4NhGDzzzDPQ6XSYNm0akpOTkZCQgLKyMilLc80112Dnzp244447mlyj1bCUlp+fj/79+0OpVGL69Omw2+1Ys2YNlEoldu/ejd27d0OlUuGFF15AaWkp5s6di23btiE7OxuVlcF7PjUaDbRaLSZNmgS9Xo//9//+n/S+iy66CIMHD8btt98Ot9uNpUuXtkiQ9O7dGxcuXIBWq8Xbb7+N/Px8TJs2DQDw5JNPYtasWViwYAFeffVVXHrppRg0aFDQ6wwYMABXXHEFpkyZAqVSiWeeeQZAYLYtFIwgw9ztl19+iddeew2bNm1CQUEBpk6disWLF2PcuHGRDkWiuLix+25ryc7ODst1ogV6PdFNw9fDe12nxcZpT8yN1EerjxEv8KhwWKUskK8cVue2hXxusiYRJo2fS7TeiDRNSkRLYS3Bw4nZIaen+exQusGAivLyCEYWyNihoRtniZbhsw644YYb5A4FgJjxO3z4cJOZoPayZs0aXHbZZdHbfP3aa6/hnXfeAQB07doVGzZswD333COrMCIIIPZMJ31TZA7O2aIVHJHktLUA+yxHUeWqRqo6GfnGi9AzpavcYTWLi3PDbC+XxI+4Mb48ZCmMAQODNrXBmgwjeuR2i0qxB9RPlpEJIxENXHHFFfjqq6+a7O1qD7W1tTCbzS0SRYBMwsjtdktd5wBgMBhi7rdbIv6IFdNJD++Bk3PDYquAxR6d9ganrQXYVviTdFzptErH0SCOBEHwlsLMKLWXS1NhFc6qkM9VsypvGax+MsykM0DFyvLttFX4SmVOt/y+Q4S8PPTQQ3KH0Ahf6TPcJCYmSmP7LUGWr+Rhw4Zhzpw5uOmmm8AwDL788stG3foEEWmi1XTSlxXybar3NU/ruQTZYgrFPkvwxtD9lqMRF0a8wKPcUYlSW3mAP5DNE3o/Y5IqEZl6Q4A/UJomRbaG6Lbi22QfK43UBCEnsgijpUuX4r333sP69euhVCpx6aWX4q677pIjFIKQiBbTSZ/jtCiEXDHpLVTlqm7V+XDh5FxiH5DdgjKvECqzl4MTmv8cMmBg1KUFmCNm6ozQq1rnaBxNUKmMINqGLMJo165dmDFjBmbMmAEA4Hke77zzDu699145wiEIAPKaTnq8G+pdvDvqeoXaQqo6GZVOa9Dz4UAQBNS4a1Fi8woguwWlNjMqnaGFl5pVBTRDZ+pMMOnSoIyBUlhLcHkzQ1QqI4i2Ict3glWrVmHbtm1YtGgRiouLsXDhQqSmppIwImQlkqaTHM/BzXvidvVGvvGigB4jH0OMF7X6WhzPweKoRJm9XOwJ8vYD2TlnyOcmqxMbZYFSNckxVwoLBScIcLnEnWUcT9khgmgPsgijTz/9FGvWrMENN9wAjuOwaNEiXHPNNXKEQhASHWk66eE5uLxj9PEohBri6yPa7zeVNqQFU2kOj1MSQL7JMIu9AlwIU0qWYWHUpiHL6w6d4W2M1inDO90STQR4DnGUHSKa58KFC5g4cWKAl8+IESMwe/bsRh+7cOFCTJgwodXLbuMFWYTR+fPn8euvv6JHjx4oKSnBnj17cOWVV7Z6QzFBhJtwmU421TDdmeiZ0rVJISQIAqpdNQFj8ZbDlaiwh54K0yo0yNAZ6kWQ3gCjNh3KMG6Mj2ZcHrFvyOXmaZo3Tvn1eBk2/1yAkvI6ZBkSMG54Vwztl9Hu6/bu3TtgJQgRHFmE0d1334158+Zh8uTJcLlcePHFF3HjjTdiy5YtcoRDEO3G1zDt5t1wcm5ymvaD4zmYHRVSM7RPCDlaUApLUSchS29Cht4guUQnq5PirhQWCiqVdR5+PV6G9788Ih0XW2ql43CII384jsOSJUtQUlKCyspKXHXVVXjkkUek9585cwaLFi2CUqmEQqHAc889h8zMTKxatQp79uyBIAiYPn06rr/++rDGJTeyCKMNGzYgKysLAKBWq7FgwQJcd911coRCEG2CFwS4ebcohjg33IIn5humw4Hd45B6gMrs5SixmWFxVIbMmCkYFtlJGUhXiSaJWXoTMnQGaJWaCEUenbg9POwuDi537E0mEm1j888FQc9v+bmg3cLo999/x9SpU6XjRx55BPn5+ZgyZQqcTmcjYbRz504MGDAACxcuxC+//AKr1Ypjx47hwoUL+Oijj+B0OnHrrbdi5MiRTe6Vi0UiKoxeeuklPPLII8jKysKOHTswcuRI6X1vv/02LZIlohZO4EUB5M0KxeIIfTgRBAFVrmpJBPmyQNWu2pDP1Sk0flNhogAyatOQlZUVtS7RkYQXBDjdHJwuGrPvjJSU1wU/XxH8fGtoWEqrra3Fxo0b8dNPPyExMbHRxvs//vGP+Pvf/44ZM2YgKSkJjz76KE6cOIHDhw9LAsvj8aCoqIiEUVv57rvvJDX6wgsvBAijgoLgKpkg5MAnhFy8G27OHbL5N57x8B6YvRvj/bNBTs4V8rlpmmRk6k3eFRliX1CSKqHTlcJC4fMccnmEmFveSoSXLEMCii2Nf8HISg+/oeuGDRuQlJSEZcuW4dy5c/j4448D+ta2bNmCYcOGYfbs2fjiiy/w5ptvYty4cRgxYgSWL18Onufx6quvIi8vL+yxyUlEhZH/J5yaBoloQjJV5Fxw8m5wnTQjZHPbAwSQOBVWGXJjvIJRSJNgmd51GRl6IzQKdYQijz1oqowIxrjhXQN6jHyMHR5+x/jLL78cc+bMwd69e6HT6dCtWzeUlZVJ7x84cCDmzZuHV155BSzLYtGiRbj44ovx888/484774TNZsO4ceOQmJgY9tjkRDZHM/qNMX6JlUWsgiDAxbuljfSdSawLgoBKpzWgDFZqs6DGHTpdr1dqvVmgeiFk0KZFZGP8jqK92Gs+CIfHCa1Sg2GmQRiZM6zD7xtOWrrJnuic+PqItvxcgJKKOmSlJ2BsGKbS8vLy8PHHHwec69OnDzZt2tToY5999lnp8fr16xu9f9GiRe2KJdqJqDAiMRT/RPsiVv8SmYtzxb2fEAC4eQ/MfotSfaUwF+8O+dx0jW9jvAEZOrEpOlGll+VreUfRXvxY/It0bPc4peNoF0fSVJmbB0d9Q0QIhvbLCPsEGtFyIiqMjh49iosuEp1vBUEIeEyiKT6ItkWsPodpF++Goq4c5VG6jT5c1LltjRqiyx1VIUthKlYJk87gzQKZkOXdGK9WqCIUeWj2mg8GPf+r+WBUCiNeEGB3eGCtdYmlMoIgYoKICqNjx45F8naEDMi5iNXXJ+ThPd7pMU/AmHg8eQvxAo/SWguOVZxEqc0iGSXWuW0hn5ug1EniJ0MvegOlaVIiUgprDw5PcN8jexPn5cLlEf2GXB4eUJEoIohYIz62JhJRQ6QWsQqCAI/ASUJI/BOfDdMuzi2WwhpMhblDCD0GDAzaVFH8ePeFZeiNSFTpIxR5eNEqNUFFkC4KvI48HC+O2Lt58NQ3RBAxDQkjIqx01CJWD8+JG+h50VXaI3BxZ6goCAJq3TZJAJV5s0DljtBrMlSs0jsSX78sNUOXDlUUlcLayzDToIAeIx9DTYNkiKZeDLk8Qtz3DZ2vu4Bj1SdhL7JBx+jRP7kPuiTE14g2QfggYUSElXAtYhVH591eM0VP3DVJ8wKPckeVN/tTnwmq89hDPjdJlYAMvRE9jV2RJOiRoTciXZMS9316vj6iX80HYfc4oVNqMDTCU2mdSQz5OF93AT9bREGqUClR7bJKxySOiHhEFmF0ww03YPLkyZg0aRJMJpMcIRAdSFsWsfpWa7i8azYajs6fthZgn9+m9vwWbGqPFpycS9wT5ieAzPZyMevVDL5SmG9XmLgmw4gElbhs2ZRh6nRO0SNzhkW80drt4eHycHC5hU65p+xY9cmg549XnyRhFCM8++yzOHz4MMxmMxwOB7p06YK0tDS8/PLLcocWlcgijN544w189tlnmDZtGrp06YJbbrkFY8eOhUoVP2l/omk4gZcapH1vm/MQOm0twLbCn6TjSqdVOo4mcSQIAmrcdY2mwiqd1pDPVbMqP3NE8a1Jlw4lS0ldOfCJIeoZAmrc1U2crwnbPRgwYBgGLBgwDOt9y4ABC5Zh4HYDpZXR1WTfkewvOYJtp3eitM6CzAQjRve8AkOyLm7z9RYuXAhAdLo+ffo0HnvssXCFGpfI8l03NzcXDz74IB588EH85z//wV/+8hcsXboUEydOxKxZs5CWFt5GXUI+fCLIXwi1tiy2z3I06Pn9lqOyCSOO58RSWAOXaLvHEfK5yepErydQvRBK1STjTPV57LMcxa91h2MuKxbrCIIAN8fD5RanyTq7GPInSZWMaldjcZ+kSmrR8xkwUDAsWN8fNH7sXwZ2e3iUVDhQaLGh0GJHocUOS5UTAoA/jrskXC8ratlfcgQfHtgoHZfUmqXj9oijhuzevRsvvPACVCoVbr31Vrz88sv46quvoNFo8MILL6Bnz5645ZZbsGrVKuzZsweCIGD69Om4/vrrwxZDtCKLMKqrq8M333yDjRs3orS0FHfccQduuOEGfP/997j33nuxYcMGOcIi2gkv8PDwXEAmKNRW9ZZQ5Qr+G2tT58ONw+NEmc8g0V5fCgu1P41lWBi1aQFZoEy9ETqlttHHxkpWLJ7wreRweURB1Jmcz1tD/+Q+Uk+RPxel9IOKUYLxChv/bE9ToqchHo5HUYUDRX4iqKzSgc6sS7ed3hn8/JldYRVGAOB0OvHJJ58AQNCy2nfffYcLFy7go48+gtPpxK233oqRI0fG1cLYYMgijMaOHYvRo0dj9uzZ+K//+i/p/J133omdO4P/pyCiB07gwfEcPAIHjufASW87pv8iVZ0ctByVqg7vF6cgCKh21aC0gUt0SwSYRqEOED+ZeiOM2nQoWUWL7h2NWbF4RBAEuD08nCSGpPKVWLCqfyy99Qqdi1P6Q6/Q47D1CGqFOiTp0jA4dSB6JvVo1f04XoC5yoFCix1FXhFUUuEAF0IFGZLVyDXqkGuMTZuJ1lJaZwl6vqw2+Pn20KNH8H9D39fFiRMncPjwYUydOhUA4PF4UFRURMKoI9i8eXPQpXMMw+B///d/ZYiICAYv8HBxbnACJ43LcwIX8QmxfONFAdkUH0OMF7X5mhzPweyoEJui/TJBDi50H0OKOqlRFihFndSuqTC5s2Lxjtvj9RmKw/1kDBiwfv04TECfDuv3/oaip+X/X/um9EbflN4wZWTA7LdktCl4QUC51RkggorL7XBzzX/uUxNVkgjKNeqQbdBBp2nZLxfxQmaCESW1jYcqMhKNYb8Xy9abuqrVapSVlSEvLw/Hjh1Dr1690LNnT4wYMQLLly8Hz/N49dVXkZcX/w33ERVGY8aMCfrF6FsJsmXLlkiGQ/jBC0K9UaLXOFGoZVHllP8Hsy9jst9vKm1IK/pv7B4HymzlOFz3O06XnUOJzQyLozJkmU/BsDDq0pHp7QfK8IohbQcYCkYqK9aZiEXTxVBNyP7ih/WKHrltGgRBQGWNSyqFFVnsKCq3w+lu/usrWa9EjlcA5Rp1yDHqkKClYYPRPa8I6DGSzve4vEPvO2PGDMycORO5ublSRmjMmDH4+eefceedd8Jms2HcuHFBkxrxBiNEMJdcWFjY7Ptzc3MjFEljiouL232N7OzssFyno6lviOYkIcQFcY2OtXFwQRBgddWI6zFsZikLVO2qDflcnULjVwYzIUNngFGbBkULS2HtpWGPkY/RuZc1KQBb8u9zsrAGv56oQGWNC2lJagztm44+uS1rmo004fj/xvE+MRRZnyFRqqCBiGFgNGWgwmIRP4LxfozvbwYB2RsWzffjRANGkwm/nykMyAQVWeywu5q3nkjQKpBr1CPHK4JyjTok6Vs/hZw/oGdbQ48p9pccwbYzu1BWa0FGohGje1we9v4iomkiKs/37NnT7PvbI4z279+PF154Ae+//z7OnTuHhQsXgmEY9OnTB0uXLg1IGXYGeEEAL/DgBV4qhYlv48Ms0cNzMNsrUGo3B6zJcHKukM9N0yRL4idLb0Km3ogkVYKsP5TamxULxsnCGmz+pV6oV1Q7peNoFUdtwbe53unm4QmTGPI1DysYNqChWBIwYIAGwiYYSepEOJSh99dFKzU2d0AmqLjiGGps7mafo1MrJAGUY9Qhz6hDcoIq6kVfNDEk62ISQjISUWG0e/fuZt9/8803t+m6f//73/H5559DpxON71auXIlHHnkEI0aMwJIlS7BlyxaMHz++TdeOBXzLU91ec8RQvkCxhs3jQKnNHGCS2LJSmAIZOoOUCeqX0wtqpxIahTpCkbeOnildw9po/euJxjvrAOC3kxUxL4x4QRAdqN0C3J7W7chrJHr8jn1j5J2ROodHygKJQsiGalvz+/g0KhY5Bp1fJkiPtCQSQURsE1FhtHLlyibf53CE9n9piq5du+KVV17B/PnzAQCHDx/G8OHDAQBXXXUVduzYETfCqGEvUDztDRMEAZVOq7cZun4yrMYduhSmV2qRqTch008IGbRpAT/kTOmxVRpsL5U1wbNnFdWhs2rRiG+83un1GoJX/J8rteHwWSuqa91ISdBgUM809MpKDBA9LMNAwSiioicnGrA7ORSV1wugQosdVbXNZ4JUCgZds5ORkayUhJAhRQOWPp9EnCFLp9vWrVvx0ksvwWazQRAE8DwPh8OBXbt2tel61157LS5cuCAd+5q5ASAhIQE1NaEdWo1GY1ict7Ozs9t9DR+8wMPN1a/K8HAeCAIHFRRQITIbxU0ZHbOyxcW5UVJThsKaEhRWi3+KqktDlsIYAMYEA3KTs5CblIXc5EzkJmchWdOyqbCOej1y0dzryTaWoqyycRknM00ftZ+HYHF5PAKcLh5uNw8NWKQwCihYFiyjwLEzlfjlYCUAHdTQw14L/HzAjuy0XAzoaYj8CwiCKSND1vs7XB6cL6nBuZIanCupxrniapRVNr+TT6lgkJuRhO7ZSeiWlYxuWcnIMuqh6GQtCUTnRBZhtHLlSixfvhzvvPMO/vSnP2Hz5s2w20Mvz2wp/v1EdXV1LfJcsFja7xHRnuZrQRDACRxcfuaIwRqiI0m4mq/r3DaU2soD+oHKHVUQQqS5lKxSLIXpDGI2SC9ujFc3KIW5qp2wIPSYfaw1k4ci1Ou5uJseRebGk24XddPL/3lgIGVyfOWr7KxsmMvMYMFAEBi4XAJcLqHZnrgf9p4H52lcUt3+yxlkJMr79QOgxePt4aI51+imYBkgM12LXKkkpkdGmgZKhb8IsqHCYov462lIrin+J6II+ZFFGCUlJeGyyy7Dr7/+ipqaGsybNw8TJkwI2/Uvvvhi7N69GyNGjMD333+Pyy67LGzXbi/1DdF8wLqMeCiH8QJfXwqT1mSUo9ZdF/K5CSp9oEGizoB0bWqn7fcIB74+ot9OVqCi2oX0ZDUu6dNxU2mSWaDfOLn4p/6x2MejCFp+SVInoJyvgt3JweUOLmpO15zB/qpDqHJVIVWdijJPOpRonJGJ1XJha/BwPEornSi02KTeoFCu0QwDmFI1ok+QVwhlpWuhUtLXGUH4kEUYabVanDlzBr169cLPP/+Myy67DG538/Xt1rBgwQIsXrwYq1evRs+ePXHttdeG7dqhEDM/vNcIkZdcojmBiwvx48PNucU1GX67wsrs5XDzzTdrMmCQrk0NyAJl6g1IVCVEKPLORZ/cpDYLIcYnaBqInIC1D37Hbend8fUNOVwchPI6WGubFjSna85ge+kP0nGlsxIuYykEM6CyB4qj9OTobLBvK/6u0b4JsVa5RptEIZRl0EKj6lyGiQTRWmQRRo888gheeuklPP/883jjjTewfv16/OEPf2jXNfPy8vDxxx8DEG3O//nPf4Yj1Cbx7QXzX4uhqFXBbA8+CRSrCIKAWrdNEkBlXpfoCoc1ZClMxSqR0SALlKEzQKVofy8X0TZ85oGs3wSWf0anfrlnxzUpC4IAp7vefNHnRJ0U4peG/VWHGp3Ta5WoTTrXSBhd0ic9bPFGGp4XYKl2BkyIlbTYNVovjcjnGHXQqkkEEURrkUUYDR8+XJoa+/TTT2G1WpGSkiJHKE0i+gBxUsmL5/0eN7EWwyM039Nw2lqAfX4+NdG2PZ0XeHFjvM2CMrsFFWercaGqCHWe0P1fiaoEKQvkc4lO0yRTKSxC+LI7Cq8bsqKh0PETQXLACwJcbjEz1NYdZVWuqkbnNCoWTKob6U5Ng3JhbPSiCIKACp9rtFl0jC6y2MWpu2ZI1isDDBPJNZogwkdEv5IWL16M5cuXY+rUqUF/G33vvfciGU4AdW67dxdY08KnPUTb9nQn54LZXu51ia7fGB9K3DFgpI3xGXrRIDFDZ0SCShehyDsXQbM53oyOUZcGXusOucFcLnyZIYfXfBHt/JpKVaei0lnZ6HxWYjpuvih6fsFoCkEQYK1zSyKo0GJDUbkdDlfzIihBq5Tcon0iqC2u0QRBtIyICqPbbrsNAPDQQw9F8rYtwu5xhDQMbA9ybU8XBAE17jq/ZmjxbbC9XA3RKNSSQaJYEjPApDNAxdJvpu0lWFMywwSaDIYqZ6mV6oitLGkpgi8z5ObgdIV3e/2Q1IEBPUY+BqcODNs9wkmNzY2ik2YcPVUqTYnZHM3/4qFTK5Br0iHHUC+EyDWaICJLRH/CDRwofgP75ptvsHjx4oD3LViwQCqvxSOR2J7O8RzKnVUNpsIssHtCm2cmqxORqRNLYFneZam9u/REubk8bPFFEx1W1gwyhq5gFFAwLBSsQhJB0caxilP4qXQfyh2VMGjTcFlmPvqn92rRczleFEO+nqH2ZoaaomdSDwDAgapDqHJZkapOweDUgdJ5OamzeyTDRJ8Iqmm1a7QOaUlqEkEEITMRFUZPPPEEzp8/j0OHDuHkyZPSeY7jUF0t/xb3jiTc29MdHqc4FeaXBTLbK8CFKIWxDCuVwkQhJPYF6ZXaoB8bj7S1rCmKHa/IYViwrKI+w+Pbhh6DP9SOVZzCF2e3SscWe4V0HEwc+SbJRDHER3RZa8+kHrILoTa5RisZZKd7BZBJhxyjHoZkdUz+fyGIeCeiwuiBBx5AYWEhVqxYgdmzZ0vnFQoFevVq2W+nsUq+8aKg29OHGC9q9nmCIKDaVRswFl9qt6DKGVpIahRqSfz4lqUatelQRln5JdIEK2syAA6WH8fFhj5QMgqpb8fny9OU9048jr+DegAAIABJREFU8FPpvqDnd5fuk4SRr3na2QElsmjG6eZQXB5omBjKI0nBMshO1yLHqEP/nplI1nhgTNFAwcbn/x+CiDciKozy8vKQl5eHzz//HLW1taipqZG+wdpsNqSmpkYynIjSku3pHM/B4qgMyAKV2ixwcKFdnVPUSX5ZILEclqJu2ZqMuMavtKVRqKFRqFHtqhGFD8RmckCc6qpx1yJZHRvTTOGk3NG4oRkAzPZK1Nk9cLo5cVQ8zsWQ28OjuMIeMCbfEtfojDQt8rxeQTkGXYBrtNxO0QRBtB5ZumjXrl2LtWvXBgghhmGwZcsWOcKJGP7b0+0eB8ps5fi5dH/9VJijImQDOMuwMGnT672B9EZk6AzQBSmFxTssw0Lp17ejYBQBpoQNS1sGfRpcGgcy9EZYgvhNGbRpkQw/ajBo02CxV0AQxAwlLwACBKSr01BrD5/xajQhukY7JLPEVrlGG8S1GbkmHTLTyDWaIOINWYTRJ598gs2bNyM9PXZN2FqKIAiwumoaTYVZXaEX22oVGj9zRKO3FJYWdZNIkYJlGKhYFVQKFdSsqs0lwcsy8wN6anyMyMxvb4gxgyAIcHsEuDwcBiQPxOba7Y1c2aN12qu1cLyAskqHX19Qy1yjjSmagMbo7HQd1CoSQQQR78gijLKzs6PO0DEceDgPSmzmRlNhoTbGA0CqJrnRrrDkzlIK8yt3+XZs+ff3KFkllKwybNNcvr6Z3X5TWCNaMYUVq7g9vNQ07fLUT4911XXFf2dcGZXTXq2F5wVYrE5RAHmFUHG5HZ4QrtFpiSpxbYbXJyjHQK7RBNFZkUUYde/eHXfeeSdGjBgBtbp+p5F/Q3a0Y/M4xPUYflkgi6MyZClMwShg0qVL4idTb0KGzgCtUhOhyOXDV/ryiRwFo5BKYZGmf3qvuBdCPO8/PcaBbyZDEg3TXq1FEARUVLvq94e10DU6JUEl+gSZ6g0T9Rry5iIIQkSW7waZmZnIzMyU49atRhAEVDmrUWq3oMRvV1i1qzbkc3VKLbK8zdC+TJBBk9qiUli0rw9pDoZhJNGjkrI98TvVFU24vQtZXR4enhACIZbwuUZfMPt6glrmGp2oU0rix1cSS9SRazRBEE0jizCaPXs2bDYbCgoK0LdvXzgcDuj1ejlCCcDNe2C2V0i7wnzlMBcfugE1TZOCrmm5SGWTJBGUpEpoUyks2taHNAXrFUAKr5+PklVC6T0mIodPDDldPDg+PsRQtc1dvzbDYkdheStdo01ig3SyXtk5ytEEQYQNWYTRrl27sGTJEnAch/Xr1+PGG2/EqlWrMGrUKDnCAQC8fmgdLPbKkBvjlYwCJp1BdIfWm5CpFzfGqxVqmDJMMJeZ2x2LXOtDmoQRX7dP+Ph6figDJA88L+4gq6h2oKzKIW2nj1Vq7R4UWWz4+UQtTpyzoMhiR429Ba7RRv/VGXqkJdHqDIIg2o8swmj16tX44IMPcN9998FkMmHdunWYM2eOrMLIHGR8O0Gpk8RPpt6ETJ0B6drUDu+JicT6kObw9QGlapPBaV3SGDwhHx5OdJl2uji4vSUyTYIn5kSR3cmhyGLHBV8myGKHtS60a7RvdYaYDSLXaIIgOg5ZhBHP8zCZTNJx79695QgjgAydAUZduncyzIAMnRFJ6gRZYgn3+pDm8I3AK1klVN4/PhGkV+lgpYWxQTl81oodB82wWJ0wpmgwcpAJA7qHb9LSv3Ha5Y7NEpnkGm32c42uaX5CU6lgkJWmldZm5Bp1MKVowEbYNfpkYS1+PVGByhoX0pLUGNo3HX1yO5/5J0F0RmT5qZeVlYVt27aBYRhUV1dj3bp1yMnJkSMUifsH3hlyoixStHV9SEgYQMnUCyAVq6R+oDZw+KwVn/1wXjo2Vzmk4/aII7enfhFrrDVOuzw8Sryu0RfM4oRYS1yjs9K1UhZoQJ9cqIQ6yTVaLk4W1mLzL8XScUW103ucTeKIIDoBsgijZcuWYcWKFSguLsb48eMxYsQILF++XI5QopKWrA9pCQqGhUqhqhdBVBILCzsOBu8j23nI3GJh5FvE6vbwcHsEuD2xs3/M3zVabJC2w1zVMtfoPKNeao5u6BptykiCucwegVfQPL+eaFxWB4DfTlbElTCirBhBBEcWYXTs2DGsXr064Ny3336La665Ro5wohL/9SEtwpsNUnsbo1UKVdgMEYlALNbgu+vMVc3vtPMtYnW4OLjcsSGEAlyjvSKotLJlrtG+8ficGHONrmyi3BdqeWwsQVkxgmiaiAqjL7/8Ei6XCy+//DIefvhh6bzH48HatWtJGLUCaT2GVwQpKRsUMYwpGpirHI3Om1IDTTrdHh5urj4rxHHRXR7zd40WV2fYUFzhCO0anaSWRFCuUYfsGHeNTktSo6K6schNT1YH+ejYpLNkxQiiLURUGNXV1eHXX39FXV0ddu/eLZ1XKBR49NFHIxlKzCGaJaqoN6iDaUlT9chBpoAeI0AsjQ2/yIA6u0cqkUVzRogXBFT6uUYXWmwoLne0zDXaTwTFo2v00L7pAdkUH5f0iZ/djp0hK0YQbSWi39GmTJmCKVOmYNeuXbj88stRW1sLnueRnBz+aatYR8kqoZb6g1Q0mhwBWtpUPaB7CgRBwI8HzTBXOZGWpEJ+73RkpWmjchu9IAioqnX7bZJvvWt0nvdtZ3CNFjMm2fjtZAUqql1IT1bjkj7x1X/TGbJiBNFWZPlVLzc3F3/84x9x/vx5CIKAnJwcvPjii+jRI7Z2NYUThmGgYpXQKNTQKNSy7A/r7DTXVN2vSxI8nAAPJ5bFTKlaTB6VF+EIQyMIAmpsHikL1FLXaL1G4ZcJEsfkkzqxa3Sf3MS4EkIN6QxZMYJoK7IIo6VLl2LGjBm47rrrAIi9R0uWLMH7778vRziyQD1C0YevqVoQRP9zQRAfF1nsKG+i4VpufK7R9SUxO2pb4Bpdvz9MFEGpieQa3ZnoDFkxgmgrsgijyspKSRQBwIQJE/Daa6/JEUrEYBlWEkG+yTFCfnheHJX3cAKSE1QotzrQsDXIkBId5QWb0yO5RRdZ7CiuPIHKIOUQf9RKFtkGrVcIiSIonVyjCcR/Vowg2oosP53VajUOHz6MAQMGAAAOHToEnU4nRygdRqCHkApKapaWHY4X4HRx8HAC3BwPj0cIcJTO750WNeUFh4tDcbndb0Ksha7RfoaJcrlGEwRBxDKyCKPHH38cDz30EFJTUyEIAqxWK1588UU5QgkbLMNCr9QiWZ1IHkJB6OgVGj54XgDHC/BwougR34p/eGUdqmqbFhdylRdcbh7FFXYpG1ToLd2Fco3Oy0hCRqpKmhDLSNNCQSKIiAe8GU3G+xcLBpTkJCKFLMIoPz8f33zzDc6ePQue59GjRw+o1dFRrmgpvmZpNauCWiHuGkvVpcCutMkdWtTRESs0PBwPjhPg4QXxLcfDwwvtXqra0eUFD8ejpMLhNyFmR1lV4/KdPwGu0V4RlJmmRU5OFsxlZR0WK0EEhWHAiG/ANHzsFS9sg8dg6kUO4xU54vO8j5n651CvGyE3ERVGpaWleO6553Dy5ElccsklmDt3buyM6jOAivGN0KsClq0SzdOWFRoejhezPDzA8Tx4XvTe8YmhZpVElOBzjfY3TCytdDbrGs0AMKRoAkbkY8k1mogOGK/ykDItXuEhvi/IY684kURLw8de0ZJjTADrqZHxlRFExxNRYfT444+jb9++uOmmm/DNN99g5cqVWLlyZSRDaBUKhoVGofY2TNPUTlvxX6HhMz0UAJRWOFDn8EjlL94nhITYED7+tNU1Oj1JLWWBcow65MS4azTRQrxCg0W9KPEXK0GFCfwyLAjMtjTM3HRc2PQ9kIh/Ip4xeuuttwAAI0eOxM033xzJ27cIn5eQWqGmhukW4hM2HC+AFwQI3uwOLwgQBCBZr0R5tTPotFetLfoMEUPhc42+4BVAhRZ7i12j68fk49M1OpycrjmD/VWHUOWqQqo6FUNSB6JnUvi9ztqyTJVhGSgYBizLSKJGwTJg2ECBY0rVgXeKq2KoVEQQsUFEvyurVKqAx/7HcpOkToCKVZKxoh+cd5Sd5wVwQn1GR4D41ieIQq2+yO8Tu2Zy/q7RPsPElrhGixNiOvTJS+xUrtHh4nTNGWwv/UE6rnRWSsdtEkf+GRW/LM3JCzXYsrcY3rOoqnVh668l0GtycXH3lEa9L/6ZnZagVimgVND3FIKIJWT9dTWafnPSKGKr+bu1CIIAXhDFjC+T43vs698JOCcAvLIu6NqA1hIrZnINXaN9DdI2Z2jX6NQkNarrXFApWagVLFgW4HkeXTISou51xgL7qw6JD3xNu96/D1UfxgBjH7CsT7A03cgLv/NN8emp80GFy94TFRjaN/qFO0EQ4SeiwujkyZMYO3asdFxaWoqxY8dCEAQwDIMtW7ZEMpyw4RtFt9pOIEXPdsgoOi8IgOB9C7EFx3dOQGiRI3fPTqTM5FpTfmmLa7RWzYo+QX4TYqmJKny8/XzQzzFtKw+kYVMwwwAsK5ahUhI1cNvUYFkGtVw1VMrGgqXGY0VyQvgyb5YmHM3NVdHpdE4QRMcTUWH0zTffRPJ2EcF/FF2lUqGs0o5/f18Aju+Ci7o2nrjzrZnwaRWfeBFLUvWixv9j5BY1sUJz5ZcsdRccOVOOI7+XSWPy1rrm+5vUStbbEK2VVmekNeEa3dm2lTMsI/XV+LI3/v02wd6GyhAn6lSo8TaeG3VpsNgrGn2MQZsW1tdhTNGgoKwOtTYPPJwApYJBol6JbpkJYb0PQRCxQ0SFUW5ubiRv1yrcHt5PlIh9NKIoCczSAPXvEwRg26+l8HC89zmcNIX03b5SZKZqZHo1nRNf+YX3sHDW6uGq0cNZq8e6PZVw2Wubfa5SwSA7XSutzcjxc40Ws1B7sddShdTq4FmoWN5W7hM5rDd7Iwkaf6EDUdiwLMQm4w4ug1+WmY8vzm5tdH5EZn5Y75Nn0uPAqSrp2MMJqKpx44oB+rDehyCI2IFGYrxU1brAt8EcMNi0FRC/mYJow981+sSZZDhrsuC2a5t9joJlRINEaZt8067RLW0Cjtpt5QwDJctI5SqFwpvlYeofRyP903sBAHaX7kO5oxIGbRpGZOZL58PFBbMNqYkq1Nr9MkY6JQotZNRKEJ0VEkbtJJYzBbGG28OjtLLeNfqCxQZzlb8wDSZCBOgS3bgoOxP9emQgRetBZpq2xZNCUhNwAw5UHQoQRtHSYK5UsFApWSiVDFQKFkpFx2d3Oor+6b3CLoQaYrE6odMooNMEWnNQjxFBdF5kEUbLly/H4sWLA84tWLAAf/3rX+UIp11EbaYgxuF4AaWVDr/9YTaUVjgQKqmn0jmgSbJBnWSDJtEGdaINY3JGoWdSHkwZGa1eoVHlqmrivLXRuUhuK1ewLDQqBXQaJRQKBkoFA5WSbdUoOSH2GJmrHI3Om6gMThCdlogKoyeeeALnz5/HoUOHcPLkSem8x+NBTU1s2sz7Zwpq7DwMKZqoHEWPZnhegNnrGu2bEitppWt0rlGHbIMORc4CHKg6hCqXFanqFAxOHdouU8BUdSoqnZVBzod/AW5TsKwoelQKbybIK4CMqTq47eSN1B5GDjIF7PHzccVAkwzREAQRDURUGD3wwAMoLCzEihUrMHv2bOm8QqFAr14dmzLvSHyZgrZkJDobvCCgvNolCSCfYaLb07wI8neNzjPqkW3UBnWN7qnuEVZ35CGpAwN6jHwMTh0Ytnv4w7BiCUzlK4UpWdn6gHw2FBarE8YUTVhsKDrimu3Bd++dh8wwVzlhStXgioHyxkQQhLxEVBjl5eUhLy8Pn3/+OWpra1FTUyO5JttsNqSmpkYyHKKDaega7RNCTnfzrtGJOqWUBRLFkB6JOnna4XwiKzALFabVFIxYAlMrvX1BCiZqXJL9bSgAwFzlkI7bKho64prhYED3FBJCBEFIyPLTZu3atVi7dm2AEIplg0dCFEHVNg8KLTYcOmPFmeI62ByekD1Beo2ivhxmEkflk/XRVR7qmRS+LJSCZaFWsdCoxLfR2hi946A56Pmdh8xtFhEdcU2CIIhwI4sw+uSTT7B582akp1ODcqxSa3f7bZJvnWu0KIT0yDPpkJKgilpx0F6U3p4gpYKFkmVkLYu1lo5whCaXaYIgYgFZhFF2djZSUug3xFjB5vT4TYeJQiiUazQDiH0y3jJRRpoGd43rHtdTU0olC61KEdAgHat0xLQWTYARBBELyCKMunfvjjvvvBMjRoyAWl3v9+PfkE3Ig8PFoahcFD+WmlKcLqxqct2FD59rdK5Jj+MF1d5emUD/nDo7F9NCISiM2B+kUbHQqBUxkw1qCR0xrUUTYARBxAKyCKPMzExkZmbKcWvCD59rtH8mqKlyhw8FyyArXevdIdbYNbrW7olvw0uvGNKqFdCoWLBxJIb8ae201rGKU/jJz6X6siAu1TQBRhBELCCLMJo9ezZsNhsKCgrQt29fOBwO6PW0m6gjkVyjzXYUlotTYoGu0Y1hGQamVA3yTDpJCGWlN+8aHY+GlwzDQK0SxZBaFdslstbQ0mmtYxWnAvaaWewV0nEwcURCiCCIaEYWYbRr1y4sWbIEHMdh/fr1uPHGG7Fq1SqMGjUqbPfgeR5PPfUUjh8/DrVajb/85S/o1q1b2K4fzfhcowvNXsPEcntI12gGgDFVgxyDThJCg/p1hbWyvFX3jpbVGO2FYRho1KK7tCaKp8eigZ9K9wU9v7t0X4ev9CAIggg3sgij1atX44MPPsB9990Hk8mEdevWYc6cOWEVRps3b4bL5cL69euxb98+PPvss3jttdfCdv1owd81utBsQ5HFjpLKFrhGJ6vFEXmDOCafbdBCowrcF6VucNxSIrkaI5wwLAOtVwhF8yi9r2xVfagWyYrEoGWrSFLuaOwM3tx5giCIaEYWYcTzPEym+obL3r17h/0ee/fuxZVXXgkAyM/Px6FDwZeBxhINXaMLzXYUV7TQNdpUL4JyDLpGSzM7mpOFtfj1RAUqa1xIS1JjaN/oyCIpFT5fIbFMFu34l61UKlWzZatIYdCmwWKvCHqeIAgi1pBFGGVlZWHbtm1gGAbV1dVYt24dcnJywnqP2tpaJCbW/+BVKBTweDxQKoO/5LS0dLCK9osFU0ZGu68BiIaJFqsD54qrca6kGueKq1FQUgOHi2v2eckJanTPTka37GR0y0pC16xkJCe0vfE5HK/n8OlybN8nmvspFApU2zhs32dGSkoKBvQ0tPv6rSEjIwMatQJatRJatQKKKHGabinrz/wfVKp6A0zf4/3VxzF6QPgyrq1hAjMGHx7Y2Oj89RePQXZWdquulZ3duo+PBeLtNcXb6yGIhsgijJYtW4YVK1aguLgY48ePx4gRI7Bs2bKw3iMxMRF1dXXSMc/zTYoiAKisrAAfyqa5CU7XnMH+qkOo4+uQwCZgSCtXRgiCgOq6esNE34SYPYQI0msVAVmgXFND12gezroqmOuavESzhGv327Y9BfB4Gps/bv/lDDISm3+NYcE7Sda9aw4qy81weRi4bEB1x9857FyoKpbW6KhUKrjdop9UYWURiosbN71Hggyk4drcK7HbbyptRGY+MoS0VsWUnZ0t22voKOLtNcn9ekiUEZFAFmFkMBgwY8YMrF69GjU1NTh06BAywpRp8TF06FBs27YNEyZMwL59+9C3b9+wXt/H6Zoz0pJRpUqFSmeldNyUOJJco30TYmY76hwtc43ONeqRaxInxFITY8M1uikfpIrq5v2R2oX/WL1anCTTa1Wwxvh4fbSWrfqn96JGa4Ig4gJZhNELL7yAI0eO4O2334bdbserr76KX375BQ899FDY7jF+/Hjs2LEDt99+OwRBwDPPPBO2a/uzvyp479KBqkPomdQDNocHReX2ACFUHcI1Wq1k632CTKJXUHqSOiZEUDDSktSR8TZiGNFsUVUvhuKNyzLzA0bjfYzIzJchGoIgiPhDFmG0fft2bNwo9iRkZGTgnXfeweTJk8MqjFiWDXt5LhhVrirpMedhYa9KhLNGj7LaBKzedQyVtc2LIKWCQbbXKNEnhIzJmrgyDuxIb6PO5jHky8rsLt2Haq4OJl06Rsg8lUYQBBFPyCKMPB4PHA4HEhISAEDqk4glXG4exeV2uIq7orIKcNXo4bZrAz6mDoGvS8EyyEzTSlmgHEOga3S8Em5vI5/HkNY7SRarmbS24itbyd3vQRAEEY/IIoxuv/123HLLLRgzZgwA4Pvvv8ddd90lRygtwu3hUVLhEBepNnKNDp71YBggM03rVw7TIzNN06xrdDzTXm8j/8wQGS62nMNnrdhx0AyL1QljigYjB9EKDoIgiOaQRRhNnDgRw4YNw549e6BUKvH888/j4osvliOURng4HmWVTu9kWMtcowFAm+CCOtmGlGQOg3PzMCyvJ1TKzimCwgXDij1DnTUz1F4On7UGLG01VzmkYxJHBEEQwZFFGN1111346quvMGjQIDluH5TPdxSi0GxrnWu0UcwE+VyjwzXe3pmR3KfVLNRKEkPtYcdBc9DzOw+ZSRgRBEE0gSzCqH///vjss88wePBgaLX1fTnhNnlsDbuPBt8Jlpqo8muMlsc1Ot6ReobUikZrSYi2Y7E2ngQEAHNV8PMEQRCETMJo//792L9/f8A5hmGwZcsWOcKRSNYrkWPU1wshow4JOlk+RfGPd7SeeoY6DmOKBuYqR6PzplSNDNEQBEHEBrL81N+6tbEPi9w8cffF0KopW9HRqFUK6DSdY7S+o/A1VFttJ5CiZ5tsqB45yBTQY+TjioGmRucIgiAIEVm6g61WK5588klMmzYNVVVVWLRoEaqr5V3QoNdSZqijUChYJOiUMKZqkZakhlatIFHURnwN1eYqBwRBkBqqD5+1NvrYAd1TcPOVXZCRpgXDMMhI0+LmK7tQfxFBEEQzyKIGFi9ejJEjR+LAgQPQ6/XIyMjAY489hjfeeEOOcIhw413HoVGJm+s7q0VBR9DahuoB3VNICBEEQbQCWX5iXbhwAbfddhtYloVarcajjz6KkpISOUIhwohapUBSggqmVA3SktTQa5UkisIMNVQTBEF0LLJkjBQKBWpqaqSG27Nnz4Jl6QdoLKJUsNBqFNCqFXHv4B0NUEM1QRBExyKLMHrooYcwdepUFBcXY9asWdi3b1+HLXklwg/LMtCqxSZqyghFFmqoJgiC6FhkEUZXXXUVBg4ciAMHDoDjOCxbtgxGo1GOUIgWwjCiGPItayXkwdcvtPOQGVYbj4w0La4YSGs+CIIgwkVEhZHNZsPatWtx4sQJXHLJJZg+fTrUanUkQyBaAQNA4xVD5DUUPfgaqmmJLEEQRPiJqDBatGgRBEHAqFGjsHXrVpjNZjzxxBORDIEIgf+y1ixDAhhPjdwhEQRBEETEiKgwOnnyJL788ksAwOTJk3HbbbdF8vZEE0grORosa2WpmZogCILoZERUGGk09ZMzer0eCgU5TcuGdyWHTk2b6wmCIAjCh6x2z/TDOPIoWBY6jQJaDY3XEwRBEERDIiqMzp49i2nTpjV5/N5770UynM6DLzukoe31BEEQBNEcERVGa9eujeTtOj0+80WdWkH9QgRBEATRAiIqjIYPHx7J23VKfOaLWrUCKiX5DREEQRBEa6CV8vEAw0DrnSrTqKlURhAEQRBthYRRDKNWec0X1SxYamQnCIIgiHYTUWFUVFTU7PtzcnIiFEnsQktbCYIgCKLjiKgwuvvuu8EwDJxOJ8rLy9GlSxewLIuCggJ06dIF33zzTSTDiRmob4ggCIIgIkNEhdHWrVsBAI8++ijuuusuXHrppQCAAwcO4M0334xkKFGP5EatphF7giAIgogUsvQYnTp1ShJFADB48GCcOXNGjlCiDpWShU6jhFZNbtQEQRAEEWlkEUZZWVn429/+hgkTJkAQBGzcuBHdu3eXI5SowFcq02kUUCqoVEYQBEEQciHLT+Hnn38e1dXVmDNnDubOnQuPx4OVK1fKEYqsqFUKpCaqYUrVIkmvIlFEEARBEDIjS8YoJSUFc+fORUFBAfr27QuHwwG9Xi9HKBGHYRno1ArotUqaKiMIgiCIKEOWFMWuXbswadIkzJo1CxUVFRg9ejR+/PFHOUKJGColi5RENUwpGiTpVSSKCIIgCCIKkUUYrV69Gh988AGSk5NhNBqxbt06PPfcc3KE0qEwDAOdRon0ZA3SkzXQqhXUUE0QBEEQUYwspTSe52EymaTj3r17yxFGh6FQsNBrFNBqFORITRAEQRAxhGxTadu2bQPDMKiursa6deti3/Xamx1KS9JAraImaoIgCIKIRWT5Cb5s2TJs2rQJxcXFGD9+PI4ePYply5bJEUq7UShYJOpUMKVokJ6sJVFEEARBEDGMLBkjg8GA1atXAwBqampQUlKCjIwMOUJpEwoFC42KpRUdBEEQBBFnyCKMPvnkE+zduxfz58/HzTffjISEBEyaNAl/+tOf5AinRZAYIgiCIIj4R5af8B9++CHmzJmDL774AmPHjsWmTZvw7bffyhFKszBs/VSZ0TtmT6KIIAiCIOIX2X7KZ2Rk4LvvvsN///d/Q6lUwul0yhVKI9QqheQ5lJxAYoggCIIgOguylNJ69+6N+++/HxcuXMDll1+ORx55BIMGDZIjFAnaV0YQBEEQhCzC6JlnnsFvv/2GPn36QK1WY+LEibj66qvlCEXCkKyR9f4EQRAEQciPLMLo9ddfBwDs3r1bOnfkyBHMnj1bjnAIgiAIgiAAyNhj5MPtdmPr1q0oLy+XOxSCIAiCIDo5smSMGmaGHnzwQdxzzz1yhEIQBEEQBCEhe8YIAOrq6lBUVCR3GARBEARBdHJkyRiNGTNG2jIvCAKsVivuvfdeOUIhCIIgCIKQkEUYvf/++9JjhmHWo54AAAAU60lEQVSQnJyMxMREOUIhCIIgCIKQkEUYmUwmfPfdd6irqwMAcByHCxcu4M9//rMc4RAEQRAEQQCQSRjNmTMHVqsVBQUFuPTSS7F7924MHTpUjlAIgiAIgiAkZGm+Pn78ON577z2MHz8eM2bMwIcffojCwsJ2XfM///kP5s6dKx3v27cPU6ZMwe233441a9a0N2SCIAiCIDoBsggjg8EAhmHQo0cPHD9+HF26dIHb7W7z9f7yl79g1apV4HleOrd06VKsWrUKH374Ifbv34/Dhw+HI3SCIAiCIOIYWYRRnz59sHz5cowYMQLvvvsu3njjDQiC0ObrDR06FE899ZR0XFtbC5fLha5du4JhGIwaNQq7du0KQ+QEQRAEQcQzsvQYPfXUU/jtt9/Qu3dvPPzww9i5cydWrVoV8nmffPIJ/vGPfwSce+aZZzBhwoSA9SK1tbUBU24JCQk4f/58s9fOzs5u5avo2OtEC/R6oht6PdFPvL2meHs9BNGQiAsjq9UKjuNw6aWXAgASExMxa9YspKenh3zulClTMGXKlJAfl5iYKE28AaKBZHJyctuDJgiCIAiiUxDRUtqRI0dwww034NChQ9K5HTt2YNKkSTh27FjY7pOYmAiVSoWCggIIgoAff/xREmIEQRAEQRBNEdGM0V//+lesWrUKI0aMkM49+uijuPTSS/Hss8/i3XffDdu9nn76aTz22GPgOA6jRo3CkCFDwnZtgiAIgiDiE0ZoT9dzK5k8eTL+/e9/B33fpEmTsHHjxkiFQhAEQRAE0YiIltI8Hk/ASL0PnufbNa5PEARBEAQRDiIqjP7rv/4rqNniq6++ioEDB0YyFIIgCIIgiEZEtJRWW1uLmTNnoqSkBP3794dGo8GRI0eQnp6O1157DampqZEKhSAIgiAIohERFUYAIAgCfvrpJxw9ehQsy2LgwIFxMzFWU1ODRx99FHa7HSqVCs8//zxMJpPcYbWZN954Az/88AMAoLq6GhaLBTt27JA5qrbDcRxWrlyJQ4cOweVy4aGHHsLo0aPlDqvNCIKAq666Ct27dwcA5OfnB6zFiVVOnTqFW2+9FTt37oRGo5E7nDZjs9kwd+5cWK1W6HQ6PP/88y2yJYlWampqMG/ePNTW1sLtdmPhwoW45JJL5A6LIMJOxIVRPPOPf/wDpaWlmD9/Pj7++GOcPn0aCxculDussHD//ffj7rvvxpVXXil3KG1mw4YNOHDgAJ566imUlpbiq6++wvTp0+UOq82cO3cOK1euxOuvvy53KGGjtrYWc+bMwcGDB7F9+/aYFkbvvvsuamtrMXv2bGzYsAFHjhzBk08+KXdYbebll19GcnIypk+fjtOnT2Pu3LlNDtMQRCwji/N1vNK3b1+cPn0agPgNXqmMj0/vt99+i+Tk5JgWRQDw448/om/fvpg5cyYEQcDixYvlDqldHD58GKWlpZg6dSq0Wi0WLVqEnj17yh1Wm/H9m8yZMwezZs2SO5x2M336dHAcBwAoKiqC0WiUOaL2MX36dKjVagBi9jWWRStBNEd8/OSWgWDrSZYsWYIdO3ZgwoQJsFqtWLdunUzRtZ6m1q0MHjwYa9euxerVq2WKrG0Eez1paWnQaDRYu3Yt9uzZg0WLFsXMv1FT/99mzpyJ66+/Hr/88gvmzZuHTz/9VKYIW0ew15OTk4MJEyagf//+MkXVdpr7+pk2bRpOnDiBd955R6boWk9zr8dsNmPevHl4/PHHZYqOIDoWWUpp9913H2655RaMHTtW+g0kHpg9ezZGjRqF22+/HceOHcO8efOwadMmucNqF7///jtWrFgRU9/Um+LRRx/Fddddh2uvvRYAMHLkyJjumbLb7VAoFNLX0KhRo/DDDz+AYRiZI2sb48ePR1ZWFgBg3759GDx4cMwI11CcOnUK999/PzZv3ix3KO3i+PHjmDNnDubPn4+rr75a7nAIokOI6Li+j/vuuw8//PADrrvuOjz99NM4cOCAHGGEneTkZCQlJQEADAZDwL62WGXnzp246qqr5A4jLAwbNgzfffcdAODYsWMxvwxzzZo10m/1x44dQ05OTsyKIgD4z3/+g/fffx/vv/8+TCYT3n77bblDahdr167FZ599BgDQ6/VQKBQyR9Q+fv/9d/z5z3/GqlWrSBQRcY2szdcOhwNff/01XnrpJSQmJuKPf/wj7rzzzpjNIpWWluLJJ5+EzWaDx+PBww8/jJEjR8odVrt4+umnMXLkSIwbN07uUNqNy+XC0qVLcerUKQiCgKeeegoDBgyQO6w2Y7VaMW/ePNhsNigUCixZsgS9evWSO6ywMGbMGHz11Vcx3cdisViwYMECuFwucByHuXPnYtiwYXKH1WYeeOABHD9+HLm5uQDEnZSvvfaazFERRPiRTRjt3r0bGzduxI4dO3DVVVdhwoQJ2LlzJ44cOYK33npLjpAIgiAIgujkyCKMRo8ejby8PPzhD3/AddddB61WC0BcDfKHP/yBRkAJgiAIgpAFWYTRP//5T9x9992Rvi1BEARBEESzyNJ8/dFHH8lxW4IgCIIgiGaRJWM0Y8YMuFwuDBkyJKC5cvbs2ZEOhSAIgiAIQkIWg8f8/Hw5bksQBEEQBNEsspTSZs+eHfQP0Tm4cOECxowZ0+h8v379mn3ewYMH8cQTT3RUWC1m4cKF2LBhQ6Pz/fr1w6RJkzBp0iRMnDgRo0ePxpIlS6S1EE2xaNEiFBYWtiqG7du34/bbb8fEiRNx44034qWXXgLP8wCAqVOnYvfu3a26Xkcxf/58lJaWoq6uDn/+859x00034aabbsL//d//SR/z9ttvS8ab3377bcDza2trceONN+LChQvSuZ07d+Kmm27CNddcgxdffLHJe69ZswY33HADbrjhBjz33HMtfv78+fMD/n3//e9/Y9SoUdK/re85vtdGEEScIchAv379hP79+wf8ueqqq+QIhZCB8+fPC6NHj250vm/fvjJE03oWLFggfPrpp43ON4y/pqZGuPrqq4Xt27c3e73Ro0cL58+fb/H9v/vuO2H06NHC6dOnBUEQBLvdLtx///3Ciy++KAiCINx9993CTz/91OLrdRRbt24VXnjhBUEQBGH16tXCs88+KwiCIFgsFmHkyJGC2WwW9u/fL0yaNElwOByCxWIRxo4dK1RWVgqCIAj79u0TbrzxRmHAgAHS58dutwtXX321UFBQILjdbuGee+4J+vndsWOHcNtttwlOp1NwuVzCtGnThG+//bbZ55eUlAj333+/MHjw4IB/32XLlgmbNm1qdI+TJ08KDz/8cHg/aQRByI4spbRjx45Jj91uNzZv3ox9+/bJEQoRhWzYsAE//PADrFYrzp8/j5EjR+Kpp57C7t27sWbNGrz//vuYOnUqBg0ahL1796KiogJPPvkkrr76amzatAlvvvkmFAoF8vLy8Pzzz2Pfvn3S8wAx4zN8+HAMHz4cM2bMQFpaGrRaLd58800899xz+Pnnn8FxHG655RZMnz4dgiDg2Wefxfbt25GRkQGO4zB8+PCQr6OyshJ2ux2pqakAgBdffBG7du2C1WpFRkYGXnzxRWzYsAFlZWWYOXMm1q1bh/Pnz2PlypVwOBxIS0vD008/jS5dugRc9/XXX8cDDzyAHj16AAC0Wi2eeuopaYExAPzrX//Cs88+i+rqajzxxBMYM2YMTpw4geXLl8Nms6GiogIzZ87EHXfcgVdeeQWlpaU4d+4cCgsLMWXKFDzwwANwu91YunQp9u7di8zMTDAMg1mzZmHEiBF444038NVXX4HjOIwaNQrz5s1r5Lr95ptvYtmyZQCA4cOHS/EaDAakpqbCYrHg+++/x/jx46HRaKDRaDB8+HBs374dN998Mz7++GMsXboU8+fPl6554MABdOvWTfqc3HTTTfj6668bOTGbTCYsXLhQMovt1asXioqKmn3+pk2bMHbsWOnfy8fBgwdx9uxZrF27Fv369cPixYuRkpKC3r17o7CwEAUFBejatWvI/w8EQcQGsi+RValUuP766/H666/LHQoRRfz222/44osvoFAocN111+GOO+5o9DFutxvr16/H1q1b8be//Q1XX301XnrpJXz88ccwGAz461//GiAWgnHmzBm8+eabyMvLw4cffghALJ24XC7ce++9GDhwICwWC44cOYIvvvgCNTU1mDhxYpPXmzRpEjweD8rLy9GrVy88+eSTGDJkCM6dO4fTp0/jo48+AsuymD9/Pj7//HPMnDkTH330Ed544w0kJCTgySefxOuvv46cnBz88MMPWLx4Md59992Aexw9erRRSTErK0vaMwYASUlJ+Pe//41t27ZhzZo1GDNmDD755BPMmjULl19+Oc6fP4+JEydKn9fjx49j3bp1qKmpwbhx43DXXXdh48aNsNvt+Prrr1FUVISbbroJAPD999/j0KFD+Ne//gWGYTBv3jx8/vnnmDRpknT/qqoqnD17VnLi9neA//LLL+FyudC7d2988MEHGDRokPQ+k8mEkpISAMCKFSsafX7LyspgMpmk44yMjKDlrD59+kiPz549i6+++goffvghDh061OTzZ8yYAQDYu3dvwLVMJhPuueceDB06FKtXr8ayZcuwatUqAOKamW3btuF//ud/GsVAEERsIosw8u0PAgBBEHDy5EkolbJrNCJCsGzj1jZBEAIyDpdccgkSExMBAF26dIHVam30nCuvvBKA+EOwqqoKgGgeescdd2DcuHG49tprcdFFFzXbb2MwGJCXlwcA2LVrF44ePYqffvoJAGCz2XD8+HGcOnUK11xzDVQqFdLT05vdHbdx40YAwLvvvosNGzZg7NixAIBu3bphwYIF+OSTT3DmzP9v7+5Conj3AI5/NyXDxBLLUqMkrbyQgi58CdLsxSR7UQtRbzKRtlDXZHOLiPCicrUuTLIQFKIuosgLQbIiwVIh0sJEcHsBNSNJy7LNcnPHPRe6g+uq/845HPcYvw8IO8PzzDyOI/Pb3zwvXbS1tTllGbq7u+nt7eX48ePqvh8/fjidQ6PR/ONSGfYlXEJCQvj69SswnilrbGykoqKCN2/e8PPnT7V8REQECxcuVLM5ZrOZ5uZmUlJS0Gg0BAYGEhUVpV6n9vZ2kpOTgfGlfQICAhzO//79e/z8/JzaVVdXx8WLF6msrMTd3V3tFzXZdPeH3djYmMN9MvW+mert27dotVoMBgNBQUG0t7f/W/UBysvL1c9ZWVns2rVL3Q4ICKCnp2fW+kKI+cUl0cjUB5WPjw+lpaWuaIpwAW9vb8xms8O+L1++sGTJEnV78oNfo9Fgm2ZWCXuZyQ+2s2fPYjKZePLkCQUFBeTk5ODv7+9Qf3R0VP1sn3UdQFEUCgoKiIuLA2BwcJDFixdTUlLiUP9PgviMjAwaGxspKSmhsLCQjo4O9Ho9GRkZ7N69mwULFjj9TmNjY6xatUoNrhRF4fPnz07HDgsLo6Ojg5CQEHVfV1cX169fVzsZ2xcsnXxtTpw4gbe3N7GxsezZs4fa2lqna2mvY7PZcHNzmzZwURSFw4cPc+TIEQC+f//utECqRqNxuk63bt2iqqqKqqoqtaP9ypUrGRgYUMsMDAyor9ymM115Pz8/6uvrKSsrA8bXWcvLy+PFixfodDrOnDlDQkLCrPVnYjabqa6uJiMjA0C9Lnbu7u6zBnJCiPnHJf/RRUVFDj8Gg8GpH4X4e3l5ebFmzRoePnyo7rtz546akfhPWa1W4uLi8PHxQavVcuDAATo7O/Hx8aG3txeLxcK3b9+cXpXYRUZGcvfuXUZHRxkeHiY9PZ22tjaioqKoq6vj9+/fDA0N0djY+EftOX36NPfu3cNkMtHS0kJ4eDhpaWkEBQXR0NCgjlZzc3NDURTWrl3L0NAQra2tAFRXV3Py5Emn42ZlZXH16lW6u7sBGB4exmg04u/vP2t7mpub0el07Ny5k6dPnwLMOmJuy5Yt3L9/H5vNxqdPn3j+/DkajYbIyEhqamoYHh7GarWSnZ3t8LeE8SxfX1+fuv348WNu3LjB7du3HUYfRkdH8+jRI379+sXg4CDPnj2b9T7YtGkTXV1d9PT0oCgKtbW1REdHs2PHDmpqaqipqSEvL4++vj6ys7O5fPmyGhTNVn8mnp6eVFZW8urVK2B81v7JGaMPHz5I/yIh/jJzmjHSarVUVFSwffv2adPXnp6eHDx4UP12Jv5ely5dorCwkPLyckZHR9mwYQPnzp37r47p7u6OTqcjMzMTDw8PfH19MRqN+Pr6EhMTQ0JCAoGBgTOucJ6amkpPTw9JSUlYrVaSk5OJiIgAxjvg7t27l2XLlv3xCvbr1q0jMTGR4uJijEYjOTk5aj+dsLAwdQj6tm3bOHr0KJWVlVy5coULFy5gsVjw8vKiuLjY6bjR0dHk5+eTn5+PoihYrVbi4+P/ccqL3Nxc0tPT8fDwIDQ0lMDAQIdh8FOlpKRgMpnYt28fy5cvJyAggEWLFhEeHo7JZCIlJQVFUdi6dStJSUkOdZcuXcrq1at59+4dISEhlJWVYbFYOHbsmFrm/PnzbNy4kf3793Po0CGsVis6nY4VK1bM2CYPDw+MRiO5ublYLBZiYmKIj493KldVVYXFYsFoNKr7UlNTSUtL+6P6dm5ubpSWllJYWMjIyAhBQUEOQ/9bWlpmnTJACDH/zOnM1/39/fj5+c04Z4vZbCYrK4umpqa5apIQYgYNDQ3YbDZiY2Mxm80kJiZSXV3tNGprJvX19bS2tnLq1Kn/cUtdw2Qyce3aNfUVnhDi7+CSJUGsVitNTU1qh1m7xMREXr58yebNm+e6SUKIKXp7ezEYDGon7czMTIeRZ39Cr9djMBhmzQLNV3q9Hr1e79TxXAgxv7kkMMrLy+Pjx48EBwc7vFIrKiqa66YIIYQQQqhcMirt9evXPHjwwBWnFkIIIYSYkUtGpQUHB9Pf3++KUwshhBBCzMglGaORkRHi4+NZv369OmU/wM2bN13RHCGEEEIIwEWBkVardcVphRBCCCFm5ZLO10IIIYQQ/4/mNGMUGho67cSO9vWKOjs757I5QgghhBAOJGMkhBBCCDFBVj8UQgghhJgggZEQQgghxAQJjIQQQgghJkhgJIQQQggxQQIjIYQQQogJEhgJIYQQQkz4Fxnhbmr9FiUQAAAAAElFTkSuQmCC">
            <a:extLst>
              <a:ext uri="{FF2B5EF4-FFF2-40B4-BE49-F238E27FC236}">
                <a16:creationId xmlns:a16="http://schemas.microsoft.com/office/drawing/2014/main" id="{2CCE478A-E42D-40A8-AF47-B9EA69D6B272}"/>
              </a:ext>
            </a:extLst>
          </p:cNvPr>
          <p:cNvSpPr>
            <a:spLocks noChangeAspect="1" noChangeArrowheads="1"/>
          </p:cNvSpPr>
          <p:nvPr/>
        </p:nvSpPr>
        <p:spPr bwMode="auto">
          <a:xfrm>
            <a:off x="5943601"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F11F8589-3337-48F3-943E-C5C7AF1353C2}"/>
              </a:ext>
            </a:extLst>
          </p:cNvPr>
          <p:cNvPicPr>
            <a:picLocks noChangeAspect="1"/>
          </p:cNvPicPr>
          <p:nvPr/>
        </p:nvPicPr>
        <p:blipFill>
          <a:blip r:embed="rId4"/>
          <a:stretch>
            <a:fillRect/>
          </a:stretch>
        </p:blipFill>
        <p:spPr>
          <a:xfrm>
            <a:off x="295626" y="3581401"/>
            <a:ext cx="4957434" cy="3256547"/>
          </a:xfrm>
          <a:prstGeom prst="rect">
            <a:avLst/>
          </a:prstGeom>
        </p:spPr>
      </p:pic>
      <p:sp>
        <p:nvSpPr>
          <p:cNvPr id="9" name="Rectangle 8">
            <a:extLst>
              <a:ext uri="{FF2B5EF4-FFF2-40B4-BE49-F238E27FC236}">
                <a16:creationId xmlns:a16="http://schemas.microsoft.com/office/drawing/2014/main" id="{603C3340-4234-443F-847C-8B7FD396239F}"/>
              </a:ext>
            </a:extLst>
          </p:cNvPr>
          <p:cNvSpPr/>
          <p:nvPr/>
        </p:nvSpPr>
        <p:spPr>
          <a:xfrm>
            <a:off x="5585076" y="3718680"/>
            <a:ext cx="6061283" cy="3139321"/>
          </a:xfrm>
          <a:prstGeom prst="rect">
            <a:avLst/>
          </a:prstGeom>
        </p:spPr>
        <p:txBody>
          <a:bodyPr wrap="square">
            <a:spAutoFit/>
          </a:bodyPr>
          <a:lstStyle/>
          <a:p>
            <a:pPr marL="342900" indent="-342900">
              <a:buAutoNum type="arabicPeriod"/>
            </a:pPr>
            <a:r>
              <a:rPr lang="en-US" dirty="0">
                <a:latin typeface="Arial" panose="020B0604020202020204" pitchFamily="34" charset="0"/>
                <a:ea typeface="DengXian" panose="02010600030101010101" pitchFamily="2" charset="-122"/>
                <a:cs typeface="Times New Roman" panose="02020603050405020304" pitchFamily="18" charset="0"/>
              </a:rPr>
              <a:t>There are no correlation between the Cancer, stroke caused death rate change and uninsured rates change.   Stroke caused death rates was lower in those states with Medicaid Expansion.</a:t>
            </a:r>
          </a:p>
          <a:p>
            <a:pPr marL="342900" indent="-342900">
              <a:buAutoNum type="arabicPeriod"/>
            </a:pPr>
            <a:r>
              <a:rPr lang="en-US" dirty="0">
                <a:latin typeface="Arial" panose="020B0604020202020204" pitchFamily="34" charset="0"/>
                <a:ea typeface="DengXian" panose="02010600030101010101" pitchFamily="2" charset="-122"/>
                <a:cs typeface="Times New Roman" panose="02020603050405020304" pitchFamily="18" charset="0"/>
              </a:rPr>
              <a:t>There are positive correlation between injury caused death rates change and uninsured rates change. For those states with higher health insurance enrollment increase, their death rates have decreased. </a:t>
            </a:r>
          </a:p>
          <a:p>
            <a:pPr marL="342900" indent="-342900">
              <a:buAutoNum type="arabicPeriod"/>
            </a:pPr>
            <a:r>
              <a:rPr lang="en-US" dirty="0">
                <a:latin typeface="Arial" panose="020B0604020202020204" pitchFamily="34" charset="0"/>
                <a:ea typeface="DengXian" panose="02010600030101010101" pitchFamily="2" charset="-122"/>
                <a:cs typeface="Times New Roman" panose="02020603050405020304" pitchFamily="18" charset="0"/>
              </a:rPr>
              <a:t>Injury caused death rates was higher in those states with Medicaid Expansion. </a:t>
            </a:r>
          </a:p>
          <a:p>
            <a:pPr marL="342900" indent="-342900">
              <a:buAutoNum type="arabicPeriod"/>
            </a:pPr>
            <a:endParaRPr lang="en-US" dirty="0"/>
          </a:p>
        </p:txBody>
      </p:sp>
    </p:spTree>
    <p:extLst>
      <p:ext uri="{BB962C8B-B14F-4D97-AF65-F5344CB8AC3E}">
        <p14:creationId xmlns:p14="http://schemas.microsoft.com/office/powerpoint/2010/main" val="135967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544" y="1243730"/>
            <a:ext cx="7442200" cy="4495800"/>
          </a:xfrm>
          <a:prstGeom prst="rect">
            <a:avLst/>
          </a:prstGeom>
        </p:spPr>
      </p:pic>
      <p:sp>
        <p:nvSpPr>
          <p:cNvPr id="4" name="TextBox 3"/>
          <p:cNvSpPr txBox="1"/>
          <p:nvPr/>
        </p:nvSpPr>
        <p:spPr>
          <a:xfrm>
            <a:off x="751562" y="1578280"/>
            <a:ext cx="3118981" cy="1477328"/>
          </a:xfrm>
          <a:prstGeom prst="rect">
            <a:avLst/>
          </a:prstGeom>
          <a:noFill/>
        </p:spPr>
        <p:txBody>
          <a:bodyPr wrap="square" rtlCol="0">
            <a:spAutoFit/>
          </a:bodyPr>
          <a:lstStyle/>
          <a:p>
            <a:r>
              <a:rPr lang="en-US" dirty="0"/>
              <a:t>Average Spending Per State had a negative correlation with the recorded Potentially Excess Deaths from Cancer (2015)</a:t>
            </a:r>
          </a:p>
        </p:txBody>
      </p:sp>
      <p:sp>
        <p:nvSpPr>
          <p:cNvPr id="5" name="TextBox 4"/>
          <p:cNvSpPr txBox="1"/>
          <p:nvPr/>
        </p:nvSpPr>
        <p:spPr>
          <a:xfrm>
            <a:off x="751562" y="588723"/>
            <a:ext cx="1081918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Negative Correlation -</a:t>
            </a:r>
          </a:p>
        </p:txBody>
      </p:sp>
    </p:spTree>
    <p:extLst>
      <p:ext uri="{BB962C8B-B14F-4D97-AF65-F5344CB8AC3E}">
        <p14:creationId xmlns:p14="http://schemas.microsoft.com/office/powerpoint/2010/main" val="999890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3828" y="1719720"/>
            <a:ext cx="7658100" cy="4495800"/>
          </a:xfrm>
          <a:prstGeom prst="rect">
            <a:avLst/>
          </a:prstGeom>
        </p:spPr>
      </p:pic>
      <p:sp>
        <p:nvSpPr>
          <p:cNvPr id="3" name="TextBox 2"/>
          <p:cNvSpPr txBox="1"/>
          <p:nvPr/>
        </p:nvSpPr>
        <p:spPr>
          <a:xfrm>
            <a:off x="989556" y="776614"/>
            <a:ext cx="304044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Negative Correlation-</a:t>
            </a:r>
          </a:p>
        </p:txBody>
      </p:sp>
      <p:sp>
        <p:nvSpPr>
          <p:cNvPr id="4" name="TextBox 3"/>
          <p:cNvSpPr txBox="1"/>
          <p:nvPr/>
        </p:nvSpPr>
        <p:spPr>
          <a:xfrm>
            <a:off x="1152394" y="1535054"/>
            <a:ext cx="2417524" cy="4247317"/>
          </a:xfrm>
          <a:prstGeom prst="rect">
            <a:avLst/>
          </a:prstGeom>
          <a:noFill/>
        </p:spPr>
        <p:txBody>
          <a:bodyPr wrap="square" rtlCol="0">
            <a:spAutoFit/>
          </a:bodyPr>
          <a:lstStyle/>
          <a:p>
            <a:r>
              <a:rPr lang="en-US" dirty="0"/>
              <a:t>In 2015 the datasets we used showed a slightly negative correlation between Excessive Deaths from Cancer and Employer Health Coverage</a:t>
            </a:r>
          </a:p>
          <a:p>
            <a:pPr marL="285750" indent="-285750">
              <a:buFont typeface="Arial" panose="020B0604020202020204" pitchFamily="34" charset="0"/>
              <a:buChar char="•"/>
            </a:pPr>
            <a:r>
              <a:rPr lang="en-US" dirty="0"/>
              <a:t>Is the coverage provided by employers of lower quality than it was before the PPACA (</a:t>
            </a:r>
            <a:r>
              <a:rPr lang="en-US" dirty="0" err="1"/>
              <a:t>ie</a:t>
            </a:r>
            <a:r>
              <a:rPr lang="en-US" dirty="0"/>
              <a:t> High Deductible Plans)</a:t>
            </a:r>
          </a:p>
          <a:p>
            <a:pPr marL="285750" indent="-285750">
              <a:buFont typeface="Arial" panose="020B0604020202020204" pitchFamily="34" charset="0"/>
              <a:buChar char="•"/>
            </a:pPr>
            <a:r>
              <a:rPr lang="en-US" dirty="0"/>
              <a:t>Is work bad?</a:t>
            </a:r>
          </a:p>
        </p:txBody>
      </p:sp>
    </p:spTree>
    <p:extLst>
      <p:ext uri="{BB962C8B-B14F-4D97-AF65-F5344CB8AC3E}">
        <p14:creationId xmlns:p14="http://schemas.microsoft.com/office/powerpoint/2010/main" val="846720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194CFB-7ECF-4542-832E-59C503D998D4}"/>
              </a:ext>
            </a:extLst>
          </p:cNvPr>
          <p:cNvPicPr>
            <a:picLocks noChangeAspect="1"/>
          </p:cNvPicPr>
          <p:nvPr/>
        </p:nvPicPr>
        <p:blipFill>
          <a:blip r:embed="rId2"/>
          <a:stretch>
            <a:fillRect/>
          </a:stretch>
        </p:blipFill>
        <p:spPr>
          <a:xfrm>
            <a:off x="685800" y="762000"/>
            <a:ext cx="4786980" cy="3959325"/>
          </a:xfrm>
          <a:prstGeom prst="rect">
            <a:avLst/>
          </a:prstGeom>
        </p:spPr>
      </p:pic>
      <p:pic>
        <p:nvPicPr>
          <p:cNvPr id="6" name="Picture 5">
            <a:extLst>
              <a:ext uri="{FF2B5EF4-FFF2-40B4-BE49-F238E27FC236}">
                <a16:creationId xmlns:a16="http://schemas.microsoft.com/office/drawing/2014/main" id="{35478789-A2BE-44A0-BAF4-39221F6397A1}"/>
              </a:ext>
            </a:extLst>
          </p:cNvPr>
          <p:cNvPicPr>
            <a:picLocks noChangeAspect="1"/>
          </p:cNvPicPr>
          <p:nvPr/>
        </p:nvPicPr>
        <p:blipFill>
          <a:blip r:embed="rId3"/>
          <a:stretch>
            <a:fillRect/>
          </a:stretch>
        </p:blipFill>
        <p:spPr>
          <a:xfrm>
            <a:off x="5943600" y="806209"/>
            <a:ext cx="4800600" cy="3970590"/>
          </a:xfrm>
          <a:prstGeom prst="rect">
            <a:avLst/>
          </a:prstGeom>
        </p:spPr>
      </p:pic>
      <p:sp>
        <p:nvSpPr>
          <p:cNvPr id="8" name="Rectangle 7">
            <a:extLst>
              <a:ext uri="{FF2B5EF4-FFF2-40B4-BE49-F238E27FC236}">
                <a16:creationId xmlns:a16="http://schemas.microsoft.com/office/drawing/2014/main" id="{13F00B3D-E464-422A-8BC5-2E4D86EE40AD}"/>
              </a:ext>
            </a:extLst>
          </p:cNvPr>
          <p:cNvSpPr/>
          <p:nvPr/>
        </p:nvSpPr>
        <p:spPr>
          <a:xfrm>
            <a:off x="990600" y="5486400"/>
            <a:ext cx="10439400" cy="707886"/>
          </a:xfrm>
          <a:prstGeom prst="rect">
            <a:avLst/>
          </a:prstGeom>
        </p:spPr>
        <p:txBody>
          <a:bodyPr wrap="square">
            <a:spAutoFit/>
          </a:bodyPr>
          <a:lstStyle/>
          <a:p>
            <a:r>
              <a:rPr lang="en-US" sz="2000" b="1" dirty="0">
                <a:latin typeface="Arial" panose="020B0604020202020204" pitchFamily="34" charset="0"/>
                <a:ea typeface="DengXian" panose="02010600030101010101" pitchFamily="2" charset="-122"/>
                <a:cs typeface="Times New Roman" panose="02020603050405020304" pitchFamily="18" charset="0"/>
              </a:rPr>
              <a:t>In 2010 and 2015,  There are positive correlation between five disease caused death rates and uninsured rates in 50 states. </a:t>
            </a:r>
            <a:endParaRPr lang="en-US" sz="2000" b="1" dirty="0"/>
          </a:p>
        </p:txBody>
      </p:sp>
    </p:spTree>
    <p:extLst>
      <p:ext uri="{BB962C8B-B14F-4D97-AF65-F5344CB8AC3E}">
        <p14:creationId xmlns:p14="http://schemas.microsoft.com/office/powerpoint/2010/main" val="359905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B993BF-2152-430A-98B2-0C56D4D5B8E9}"/>
              </a:ext>
            </a:extLst>
          </p:cNvPr>
          <p:cNvPicPr>
            <a:picLocks noChangeAspect="1"/>
          </p:cNvPicPr>
          <p:nvPr/>
        </p:nvPicPr>
        <p:blipFill>
          <a:blip r:embed="rId2"/>
          <a:stretch>
            <a:fillRect/>
          </a:stretch>
        </p:blipFill>
        <p:spPr>
          <a:xfrm>
            <a:off x="152401" y="838200"/>
            <a:ext cx="5257800" cy="4038601"/>
          </a:xfrm>
          <a:prstGeom prst="rect">
            <a:avLst/>
          </a:prstGeom>
        </p:spPr>
      </p:pic>
      <p:pic>
        <p:nvPicPr>
          <p:cNvPr id="6" name="Picture 5">
            <a:extLst>
              <a:ext uri="{FF2B5EF4-FFF2-40B4-BE49-F238E27FC236}">
                <a16:creationId xmlns:a16="http://schemas.microsoft.com/office/drawing/2014/main" id="{53439D1E-467D-41FE-8376-F9C9417F9DE9}"/>
              </a:ext>
            </a:extLst>
          </p:cNvPr>
          <p:cNvPicPr>
            <a:picLocks noChangeAspect="1"/>
          </p:cNvPicPr>
          <p:nvPr/>
        </p:nvPicPr>
        <p:blipFill>
          <a:blip r:embed="rId3"/>
          <a:stretch>
            <a:fillRect/>
          </a:stretch>
        </p:blipFill>
        <p:spPr>
          <a:xfrm>
            <a:off x="5791201" y="838198"/>
            <a:ext cx="5817273" cy="4038602"/>
          </a:xfrm>
          <a:prstGeom prst="rect">
            <a:avLst/>
          </a:prstGeom>
        </p:spPr>
      </p:pic>
      <p:sp>
        <p:nvSpPr>
          <p:cNvPr id="10" name="AutoShape 2" descr="data:image/png;base64,iVBORw0KGgoAAAANSUhEUgAAAaQAAAFiCAYAAAC5/aycAAAABHNCSVQICAgIfAhkiAAAAAlwSFlzAAALEgAACxIB0t1+/AAAIABJREFUeJzsnXl4U2Xah+80adKd0g3KJotQoOyUlkIRQUBHQHBBQYQRQeeTRUFBQGhRFhkWUcERcVQcERlxqIIMiiwqW9lkUcqudspStu5t0uzfHyGxoWmatE2atO99XVyak55znmznd97nfd7nJzEajUYEAoFAIKhhfGo6AIFAIBAIQAiSQCAQCDwEIUgCgUAg8AiEIAkEAoHAIxCCJBAIBAKPQAiSQCAQCDyCCgVp7dq19OvXjy5dujBq1CjOnj0LgFarZeHChSQkJNC3b18++eSTMvvOnDmTmJgYCgoKLNt2797N/fffT/fu3ZkyZQq5ubll9rt8+TIxMTEsWrSowheQmppKTEwMO3furPBvq8qXX37J0KFD6dixI3379iU5OZns7GyXn7ciCgoKiImJYdasWWWeM78/5n8dO3bk4Ycf5pdffqnwuBqNhn/84x+88847VYqvqKiIxYsXs2HDBquYKvrM7vy7mJgYJk6c6NS5Z82aZfX6zf/+9re/Ve7FuJkxY8ZYYm7Xrh0JCQm8+uqrFBYWVum427ZtY/LkyZbHlXlvXY35syt9/Vi1ahUxMTGcOXOmUvt7EosWLSImJobLly+Xea5///5W39dOnToxePBgvvvuuwqPe+rUKUaPHu306/71118ZOXIkXbp0oX///qxbt87yXEXX7YMHDxITE2OlAzdu3OC5556jW7duDBkyhLS0tApjsCtI+/bt4+9//zu9e/dmyZIlXLlyhSlTpgCwYcMG1q1bx4QJE7jnnntYvHgxR44cAeD69eu8/PLLfP3111bHu3XrFlOnTqVJkybMnTuXn376iaVLl1YYpD2SkpJYu3Yt3bp1q9JxKmL16tXMnTuXtm3b8tZbb/H444+zadMmnn32WbxhKdeUKVP46KOPePXVV8nIyODFF1+sMO4bN26wcuVKioqKqnTu9PR0PvnkE9RqNeC+z6w0//jHP1i7dq3l37Rp09x27qoSEBDA2rVref/99xk5ciRfffUVKSkpVTrm8uXLuXTpUjVF6JlMmDCBtWvXEhAQUNOhVIpmzZpZvq+LFy+mqKiImTNnolQq7e732WefcfToUafOZTQamTRpErm5uSxfvpxOnTqxcOFCjh49ave6rdVq+eKLL3j++efLHHP+/PkcO3aM1157jeDgYCZPnlzhtcSuIIWEhDBlyhRefvll7r//fjp27MjVq1fR6XTs2rWL8PBwnn32WYtI7d69G4Dp06dz/vz5Mhecffv2oVarGTt2LA8//DA9evSw7GOPMWPGMHToUBYtWkS3bt3o378/u3btshxz3LhxHDt2DCh7p1f68ZgxYxg4cCBjx46la9euTJgwgZiYGP73v/8BsHfvXmJiYix38mZUKhVr1qyhU6dOLFu2jAEDBjBp0iTeeOMNxo4di1arJTs723I30KlTJ0aNGkVGRoblvHFxcVavx/z47NmzlruSuLg4pk2bZvnQLl68yJgxY+jatSsPPPAA33zzjeUYX375Jffeey+9evXio48+qvA9bNu2LUlJSYwaNYqkpCSuXr1KdnY2BoOB9957j379+tG1a1dGjhzJzz//DMDYsWMB+PTTTy2jr/fee4977rmH+Ph4pk6dahkhzpo1i7i4ON5//30SEhJISkriiy++sDrO4sWLWbVqVZnPbPXq1SQlJdGhQwf69evHl19+afe1nDx5kpiYGN5++20ADAYD99xzD48//ni5+3Tp0oXu3btb/rVu3Zrc3Fz69u1Lz549yc7OZv369cTExLBq1SoAjh8/zhNPPEGXLl3o168f69evB0wjx0WLFpGYmEivXr1ISUmxXCTWrVtHv3796NChA/379+fzzz8HoLCwkClTptCjRw86d+7MyJEjuXDhQoWfG4BUKqVXr1707duXadOmMXz4cLZt28Zvv/0GmL4LAwYMoHv37owfP57MzEwAMjIyePLJJ+nSpYvl+56Tk8OsWbO4cuUKZ8+epX///pbzFBYWMnXqVLp3787IkSMtgrVt2zbL7z8pKYmVK1eWifHnn38mJiaG9957z7Jt4MCBDB06FK1WS3JyMj179qRTp04MHz7ccvNaVWJiYnj55Zd59tln6dy5MyNGjOCPP/4A4MMPP2TcuHEolUoOHTpETEwMK1asYOjQoXTt2pUpU6ZQUlICwFtvvWX5Dj7wwANs374dwLKf+c7/zscxMTE8/fTTDBw4kAceeMDye7L1G7l+/brlGjF69GibI6PS+Pv70717d7p160b37t2pX78+er0eMF2Tpk+fTo8ePejQoQPDhg3j5MmTpKam8tVXXwHQo0cPLl++bPc6YkapVDJ27FhSUlIYMGAAQ4YMAeDSpUt2r9tbt25l8eLFDBo0yOp4Op2On376iaSkJB566CFGjx5NUVFRhZ+7XUHq1KkTkydPpn79+hw9epSffvqJ3r17I5PJuHbtGmFhYQCW/2ZlZQHw6quvsnnzZu666y6r4127ds3q7+vXr09eXp7lS2GP8+fPo1QqSUlJITs7u9Ijq8zMTGJjY1mwYAEzZ84EsHyAW7ZsISAggKFDh1rtc/HiRVQqFd27d7faPnz4cIYPH45cLufbb7/l4sWLzJkzh9mzZ3Ps2DH+/e9/VxjPu+++y//+9z/efPNNJk6cyMWLF9m/fz86nY5Jkyah0Wh4/fXX6d27N6+88gpnz57lzJkzJCcn07BhQ+bPn8+5c+cqPI9Wq0WlUnHmzBmOHTtGUFAQISEhfPLJJ7zzzjv07duXpUuXotfrGT9+PBkZGZb3Z9CgQUyYMIGvv/6ad955h9GjRzNr1ixOnTrF66+/bjlHYWEhJ0+eZN68eRgMBt544w30er3lOKNGjWL48OFWcV26dIktW7bQr18/Vq1ahb+/P8uXL7f7Wjp37kyHDh3YvHkzRqORQ4cOcf36dZ544oly9+nduzedOnWy/Nu8eTP169fnzTffpKCggGnTprFs2TLi4+OZOHEieXl5/N///R8qlYqlS5fSrl07Fi1axNmzZ/nggw/YuHEjEydOZOrUqWzfvp1Vq1ZRWFjIwoUL6dixIytXrqRr165s3bqVgoICvvrqK77//ntefvllFi1ahEajYevWrRV+buW9fjD9Jo4cOcLcuXMZMGAAKSkp5ObmMnXqVAA2bdpEdnY2b7zxBuPHj2fv3r3897//ZcKECURERNCsWTOWLVtmOe7PP/9Mly5deOaZZzh+/Dgff/wxAK+99hoRERGsWrWKAQMGsHfvXstNnJnu3bvTrl07UlNTMRqNHD58mMzMTEaNGsWePXvYuHEjTz31FEuXLiUoKIjU1NRKvXZbfPvttyQmJjJ+/Hh++eUXS9y2SE1NZcKECfTu3Zvvv/+eHTt2cPbsWd5//30GDhzI22+/TbNmzdi0aZPl4l8RR44c4bnnnmPu3Lls2bKl3N/IggUL2Lt3Ly+88ALDhw+vMIV17tw5OnXqROfOnenbty8FBQUsWbKEgIAA9uzZw88//8ykSZNYunQpv/32Gx9++CFJSUkkJSUBpqxA/fr1y72OlCYwMNDyvhQXF/P++++jUChISEiwe92Oj4/nhx9+4JFHHrE6XnZ2NhqNplyNKA+ZI2/4jz/+yNSpUwkNDbVKFUgkEqu/Mz9u166d3eOZ/86cMrrzOLbw9fXl9ddfRyaT8e9//9tyd2gPWykpHx8fpk2bhlwuByA+Pp7NmzczYcIEdu7cyZAhQwgKCrLax2AwWP3XFk899RR33303R48e5dSpU0gkEvLz8yuMKzExkR07dvDOO+8QFxfHSy+9xL333stvv/1mGWGdOHHC8vd79+5FoVBgNBp56aWXiI+Pp02bNvzwww923wvzRQogODiYJUuWIJfL2bx5M1FRUcybNw+JREKDBg0YMWIE33//PQ8++CAADRs25O6777aMHFasWGE51q1bt6zOk5ycTKNGjdi1axdbt25FqVQSGxsLQPPmzWnatKnVXVLTpk358MMP+fHHH/n+++/Jy8sjLy/P7msBGD16NLNnz+bgwYNs3ryZ4OBgS7y2uDN106xZMwDi4uKYOHEiq1atIiQkhOXLlyOVSjlx4gR5eXnMnj2bQYMG0bdvXyQSCXK5nLlz51JSUsLChQstx/vpp5945ZVX6Ny5Mz/99BPFxcV0796dSZMmERISQrdu3fD392f16tXEx8czevRo/vKXv1T4Ou1hMBgsn/vatWutnsvOzraMdo4fP24Zjebn53P33XejUCgICAiwusnq0aMHTz/9NDqdjpUrV3Lz5k0AevXqxY4dO/joo4/o1q0b8+bNK3OzCabPZO7cuRw+fJjU1FQCAwN56KGHKCgoICwsjPXr1xMfH89f/vIXu5+VGR8f0/1y6d+L+f+lUqllW1xcHM8884xlzjMnJ6fcY44cOZJhw4YRHh7Ojh07yMnJoUmTJjRr1owtW7aQlZVFz549efDBB63Ocef5S9OxY0dGjBgBwIsvvgjY/o0cPnyYuLg4nn76acvjLVu2lBtr8+bNWbhwIZ9++ik7duxg9OjRDB48GID777+f6OhoDh48yHfffYdEIiEvL4+oqCgiIyMB07UtKyur3OtI27Zty5wzJyeHZ599llOnTvHaa6/RqFEjy3O2rtuNGzcuN/7y9rFHhYK0bds2ZsyYQZMmTfjwww9p0qQJAFFRUfz++++WFwGmC5c9GjRoYPX3eXl5hIaGolAoKgoDPz8/ZDJTuL6+vnbnP8x3NrZyrf7+/hYxAnjyySeZOnUqixYtQqlU2rzLbtWqFXK53OoDBZg7dy7FxcUsXLiQ1atX89lnnzFjxgymTp3K3r17rWIsfbdVOq7Ro0fTpUsXjhw5wokTJ5g0aRKPP/44I0eOBGDEiBE89thjaDQaDAYDzZo1swyXzcd0RNCnT59OfHw8CoWCu+66C39/f8D0oy+9v70vjk6nQyqVsm7dOqRSKYWFhQQHB1sJtVnMfX19rY5XHqdOneKpp57iL3/5Cw899JDDI4fBgwezZMkSNmzYwL59+3j44Yctr8kWHTp0ICQkxOZzV65cAUzFFxkZGTRo0MASt06nA0wjzHPnzhETE4NOpyMyMpJ3330XwHLBlUgkfPbZZ+zdu5eTJ0+yc+dO3n33XdavX28ZLR08eJATJ06wdOlSPv74Y/773/9W+FrvxDwibt26NSdPngRMd8MREREUFRURGBhIYGAg06dP58iRI7z00kskJiZy+PBhu59HYGAggOV3Zv5cV6xYwYEDBzh+/DiHDx/m/fff56233iojKkOGDGHZsmVs2LCBn376iWHDhhEUFERQUBDffPMNBw4c4MSJE3zwwQf84x//4Pvvvy9z81ca8+dVUFBAvXr1ACguLraKFf78zpl/1/Zeo63vZ1BQEF999ZXlc9u4cSMrV65k69atlt9B6VTZnYSGhlr+395vRCKRWF0HKvrd+vn5WVK8jz32GEuXLuWuu+5iwIABfP7558yfP5+XXnqJCRMmkJ6ebvMY5u+vrevIndy4cYOxY8dy6dIlFi9ebBn1VOa6HRYWhq+vr2UfcxFERRphN2V39uxZXnnlFWQyGS+88AKXLl3iwIED6HQ67r33Xm7dusVHH31k+WGWzkfbolevXvj6+vLpp5/y9ddfc/ToUe677z67+zhLeHg4p06d4tChQzZz3ea7LjMDBw4kKiqK1NRUYmNj6dChQ5l9goKCGD9+PCdPnmT27Nns3LmT5cuX8+WXX6JUKgkMDGTv3r2AafSRmpqKTqezfPnCw8NRKpVs2bKFTZs2WaXY/vrXvzJmzBiCg4MZNGgQCoWCK1eu0LJlSxo1asTevXu5evUqGzduZNy4cdy4cYPExERkMhlvv/02O3bssLpTL48WLVrQuXNn2rZta3XhHjRoENevX2fBggXs3LmTN954g4CAAO6//37Lj/a3337j+PHj9OnTB71ez9atW8nMzOTll1/mH//4R5n39E7Mx0lPTy9THXX06FFUKhV+fn5cvXqV/fv3A1SYLlEoFDz66KNs376d4uJiu/NHYLobPXDggOWfecSwbds2UlNTGTlyJOHh4cyYMYPc3Fy6du1KaGgoa9euZfv27cybN48nn3ySs2fP0qdPH27evMm+ffs4d+4cEydO5D//+Q8ZGRnExcXxr3/9i06dOtG9e3f0ej1ZWVm8++67DBgwgKtXr9K/f38aNmxIVlaWQ2khvV7PgQMH2LdvH//85z/ZtGkTvXr1ok2bNvTp0wcwpZuvXr3KvHnzSE5ORqFQsHfvXiQSCX5+fvznP/+xel99fX3Jzs6ucGRdUFBAYmIiS5cupXXr1pZ0kFnES+Pv788jjzzCt99+i1KpZNSoUYApTdanTx9+/vln+vTpQ4sWLcjNzUWlUnHjxg0OHDhgc1STmJgIwLx589i1axepqals2bKFli1bEh0dXeH75igHDx4kISGBb7/9lvj4eGJjY1GpVOTk5BAeHg6YRsBHjx7l008/LbN/6e+/vd9IUlISJ06c4MMPP2Tjxo2WeaqKkMvlLF68GKlUysKFC1Eqlezbtw8wXW/279/P1atXrT5bgO3bt9O4ceNyryOlMRqNTJkyhT/++IPHH3+chg0bcuDAAbKysip13fb19aV3797s3buXrVu38vnnnxMcHEyPHj3s7mf3SvKvf/0LrVZLSUkJL730EuPGjbNMEo4dO5axY8fyz3/+kx9++IHZs2dXeLIGDRqwatUqLl++zPz58+nTpw8zZsywu09F3HlH/8orr6BQKJg8eTLBwcFWQ05byGQyywSevTmIqVOnkpyczPHjx5k6dSpbtmxhzJgxvPXWW4Cpis2c0jxz5gwtWrTg/PnzADz33HO0a9eO5ORk9u3bR79+/SzHXbBgAd26dWPRokXMnTuXbt26kZycjFwu58MPP+Suu+6ypEFeffVVunTpQqtWrfj73//OzZs3mTdvHu3btyc4OLhS799zzz3H5MmT2b17N9OnT0cikfDxxx/TrFkzGjRowH333cfx48dJTU3l8ccf58UXX2TPnj0kJyfTvn17qzmk8oiNjaVr167s3LmzTBHLQw89RI8ePdi0aRPvvfceXbp0AbC8d/Ywz0d17dqVmJgYu387adIky/d33LhxzJw5kytXrpCSkkJMTAxz5sxhwYIFXL9+nVdffZXQ0FBWr15NYGAgr7zyCsePHyclJYW4uDimTJnC2LFj2bhxI3//+9/p378/L730kiXFcuvWLaZNm8a3337Ls88+ywMPPMCECRN4/PHH2bBhA1OnTkUikbBy5UqbaaE7USqVjBs3jgkTJvDRRx8xZMgQy/euT58+lnnE2bNnEx4ezvLly5FIJEyfPh2dTsecOXMoLi4mLCzM8r4++uijKJXKCufrzGlMmUzGK6+8wieffMKIESMYM2aMzb9/8sknkUgkdOvWzfKZDBs2jGeffZbdu3fzwgsvcO3aNZYsWUJkZGSZApfS9O3bl9dff51Lly7x4osvMn/+fNq0acNbb71V4U2QM/Ts2ZMZM2aQnp7OCy+8wPHjx5k1axadOnWiVatWjB07lnPnzjFjxgzuvfdeu8ey9xuZM2cO/fr147333iM1NZVhw4Y5HGNsbCxPP/00WVlZrF69mgkTJtC8eXMWL17Mjh076NixI7///jtarZYHH3yQiIgI3n77bbKyssq9jpTGnKEB+Pzzzy2/k+3bt1f6ur1gwQLi4uJISUkhPz+fVatW2R0RA0i82X7i6NGjrFq1ioMHD7Ju3Tri4+Od2v/69eucO3eO119/ncLCQn744QerVIDAc0lLS2PLli2kpqaybNkyHnrooZoOqVJoNBq0Wq3N5xQKhSV9JhDUBbzm226rOmPDhg0cPXqUHj160KBBgworOO7k8OHDzJkzh7CwMKZPn05BQQEFBQVERESUmaz3VOpqrDNnzqSwsJChQ4fSvXt3pz/7inDX+7p27Vr+9a9/2Xxu5syZFRY+1NXP39WIWKtGZVOqXjNCqu4Ljj2io6Pder6qIGJ1De6K9caNG5Zqtjtp3Lix1YS5LcR76hpErFWjsoLkNSMkgaA2EhUVRVRUVE2HIRB4BKK5qkAgEAg8AiFIAoFAIPAIhCAJBAKBwCMQgiQQCAQCj0AIkkAgEAg8AiFIAoFAIPAIhCAJBAKBwCMQgiQQCAQCj0AIkkAgEAg8AiFIAoFAIPAIhCAJBAKBwCNwSy+71NRUvvrqKwDUajVnzpxh3bp1LFq0CKlUSlJSEpMnT3ZHKAKBQCBwEXqDkUKllsraJ7pFkB555BGLHe7rr7/Oo48+yrx581i1ahVNmzblueeeIz09ndjYWHeEIxAIBIJqxGg0oizRU1yis2shXxFuTdn9+uuvXLx4kcGDB6PRaGjWrBkSiYSkpCTS0tLcGYpAIBAIqgG1Rk92gYYilbZKYgRutp9Ys2YNkyZNoqioyMrKNjAwkEuXLtndNyIiwuIV7w4q6+dRE4hYXYO3xOotcYKI1VXURKxanYGCYjUGmZ6wgOo5ptsEqaCggN9//52ePXtSVFREcXGx5bni4mJCQkLs7u9OR0RPNLwqDxGra/CWWL0lThCxugp3x2owGilW6VCq9VDOiKhxZJDN7RXhtpTdkSNH6NWrFwBBQUH4+vqSmZmJ0Whk3759xMXFuSsUgUAgEFQClVpPdr4aZYmuXDGqCk4JUl5eHgcOHABM6bcXXniBzMxMh/b9448/aNKkieXx66+/zvTp03nsscdo3749nTt3diYUgUAgELgJrc5AdoGagmINBkP1C5EZp1J2L7/8smWU89133/HXv/6VOXPmsG7dugr3nTBhgtXjLl26sHHjRmdOLxAIBAI3YjAYKVLpUKl1bjmfUyOk/Px8xo8fz65du3j44YcZPny41VyQQCAQCGoHSrWOWwVqt4kROClIBoOBU6dOsXPnTvr168eZM2fQ6/Wuik0gEAgEbsacniss1mJ0YXrOFk6l7GbMmMHSpUsZN24cTZs25fHHH2fWrFmuik0gqPOkZ+Sz/9eb3MpXE1FPQe+OkcQ2r1fTYQlqIe5Oz9nCKUFKTEwkMTHR8ljMAQkEriM9I5+v9/65Pu9mXonlsRAlQXVRXV0WqgOnBOnLL79kxYoV5OXlWW0/c+ZMtQYlEAhg/683bW4/cOqmECRBtaBS6ylSaV1aOecMTgnS6tWr+fTTT2ndurWr4hEIBLe5la+2uf1mnu3tAoGj6PQGCoq1aHWGmg7FCqeKGsLDw4UYCQRuIqKewub2yFDb2wWCijAajRSptGQXaDxOjMDBEdLXX38NQKNGjXj++ee57777kMn+3HX48OGuiU4gqMP07hhpNYdkpleHyBqIRuDtaLQGCpRa9HrPEyIzDgnSoUOHAAgICCAgIICff/7Z6nkhSAJB9WOeJzpw6iY389REhiro1UFU2Qmcw2A0UqSs2eo5R3FIkBYvXgzA/v376d27t9Vz33//ffVHJRAIAJMoCQESVJYSjZ5CpecULVSEQ4K0bds2NBoNK1eu5IUXXrBs1+l0rFmzhkGDBrksQIFAIBA4h9m5Va3xrsYFDglScXExx44do7i42JK+A5BKpUybNs1lwQkEAucQC2kFSrWOIpXO7V0WqgOHBGnEiBGMGDGCtLQ0q4WxAoHAcxALaes2Wp2paEHngdVzjuLUOiR/f3+ef/55lEolRqMRg8HA1atX2b17t6viEwgEDiIW0tZN9HoD+cUaStTelZ6zhVPrkF599VUGDBiAXq9n9OjRNGjQgAEDBrgqNoFAYIP0jHw++OYib3yWztJ1R0nPyAfEQtq6hvG2c+v1XGWtECNwcoQkl8t59NFHuXLlCiEhISxdupShQ4e6KjaBQHAHd6blsm4V8XVWLmBaSHszr6TMPmIhbe2jRKOnSKlDbzDgH1zT0VQfTo2QFAoFeXl5tGjRgpMnTyKVSoX9hEDgRuyl5Xp3tL1gViykrT3o9AZyCzXkF2nQG7x3rqg8nBohPf3000ybNo1Vq1YxYsQIvvnmGzp06OCq2AQCwR3YS8uJhbSO4Y2ViKaWPzqUaj3UcEduV+KUIP3lL3/hgQceQCKRsGnTJjIyMmjbtq2rYhMIBHdQUVquLi6kdUZgvLESUa3RU3g7PVfbcdrCPDk5mbFjx6LRaFi3bh2FhYWuik0gENyBSMtZYxaYm3klGI1Gi8CYCz3uxF7K09PQG4zkFWnIq6XpOVs4JUjJycl07NiRvLw8AgICiIqKYsaMGa6KTSAQ3EFs83oM79OUqPp+SCQSGkUEMbxPU4+9u3c1zgqMt1QiFpfoyM5Xe12nhariVMru8uXLPPHEE2zYsAG5XM60adN46KGHXBWbQCCwQem0XHR0NFlZWTUcUc3hrMB4eiWiVmfyKdJ5cEduV+LUCEkqlVJYWIhEIgEgIyMDHx+nDiEQCATVhrOeUZ6a8jQYjBQUa8kpUNdZMQInR0hTpkxhzJgxZGVlMXHiRE6cOMEbb7zhqtgEAoHALs56RnliJaKyREdRiXf2nqtunBKke+65hw4dOvDLL7+g1+uZP38+ERERropNIBAI7FIZgfGUSkS11rS4tS6PiO7EYUHKy8tj69at/P777ygUCu6++24CAgJcGZtAIBBUiKcIjKPo9AaKVLo6V7DgCA5NAKWnp/PAAw+wZ88e/P39kUqlfPfddwwaNIjz58+7OkaBQCDwegxGk0dRdoFGiFE5ODRCWrFiBUuWLKFv375W23fv3s3f//53Pv74Y5cEJxAI6h7e2EmhIlRqPUUq73FurSkcGiFdu3atjBgB9O/fn5ycnGoPSiAQ1E2cXejq6Wh1BrIL1BQUa4QYOYBDIyS5XF7uc+YScIFAIKgqNeXpdOeobGhfKdEhlT+ewWikSKlDpdZVX5BeQEGxliPncugS27JS+zskSFqtlqysLIw2mvpptdpKnVggEAjupCY6KdgE1FomAAAgAElEQVTqb7du22kG92xYKRFUa/QUKOtOes5oNHLpppKD6dmkZ+RjMMLLYyp3LIcESalU8tRTT9kUJDFCEggE1UVNdFKorlGZwWCkUKWtNWZ5FaHTGzj1Rz4HT2dz5ZaqWo7pkCAJi3KBQOAOnF3oWh1Ux6isRKOnsI6MiopUWo6czeHw2RyKVNYpyaaR/vRsX/m1qU4tjK0sa9asYffu3Wi1WkaNGkV8fDyzZs1CIpHQunVr5s2bJ1oQCQSCGumkUJVRmcFgpECprRNl3FdvqUg7fYtff89HX0p4pT4SYlvUI7F9OE0iq7Y21eWCdOjQIY4fP86GDRtQqVR8/PHHLF68mKlTp5KQkEBKSgq7du1i4MCBrg5FIBB4Ae5e6FqZUZnRaDSVctfylj96g5Ez/ysgLf0WmTeUVs8F+sno0TaM+LZhBAf4Vsv5XC5I+/bto02bNkyaNImioiJeeeUVNm7cSHx8PGBqR7R//34hSAIBtXMNjqdja1Q25J4YokNsj3pKNKaWP7XZo6i4RMfRc6a0XEGxdeFao3A/eraPoGPLesik1ZvZckqQMjMzOXHiBEOHDiUlJYXTp0/z2muv0bFjx3L3yc3N5erVq7z//vtcvnyZ559/HqPRaCmGCAwMFCZ/AgHe6WZaW7hzVBYdHVXG1kOt1VOk0qHT1V4hupaj4uDpbE7+lodO/+fIz0cC7e4KIbF9BM0aBLismM0pQZo9ezYjRoxg165dZGRkMHv2bBYtWsS///3vcvcJDQ2lZcuWyOVyWrZsiUKh4Nq1a5bni4uLCQmpuOA/IiICX9/qGRY6QnR0tNvOVVVErK7B3bGu23nF5nf8+MUiBiS2LXc/8Z66BnOsWp2e/CINBpme+v41HFQ5REZFVXpfg8HILxdvsftoJucz86yeC/STkdSlMX27NSEsxK+qYVaIU4KkVqsZPnw4c+bMYejQocTFxaHRaOzu0717dz799FPGjRvHjRs3UKlUJCYmcujQIRISEtizZw89e/as8Ny3bt1yJtQq4U2mZyJW11ATsV66lmdzaUXmtbxyYxHvqWuIjo7m0uUrXtEENTIqips3bji9n0qt59j5HA6eySavyDotF1VfQWL7CDq3CsVX5oO+pICbJQUOH7txZJDT8YCTgiSVStm+fTs//vgjL774Ijt37qywOq5fv34cOXKExx57DKPRSEpKCk2aNCE5OZkVK1bQsmVL7r///koFLxDUJjzdzbSuYDAYyStUk12gARs3CN7OjbwSDp3O5vjFXLS6P1+fBIhpFkJibDgtGgbWyBpTpwRp/vz5fPLJJ6SkpBAVFcV///tfFi5cWOF+r7zySpltn332mTOnFghqPTWxBkfwJwajkWKVDpVaD3JtrRIjg9HIxcuFpJ3O5uKVIqvn/OQ+dGsdRkK7cMJCym8T5w6cEqSYmBimTZtGVFQUR48eJS4ujubNm7soNIGgbuGJbqZ1AaPRiFKtp7gWlnCrtXqOX8jl4Ols04ivFBH1FPRsF06X1qEofKU1FKE1TgnSvHnz0Gq1PPPMM7z88sv07t2b48ePs3z5clfFJxDUKe6s9krPyOeDby6KMnAXUVtLuHMK1Bw8nc2xC7motdavrXWTIBLbR9CqcRA+Htb6zSlB+vXXX9m0aRPvvvsujz32GFOmTOHRRx91VWwCQZ1GlIG7Dq3OQKFSi7YWlXAbjUZ+v1pM2ulbnL9USOmxnlzmQ7c29UloF05EPc+dk3RKkPR6PQaDgV27dvH666+jUqlQqaqnqZ5AILCmpqwYajO10T5crdFz5Gw2aaezy/TfCwuWk9A+nG6t6+Mn94y0nD2cEqThw4eTlJREt27d6Ny5Mw8++CBPPPGEq2ITCOo0NWHF4ArM3SfyleepF+BTI2lHg8FIkUqHSqOvNcUKeUUaDp3J5tj5Myjv8F1q1SiIxPbhtG4SjI+PZ6Xl7OGUII0bN46//vWvllLvzz77jLCwMJcEJhDUdWpDGXjptKOvr6/b046lK+dsrfHyNoxGIxnXijl4OpszmQVW2uorldDl7vr0bB9OVH3XL2J1BU4J0pUrV5g7dy5Xrlzhs88+Y/r06bzxxhs0adLEVfEJBHWW2lAGvv/Xm6YmpCodeoMaqQ8E+ctcnnY0Go0oS/QUq2tH5ZxWZ+CX3/M4eDqbaznWNylhIX70iAmlW5v6BCjcYuDgMpyKPiUlhfHjx7N8+XIiIyMZMmQIM2fOZP369a6KTyCos3hzGbg5TXfiYi4GgxEfHwlSHx90eiN5RVok14tddu7a5E1UUKzl0Jlsjp7LQXmH8V/zhoH0bB9On7hW5Lixk40rcUqQcnNzSUpKYvny5UgkEh5//HEhRgKBC3G3FUN1UDpNZzSa/un1RiQSI+bZjNIdAqqL2lI5Z7YET0vP5vRtS3AzMqmETi1DSWgfTqNwU2M9aS3yknNKkPz8/Lh27ZqlpcTRo0eRy2t2Za9AIPAsSlcHll7motcbkUlNG3xl1XcRtRQs3DGx723YswQPDpAR3zacHjFhBPp7d1rOHk69slmzZvG3v/2NzMxMhg0bRn5+Pu+8846rYhMIBF5I6epAucwHDQYMBiNGjMhkPgT5y2jWoGrOolBqnqhE59UFC0UqLYfP5nDEliV4VAA924cT27weUi+qlqssTglSp06d+M9//kNGRgZ6vZ4mTZoQFFS5rq4CgaB2Uro6MMhfRl6RFh+pBLmvlPAQk71GVQsz1Bo9hSoder33pueu3DKl5U794TpLcG/DKUHatm0bq1ev5ptvviEzM5PBgweTnJzMgAEDXBWfQCDwMkpXB/orTIsxi1Q66gUpiKovr1JhhrcvbNUbjJzOMKXl3GEJ7m04JUirV69m7dq1ADRr1ozU1FSeeeYZIUgCgcDCndWBdzUMpFeHSAYktrX4ITlr1W40Giku0VFc4p0LWy2W4GeyKVBap+VcaQnubTglSFqtloiICMvj8PBwr87dCgQC12CvOtDZHn2mdUzeWcZtzxK8fXNTWq5plOsswb0NpwSpe/fuvPTSSwwdOhSJRMK2bdvo0qWLq2ITCAS1EEd79Km1pk7cOi+bJzIYjJy9VMDB9Gz+uGa93ipAISUuJoz4duHUC6ybaTl7OG0/8emnn/LFF18gk8mIi4tj9OjRropNIBDUQirq0afVmeaJNFrvmidSqfX8fD6HQzYswRvU96Nn+3CLJbjANk4JUlpaGhMmTGDChAkAGAwG1q5dy/jx410SnEAgqH2U16MvvJ6cvCKN1xUs3Mgr4eDpbE54oCW4t+GUIL355pv88MMPzJ49m6ysLGbNmkVoaKgQJEGdxdnJeUHZHn1GoxGDEWKbh3qNGBmMRi5cLuRgOZbg3duYLMHrB4vGAc7glCCZzfkGDx6MXq9n9uzZDBo0yFWxCQQejTDQqxzm92b/rze4nqsmNEhO19ZhtG7s+WsaK7QEbx9Ol7s9xxLc23BKkC5dusSxY8do0aIF165d48iRI/Tp0wd/f39XxScQeCzCQK/ytGoURIP6fl6zsDW7QM2hcizB2zQJJjE2nJaNPM8S3NtwSpCeeuopZsyYwcMPP4xGo+Gtt95iyJAh7Nq1y1XxCQQeS20x0HMn3lSwYDQa+e1qEWmns7lQjiV4z3bhhHuwJbi34ZQgpaam0rBhQwDkcjkzZ87kgQcecElgAoGnUxsM9NyFwWAkr1BNToHni7VGa2DP8cvsOJTh9Zbg7sbHR1KldKVD9Ydvv/02AA0bNmT//v1Wz3388ceVPrlA4M307mi7H5s3Gei5A2WJjlsFaopLtBX/cQ2SW6jhu8NZLPviDJ9vP2clRq0aBfHUgLt48bE29IqNEGJUCqmPDwF+MsJCFESG+hFShfVVDo2QfvrpJ6ZOnQrA8uXL6d27t+W5zMzMSp9cIPBmvNlAzx1otCZ/Ik9e2Gq2BE87nc3ZOy3BZbctwdt5ryW4q5BKfVD4+uAnl1bruiqHBKl0eyDRKkgg+BNvNNBzNXqDkUKl1qNLuO1ZgtcL9OW++Lto20huaQ4rAJnUJEAKuY/Leu457fQkFncJBAJbeEMD1PxiLYcrsARv2yyEhg0bcPPGjRqK0nOQyXzw83WtCFmdz5E/EiIkEAjsUaLRU6j0zAaojliC92wfTnS4WL4Ct0VILsVPLnW7KaBDgnTmzBnatWsHmD7c0v8vxEogqLtotAYKVVp0Os+bJ6rIEjyhXThxbWq3JbijyH2lKHx9UNSACJXGoU/i7Nmzro5DIBB4EZ68nqgiS/DE9uG0ryOW4OUikSC/PRJS+Prg4yHvhbg1EAgEDmMwGilS6lCpdRX/sZsRluAVIJFYKuPkvj4e2VVCCJJAIHAIpVpHkUqH8fbF/sKVIo6dzyG3UEP9YDnd2ri/H53ZEjztdDaXbFiCx7cNo4cHWILX1HslkUiQ+/45EvL0KRYhSAKBwC5qrZ4ilc5qnujClSJ2Hs2yPM4pUN9+HO2WC619S3B/EmPD6dDCMyzB3f1eSXxuj4R8TSMhTxeh0jglSIMHD+bhhx9m2LBhREY6txp9+PDhBAcHA9CkSROeeOIJFi1ahFQqJSkpicmTJzt1PIFA4Fo0WgNFKi1aGwULx87n2Nzn+IUclwrStRwVaenZ/PK791iCu+O9kvhILOXZcpl3iVBpnBKkDz74gK+//pqxY8fStGlTHnnkEe677z58fe0Ph9VqUwuOdevWWbYNGzaMVatW0bRpU5577jnS09OJjY2txEsQCATViSMFC7mFGpvbcwpsb68KBoORs5kFpJ3OJsMLLcFd9V6Z+8ZFhPrjo6sdnSScEqTGjRszadIkJk2axI4dO1i4cCHz5s3joYceYuLEidSvX9/mfmfPnkWlUvHMM8+g0+mYMmUKGo2GZs2aAZCUlERaWpoQJIGgBtHqDBSX6BzqsFA/WG6zUWpYSPUZ0tUWS/DqfK+kPj4o5NYte2qT95JTglRcXMz27dvZvHkz169fZ9SoUQwePJg9e/Ywfvx4UlNTbe7n5+fH+PHjGTFiBBkZGTz77LOEhIRYng8MDOTSpUs29xUIBK5FbzBSrHKucq5bmzCreREzXVuHVTkee5bgbW9bgjf3Ikvwqr5XtkSotuKUIN13333069ePyZMn06NHD8v2J598kgMHDpS7X4sWLbjrrruQSCS0aNGC4OBg8vLyLM8XFxdbCZQtIiIiKkwNVifR0dFuO1dVEbG6Bm+JtbJxGo1GilRaCpUaguTgzGxGZFQU9erVI+2Xq9zKVxFRz5/ETo2IbRle4X62MBiNpP+Wze6jlziTYT3n4q+Q0btzI+7t1oSIUPd1Uygv1socx9n3ylfqg59Chr9Ciq/M/gjo2Lkb7Dx8hWvZxTQMD2RAfDO6xVRP7O5GYnSiW2pRURFBQc5Pwn3++eecP3+e1157jevXr/PXv/4VmUzGe++9Z5lDmjx5Mp07dy73GFlZZe8wXEV0dLRbz1cVRKyuwVtirUycBqMRlVqPskTn1lY/kVFRZfrDlWhuW4KfyS4zpxJRT0Fi+3A614AluK1YXY2s1EJVR6sD0zPy+e/Ba2i11inN4X2a1mjT38reJDk0Qurfv7/N4bG5dVBFjrGPPfYYs2fPZtSoUUgkEt544w18fHyYPn06er2epKQku2IkENQW0jPy2f/rTW7lq4mop6B3R/fZVRgMRpRqHUq13rKWqKawawneNJjE9uG0ahTkNWm5ylLVlj37f71pc/uBUze9sgu9Q4JUujquMsjlct58880y2zdu3Fil4woE3kR6Rj5f7/1zrvRmXonlsSsvHgaDqQu3Sq2vUfsYo9HIxSuFNi3BFb4+dG1dByzBb7fsUchN64Sq2rLnVr4amazsZfxOp1tvwSFBOnLkiN3nGzduXC3BCAS1GXffzeoNRpQlphFRTdpBaLQGTlzM5cjm37iWbd1NISxETs924XStzZbgt1v2KG6vE6rOlj0R9RTkFZetiowM9U5Rd0iQDh06ZPf54cOHV0swAoG7cWcK7Va+7bvW6r6b1ekNKEv0qDQ1K0S5hRoOncnm5/M5lGis03J3Nw6iZ/twWjcJ9siealWldMseV/aN690xkv8evFZme68OzjUu8BQcEqTFixeX+1xJSUm5zwkEnoy9FJorKuwi6im4mVf291Jdd7M6vWlBa006tdqzBJf7+tC5VWittQS3dEvw9XFby57Y5vUICwtj655z3MxTExmqoFcH981LVjdOlX3v3r2bt99+G6VSidFoxGAwUFJSQlpamqviEwhchr0U2oDEttV+vt4dI60E0ExV72Y9QYjMluBp6dlcz7UW3dAgXxLahTOodxuUBbk1FKFrKN2yp6YWqHaLiSI6xPNsQCqDU4K0ePFiFixYwNq1a/m///s/du7ciUqlqnhHgcADKZ1CU6lvNxDVG7mZr+bYuRtE218a5zTmu9YDp25Wy92s3mAkt6CE7HJSge6gIkvwxPbhxDQLQeojIdDPF2VBDQVaXdwuSpDLTKOg2r5Q1d04JUjBwcH07NmTY8eOUVhYyIwZM3jwwQddFZtA4FLMKTSVWl+mNc26bacZ3LNhtac+YpvXq/IxDUZTsUJxiR6J3P2+REajkUs3lKSdrhuW4DKpSXzkvt7duNQbcEqQ/Pz8+OOPP2jVqhWHDx+mZ8+eZRZkCeo2NbnOxlnMKbQ7XUWDbltae9paDqPRiEqjp1jl3gWtZuxZgocEyIhvF05cTBiBfvYvK57go2QXiQQ/uZTgQF8UvjVr6V3XcEqQpk6dyttvv82yZcv44IMP+OKLL3j00UddFZvAy6ipdTaVxRzTh1svAiCTSQjyl+F/u/zYk9ZyqNQmIdIbylpBuJpCpZYjZ3M4cq6sJXizqAB6OmEJXtM+SuUhkUgs80AKXx/C6/mjUQq7OHfj1DseHx9PfHw8AJs2bSI/P5969TzvQiOoGbxx1Xhs83q0u6ueS6vfqkLJ7RGRTu9+Ibp8U8nB07YtwTu0qEfPSliC15SPki1qoipOYB+HBCk5OZkFCxYwZswYmx/ap59+Wu2BCbwPR9bZeGJKz1XVb1WhpoTIniV4kL+MHm3DiKin4Mz/CtiadtXplJs7fZRs4QlVcYLycUiQnnjiCQCmTJni0mAE3k1F62yOnbvhkSk9W9VvQ+6JcXsprcFopEStR6nWo3ezEBWrdBw5l8Phs9kU3mEJ3jjCn57tTZbgf1xTVinl5g4fpTsxG9mZF6kKPBeHBKlDhw4AbN++neTkZKvnZs6caUnjCeo2FY00dh7OtLmfJ6T07qx+i46Oclu3b3NnhRKN+3vNZWWrOHjacUvwqqbcXOmjVJq65CFUm3BIkObMmcOlS5c4deoUFy5csGzX6/UUFHj7wgJBdVHROptr2cU29/Ok4gF3otaYRkP2rMJdgcFg5ExmAQcrYQle1ZSbSbSiOX4hh5wCDWEhcrq2rp4qO6nUB4WvECFvxiFBev7557ly5QqLFi1i8uTJlu1SqZRWrVq5LDiB92FvnU3D8EAys8peuDyheMBdmEu3lSXuT8tVZAmeGBtOp5b2LcGrI+XWunFQtRUwSKU++N2eDxIi5P04JEhNmjShSZMmbNmyhaKiIgoLCy2pBaVSSWhoqEuDFNQOBsQ34+PNZVvHeGsjSGeoSS+iG7klHDxjwxJcctsSvL3jluDuSrnZQya9bWQnd9zITuAdOFX2vWbNGtasWWMlQI4Y9AkEYOq5ldOnabW1zvEGNFoDSrXOZELnxvkhg9HIhUsm76HfrhZZPecn96F7mzAS2oVTP9i5YgJXptzsURk3VYH34ZQgffnll+zcuZOwMPfdDQlqF9XROsfTqclqOYsl+Olscu6Y74kMVdCzfThdWtWvUrVZdabc7OErMzmp+lXSTVXgfTglSNHR0WIhrEBQDjq9AZVaXyPOrNkFag6ezua4N1uCV7ObqsD7cEqQmjdvzpNPPklCQgJy+Z9D/dKFDgJBXcOSlnOz/YPRaOT0H9l8dyDDay3BJT5/uqm60shO4B04JUgNGjSgQYMGropFIPAajEYjJRoDyhL3d1MwW4Knnc4u0x3DGyzBZTJTebZcJhaqCqxxSpAmT56MUqkkMzOTNm3aUFJSQkCAc72sBAJvxmA0olLrUZa4v+P28Yu5/HTiBjmFmjL1EZ5uCe7jIyE4QI4x1M9j5oM8sY1VXccpQUpLSyMlJQW9Xs8XX3zBkCFDePPNN0lKSnJVfAKBR6A3mDyI3D0/ZLYE3/Hz9TK95SRAbKtw+nUK80hLcHMHbVPvOCkhgXKKCzxHjDyxjVVdxylBWrFiBZ9//jnPPvsskZGRrF+/npdeekkIkqDWUlPzQ/YswU3uq1ICFFL8fKUeJUbe0kHbGzvT1wWcEiSDwUBk5J+LGO++++5qD0gg8ASUJVqyC9TodO6dH7JnCS6X+RDoL8Wv1IX+Vr7K1mHcSukO2t7iqOpIZ3qB+3FKkBo2bMgPP/yARCKhoKCA9evX06hRI1fFJhC4Fcv6oRI9Bpn7xKgiS/DOrULJK9KiUpe1K4+oV0M24RKJpW+cwoNHQuVRUWd6Qc3glCDNnz+fRYsWkZWVxcCBA0lISGDBggWuik0gcAuW+SGNe9v6OGMJfqfTqpnETo0A96UTZVIf/BWmxarevE7IEz2wBE4K0tmzZ1mxYoXVtu+//55BgwZVa1ACgTuoqbY+hUoth8/mcORsDsUljlmCl9eyJ7ZlODdv3HBpvD4+Evxud0yoLQ1MK+pML6gZHBKkbdu2odFoWLlyJS+88IJlu06nY82aNUKQBF6DwWikRKPn5MU8jpzNJrdQ47TraWW5fNOUlksvxxI8MTacxhHlL6NwV8se+FOEzAtWayN1oY2Vt+GQIBUXF3Ps2DGKi4s5dOiQZbtUKmXatGkuC04gqC60OlNbnxKNnvOXC6vkeuoMeoOR9AxTWq48S/AeMWEEB5T1HnI3wllVUNM4JEgjRoxgxIgRpKWlkZiYSFFREQaDgZCQEFfHJxBUGrP3kKpEb9VNoaqup45QrNJx9HwOh89kU2DHErzGO1ffLk7wl5vWCgkENYlTc0iNGzfmscce49KlSxiNRho1asRbb71FixYtXBWfQOA0lian5RQpVNX11B4VWoLHhtM0MqDGq9KkPreLExSik7bgT2q6e4VTgjRv3jwmTJjAAw88AJjmllJSUli3bp1LghMIHEWnN1Ci0VOiMVRo+VAdrqel0RuMnC3PEtxPSo+YMHq0tW0J7lYkEvzkPpa5IYGgNJ7QvcIpQcrNzbWIEcCDDz7I6tWrqz0ogcARtDoDaq1jIlSa6nI9tWcJ3jDMj8T24XSswBLcHchvzwsp5KKbtqB8PKF7hVOCJJfLSU9PJzY2FoBTp07h7+/Ywrzs7GweeeQRPv74Y2QyGbNmzUIikdC6dWvmzZuHj4+YRBVUTGVFqDRVdT29kVvCwdPZnPitrCV4u2Yh9HTCEtxVSKWmeSGRkhM4iid0r3BKkF599VWmTJlCaGgoRqOR/Px83nrrrQr302q1pKSk4Odn6rm1ePFipk6dSkJCAikpKezatYuBAwdW7hUIaj0Gg9EyJ1RdDqzOllBXZAkeFxNGfFvnLcGrE3MzU3+5TFTJCZzGE7pXOCVIXbp0Yfv27WRkZGAwGGjRooWVUV95LFmyhJEjR/LBBx8AkJ6eTnx8PAD33HMP+/fvF4IkKINWZ1q4WqJx78LV0lRkCZ7YPpzOVbQEryq+Mh/8zN0TREpOUEk8oXuFQ4J0/fp1li5dyoULF+jatSsvv/yywyXfqamphIWF0adPH4sgGY1GSzojMDCQwsLCSoYvqG3o9AbUGkO1joYqw/UcJd8evMqx87loSvW0k2C2BI+gZaOaS8tJfXzwU/gQVT8AH53ovyaoOp7QvUJidMDcZfz48bRp04aEhAS2b98OmNJujjB69GgkEgkSiYQzZ87QvHlzTp8+zenTpwHYuXMnBw4cICUlxe5xtFotvr41v3hQUP0YjUZUah3FKh0anXttHu6M40xGDruPXuLUb9lWz/nJpfTq1Ih7uzchqn7NmFJKAH+FjAB/X1ElJ6iVODxC+uijjwDo3bs3w4cPd/gE69evt/z/mDFjeO2111i2bBmHDh0iISGBPXv20LNnzwqPc+vWLYfPWVWio6PJyipbheWJeHOsWp2pVNvdTU3vRK01tRJyyBJcW8TNG0XlHMk1WBqaKqSU6CSUlKosv/M9rel1JPbw5u+qJ+OJsUZHR1dqP4cEqfTIxNfXt8ojlZkzZ5KcnMyKFSto2bIl999/f5WOJ/AO9HrTnJBGa0CjM9SoCIFpgezB09kcu5BjmqcqRfsWYXS/O5i7a8gSXCIx9ZLzVzje0NSZdSSeLFyCuotTRQ1mKps3L72A9rPPPqvUMQTehXlOqESrxyBTUlisrXgnF2I0Gvkjq5i009mcyyygtCRKJBCgkBId7s99PZoRFeT+9KGvzAd/hQw/ufMeQ46uI/GEBZACgS0cEqQLFy5w3333WR5fv36d++67z1KcsGvXLpcFKPA+zGuF1BqDVQ+5mkSrM3DytzwOni5rCR7oJ0PqYxIjHx8JyhIdm3+6yL1dIt3SXdvcWdtfIa1SbztH15F4wgJIgcAWDgmSuZBBICgPvcHktlrT1XF3kl+k4dDZHI6ey0F1hyV4i4aB9IwN55ff8mz2t6vOZqt3IvXxQXG7jU91dXJwdB2JJyyAFAhs4ZAgNW7c2NVxCLwQs7dQiVqP1k12345gNBrJvKHkoB1L8J7tw2kYZuoysuek7RFDdTRbLY2rje4cXUfiCQsgBQJbVGoOSVB3MRqNaLSmdULudlqtCLMleFp6Nlez7VuCl6a6m62Wxlyc4A6PIUfXkXjCAkiBwBZCkAQOYTG409ZsibYtKmMJXprqarZaGrmvaU5I4et8cUJVcMQF1RMWQAoEtnBKkLZwVyAAACAASURBVBYsWEBycrLVtpkzZ7JkyZJqDUrgGRgMtw3u1J41L2TGniV4x5b16NneviW4GVvNVu+Na+F0lV11FSe4A2HfLfBEHBKkOXPmcOnSJU6dOsWFCxcs23U6nWj7UwtR316s6mkpOShlCZ5+i0s3rdNyZkvw+LZhBPk7t1buzmarkVHh3Lxxw6F9ZVIfAv1lbh8NCQS1DYcE6fnnn+fKlSssWrSIyZMnW7ZLpVJatWrlsuAE7sPsslqi0WPwsJQcmCzBj5zL4fDZbAo9xBJc7islwE+Y3QkE1YVDgtSkSROaNGnCli1bKCoqorCwEHMLPKVSSWhoqEuDFLgGg8Foad2jc7JK7sKVIo6dzyG3UEP9YDnd2jjuJ+QMnmYJ7uMjwV8hxV8hEz5DAkE149Qc0po1a1izZo2VAImFsd6FTm9AozWgvt2+pzIpuQtXiqyKAHIK1LcfR1eLKDliCR7fNpwQN1mCm32GhPW3QOBanBKkL7/8kp07dxIWVvnqI4F7Mdwu0zb3j6uO4oQ9J26QU6BBbzAi9ZEQ4C/Fz1dqWUha2dGTUq3j53O5HDqTTX5xzVuCm9v4COtvgcA9OCVI0dHR1KsnKnM8Ha3OJEAlWudTcRVx4UoRV24pLY/1BiOFxToINC0ktTd6ioyKsnnM67ctwU9ezEWrL2sJnhgbwV0N3JSWk0jwl0uJqu8vfIYEAjfjlCA1b96cJ598koSEBCun2NKFDgL3YzUK0hrQG1xXon3sfA5SH4lVmTWAskRP44gAjp3Psbnf8Qs59Ora0irm85cKSUu/xe9Z1mk5syV4QrtwQoPcYwl+p+uqr0yk5gQCd+OUIDVo0IAGDRq4KhaBE5i9hKS5Sm7mlm0D4ypyCzUE+EnLVLrp9Ua6tg5j18/XbO539ZaKf379K1dvmDpsF6t0FKqsj+F2S3CJhACFd6wbEgjqAk4J0uTJk1EqlWRmZtKmTRtKSkoICKgZ98y6hrllj1pr6qRtLs0OdHMPufrB8j8rLEv0lnmkhuH+tG4cxLHzZdvwlGj1FCl1nPtfLsUqrbXlAzVgCX5biAL8RKWcQOBJOHVbmJaWxrBhw5g4cSLZ2dn069ePffv2uSq2Oo9Ob0BZoiO3UMONPDV5RRpUal2NrhPq1sZU0OInlxIWIicyVEFYiJx7OkdZPQ8mES3R6Mkr1KLRGSkqJUYSCYSHyHnxsTY8NbA5rRoHuV6MJBL8FTIi6ikIDvAVYiQQeBhOCdKKFSv4/PPPCQkJITIykvXr17N06VJXxVbnMBqNqLV6Coq13MpXk52vplCpRaPVe0zHhNaNgxgQF014PQUSiYTwegoGxP1Z7t26cRB9u5jSujfzNeQUaq26bUt9JIQEyGhQX4GfXEp4iHsKBxRyKeEhckIChRAJBJ6KUyk7g8FAZOSfHYHvvvvuag+ormGwpOJMrXo8rXGpLe5ss2PGniW4wteHkEA5Mh+jZSRUHd207VEZG3CBQFBzOCVIDRs25IcffkAikVBQUMD69etp1KiRq2Krtej0txemVmFxqqdgzxLcVyah6931aRjuz9Gz2chkMnS6PwsZqtJN2x5SqQ8BCil+CqlXrB9Kz8hn/683uZWvJqKegt4dRedtQd3EKUGaP38+ixYtIisri4EDB5KQkMD8+fNdFVutwmxmp1JX/9qgmkCjM/DLb3mknb7FjVzrIobQIF96tg+nW+sw/BXS29vknP5fMVm3CgkLkdO1dfW3GpL6mJqcms/pDaRn5Ft5E93MK7E8FqIkqGs4JUjh4eFMmDCBFStWUFhYyKlTp4gqZ7Gj4M90XImHds6uDI5YgrdtGoLPHfM0rRsH0atrS4c7aJeHrS4QMU2DTUIkl3pdt+39v9p2qz1w6qYQJEGdwylBWr58OadPn+bjjz9GpVLx3nvvcfToUaZMmeKq+LwOd4tQ+u/Z/HAk06VNTs2W4Gnp2Zz5X8WW4K7CVheI3ceuERrkSwcvbfB7K7+sUy3AzTzb2wWC2oxTgvTjjz+yefNmAKKioli7di0PP/xwnRekmhoJXbhSxI8nblrmZaq7yalOb+DX3/M5ePoWV7OtF9+GBPqS0DaM7jYswV1F6S4QPj4SfCSmwoW09Ft0aOGdghRRT8HNvLILmyNDRdsiQd3DqSuJTqejpKSEwMBAALRabQV71F4MRiNqzZ/VcTWRjrPXpqcqglSRJXhibATt7gpxe/l0bqEGqY8EyW0hMuPNo4neHSOt5pDM9OoQaeOvBYLajVOCNHLkSB555BH69+8PwJ49exg9erRLAvNEDAYjJVo9ao1nVMflFmqQSstO4OcUaCp1vMs3laSl3+LUH/ll1g6ZLMEjaBzh2rScLXx8JAT5+xId7l/rRhPmeaIDp25yM09NZKiCXh1ElZ2gbuKUID300EN0796dI0eOIJPJWLZsGe3bt3dVbB6BlQhp9RXv4EbqB8spUJaNyZn1PTq9gdMZBaSdvsVlG5bg8W3D6FEJS/DqQCKREOgnI8DPVKxQW0cTsc3reb0AidJ1QXXglCCNHj2ab7/9lo4dO7oqnhrH1DNOT7FKh0bnGSOh8ujWJowfT5St0nJkfU+RSsfRczkcPpNdpslp4wh/EmPDiW3uXktwC7d7zQX6yayq9eyNJsQFseYQpeuC6sIpQWrbti1ff/01nTp1ws/Pz7Ld2xfH6g2mlj1qjQGtzoDRV0WRyvPnx1o3DqJevXr8ePQPcgo0Dq3vycpWkXY6m19tWILHtqhHYvsImkbVXMNchVxKkL+sXCG0NZoQF8SaRZSuC6oLpwTp5MmTnDx50mqbt1qYm+0bNFoDumpwUa0pYluGExVkP5VotgRPS7/F/64rrZ4L9JMSFxNGfLtwQgLcn5YzI/c1CVFlWvyIC2LNIkrXBdWFU4K0e/duV8XhcryxZ1xVqdASPDaCji3q1WifN4XclJqrSgzigliziNJ1QXXhlCDl5+ezbNkyMjMzWblyJUuWLGH27NmEhIS4Kr4qob09B1QbesY5g11L8LtCSGzvRkvwcvCV+RAc4FstYiguiDVLbS02EbgfpwQpOTmZ3r1788svvxAQEEBUVBTTp0/ngw8+cFV8TqHTWwtQXRgFmTEYjJy7XMhBG5bg/nIp3WPqu9USvDykUh+C/GX4yauv35y4INYsonRdUF04JUiXL1/miSeeYMOGDcjlcqZNm8b/t3fvAVGVeQPHv2dmGG4DylVQ8ZZoeclUFGzfdC0Nt1DU3U3RcA1brc1VM28poasWmeZm7faa2bZvmhdyLc1N21JT31Re8xKGZKaCioiAgIDK9bx/EKMI4gwywwF+n3+C58w585vTcX48z3nO8xs2bJitYrurih5QxX+bUgKqcP1GCfsTMzl4IovsvMrPH5WXBPemx33N7VMSvAYGgw4PN0eUYmOd98zkC7H+NYap66L+WZWQ9Ho9eXl55i+U5ORkdLqav+hKS0uJjo7m7Nmz6PV6YmNjUVWVOXPmoCgKgYGBzJ8//67HUVWV4hK1UhJSm8gQXHUycws5eCKLY6dPUFh0c1KDuSR4V29Ky1SOnsrm8E9XbLbO3d04GvW4OBowOuhwcXIg10bDhPKFKETDZ1VC+vOf/0xkZCRpaWn86U9/4tixY7z22ms17rN7924ANmzYQHx8vDkhTZs2jeDgYGJiYti5cyeDBw+u8TiZuYX1WrpbC8pUldOp+Rw4kcmpC/mVtjk66OjVqXxYzsvdkVOp+ew8fMm8va7XuauJoig4O5YXxquX55iEEA2SVQmpf//+dOvWjYSEBEpLS1m4cCHe3t417jNo0CB+/etfA3Dx4kW8vb355ptv6Nu3r/mY33777V0TUlNORYXFpRw7lcPBpKwqM8p8PZzp07k5PQM9cHS4eV/GVuvc1UTRla+s4NxACuMJIbTFooR07do13nvvPX766Sd69uzJ+PHjMRotvzluMBiYPXs2X331FW+//ba56iyAq6sreXl5tYu+kbtytYj4pEwO/5RdvoDrLQJbmQjp4k2/Xh3Iyqj6HM7t95NuPWadu8PKCkIIYQ1FteBGzNSpU1FVleDgYHbt2kWHDh2YN2+e1W+WkZHBU089RX5+PocOHQLg66+/Zv/+/cTExNS47/lLOej09ilzUJ9UVeVkSja7vjvP8Z8zK/UMHR30hHT3Y2DvAPy8XGs8zvufHScj+1qVdl8PF54dXjdLPymAs5MBk7OxXp9lEkI0DhZ9w586dYovvvgCgBEjRjBq1CiL3+Czzz4jPT2dSZMm4ezsjKIodOvWjfj4eIKDg9m7dy8hISF3Pc6V7Gy7zaLz8fW958qm1qqpJLiHyYHgW0uClxaQcbmgxli7tnXl64yrVdq7tHW958+m0ym4OJYPzd0oUbiRf/d9APz9/UlLS7v7CzWgocTaUOIEidVWtBirv79/rfazKCE5Ot58wNDFxaXakgd38vjjj/Pyyy8zduxYSkpKmDt3Lvfddx+vvPIKy5cvp0OHDoSGhlofeSORm19EfNIVvvupaknwDv6uhHTxpnOAm9VDYeX3ifw5euqKxevc3dUvQ3MmZ0ODKxUuhNC+Wo2BWfNl5OLiwooVK6q0r127tjZv3Sioqsq59GscOJFJUsrVKiXBH7qvOcFdvPHzdLrzQSwQ2MpUZxMYDAYd7nW0soIQQlTHooSUnJzMuHHj7vj7Rx99VPeRNUKWlAQP6uyJi51KgltCp1NwdTbg4qidmIQQjZNF3zLvvfeereNo1GoqCd62hQshXeqnJHhNFEXBxUmPi5NBpnALIezCooRU8cyQsM75y9c4eKL6kuAP/lISvGU9lASvkaLgbNTj6mwwJ0gpfieEsAcZh6ljJaVlJCZf5eCdSoI/4EmfzvVTEvxuqiuOJ8XvhBD2IgmpjuRfL+HQySwOJV3RXknwu6ipFIQUvxNC2ItFCenixYs1bm/oJczvxcWs6xzUcEnwmuh1OkwuNZeCkOJ3Qgh7sSghPf300yiKQmFhIVlZWQQEBKDT6Th37hwBAQF8+eWXto5TU0rLVJJSyofltFoSvCaKUr7mnIuT/q5T+KX4nRDCXixKSBWly1988UXGjh1LUFAQAAkJCaxevdp20WnMtcISvjuZzf/dqSR4Fy+6d2iu6Wd1nB0NmJwtX3NOit8JIezFqntIp0+fNicjgAcffJCzZ8/WeVBak559g4OJmXx/OkezJcFvdSo1nyM/XSE7r8hcB+mBtu61erBVit8JIezFqoTk5+fHihUreOKJJ1BVlS1bttCuXTsbhVa/GkpJ8NudSs3/pe5RuStXC9l95BIebka83Gs3zCbF74QQ9mBVQlq6dClvv/0206dPB+Dhhx8mNjbWJoHVlxtFpXz9f+fYeSilSgkH3+aOhHTxpkfH5hg1Oix3ax0kRSl/5klRFJkVJ4TQPKsSUrNmzXjppZc4d+4cnTp14saNG7i4aHMGmbUycguJP5HJ0VM5FJXcrD10a0nwDv6umhmWu5PsvCL4JRHdusKCzIqrX/JwsRB3Z1VCOnDgADExMZSWlhIXF8eTTz7Jm2++yX/913/ZKj6bMpcET8zkVGr1JcFDHvDCs5ZDXXanKPg0d+TK1cIqiVNmxdUfebhYCMtYlZCWL1/OunXr+OMf/4i3tzcff/wx06dPb3AJqaaS4F7uRgYFtyPQz1CpJLjWOTsacHU2MOChFjIrTmPk4WIhLGNVQiorK8PH5+YXW8eOHes8IFuypCR4x9YmWrRoYfcCfbXlZNTj1czRvAKEzIrTHnm4WAjLWD3Lbvfu3SiKwtWrV/n44481v0qDqqqcSSvg4IlMTp7Lq1QS3GjQ0TOwOcEPeOHT/N5qD9mbXq/DzcWAVzNniq5VnmAhs+K0RR4uFsIyViWkhQsX8uqrr5KWlsbgwYMJDg5m4cKFtortnhSVlPH9zzkcPJHJ5ZyqJcFDunjTM9CjvCR4A6IoFfWJ7r7KgtAGebhYCMtYlZC8vLxYvnw5AHl5eVy6dAlfX1+bBFZbOflFxCdlcfhkNteL6q4kuBY4GvW4uThoqm6SuDsZRhXCMlYlpE8++YTDhw8za9Yshg8fjqurK+Hh4Tz33HO2is8iqqqSkl5ee8iWJcHrS8XwXH1NspApy/dOhlGFuDurEtL69etZuXIl27Zt47HHHmPevHk89dRT9ZaQikvKOH62vCR42m0lwZu5OtD3AS+COnloqiS4NRTdL4ug1uPwnExZFkLYi9Xf1L6+vuzZs4dx48ZhMBgoLLT/TKGr14r5v6Qsvjt5hYIblYfltFoS3CqKgoujHlcnyxdBtRWZsiyEsBerElLHjh2ZNGkSFy5coF+/fkybNo3u3bvbKrYq7loSvKs3Lb00VhLcStVVba1PMmVZCGEvViWk1157jaNHjxIYGIjRaGTYsGEMGDDAVrFVsnLLz1zIqFx7yM3ZUD4s19kTk3PDHJarUFPV1vokU5aFEPZi1bf4ypUrAYiPjze3nThxgsmTJ9dtVNW4NRm19nYmpKs3Xdu5a6YnUVt6vQ6Tc81VW+uTTFkWQthLrbsVxcXF7Nu3jx49etRlPHekU6Bb+2aEaLgkuDV0uornibTds5Mpy0IIe7Hq2/D2ntALL7xAVFRUnQZ0JzHju6FvBA+CKoqCi5MeFydDpdW4tUymLAsh7OGe/jwvKCjg4sWLdRVLjQx6HeqtMxkamIaYiIQQwp6sSkiPPvqo+XkYVVXJzc1lwoQJNgms0dDQFG4hhNAyqxLSmjVrzD8rioK7uzsmk6nOg2osjA563Fy0M4VbCCG0zKqE5OPjw549eygoKACgtLSUCxcuMHXqVJsE11Dp9TrcnA04anTmnBBCaJFVCWn69Onk5uZy7tw5goKCiI+Pp1evXraKrcFRlF+W+nGSlbiFEMJaVo0lnTx5ko8++ojBgwfz7LPPsn79elJTU20VW4Pi+EuhPFdngyQjIYSoBasSkpeXF4qi0L59e06ePElAQADFxcW2iq1B0OkUmpmMNDcZG+7aeUIIoQFWDdkFBgayaNEiIiIimDFjBpcvX0ZVa56KXVxczNy5c0lNTaWoqIjnn3+ejh07MmfOHBRFITAwkPnz56PTNbwb/06OetycHWT2nBA2JiVQmgarEtKCBQs4evQoHTt2ZMqUKRw4cIA333yzxn22bt1K8+bNWbp0KdnZ2YwYMYL777+fadOmERwcTExMDDt37mTw4MH39EHsqb7rEwnRlEgJlKbDqm5JZmYmu3fvBsp7Szk5OXh6eta4z5AhQyrNwtPr9SQmJtK3b18A+vfvz/79+62Nu14oioLJ2QEvd6MkIyHspKYSKKJxsSohzZgxg4CAAABatGhBnz59mDVrVo37uLq6YjKZyM/PZ8qUKUybNg1VVc03/l1dXcnLy6tl+PYjkxbErRKTc1n1+c+8tjaRVZ//TGJybn2H1GhJCZSmw6ohu9zcXEaPHg2A0WjkqaeeYv369XfdLy0tjRdeeIExY8YwdOhQli5dat5WUFCAu7v7XY/h6eGBTm+/hUh9fH2B8lpLzUyOOGt4EVR/f//6DsFijSHWIycv8++DlwAwGAzkFJTy74OX8PT0pFdnX3uGCDSOc1qTAL9U0jLzq7S39DbZ9LM39vOqRVZ9yzo5ObFnzx5zDaT9+/fj7FxzQbzMzEyioqKIiYmhX79+AHTp0oX4+HiCg4PZu3cvISEhd33vK9nZdlvLzsfXl4yMDJyNekwuBnKKFHLs8s7W8/f3Jy0trb7DsEhjifXzPT9XO7t0296T+LuXVrOH7TSWc1qTXh1NfJaWXaW9Z0eTzT57UzivtlTbBGlVQlq4cCEzZsxg1qxZKIqCn59fpd5OdVauXMnVq1d59913effddwGYN28eixcvZvny5XTo0IHQ0NBaBW8rLo4GvNyNsuSPqJYMIdmXlEBpOqxKSPfffz/btm0jOzsbBwcHi9axi46OJjo6ukr72rVrrXnre3IqNZ8jP10hO68IDzcjvTp5EtiqauxGh/Ly4R7uTtwokGQkqidVdO1PSqA0DbX61vXw8Ggwi6qeSs3n6+/SuHK1EFVVuXK1kK+/S+NU6s0xab1eR3M3Ix5uRs2VEBfa86vu1VfLlSq6Qtwb7d6pryNHfrpSbfvRU1foFOCGycmAi1OjPw2iDskQkhC2YdU3cUJCAg8++KCtYrGJ7Lyiattz8orxdneUVRZErcgQkhB1z6rxqaVLlzJ06FBWr15NRkbDeCjNw81Y6XdFAYNewc/LSZKREEJoiFUJac2aNaxcuZKioiKioqKYNGkSO3bs0PQCq7063VxJQq9TMOh1KIoi4/1CCKExVt/Bb9WqFcOHD2fo0KGcOnWKNWvWEBYWxldffWWL+O5ZYCsTT/RrRUtvZ/R6Hb4eTgx/JECGW4QQQmOsuof0ySefsGXLFjIyMhg+fDjr1q3Dz8+P9PR0RowYobkFUiumcbfwdKbv/V71HY4QQogaWJWQDh48yJ///GeCg4Mrtbdo0YL58+fXaWD3QkqICyFEw2NVQjpz5kyVZFRBE6stKAomZwMujlJCXAghGhqr7iF5e3vz3XffUVRU/VTq+mR00OPlbsTVSVbjFkKIhsiqHtLx48d5+umnK7UpikJSUlKdBmUNnU7BzcUBJxmeE0KIBs3qe0iaoSi4OOpxdTagkx6RqCdSWluIumNVQvrb3/5WbfvkyZPrJBhLORh0uLk4yLpzol5JaW0h6latv9GLi4vZtWsXWVlZdRlPjRSdgrurEU93R0lGot5JaW0h6pZVPaTbe0IvvPACUVFRdRrQnbg46nFxkuE5oR1SF0mIunVP3YyCggIuXrxYV7HUyOTsIMlIaIp3s+rrH0ldJCFqx6oe0qOPPmqeUq2qKrm5uUyYMMEmgQmhdb/q7lPpHlIFWSdRiNqxKiGtWbPG/LOiKLi7uzeYQn1C1DWpiyRE3bIoIe3evZuBAwdy6NChare7uLjQp08fPDw86jQ4IbRO6iIJUXcsSkjHjx9n4MCBxMfHV7s9Ly+Pt99+m23bttVpcEIIIZoOixLSlClTAIiNjb3ja6ZOnVo3EQkhhGiSrLqHtG/fPt566y1yc3NRVdXcvnPnTlasWFHnwQkhhGg6rEpIixcvZs6cOQQGBsoCpkIIIeqUVQnJw8ODgQMH2ioWIYQQTZhVCal3797ExsbyyCOP4Oh48+G/Pn361HlgQgghmharElJCQgIAJ06cMLcpisJHH31Ut1EJIYRocmr9YKwQQghRlyxKSHcqO1HB3uUnhBBCND5Sw0EIIYQmWNRDkh6QEEIIW5MekhBCCE2QhCSEEEITJCEJIYTQBIsS0vXr11m2bBmDBg2ie/fu9OjRg8GDB7No0SLy8vIseqPvv/+eyMhIAFJSUoiIiGDMmDHMnz+fsrKy2n8CIYQQjYJFCWnGjBm4uLiwdu1ajh07xpEjR1izZg0+Pj5Mnz79rvu///77REdHU1hYCJSvGj5t2jTWrVuHqqrs3Lnz3j6FEEKIBs+ihHT27Fn+9Kc/4efnh16vR6/X4+fnx3PPPUdaWtpd92/Tpg3vvPOO+ffExET69u0LQP/+/dm/f38twxdCCNFYWJSQPD092b59e6WhNVVV+fe//21RldjQ0FAMhpszzFVVNa8W7urqavGwnxBCiMbLoueQli5dyl/+8heio6Nxc3NDURTy8vIICgpiyZIlVr+pTnczDxYUFODu7n7Xfby9vXFwcLD6vWrL39/fbu91ryRW22gosTaUOEFitZWGFGtNLEpI/v7+rFy5kpKSErKzsykrK8PLy6tSr8caXbp0IT4+nuDgYPbu3UtISMhd98nMzKzVe9WGv7+/RUORWiCx2kZDibWhxAkSq61oMdbaJkirpn0bDAZ8fHxo0aJFrZMRwOzZs3nnnXcYNWoUxcXFhIaG1vpYQgghGgeLsspnn31W4/bhw4ff9RitW7cmLi4OgPbt27N27VpL3loIIUQTYVFCOnDgAP/5z38YMmRItdstSUhCCCFETSxKSEuWLCE3N5fevXvzu9/9ztYxCSGEaIIsvoe0cOFCcnNzbRmLEEKIJszihOTr68uECRNsGYsQQogmzOKpcvv27WPHjh1cunQJnU6Hr68v/fv3lxlyQggh6oRFCWnFihUkJCQwbNgwfH19UVWVjIwMNm3axLFjx5g9e7at4xRCCNHIWZSQvvjiC7Zv315phQWAsLAwwsLCJCEJIYS4ZxbdQ3J0dOTSpUtV2i9evIjRaKzzoIQQQjQ9FvWQ5syZw9ixY2nXrh0+Pj4oisLly5dJTk4mNjbW1jEKIYRoAixKSA8//DA7duwgISGBy5cvU1ZWhp+fHz169JAekhBCiDph1Sy7tLQ0BgwYQJs2bcztGzduZNSoUTYJTgghRNNh0T2kZcuWsXbtWpKTk4mIiGDLli3mbRs2bLBZcEIIIZoOi3pIe/bs4dNPP8VgMBAZGUlUVBRGo5Hf/OY3qKpq6xiFEEI0ARYlpFsrvLZr14733nuPZ555Bk9PT3O7EEIIcS8sGrIbMmQIkZGRJCQkABAYGMiKFSuYNm0a586ds2mAQgghmgaLekiTJ0+md+/euLq6mtt69+7N5s2b+cc//mGz4IQQQjQdFs+y69evX5U2f39/5s2bV6cBCVHXEpNz+fZ4Bpm5hXg3c+RX3X3o2q5ZfYclhLhN7euQC9EAJCbn8tm+8+bfM3JumH+XpCSEtlhcfkKIhujb4xnVtu//ofp2IUT9kYQkGrXM3MJq2zNyqm8XQtQfSUiiUfNu5lhtu0/z6tuFEPVHEpJo1H7V3afa9oe7Vd8uhKg/MqlBNGoVExf2/5BBRk4hPs0debibzLITQoskIYlGr2u7ZpKAhGgAZMhOCCGEJkhCEkIIoQmSkIQQQmiCJCQhhBCaIAlJCCGEJkhCEkIIoQmSkIQQQmiCJCQhhBCaIAlJCCGEJiiqqqr1d87IeAAADchJREFUHYQQQgghPSQhhBCaIAlJCCGEJkhCEkIIoQmSkIQQQmiCJCQhhBCaIAlJCCGEJjT5An3Dhw/Hzc0NgNatWxMbG2veFhcXx4YNGzAYDDz//PMMHDiwvsJk8+bNfPrppwAUFhaSlJTEt99+i7u7OwCLFy/myJEjuLq6AvDuu++aP5e9fP/99yxbtow1a9aQkpLCnDlzUBSFwMBA5s+fj0538++fGzduMHPmTLKysnB1dWXJkiV4enrWS6xJSUksWrQIvV6P0WhkyZIleHt7V3p9TdeJPWNNTEzkueeeo127dgBERETwxBNPmF+rpfP64osvkpmZCUBqaio9evTgr3/9q/m1qqrSv39/82d56KGHeOmll2weY3FxMXPnziU1NZWioiKef/55OnbsqMnrtbpYW7Zsqenr9Z6oTdiNGzfU8PDwarddvnxZDQsLUwsLC9WrV6+af9aCBQsWqBs2bKjUNnr0aDUrK6ueIlLVVatWqWFhYervf/97VVVVddKkSerBgwdVVVXVV155Rf3Pf/5T6fX/+Mc/1LfffltVVVXdtm2bumjRonqLdezYseqJEydUVVXV9evXq6+99lql19d0ndja7bHGxcWpH3zwwR1fr6XzWiEnJ0cdNmyYmp6eXqk9OTlZnTRpkt3iq7Bp0yZ18eLFqqqq6pUrV9QBAwZo9nqtLlYtX6/3qkkP2f34449cv36dqKgoxo0bx7Fjx8zbEhIS6NmzJ0ajETc3N9q0acOPP/5Yj9GWO378OD///DOjRo0yt5WVlZGSkkJMTAyjR49m06ZNdo+rTZs2vPPOO+bfExMT6du3LwD9+/dn//79lV5/+PBhHnnkEfP2AwcO1Fusy5cv54EHHgCgtLQUR0fHSq+v6Tqxd6w//PAD33zzDWPHjmXu3Lnk5+dXer2WzmuFd955h6effhpfX99K7YmJiaSnpxMZGckf//hHzpw5Y5c4hwwZwtSpU82/6/V6zV6v1cWq5ev1XjXphOTk5MSECRP44IMP+Mtf/sKMGTMoKSkBID8/v9KQl6ura5V//PXhvffe44UXXqjUdu3aNZ5++mmWLl3K6tWrWbdund2TZ2hoKAbDzRFgVVVRFAUoP3d5eXmVXn/r+a1uuz1jrfiiPHLkCGvXrmX8+PGVXl/TdWLvWB988EFmzZrFxx9/TEBAAH//+98rvV5L5xUgKyuLAwcOMHLkyCqv9/HxYeLEiaxZs4ZJkyYxc+ZMu8Tp6uqKyWQiPz+fKVOmMG3aNM1er9XFquXr9V416YTUvn17hg0bhqIotG/fnubNm5ORkQGAyWSioKDA/NqCggK735O53dWrVzlz5gwhISGV2p2dnRk3bhzOzs6YTCZCQkLqvTd36/h7QUGB+V5XhVvPb3Xb7e2LL75g/vz5rFq1qsq9gZquE3sbPHgw3bp1M/984sSJStu1dl537NhBWFgYer2+yrZu3brx2GOPARAUFER6ejqqnVYyS0tLY9y4cYSHhzN06FBNX6+3xwoN53q1VpNOSJs2beL1118HID09nfz8fHx8fIDyv0QPHz5MYWEheXl5nD59mk6dOtVnuBw6dIiHH364SntycjJjxoyhtLSU4uJijhw5QteuXeshwpu6dOlCfHw8AHv37iUoKKjS9l69erFnzx7z9t69e9s9xgpbtmxh7dq1rFmzhoCAgCrba7pO7G3ChAkkJCQAcODAgSr/n7V0XqE8xv79+1e77W9/+xv/8z//A5QPM7Vs2dLcS7GlzMxMoqKimDlzJr/73e8A7V6v1cXakK5XazXpxVWLiop4+eWXuXjxIoqiMGPGDL7//nvatGnDY489RlxcHBs3bkRVVSZNmkRoaGi9xrt69WoMBoO5i/7hhx+aY33//ffZsWMHDg4OhIeHExERYff4Lly4wPTp04mLi+Ps2bO88sorFBcX06FDBxYvXoxerycqKoqVK1dSWlrK7NmzycjIwMHBgTfffNOu/2gqYl2/fj39+vXD39/f/Fdvnz59mDJlCrNmzWLatGl4e3tXuU569epl91jj4uJITExk0aJFODg44O3tzaJFizCZTJo7r3FxcQA8+eSTrF+/vlKPoiLW69evM3PmTK5du4ZerycmJob77rvP5jEuXryY7du306FDB3PbvHnzWLx4seau19tjLS0t5dSpU7Rs2VKz1+u9aNIJSQghhHY06SE7IYQQ2iEJSQghhCZIQhJCCKEJkpCEEEJogiQkIYQQmiAJSWjehQsXePTRR6u0d+7cucb9jh8/zrx582wVlsXmzJnD5s2bq7R37tyZ8PBwwsPDGTZsGAMHDiQmJobS0tIaj/fyyy+TmppqVQw7d+7ko48+AmDjxo2EhYUxdOhQXn75ZYqKigBISkpi5MiRhIaGMm/evCpP97/11luVlga6evUqEydO5De/+Q1jx441P3z5z3/+k927d1sVnxAgCUk0Yt27d+fVV1+t7zBqtGXLFrZs2cLWrVv5/PPP2bt3L//7v/9b4z7x8fFWrWhQVFTE+++/T0REBGfPnuWDDz5gw4YNbN26lbKyMtatWwfAzJkziYmJ4csvv0RVVfOzRHl5ecydO5cPP/yw0nHfeustgoKC2L59O7///e/N53rMmDH893//tznRCWEpSUiiwdu8eTMvvvgiUVFRDB48mAULFgDlX9yRkZEAREZG8sYbbzBq1CgGDx5sfur+888/Jzw8nJEjRzJlyhQKCwsr7Qc3ezgXLlxgyJAhRERE8Mwzz1BaWkpsbCwjRoxg2LBh/POf/wTK1/GLjY0lNDSUyMhIzp07Z9HnyM7O5vr16zRv3hyAv/71rzz11FPm42RmZrJq1SouX77MxIkTyc7OJiEhgYiICEaMGEFUVBTnz5+vctytW7cSFBSEg4MDRqOR+fPnYzKZUBSFTp06cfHiRVJTU7lx4wYPPfQQACNHjmTHjh1Aee+qXbt2PPPMM5WO+80335iXsgkLC2Pv3r0UFxdjNBrp3bs3n3/+uUWfW4gKTb4ekmgcjh49yrZt29Dr9eakcbvi4mI2btzIrl27WLFiBQMGDOCtt94iLi4OLy8vlixZctcVp8+ePcvq1atp3bo169evB+DTTz+lqKiICRMm0K1bNzIzMzlx4gTbtm0jLy+PYcOG3fF44eHhlJSUkJWVxX333Ud0dDQ9evQgJSWFM2fOsGHDBnQ6HbNmzWLr1q1MnDiRDRs2sGrVKlxdXYmOjmblypW0bNmSffv28corr5gTY4Vdu3aZV4dv1aoVrVq1AuDKlSt8/PHHxMbGcvny5UorD/j4+JCeng6U19YBqqzkfes+BoMBk8nElStXaNGiBUFBQWzevJnf/va3NZ5PIW4lCUlo3q0LX1a4dXVmgJ49e2IymQAICAggNze3yj4V5QMCAwPJyckBYODAgURERDBo0CBCQ0N54IEHzGuaVcfLy4vWrVsD5eu0JSUlcfDgQaB81fWTJ09y+vRpHn/8cRwcHPD09LzjWm5QPmQH5fddNm/ebF5stG3btsyePZtPPvmEs2fPcuzYMdq0aVNp3+TkZM6fP8/zzz9vbqtuRfqUlBRatGhRqS09PZ1nn32W3/72twQHB3P48OFK5/P282sJVVXN/69atWpFSkqKVfsLIQlJaJ67u3uV5f6zsrJo1qyZ+fdba8IoilLtPZaK19z6RRsdHc2PP/7Inj17mDlzJpMnT8bf37/S/sXFxeafnZyczD+XlpYyc+ZMHn/8caC8x+Hq6sobb7xRaf/bSzJUZ/z48ezbt4833niDBQsW8MMPP/DSSy8xfvx4QkND0el0VT5TWVkZrVu3Nie10tJSc4XWWymKgoODg/n306dP8+yzzxIZGUlUVBQAfn5+lVaEzszMrFK/6Ha+vr5kZmbi5+dHSUkJBQUF5uFGvV5vl4VSReMi95CE5plMJtq2bcuXX35pbtu4cSP9+vW7p+OWlJTw+OOP4+HhwaRJkwgPDycpKQkPDw/Onz9PYWEhOTk5HD58uNr9Q0JCiIuLo7i4mIKCAsaMGcOxY8fo168f27dvp6ioiNzcXPbt22dRPHPmzGHTpk38+OOPHDp0iL59+xIREUG7du345ptvzLPv9Ho9paWldOjQgdzcXL777jsA/vWvfzFjxowqx23Tpg0XLlwAyntQEyZMYOrUqeZkBOU9GkdHR/Nn3bJlS409O4ABAwbw2WefAeXlECruU0F5yfK2bdta9LmFqCA9JNEgLF26lAULFvD3v/+d4uJiOnfuTExMzD0d02AwMGXKFKKionB0dMTLy4vXX38dLy8vBgwYwJNPPkmrVq3uWGpg9OjRpKSkMGLECEpKShg5ciTBwcFA+ZTzsLAwvL29LV7BOjAwkOHDh7NkyRJef/11Jk+ebJ400K1bN3NS+fWvf83EiRNZvXo1K1as4NVXX6WwsBCTycSSJUuqHHfgwIHEx8czYMAANm3aRGZmJh9++KF51tyjjz7K1KlTWbZsGdHR0eTn59O1a1fGjRtXY7xTp05lzpw5PPnkk7i5ubFs2TLztvj4ePPwoxCWktW+hWjkCgsLiYiIYOPGjZWG7mylqKiI0aNHs2HDBoxGo83fTzQekpCEaAK++uorLl68yB/+8Aebv9cHH3xA27ZtGTRokM3fSzQukpCEEEJogkxqEEIIoQmSkIQQQmiCJCQhhBCaIAlJCCGEJkhCEkIIoQmSkIQQQmjC/wOCaQ1t9n6aPwAAAABJRU5ErkJggg==">
            <a:extLst>
              <a:ext uri="{FF2B5EF4-FFF2-40B4-BE49-F238E27FC236}">
                <a16:creationId xmlns:a16="http://schemas.microsoft.com/office/drawing/2014/main" id="{1BC0BA1A-E420-4BFD-8D94-BDC432D9E99A}"/>
              </a:ext>
            </a:extLst>
          </p:cNvPr>
          <p:cNvSpPr>
            <a:spLocks noChangeAspect="1" noChangeArrowheads="1"/>
          </p:cNvSpPr>
          <p:nvPr/>
        </p:nvSpPr>
        <p:spPr bwMode="auto">
          <a:xfrm>
            <a:off x="5943601"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022ED947-4E25-4346-B391-ED41FDDBD5A0}"/>
              </a:ext>
            </a:extLst>
          </p:cNvPr>
          <p:cNvSpPr/>
          <p:nvPr/>
        </p:nvSpPr>
        <p:spPr>
          <a:xfrm>
            <a:off x="685800" y="5558137"/>
            <a:ext cx="10922673" cy="707886"/>
          </a:xfrm>
          <a:prstGeom prst="rect">
            <a:avLst/>
          </a:prstGeom>
        </p:spPr>
        <p:txBody>
          <a:bodyPr wrap="square">
            <a:spAutoFit/>
          </a:bodyPr>
          <a:lstStyle/>
          <a:p>
            <a:r>
              <a:rPr lang="en-US" sz="2000" b="1" dirty="0">
                <a:latin typeface="Arial" panose="020B0604020202020204" pitchFamily="34" charset="0"/>
                <a:ea typeface="DengXian" panose="02010600030101010101" pitchFamily="2" charset="-122"/>
                <a:cs typeface="Times New Roman" panose="02020603050405020304" pitchFamily="18" charset="0"/>
              </a:rPr>
              <a:t>In 2010 and 2015,  There are slightly positive correlation between cancer caused death rates and uninsured rates in 50 states. </a:t>
            </a:r>
            <a:endParaRPr lang="en-US" sz="2000" b="1" dirty="0"/>
          </a:p>
        </p:txBody>
      </p:sp>
    </p:spTree>
    <p:extLst>
      <p:ext uri="{BB962C8B-B14F-4D97-AF65-F5344CB8AC3E}">
        <p14:creationId xmlns:p14="http://schemas.microsoft.com/office/powerpoint/2010/main" val="297783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49B7-CCA8-411D-9E42-D7AD132155A1}"/>
              </a:ext>
            </a:extLst>
          </p:cNvPr>
          <p:cNvSpPr>
            <a:spLocks noGrp="1"/>
          </p:cNvSpPr>
          <p:nvPr>
            <p:ph type="title"/>
          </p:nvPr>
        </p:nvSpPr>
        <p:spPr/>
        <p:txBody>
          <a:bodyPr>
            <a:normAutofit fontScale="90000"/>
          </a:bodyPr>
          <a:lstStyle/>
          <a:p>
            <a:r>
              <a:rPr lang="en-US" sz="4000" b="1" dirty="0"/>
              <a:t>1. Medicare Hospital Spending by Claim from Data.gov</a:t>
            </a:r>
            <a:br>
              <a:rPr lang="en-US" dirty="0"/>
            </a:br>
            <a:endParaRPr lang="en-US" dirty="0"/>
          </a:p>
        </p:txBody>
      </p:sp>
      <p:sp>
        <p:nvSpPr>
          <p:cNvPr id="3" name="Content Placeholder 2">
            <a:extLst>
              <a:ext uri="{FF2B5EF4-FFF2-40B4-BE49-F238E27FC236}">
                <a16:creationId xmlns:a16="http://schemas.microsoft.com/office/drawing/2014/main" id="{21CE0726-9519-4B62-8007-994667F6A28F}"/>
              </a:ext>
            </a:extLst>
          </p:cNvPr>
          <p:cNvSpPr>
            <a:spLocks noGrp="1"/>
          </p:cNvSpPr>
          <p:nvPr>
            <p:ph idx="1"/>
          </p:nvPr>
        </p:nvSpPr>
        <p:spPr/>
        <p:txBody>
          <a:bodyPr/>
          <a:lstStyle/>
          <a:p>
            <a:r>
              <a:rPr lang="en-US" b="1" dirty="0"/>
              <a:t>The data displayed here show average spending levels during hospitals Medicare Spending per Beneficiary (MSPB) episodes. </a:t>
            </a:r>
          </a:p>
          <a:p>
            <a:r>
              <a:rPr lang="en-US" b="1" dirty="0"/>
              <a:t>This dataset provides the pre-risk-adjusted values to help the public understand the MSPB Measure and its composition</a:t>
            </a:r>
            <a:r>
              <a:rPr lang="en-US" dirty="0"/>
              <a:t>.</a:t>
            </a:r>
          </a:p>
        </p:txBody>
      </p:sp>
    </p:spTree>
    <p:extLst>
      <p:ext uri="{BB962C8B-B14F-4D97-AF65-F5344CB8AC3E}">
        <p14:creationId xmlns:p14="http://schemas.microsoft.com/office/powerpoint/2010/main" val="344344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602835-54E4-44CB-BBE9-F3A858A81707}"/>
              </a:ext>
            </a:extLst>
          </p:cNvPr>
          <p:cNvPicPr>
            <a:picLocks noChangeAspect="1"/>
          </p:cNvPicPr>
          <p:nvPr/>
        </p:nvPicPr>
        <p:blipFill>
          <a:blip r:embed="rId2"/>
          <a:stretch>
            <a:fillRect/>
          </a:stretch>
        </p:blipFill>
        <p:spPr>
          <a:xfrm>
            <a:off x="152400" y="913862"/>
            <a:ext cx="5791200" cy="4115338"/>
          </a:xfrm>
          <a:prstGeom prst="rect">
            <a:avLst/>
          </a:prstGeom>
        </p:spPr>
      </p:pic>
      <p:pic>
        <p:nvPicPr>
          <p:cNvPr id="6" name="Picture 5">
            <a:extLst>
              <a:ext uri="{FF2B5EF4-FFF2-40B4-BE49-F238E27FC236}">
                <a16:creationId xmlns:a16="http://schemas.microsoft.com/office/drawing/2014/main" id="{313B6FF6-83CA-478B-B424-4E04CD7D122A}"/>
              </a:ext>
            </a:extLst>
          </p:cNvPr>
          <p:cNvPicPr>
            <a:picLocks noChangeAspect="1"/>
          </p:cNvPicPr>
          <p:nvPr/>
        </p:nvPicPr>
        <p:blipFill>
          <a:blip r:embed="rId3"/>
          <a:stretch>
            <a:fillRect/>
          </a:stretch>
        </p:blipFill>
        <p:spPr>
          <a:xfrm>
            <a:off x="6096000" y="905841"/>
            <a:ext cx="5820476" cy="4123359"/>
          </a:xfrm>
          <a:prstGeom prst="rect">
            <a:avLst/>
          </a:prstGeom>
        </p:spPr>
      </p:pic>
      <p:sp>
        <p:nvSpPr>
          <p:cNvPr id="7" name="Rectangle 6">
            <a:extLst>
              <a:ext uri="{FF2B5EF4-FFF2-40B4-BE49-F238E27FC236}">
                <a16:creationId xmlns:a16="http://schemas.microsoft.com/office/drawing/2014/main" id="{BC67DF33-AF75-4E61-A37E-529E958AEBA6}"/>
              </a:ext>
            </a:extLst>
          </p:cNvPr>
          <p:cNvSpPr/>
          <p:nvPr/>
        </p:nvSpPr>
        <p:spPr>
          <a:xfrm>
            <a:off x="609600" y="5410200"/>
            <a:ext cx="10668000" cy="707886"/>
          </a:xfrm>
          <a:prstGeom prst="rect">
            <a:avLst/>
          </a:prstGeom>
        </p:spPr>
        <p:txBody>
          <a:bodyPr wrap="square">
            <a:spAutoFit/>
          </a:bodyPr>
          <a:lstStyle/>
          <a:p>
            <a:r>
              <a:rPr lang="en-US" sz="2000" b="1" dirty="0">
                <a:latin typeface="Arial" panose="020B0604020202020204" pitchFamily="34" charset="0"/>
                <a:ea typeface="DengXian" panose="02010600030101010101" pitchFamily="2" charset="-122"/>
                <a:cs typeface="Times New Roman" panose="02020603050405020304" pitchFamily="18" charset="0"/>
              </a:rPr>
              <a:t>In 2010 and 2015,  There are positive correlation between stroke caused death rates and uninsured rates in 50 states. </a:t>
            </a:r>
            <a:endParaRPr lang="en-US" sz="2000" b="1" dirty="0"/>
          </a:p>
        </p:txBody>
      </p:sp>
    </p:spTree>
    <p:extLst>
      <p:ext uri="{BB962C8B-B14F-4D97-AF65-F5344CB8AC3E}">
        <p14:creationId xmlns:p14="http://schemas.microsoft.com/office/powerpoint/2010/main" val="27400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395498-D752-45C2-96D6-AC9D9404FC40}"/>
              </a:ext>
            </a:extLst>
          </p:cNvPr>
          <p:cNvPicPr>
            <a:picLocks noChangeAspect="1"/>
          </p:cNvPicPr>
          <p:nvPr/>
        </p:nvPicPr>
        <p:blipFill>
          <a:blip r:embed="rId2"/>
          <a:stretch>
            <a:fillRect/>
          </a:stretch>
        </p:blipFill>
        <p:spPr>
          <a:xfrm>
            <a:off x="228600" y="1143000"/>
            <a:ext cx="5715001" cy="3886200"/>
          </a:xfrm>
          <a:prstGeom prst="rect">
            <a:avLst/>
          </a:prstGeom>
        </p:spPr>
      </p:pic>
      <p:pic>
        <p:nvPicPr>
          <p:cNvPr id="6" name="Picture 5">
            <a:extLst>
              <a:ext uri="{FF2B5EF4-FFF2-40B4-BE49-F238E27FC236}">
                <a16:creationId xmlns:a16="http://schemas.microsoft.com/office/drawing/2014/main" id="{53180130-2363-49B4-B71C-481DE8561D86}"/>
              </a:ext>
            </a:extLst>
          </p:cNvPr>
          <p:cNvPicPr>
            <a:picLocks noChangeAspect="1"/>
          </p:cNvPicPr>
          <p:nvPr/>
        </p:nvPicPr>
        <p:blipFill>
          <a:blip r:embed="rId3"/>
          <a:stretch>
            <a:fillRect/>
          </a:stretch>
        </p:blipFill>
        <p:spPr>
          <a:xfrm>
            <a:off x="6248400" y="1136984"/>
            <a:ext cx="5607536" cy="3892216"/>
          </a:xfrm>
          <a:prstGeom prst="rect">
            <a:avLst/>
          </a:prstGeom>
        </p:spPr>
      </p:pic>
      <p:sp>
        <p:nvSpPr>
          <p:cNvPr id="7" name="Rectangle 6">
            <a:extLst>
              <a:ext uri="{FF2B5EF4-FFF2-40B4-BE49-F238E27FC236}">
                <a16:creationId xmlns:a16="http://schemas.microsoft.com/office/drawing/2014/main" id="{54BF9EBC-107A-4F16-B01E-5ED2EDA0E0B6}"/>
              </a:ext>
            </a:extLst>
          </p:cNvPr>
          <p:cNvSpPr/>
          <p:nvPr/>
        </p:nvSpPr>
        <p:spPr>
          <a:xfrm>
            <a:off x="914400" y="5410200"/>
            <a:ext cx="10515600" cy="707886"/>
          </a:xfrm>
          <a:prstGeom prst="rect">
            <a:avLst/>
          </a:prstGeom>
        </p:spPr>
        <p:txBody>
          <a:bodyPr wrap="square">
            <a:spAutoFit/>
          </a:bodyPr>
          <a:lstStyle/>
          <a:p>
            <a:r>
              <a:rPr lang="en-US" sz="2000" b="1" dirty="0">
                <a:latin typeface="Arial" panose="020B0604020202020204" pitchFamily="34" charset="0"/>
                <a:ea typeface="DengXian" panose="02010600030101010101" pitchFamily="2" charset="-122"/>
                <a:cs typeface="Times New Roman" panose="02020603050405020304" pitchFamily="18" charset="0"/>
              </a:rPr>
              <a:t>In 2010 and 2015,  There are positive correlation between injury caused death rates and uninsured rates in 50 states. </a:t>
            </a:r>
            <a:endParaRPr lang="en-US" sz="2000" b="1" dirty="0"/>
          </a:p>
        </p:txBody>
      </p:sp>
    </p:spTree>
    <p:extLst>
      <p:ext uri="{BB962C8B-B14F-4D97-AF65-F5344CB8AC3E}">
        <p14:creationId xmlns:p14="http://schemas.microsoft.com/office/powerpoint/2010/main" val="218561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5336E7-7925-4DCE-A401-F2BF272EE5F4}"/>
              </a:ext>
            </a:extLst>
          </p:cNvPr>
          <p:cNvPicPr>
            <a:picLocks noChangeAspect="1"/>
          </p:cNvPicPr>
          <p:nvPr/>
        </p:nvPicPr>
        <p:blipFill>
          <a:blip r:embed="rId2"/>
          <a:stretch>
            <a:fillRect/>
          </a:stretch>
        </p:blipFill>
        <p:spPr>
          <a:xfrm>
            <a:off x="127285" y="3352801"/>
            <a:ext cx="3911851" cy="2928337"/>
          </a:xfrm>
          <a:prstGeom prst="rect">
            <a:avLst/>
          </a:prstGeom>
        </p:spPr>
      </p:pic>
      <p:pic>
        <p:nvPicPr>
          <p:cNvPr id="6" name="Picture 5">
            <a:extLst>
              <a:ext uri="{FF2B5EF4-FFF2-40B4-BE49-F238E27FC236}">
                <a16:creationId xmlns:a16="http://schemas.microsoft.com/office/drawing/2014/main" id="{57CF212E-26B0-46CA-A382-BB047F0B3FFA}"/>
              </a:ext>
            </a:extLst>
          </p:cNvPr>
          <p:cNvPicPr>
            <a:picLocks noChangeAspect="1"/>
          </p:cNvPicPr>
          <p:nvPr/>
        </p:nvPicPr>
        <p:blipFill>
          <a:blip r:embed="rId3"/>
          <a:stretch>
            <a:fillRect/>
          </a:stretch>
        </p:blipFill>
        <p:spPr>
          <a:xfrm>
            <a:off x="7736816" y="371252"/>
            <a:ext cx="4278204" cy="2852136"/>
          </a:xfrm>
          <a:prstGeom prst="rect">
            <a:avLst/>
          </a:prstGeom>
        </p:spPr>
      </p:pic>
      <p:pic>
        <p:nvPicPr>
          <p:cNvPr id="7" name="Picture 6">
            <a:extLst>
              <a:ext uri="{FF2B5EF4-FFF2-40B4-BE49-F238E27FC236}">
                <a16:creationId xmlns:a16="http://schemas.microsoft.com/office/drawing/2014/main" id="{295B5B64-85E3-46BE-85A5-C8DBD7ED20A5}"/>
              </a:ext>
            </a:extLst>
          </p:cNvPr>
          <p:cNvPicPr>
            <a:picLocks noChangeAspect="1"/>
          </p:cNvPicPr>
          <p:nvPr/>
        </p:nvPicPr>
        <p:blipFill>
          <a:blip r:embed="rId4"/>
          <a:stretch>
            <a:fillRect/>
          </a:stretch>
        </p:blipFill>
        <p:spPr>
          <a:xfrm>
            <a:off x="4032702" y="359758"/>
            <a:ext cx="3962400" cy="2852136"/>
          </a:xfrm>
          <a:prstGeom prst="rect">
            <a:avLst/>
          </a:prstGeom>
        </p:spPr>
      </p:pic>
      <p:pic>
        <p:nvPicPr>
          <p:cNvPr id="8" name="Picture 7">
            <a:extLst>
              <a:ext uri="{FF2B5EF4-FFF2-40B4-BE49-F238E27FC236}">
                <a16:creationId xmlns:a16="http://schemas.microsoft.com/office/drawing/2014/main" id="{B12CDC0B-05F5-4CA1-B203-07160DC588B3}"/>
              </a:ext>
            </a:extLst>
          </p:cNvPr>
          <p:cNvPicPr>
            <a:picLocks noChangeAspect="1"/>
          </p:cNvPicPr>
          <p:nvPr/>
        </p:nvPicPr>
        <p:blipFill>
          <a:blip r:embed="rId5"/>
          <a:stretch>
            <a:fillRect/>
          </a:stretch>
        </p:blipFill>
        <p:spPr>
          <a:xfrm>
            <a:off x="27239" y="348264"/>
            <a:ext cx="4051425" cy="2875124"/>
          </a:xfrm>
          <a:prstGeom prst="rect">
            <a:avLst/>
          </a:prstGeom>
        </p:spPr>
      </p:pic>
      <p:sp>
        <p:nvSpPr>
          <p:cNvPr id="10" name="Rectangle 9">
            <a:extLst>
              <a:ext uri="{FF2B5EF4-FFF2-40B4-BE49-F238E27FC236}">
                <a16:creationId xmlns:a16="http://schemas.microsoft.com/office/drawing/2014/main" id="{5A7EBEDD-51C5-4998-98D7-4EEDC6FAD0B1}"/>
              </a:ext>
            </a:extLst>
          </p:cNvPr>
          <p:cNvSpPr/>
          <p:nvPr/>
        </p:nvSpPr>
        <p:spPr>
          <a:xfrm>
            <a:off x="4948690" y="3810000"/>
            <a:ext cx="6557511" cy="2050690"/>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cs typeface="Times New Roman" panose="02020603050405020304" pitchFamily="18" charset="0"/>
              </a:rPr>
              <a:t>The death rate dropped in every states in the U.S. between 2010 and 2015. </a:t>
            </a:r>
            <a:r>
              <a:rPr lang="en-US" sz="2400" dirty="0">
                <a:latin typeface="Times New Roman" panose="02020603050405020304" pitchFamily="18" charset="0"/>
                <a:ea typeface="DengXian" panose="02010600030101010101" pitchFamily="2" charset="-122"/>
                <a:cs typeface="Times New Roman" panose="02020603050405020304" pitchFamily="18" charset="0"/>
              </a:rPr>
              <a:t>A decline of death rate </a:t>
            </a:r>
            <a:r>
              <a:rPr lang="en-US" sz="2400" dirty="0">
                <a:latin typeface="Times New Roman" panose="02020603050405020304" pitchFamily="18" charset="0"/>
                <a:cs typeface="Times New Roman" panose="02020603050405020304" pitchFamily="18" charset="0"/>
              </a:rPr>
              <a:t>was associated with a significant increase of hospital Medicare spending  in all-cause mortality in each state. </a:t>
            </a:r>
          </a:p>
        </p:txBody>
      </p:sp>
    </p:spTree>
    <p:extLst>
      <p:ext uri="{BB962C8B-B14F-4D97-AF65-F5344CB8AC3E}">
        <p14:creationId xmlns:p14="http://schemas.microsoft.com/office/powerpoint/2010/main" val="117767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256" y="1855177"/>
            <a:ext cx="8666356" cy="4398909"/>
          </a:xfrm>
          <a:prstGeom prst="rect">
            <a:avLst/>
          </a:prstGeom>
        </p:spPr>
      </p:pic>
      <p:sp>
        <p:nvSpPr>
          <p:cNvPr id="3" name="TextBox 2"/>
          <p:cNvSpPr txBox="1"/>
          <p:nvPr/>
        </p:nvSpPr>
        <p:spPr>
          <a:xfrm>
            <a:off x="1570464" y="568710"/>
            <a:ext cx="8666356" cy="461665"/>
          </a:xfrm>
          <a:prstGeom prst="rect">
            <a:avLst/>
          </a:prstGeom>
          <a:noFill/>
        </p:spPr>
        <p:txBody>
          <a:bodyPr wrap="square" rtlCol="0">
            <a:spAutoFit/>
          </a:bodyPr>
          <a:lstStyle/>
          <a:p>
            <a:pPr algn="ctr"/>
            <a:r>
              <a:rPr lang="en-US" sz="2400" dirty="0">
                <a:latin typeface="Times New Roman" charset="0"/>
                <a:ea typeface="Times New Roman" charset="0"/>
                <a:cs typeface="Times New Roman" charset="0"/>
              </a:rPr>
              <a:t>I</a:t>
            </a:r>
          </a:p>
        </p:txBody>
      </p:sp>
      <p:sp>
        <p:nvSpPr>
          <p:cNvPr id="4" name="TextBox 3"/>
          <p:cNvSpPr txBox="1"/>
          <p:nvPr/>
        </p:nvSpPr>
        <p:spPr>
          <a:xfrm>
            <a:off x="1089764" y="568710"/>
            <a:ext cx="782457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Coverage map depicting Health Insurance Coverage Data Set:</a:t>
            </a:r>
          </a:p>
        </p:txBody>
      </p:sp>
    </p:spTree>
    <p:extLst>
      <p:ext uri="{BB962C8B-B14F-4D97-AF65-F5344CB8AC3E}">
        <p14:creationId xmlns:p14="http://schemas.microsoft.com/office/powerpoint/2010/main" val="2297945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EDD58A-886E-4653-8E48-6BCEA76D36A9}"/>
              </a:ext>
            </a:extLst>
          </p:cNvPr>
          <p:cNvSpPr/>
          <p:nvPr/>
        </p:nvSpPr>
        <p:spPr>
          <a:xfrm>
            <a:off x="685800" y="65650"/>
            <a:ext cx="9525000" cy="7211269"/>
          </a:xfrm>
          <a:prstGeom prst="rect">
            <a:avLst/>
          </a:prstGeom>
        </p:spPr>
        <p:txBody>
          <a:bodyPr wrap="square">
            <a:spAutoFit/>
          </a:bodyPr>
          <a:lstStyle/>
          <a:p>
            <a:pPr>
              <a:lnSpc>
                <a:spcPct val="107000"/>
              </a:lnSpc>
              <a:spcAft>
                <a:spcPts val="800"/>
              </a:spcAft>
            </a:pPr>
            <a:r>
              <a:rPr lang="en-US" sz="2400" b="1" dirty="0">
                <a:latin typeface="Calibri" panose="020F0502020204030204" pitchFamily="34" charset="0"/>
                <a:ea typeface="DengXian" panose="02010600030101010101" pitchFamily="2" charset="-122"/>
                <a:cs typeface="Times New Roman" panose="02020603050405020304" pitchFamily="18" charset="0"/>
              </a:rPr>
              <a:t>Conclusion:</a:t>
            </a:r>
          </a:p>
          <a:p>
            <a:pPr marL="342900" indent="-342900">
              <a:lnSpc>
                <a:spcPct val="107000"/>
              </a:lnSpc>
              <a:spcAft>
                <a:spcPts val="800"/>
              </a:spcAft>
              <a:buAutoNum type="arabicPeriod"/>
            </a:pPr>
            <a:r>
              <a:rPr lang="en-US" sz="2400" dirty="0">
                <a:latin typeface="Times New Roman" panose="02020603050405020304" pitchFamily="18" charset="0"/>
                <a:ea typeface="DengXian" panose="02010600030101010101" pitchFamily="2" charset="-122"/>
                <a:cs typeface="Times New Roman" panose="02020603050405020304" pitchFamily="18" charset="0"/>
              </a:rPr>
              <a:t>Since 2010 to 2016 , more uninsured people have gained health insurance coverage. Over that period, the uninsured rate dropped from 15.5 percent to 9.4 percent , a 40% reduction in the uninsured rate. </a:t>
            </a:r>
          </a:p>
          <a:p>
            <a:pPr marL="342900" indent="-342900">
              <a:lnSpc>
                <a:spcPct val="107000"/>
              </a:lnSpc>
              <a:spcAft>
                <a:spcPts val="800"/>
              </a:spcAft>
              <a:buAutoNum type="arabicPeriod"/>
            </a:pPr>
            <a:r>
              <a:rPr lang="en-US" sz="2400" dirty="0">
                <a:latin typeface="Times New Roman" panose="02020603050405020304" pitchFamily="18" charset="0"/>
                <a:cs typeface="Times New Roman" panose="02020603050405020304" pitchFamily="18" charset="0"/>
              </a:rPr>
              <a:t>Those states that expanded Medicaid had </a:t>
            </a:r>
            <a:r>
              <a:rPr lang="en-US" sz="2400" dirty="0">
                <a:latin typeface="Times New Roman" panose="02020603050405020304" pitchFamily="18" charset="0"/>
                <a:ea typeface="DengXian" panose="02010600030101010101" pitchFamily="2" charset="-122"/>
                <a:cs typeface="Times New Roman" panose="02020603050405020304" pitchFamily="18" charset="0"/>
              </a:rPr>
              <a:t>an average uninsured rate change with a drop of 5.86 percentage points. </a:t>
            </a:r>
            <a:r>
              <a:rPr lang="en-US" sz="2400" dirty="0">
                <a:latin typeface="Times New Roman" panose="02020603050405020304" pitchFamily="18" charset="0"/>
                <a:cs typeface="Times New Roman" panose="02020603050405020304" pitchFamily="18" charset="0"/>
              </a:rPr>
              <a:t>while those that did </a:t>
            </a:r>
            <a:r>
              <a:rPr lang="en-US" sz="2400" i="1" dirty="0">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expand Medicaid </a:t>
            </a:r>
            <a:r>
              <a:rPr lang="en-US" sz="2400" dirty="0">
                <a:latin typeface="Times New Roman" panose="02020603050405020304" pitchFamily="18" charset="0"/>
                <a:ea typeface="DengXian" panose="02010600030101010101" pitchFamily="2" charset="-122"/>
                <a:cs typeface="Times New Roman" panose="02020603050405020304" pitchFamily="18" charset="0"/>
              </a:rPr>
              <a:t>had an average uninsured rate change with a drop of 4.72 percentage points.  </a:t>
            </a:r>
          </a:p>
          <a:p>
            <a:pPr marL="342900" indent="-342900">
              <a:lnSpc>
                <a:spcPct val="107000"/>
              </a:lnSpc>
              <a:spcAft>
                <a:spcPts val="800"/>
              </a:spcAft>
              <a:buAutoNum type="arabicPeriod"/>
            </a:pPr>
            <a:r>
              <a:rPr lang="en-US" sz="2400" dirty="0">
                <a:latin typeface="Times New Roman" panose="02020603050405020304" pitchFamily="18" charset="0"/>
                <a:cs typeface="Times New Roman" panose="02020603050405020304" pitchFamily="18" charset="0"/>
              </a:rPr>
              <a:t>Potentially preventable deaths declined during 2010–2015 for three of the five leading causes of death: diseases of the heart, cancer, and stroke. No change was observed for potentially preventable deaths from CLRD. Potentially preventable deaths from unin­tentional injuries increased each year from 2010 to 2015.</a:t>
            </a:r>
          </a:p>
          <a:p>
            <a:pPr marL="342900" indent="-342900">
              <a:lnSpc>
                <a:spcPct val="107000"/>
              </a:lnSpc>
              <a:spcAft>
                <a:spcPts val="800"/>
              </a:spcAft>
              <a:buAutoNum type="arabicPeriod"/>
            </a:pPr>
            <a:r>
              <a:rPr lang="en-US" sz="2400" dirty="0">
                <a:latin typeface="Times New Roman" panose="02020603050405020304" pitchFamily="18" charset="0"/>
                <a:ea typeface="DengXian" panose="02010600030101010101" pitchFamily="2" charset="-122"/>
                <a:cs typeface="Times New Roman" panose="02020603050405020304" pitchFamily="18" charset="0"/>
              </a:rPr>
              <a:t>The mortality rate in 50 states declined substantially in the five years after the states increased their health care (including the Affordable Care marketplace health insurance) coverage.</a:t>
            </a:r>
          </a:p>
          <a:p>
            <a:pPr marL="342900" indent="-342900">
              <a:lnSpc>
                <a:spcPct val="107000"/>
              </a:lnSpc>
              <a:spcAft>
                <a:spcPts val="800"/>
              </a:spcAft>
              <a:buAutoNum type="arabicPeriod"/>
            </a:pP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6145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F53A69-01BB-4809-B446-B84D45D02D80}"/>
              </a:ext>
            </a:extLst>
          </p:cNvPr>
          <p:cNvSpPr/>
          <p:nvPr/>
        </p:nvSpPr>
        <p:spPr>
          <a:xfrm>
            <a:off x="658837" y="889782"/>
            <a:ext cx="10134600" cy="5663089"/>
          </a:xfrm>
          <a:prstGeom prst="rect">
            <a:avLst/>
          </a:prstGeom>
        </p:spPr>
        <p:txBody>
          <a:bodyPr wrap="square">
            <a:spAutoFit/>
          </a:bodyPr>
          <a:lstStyle/>
          <a:p>
            <a:r>
              <a:rPr lang="en-US" sz="3200" b="1" dirty="0">
                <a:latin typeface="Times New Roman" panose="02020603050405020304" pitchFamily="18" charset="0"/>
                <a:ea typeface="DengXian" panose="02010600030101010101" pitchFamily="2" charset="-122"/>
                <a:cs typeface="Adobe Garamond Pro"/>
              </a:rPr>
              <a:t>Our project will help with:</a:t>
            </a:r>
          </a:p>
          <a:p>
            <a:endParaRPr lang="en-US" sz="3200" dirty="0">
              <a:latin typeface="Times New Roman" panose="02020603050405020304" pitchFamily="18" charset="0"/>
              <a:ea typeface="DengXian" panose="02010600030101010101" pitchFamily="2" charset="-122"/>
              <a:cs typeface="Adobe Garamond Pro"/>
            </a:endParaRPr>
          </a:p>
          <a:p>
            <a:r>
              <a:rPr lang="en-US" sz="3200" dirty="0"/>
              <a:t>Insurance coverage helps save lives, by encouraging early detection and prevention of dangerous medical conditions.* [ ]  The analysis of state differences in death rates for the five leading causes of death and their correlations with hospital medical spending and health insurance coverage change could assist state and federal health officials in establishing prevention goals, pri­orities, and strategies.</a:t>
            </a:r>
          </a:p>
          <a:p>
            <a:pPr marL="342900" indent="-342900">
              <a:buAutoNum type="arabicPeriod" startAt="5"/>
            </a:pPr>
            <a:endParaRPr lang="en-US" sz="2400" dirty="0">
              <a:latin typeface="Times New Roman" panose="02020603050405020304" pitchFamily="18" charset="0"/>
              <a:ea typeface="DengXian" panose="02010600030101010101" pitchFamily="2" charset="-122"/>
              <a:cs typeface="Adobe Garamond Pro"/>
            </a:endParaRPr>
          </a:p>
          <a:p>
            <a:pPr marL="342900" indent="-342900">
              <a:buAutoNum type="arabicPeriod" startAt="5"/>
            </a:pPr>
            <a:endParaRPr lang="en-US" dirty="0">
              <a:latin typeface="Times New Roman" panose="02020603050405020304" pitchFamily="18" charset="0"/>
              <a:ea typeface="DengXian" panose="02010600030101010101" pitchFamily="2" charset="-122"/>
              <a:cs typeface="Adobe Garamond Pro"/>
            </a:endParaRPr>
          </a:p>
        </p:txBody>
      </p:sp>
    </p:spTree>
    <p:extLst>
      <p:ext uri="{BB962C8B-B14F-4D97-AF65-F5344CB8AC3E}">
        <p14:creationId xmlns:p14="http://schemas.microsoft.com/office/powerpoint/2010/main" val="25143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BB5B15-C698-4301-AC6F-F9364B21CC4A}"/>
              </a:ext>
            </a:extLst>
          </p:cNvPr>
          <p:cNvSpPr/>
          <p:nvPr/>
        </p:nvSpPr>
        <p:spPr>
          <a:xfrm>
            <a:off x="533400" y="762000"/>
            <a:ext cx="9906000" cy="10085838"/>
          </a:xfrm>
          <a:prstGeom prst="rect">
            <a:avLst/>
          </a:prstGeom>
        </p:spPr>
        <p:txBody>
          <a:bodyPr wrap="square">
            <a:spAutoFit/>
          </a:bodyPr>
          <a:lstStyle/>
          <a:p>
            <a:r>
              <a:rPr lang="en-US" sz="2800" b="1" dirty="0">
                <a:latin typeface="Times New Roman" panose="02020603050405020304" pitchFamily="18" charset="0"/>
                <a:ea typeface="DengXian" panose="02010600030101010101" pitchFamily="2" charset="-122"/>
                <a:cs typeface="Times New Roman" panose="02020603050405020304" pitchFamily="18" charset="0"/>
              </a:rPr>
              <a:t>Limitations:</a:t>
            </a:r>
          </a:p>
          <a:p>
            <a:endParaRPr lang="en-US" sz="2800" dirty="0">
              <a:latin typeface="Times New Roman" panose="02020603050405020304" pitchFamily="18" charset="0"/>
              <a:ea typeface="DengXian" panose="02010600030101010101" pitchFamily="2" charset="-122"/>
              <a:cs typeface="Adobe Garamond Pro"/>
            </a:endParaRPr>
          </a:p>
          <a:p>
            <a:r>
              <a:rPr lang="en-US" sz="2800" dirty="0">
                <a:latin typeface="Times New Roman" panose="02020603050405020304" pitchFamily="18" charset="0"/>
                <a:ea typeface="DengXian" panose="02010600030101010101" pitchFamily="2" charset="-122"/>
                <a:cs typeface="Adobe Garamond Pro"/>
              </a:rPr>
              <a:t>What we could to do :</a:t>
            </a:r>
          </a:p>
          <a:p>
            <a:r>
              <a:rPr lang="en-US" sz="2800" dirty="0">
                <a:latin typeface="Times New Roman" panose="02020603050405020304" pitchFamily="18" charset="0"/>
                <a:ea typeface="DengXian" panose="02010600030101010101" pitchFamily="2" charset="-122"/>
                <a:cs typeface="Adobe Garamond Pro"/>
              </a:rPr>
              <a:t>1.     What contributed the</a:t>
            </a:r>
            <a:r>
              <a:rPr lang="en-US" sz="2800" dirty="0">
                <a:latin typeface="Arial" panose="020B0604020202020204" pitchFamily="34" charset="0"/>
              </a:rPr>
              <a:t> increased coverage of health insurance? An expansion of Medicaid eligibility? or </a:t>
            </a:r>
            <a:r>
              <a:rPr lang="en-US" sz="2800" dirty="0">
                <a:latin typeface="Arial" panose="020B0604020202020204" pitchFamily="34" charset="0"/>
                <a:ea typeface="DengXian" panose="02010600030101010101" pitchFamily="2" charset="-122"/>
                <a:cs typeface="Times New Roman" panose="02020603050405020304" pitchFamily="18" charset="0"/>
              </a:rPr>
              <a:t>Affordable Care marketplace health insurance?</a:t>
            </a:r>
          </a:p>
          <a:p>
            <a:r>
              <a:rPr lang="en-US" sz="2800" dirty="0">
                <a:latin typeface="Arial" panose="020B0604020202020204" pitchFamily="34" charset="0"/>
                <a:ea typeface="DengXian" panose="02010600030101010101" pitchFamily="2" charset="-122"/>
                <a:cs typeface="Times New Roman" panose="02020603050405020304" pitchFamily="18" charset="0"/>
              </a:rPr>
              <a:t> </a:t>
            </a:r>
            <a:endParaRPr lang="en-US" sz="2800" dirty="0">
              <a:latin typeface="Times New Roman" panose="02020603050405020304" pitchFamily="18" charset="0"/>
              <a:ea typeface="DengXian" panose="02010600030101010101" pitchFamily="2" charset="-122"/>
              <a:cs typeface="Adobe Garamond Pro"/>
            </a:endParaRPr>
          </a:p>
          <a:p>
            <a:r>
              <a:rPr lang="en-US" sz="2800" dirty="0">
                <a:latin typeface="Times New Roman" panose="02020603050405020304" pitchFamily="18" charset="0"/>
                <a:ea typeface="DengXian" panose="02010600030101010101" pitchFamily="2" charset="-122"/>
                <a:cs typeface="Adobe Garamond Pro"/>
              </a:rPr>
              <a:t>2.   Compare the all kinds of health care hospital cost (not only Medicare hospital spending) to the health insurance coverage in each state. </a:t>
            </a:r>
          </a:p>
          <a:p>
            <a:endParaRPr lang="en-US" sz="2800" dirty="0">
              <a:latin typeface="Adobe Garamond Pro"/>
              <a:ea typeface="DengXian" panose="02010600030101010101" pitchFamily="2" charset="-122"/>
              <a:cs typeface="Adobe Garamond Pro"/>
            </a:endParaRPr>
          </a:p>
          <a:p>
            <a:r>
              <a:rPr lang="en-US" sz="2800" dirty="0">
                <a:latin typeface="Adobe Garamond Pro"/>
                <a:ea typeface="DengXian" panose="02010600030101010101" pitchFamily="2" charset="-122"/>
                <a:cs typeface="Adobe Garamond Pro"/>
              </a:rPr>
              <a:t>3.    </a:t>
            </a:r>
            <a:r>
              <a:rPr lang="en-US" sz="2800" dirty="0">
                <a:latin typeface="Times New Roman" panose="02020603050405020304" pitchFamily="18" charset="0"/>
                <a:ea typeface="DengXian" panose="02010600030101010101" pitchFamily="2" charset="-122"/>
                <a:cs typeface="Adobe Garamond Pro"/>
              </a:rPr>
              <a:t>Analysis both the expected and observed number of deaths for each cause and year.</a:t>
            </a:r>
          </a:p>
          <a:p>
            <a:pPr marL="457200" indent="-457200">
              <a:buAutoNum type="arabicPeriod" startAt="2"/>
            </a:pPr>
            <a:endParaRPr lang="en-US" sz="2800" dirty="0">
              <a:latin typeface="Times New Roman" panose="02020603050405020304" pitchFamily="18" charset="0"/>
              <a:ea typeface="DengXian" panose="02010600030101010101" pitchFamily="2" charset="-122"/>
              <a:cs typeface="Adobe Garamond Pro"/>
            </a:endParaRPr>
          </a:p>
          <a:p>
            <a:r>
              <a:rPr lang="en-US" sz="2800" dirty="0">
                <a:latin typeface="Times New Roman" panose="02020603050405020304" pitchFamily="18" charset="0"/>
                <a:ea typeface="DengXian" panose="02010600030101010101" pitchFamily="2" charset="-122"/>
                <a:cs typeface="Adobe Garamond Pro"/>
              </a:rPr>
              <a:t>4 .   Defining potentially preventable deaths across the five leading causes does not take into consideration the fact that these are complex and diverse causes of death. In addition, the majority of risk factors do not occur randomly in populations; they are closely related to the social, demographic, environmental, economic, and geographic attributes of the neighborhoods in which per­sons live and work. </a:t>
            </a:r>
          </a:p>
          <a:p>
            <a:pPr marL="457200" indent="-457200">
              <a:buAutoNum type="arabicPeriod" startAt="3"/>
            </a:pPr>
            <a:endParaRPr lang="en-US" sz="2000" dirty="0">
              <a:latin typeface="Adobe Garamond Pro"/>
              <a:ea typeface="DengXian" panose="02010600030101010101" pitchFamily="2" charset="-122"/>
              <a:cs typeface="Adobe Garamond Pro"/>
            </a:endParaRPr>
          </a:p>
          <a:p>
            <a:r>
              <a:rPr lang="en-US" sz="2000" dirty="0">
                <a:latin typeface="Times New Roman" panose="02020603050405020304" pitchFamily="18" charset="0"/>
                <a:ea typeface="DengXian" panose="02010600030101010101" pitchFamily="2" charset="-122"/>
                <a:cs typeface="Adobe Garamond Pro"/>
              </a:rPr>
              <a:t> </a:t>
            </a:r>
            <a:endParaRPr lang="en-US" sz="2000" dirty="0">
              <a:latin typeface="Adobe Garamond Pro"/>
              <a:ea typeface="DengXian" panose="02010600030101010101" pitchFamily="2" charset="-122"/>
              <a:cs typeface="Adobe Garamond Pro"/>
            </a:endParaRPr>
          </a:p>
          <a:p>
            <a:pPr>
              <a:lnSpc>
                <a:spcPct val="107000"/>
              </a:lnSpc>
              <a:spcAft>
                <a:spcPts val="800"/>
              </a:spcAft>
            </a:pPr>
            <a:r>
              <a:rPr lang="en-US" sz="2000" dirty="0">
                <a:latin typeface="Calibri" panose="020F0502020204030204" pitchFamily="34" charset="0"/>
                <a:ea typeface="DengXia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75739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E22698-B03A-4010-BD91-DB8627B042B6}"/>
              </a:ext>
            </a:extLst>
          </p:cNvPr>
          <p:cNvSpPr/>
          <p:nvPr/>
        </p:nvSpPr>
        <p:spPr>
          <a:xfrm>
            <a:off x="609601" y="1219201"/>
            <a:ext cx="8456613" cy="2215991"/>
          </a:xfrm>
          <a:prstGeom prst="rect">
            <a:avLst/>
          </a:prstGeom>
        </p:spPr>
        <p:txBody>
          <a:bodyPr wrap="square">
            <a:spAutoFit/>
          </a:bodyPr>
          <a:lstStyle/>
          <a:p>
            <a:r>
              <a:rPr lang="en-US" sz="2000" dirty="0"/>
              <a:t>Reference:</a:t>
            </a:r>
          </a:p>
          <a:p>
            <a:pPr marL="342900" indent="-342900">
              <a:buAutoNum type="arabicPeriod"/>
            </a:pPr>
            <a:r>
              <a:rPr lang="en-US" sz="2000" dirty="0">
                <a:hlinkClick r:id="rId2"/>
              </a:rPr>
              <a:t>https://en.wikipedia.org/wiki/Patient_Protection_and_Affordable_Care_Act</a:t>
            </a:r>
            <a:endParaRPr lang="en-US" sz="2000" dirty="0"/>
          </a:p>
          <a:p>
            <a:pPr marL="342900" indent="-342900">
              <a:buAutoNum type="arabicPeriod"/>
            </a:pPr>
            <a:r>
              <a:rPr lang="en-US" sz="2000" dirty="0">
                <a:hlinkClick r:id="rId3"/>
              </a:rPr>
              <a:t>https://www.cdc.gov/media/releases/2014/p0501-preventable-deaths.html</a:t>
            </a:r>
            <a:endParaRPr lang="en-US" sz="2000" dirty="0"/>
          </a:p>
          <a:p>
            <a:pPr marL="342900" indent="-342900">
              <a:buFontTx/>
              <a:buAutoNum type="arabicPeriod"/>
            </a:pPr>
            <a:r>
              <a:rPr lang="en-US" sz="2000" dirty="0"/>
              <a:t>https://www.cdc.gov/mmwr/volumes/65/wr/mm6545a1.htm--Potentially Preventable Deaths Among the Five Leading Causes of Death — United States, 2010 and 2014</a:t>
            </a:r>
          </a:p>
          <a:p>
            <a:pPr marL="342900" indent="-342900">
              <a:buAutoNum type="arabicPeriod"/>
            </a:pPr>
            <a:endParaRPr lang="en-US" dirty="0"/>
          </a:p>
        </p:txBody>
      </p:sp>
    </p:spTree>
    <p:extLst>
      <p:ext uri="{BB962C8B-B14F-4D97-AF65-F5344CB8AC3E}">
        <p14:creationId xmlns:p14="http://schemas.microsoft.com/office/powerpoint/2010/main" val="363946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78BA3D-4A06-4ECE-8C68-0A27BD6A4477}"/>
              </a:ext>
            </a:extLst>
          </p:cNvPr>
          <p:cNvSpPr/>
          <p:nvPr/>
        </p:nvSpPr>
        <p:spPr>
          <a:xfrm>
            <a:off x="1295400" y="1371601"/>
            <a:ext cx="6629400" cy="1323439"/>
          </a:xfrm>
          <a:prstGeom prst="rect">
            <a:avLst/>
          </a:prstGeom>
        </p:spPr>
        <p:txBody>
          <a:bodyPr wrap="square">
            <a:spAutoFit/>
          </a:bodyPr>
          <a:lstStyle/>
          <a:p>
            <a:r>
              <a:rPr lang="en-US" sz="4000" dirty="0"/>
              <a:t>Thank you!</a:t>
            </a:r>
          </a:p>
          <a:p>
            <a:r>
              <a:rPr lang="en-US" sz="4000" dirty="0"/>
              <a:t>Leo, Rowan and Angelo</a:t>
            </a:r>
          </a:p>
        </p:txBody>
      </p:sp>
      <p:pic>
        <p:nvPicPr>
          <p:cNvPr id="7" name="Picture 6">
            <a:extLst>
              <a:ext uri="{FF2B5EF4-FFF2-40B4-BE49-F238E27FC236}">
                <a16:creationId xmlns:a16="http://schemas.microsoft.com/office/drawing/2014/main" id="{E124F819-813F-495A-BF20-3AD95D91FAF6}"/>
              </a:ext>
            </a:extLst>
          </p:cNvPr>
          <p:cNvPicPr>
            <a:picLocks noChangeAspect="1"/>
          </p:cNvPicPr>
          <p:nvPr/>
        </p:nvPicPr>
        <p:blipFill>
          <a:blip r:embed="rId2"/>
          <a:stretch>
            <a:fillRect/>
          </a:stretch>
        </p:blipFill>
        <p:spPr>
          <a:xfrm>
            <a:off x="1295400" y="2971800"/>
            <a:ext cx="5410200" cy="3029712"/>
          </a:xfrm>
          <a:prstGeom prst="rect">
            <a:avLst/>
          </a:prstGeom>
        </p:spPr>
      </p:pic>
    </p:spTree>
    <p:extLst>
      <p:ext uri="{BB962C8B-B14F-4D97-AF65-F5344CB8AC3E}">
        <p14:creationId xmlns:p14="http://schemas.microsoft.com/office/powerpoint/2010/main" val="331310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5800" y="838200"/>
            <a:ext cx="10529220" cy="838200"/>
          </a:xfrm>
        </p:spPr>
        <p:txBody>
          <a:bodyPr>
            <a:noAutofit/>
          </a:bodyPr>
          <a:lstStyle/>
          <a:p>
            <a:r>
              <a:rPr lang="en-US" sz="3600" b="1" dirty="0"/>
              <a:t>2.Health Insurance Coverage rates before and after the Affordable Care Act from kaggle.com</a:t>
            </a:r>
          </a:p>
        </p:txBody>
      </p:sp>
      <p:sp>
        <p:nvSpPr>
          <p:cNvPr id="14" name="Content Placeholder 13"/>
          <p:cNvSpPr>
            <a:spLocks noGrp="1"/>
          </p:cNvSpPr>
          <p:nvPr>
            <p:ph idx="1"/>
          </p:nvPr>
        </p:nvSpPr>
        <p:spPr>
          <a:xfrm>
            <a:off x="609600" y="1981200"/>
            <a:ext cx="11353800" cy="5181600"/>
          </a:xfrm>
        </p:spPr>
        <p:txBody>
          <a:bodyPr>
            <a:normAutofit/>
          </a:bodyPr>
          <a:lstStyle/>
          <a:p>
            <a:endParaRPr lang="en-US" dirty="0"/>
          </a:p>
          <a:p>
            <a:r>
              <a:rPr lang="en-US" b="1" dirty="0"/>
              <a:t>This dataset provides health insurance coverage data for each state and the nation as a whole, including variables such as the uninsured rates before and after Obamacare, estimates of individuals covered by employer and marketplace healthcare plans, and enrollment in Medicare and Medicaid programs.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8201" y="381000"/>
            <a:ext cx="10363199" cy="1371600"/>
          </a:xfrm>
        </p:spPr>
        <p:txBody>
          <a:bodyPr>
            <a:normAutofit fontScale="90000"/>
          </a:bodyPr>
          <a:lstStyle/>
          <a:p>
            <a:r>
              <a:rPr lang="en-US" b="1" dirty="0"/>
              <a:t>3</a:t>
            </a:r>
            <a:r>
              <a:rPr lang="en-US" sz="3200" b="1" dirty="0"/>
              <a:t>. NCHS - Potentially Excess Deaths from the Five Leading Causes of Death from data.gov</a:t>
            </a:r>
            <a:br>
              <a:rPr lang="en-US" sz="3200" b="1" dirty="0"/>
            </a:br>
            <a:endParaRPr lang="en-US" sz="3200" b="1" dirty="0"/>
          </a:p>
        </p:txBody>
      </p:sp>
      <p:sp>
        <p:nvSpPr>
          <p:cNvPr id="2" name="Content Placeholder 1">
            <a:extLst>
              <a:ext uri="{FF2B5EF4-FFF2-40B4-BE49-F238E27FC236}">
                <a16:creationId xmlns:a16="http://schemas.microsoft.com/office/drawing/2014/main" id="{11F477FF-2AA4-4A00-BD7C-740172F27F69}"/>
              </a:ext>
            </a:extLst>
          </p:cNvPr>
          <p:cNvSpPr>
            <a:spLocks noGrp="1"/>
          </p:cNvSpPr>
          <p:nvPr>
            <p:ph idx="1"/>
          </p:nvPr>
        </p:nvSpPr>
        <p:spPr>
          <a:xfrm>
            <a:off x="838200" y="1752601"/>
            <a:ext cx="10058400" cy="4495801"/>
          </a:xfrm>
        </p:spPr>
        <p:txBody>
          <a:bodyPr>
            <a:normAutofit fontScale="92500"/>
          </a:bodyPr>
          <a:lstStyle/>
          <a:p>
            <a:pPr marL="0" indent="0">
              <a:buNone/>
            </a:pPr>
            <a:r>
              <a:rPr lang="en-US" dirty="0"/>
              <a:t>* Potentially Excess Deaths from the Five Leading Causes of Death in Nonmetropolitan and Metropolitan Areas, United States, 2005-2015. </a:t>
            </a:r>
          </a:p>
          <a:p>
            <a:pPr marL="0" indent="0">
              <a:buNone/>
            </a:pPr>
            <a:r>
              <a:rPr lang="en-US" dirty="0"/>
              <a:t>* Heart disease , Cancer ,  Unintentional injury , Chronic lower respiratory disease ,  Stroke are the five leading causes of death.</a:t>
            </a:r>
          </a:p>
          <a:p>
            <a:pPr marL="0" indent="0">
              <a:buNone/>
            </a:pPr>
            <a:r>
              <a:rPr lang="en-US" dirty="0"/>
              <a:t>* Benchmarks are based on the three States with the lowest age and cause-specific mortality rates. We used “Benchmarks 2010 Fixed” as a fixed benchmark based on the best performing States in 2010.</a:t>
            </a:r>
          </a:p>
          <a:p>
            <a:pPr marL="0" indent="0">
              <a:buNone/>
            </a:pPr>
            <a:r>
              <a:rPr lang="en-US" dirty="0"/>
              <a:t>* Potentially excess deaths for each State are calculated by subtracting   deaths at the benchmark rates (expected deaths) from observed deaths. </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214A71F-F3A0-4C46-BD30-2E7A46BEBF16}"/>
              </a:ext>
            </a:extLst>
          </p:cNvPr>
          <p:cNvSpPr/>
          <p:nvPr/>
        </p:nvSpPr>
        <p:spPr>
          <a:xfrm>
            <a:off x="632075" y="381001"/>
            <a:ext cx="10058400" cy="6555641"/>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Affordable Care Act (ACA) or nicknamed Obamacare, is signed into law by President Barak Obama on March 23, 2010. The ACA's major provisions came into force in 2014.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We will look at the expansion of Healthcare coverage across the 50 states over the period of 2010 to 2016 and cross reference it with the Medicare Expenditures per Beneficiary over the same time and Span.</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five leading causes of death in the United States are heart disease, cancer, chronic lower respiratory diseases, stroke, and unintentional injuries. Together they accounted for 63 percent of all U.S. deaths in 2010, with rates for each cause varying greatly from state to state. *[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We assume that the death rate in states declined as more people gained health insurance. We will analysis the relationship between death rate change in 51 states and all kinds of health insurance enrollment coverage change from 2010 to 2015.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We will analysis the correlation between the Medicare Expenditures per Beneficiary and death rate change in each state. </a:t>
            </a:r>
          </a:p>
          <a:p>
            <a:endParaRPr lang="en-US" sz="2000" b="1" dirty="0">
              <a:latin typeface="Times New Roman" panose="02020603050405020304" pitchFamily="18" charset="0"/>
              <a:cs typeface="Times New Roman" panose="02020603050405020304" pitchFamily="18" charset="0"/>
            </a:endParaRPr>
          </a:p>
          <a:p>
            <a:endParaRPr lang="en-US" sz="2000" dirty="0"/>
          </a:p>
        </p:txBody>
      </p:sp>
      <p:sp>
        <p:nvSpPr>
          <p:cNvPr id="13" name="Rectangle 12">
            <a:extLst>
              <a:ext uri="{FF2B5EF4-FFF2-40B4-BE49-F238E27FC236}">
                <a16:creationId xmlns:a16="http://schemas.microsoft.com/office/drawing/2014/main" id="{3EE96C99-E974-40F8-856F-9D9AE41CBDA3}"/>
              </a:ext>
            </a:extLst>
          </p:cNvPr>
          <p:cNvSpPr/>
          <p:nvPr/>
        </p:nvSpPr>
        <p:spPr>
          <a:xfrm>
            <a:off x="762000" y="1828800"/>
            <a:ext cx="9906000" cy="369332"/>
          </a:xfrm>
          <a:prstGeom prst="rect">
            <a:avLst/>
          </a:prstGeom>
        </p:spPr>
        <p:txBody>
          <a:bodyPr wrap="square">
            <a:spAutoFit/>
          </a:bodyPr>
          <a:lstStyle/>
          <a:p>
            <a:r>
              <a:rPr lang="en-US" dirty="0">
                <a:latin typeface="Arial" panose="020B0604020202020204" pitchFamily="34" charset="0"/>
              </a:rPr>
              <a:t> </a:t>
            </a:r>
            <a:endParaRPr lang="en-US" dirty="0"/>
          </a:p>
        </p:txBody>
      </p:sp>
      <p:sp>
        <p:nvSpPr>
          <p:cNvPr id="15" name="Rectangle 14">
            <a:extLst>
              <a:ext uri="{FF2B5EF4-FFF2-40B4-BE49-F238E27FC236}">
                <a16:creationId xmlns:a16="http://schemas.microsoft.com/office/drawing/2014/main" id="{1C554A1B-FFB6-4406-A56A-A9149A3FF61A}"/>
              </a:ext>
            </a:extLst>
          </p:cNvPr>
          <p:cNvSpPr/>
          <p:nvPr/>
        </p:nvSpPr>
        <p:spPr>
          <a:xfrm>
            <a:off x="609600" y="2743200"/>
            <a:ext cx="10210800" cy="400110"/>
          </a:xfrm>
          <a:prstGeom prst="rect">
            <a:avLst/>
          </a:prstGeom>
        </p:spPr>
        <p:txBody>
          <a:bodyPr wrap="square">
            <a:spAutoFit/>
          </a:bodyPr>
          <a:lstStyle/>
          <a:p>
            <a:r>
              <a:rPr lang="en-US" sz="2000" dirty="0">
                <a:solidFill>
                  <a:srgbClr val="000000"/>
                </a:solidFill>
                <a:latin typeface="Adobe Garamond Pro"/>
              </a:rPr>
              <a:t> </a:t>
            </a:r>
            <a:endParaRPr lang="en-US"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5CBF6E-CA06-4CA6-B6F9-D5402AA30DFA}"/>
              </a:ext>
            </a:extLst>
          </p:cNvPr>
          <p:cNvSpPr/>
          <p:nvPr/>
        </p:nvSpPr>
        <p:spPr>
          <a:xfrm>
            <a:off x="457200" y="304801"/>
            <a:ext cx="11049000" cy="7509748"/>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Question:</a:t>
            </a:r>
          </a:p>
          <a:p>
            <a:r>
              <a:rPr lang="en-US" sz="2000" b="1" dirty="0">
                <a:latin typeface="Times New Roman" panose="02020603050405020304" pitchFamily="18" charset="0"/>
                <a:cs typeface="Times New Roman" panose="02020603050405020304" pitchFamily="18" charset="0"/>
              </a:rPr>
              <a:t>Question 1: </a:t>
            </a:r>
          </a:p>
          <a:p>
            <a:r>
              <a:rPr lang="en-US" sz="2000" dirty="0">
                <a:latin typeface="Times New Roman" panose="02020603050405020304" pitchFamily="18" charset="0"/>
                <a:cs typeface="Times New Roman" panose="02020603050405020304" pitchFamily="18" charset="0"/>
              </a:rPr>
              <a:t>Which states observed the greatest decline in their uninsured rate? Which states      observed the least decline in their uninsured rate? Did those states expand Medicaid program coverage have more insurance coverage?</a:t>
            </a:r>
          </a:p>
          <a:p>
            <a:r>
              <a:rPr lang="en-US" sz="2000" b="1" dirty="0">
                <a:latin typeface="Times New Roman" panose="02020603050405020304" pitchFamily="18" charset="0"/>
                <a:cs typeface="Times New Roman" panose="02020603050405020304" pitchFamily="18" charset="0"/>
              </a:rPr>
              <a:t>Question 2: </a:t>
            </a:r>
          </a:p>
          <a:p>
            <a:r>
              <a:rPr lang="en-US" sz="2000" dirty="0">
                <a:latin typeface="Times New Roman" panose="02020603050405020304" pitchFamily="18" charset="0"/>
                <a:cs typeface="Times New Roman" panose="02020603050405020304" pitchFamily="18" charset="0"/>
              </a:rPr>
              <a:t>What is the correlation between the Marketplace Health Insurance Coverage and other medical insurances since 2015? Did those states expand Medicaid program coverage have more Health insurance  coverage gains ?</a:t>
            </a:r>
          </a:p>
          <a:p>
            <a:r>
              <a:rPr lang="en-US" sz="2000" b="1" dirty="0">
                <a:latin typeface="Times New Roman" panose="02020603050405020304" pitchFamily="18" charset="0"/>
                <a:cs typeface="Times New Roman" panose="02020603050405020304" pitchFamily="18" charset="0"/>
              </a:rPr>
              <a:t>Question 3:  </a:t>
            </a:r>
          </a:p>
          <a:p>
            <a:r>
              <a:rPr lang="en-US" sz="2000" dirty="0">
                <a:latin typeface="Times New Roman" panose="02020603050405020304" pitchFamily="18" charset="0"/>
                <a:cs typeface="Times New Roman" panose="02020603050405020304" pitchFamily="18" charset="0"/>
              </a:rPr>
              <a:t>What is the correlation between the Medicare Insurance Coverage and other medical insurances since 2015? Did those states expand Medicaid program coverage implement a health insurance marketplace?</a:t>
            </a:r>
          </a:p>
          <a:p>
            <a:r>
              <a:rPr lang="en-US" sz="2000" b="1" dirty="0">
                <a:latin typeface="Times New Roman" panose="02020603050405020304" pitchFamily="18" charset="0"/>
                <a:cs typeface="Times New Roman" panose="02020603050405020304" pitchFamily="18" charset="0"/>
              </a:rPr>
              <a:t>Question 4: </a:t>
            </a:r>
          </a:p>
          <a:p>
            <a:r>
              <a:rPr lang="en-US" sz="2000" dirty="0">
                <a:latin typeface="Times New Roman" panose="02020603050405020304" pitchFamily="18" charset="0"/>
                <a:cs typeface="Times New Roman" panose="02020603050405020304" pitchFamily="18" charset="0"/>
              </a:rPr>
              <a:t>If the change in percentage covered per state and nationally had a demonstrable effect on cost per beneficiary in that state and nationally.</a:t>
            </a:r>
          </a:p>
          <a:p>
            <a:r>
              <a:rPr lang="en-US" sz="2000" b="1" dirty="0">
                <a:latin typeface="Times New Roman" panose="02020603050405020304" pitchFamily="18" charset="0"/>
                <a:cs typeface="Times New Roman" panose="02020603050405020304" pitchFamily="18" charset="0"/>
              </a:rPr>
              <a:t>Question 5: </a:t>
            </a:r>
          </a:p>
          <a:p>
            <a:r>
              <a:rPr lang="en-US" sz="2000" dirty="0">
                <a:latin typeface="Times New Roman" panose="02020603050405020304" pitchFamily="18" charset="0"/>
                <a:cs typeface="Times New Roman" panose="02020603050405020304" pitchFamily="18" charset="0"/>
              </a:rPr>
              <a:t>Did those states which have the higher Medicare hospital spending also have the higher health insurance  Enrollment in 2015 or 2016?</a:t>
            </a:r>
          </a:p>
          <a:p>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b="1" dirty="0"/>
          </a:p>
          <a:p>
            <a:endParaRPr lang="en-US" b="1" dirty="0"/>
          </a:p>
          <a:p>
            <a:endParaRPr lang="en-US" dirty="0"/>
          </a:p>
        </p:txBody>
      </p:sp>
    </p:spTree>
    <p:extLst>
      <p:ext uri="{BB962C8B-B14F-4D97-AF65-F5344CB8AC3E}">
        <p14:creationId xmlns:p14="http://schemas.microsoft.com/office/powerpoint/2010/main" val="154002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490C09-3860-4DD0-BD1E-ACBB00EFA2EF}"/>
              </a:ext>
            </a:extLst>
          </p:cNvPr>
          <p:cNvSpPr/>
          <p:nvPr/>
        </p:nvSpPr>
        <p:spPr>
          <a:xfrm>
            <a:off x="838200" y="457200"/>
            <a:ext cx="9982200" cy="2831544"/>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Question 6:</a:t>
            </a:r>
          </a:p>
          <a:p>
            <a:r>
              <a:rPr lang="en-US" sz="2000" b="1" dirty="0">
                <a:latin typeface="Times New Roman" panose="02020603050405020304" pitchFamily="18" charset="0"/>
                <a:cs typeface="Times New Roman" panose="02020603050405020304" pitchFamily="18" charset="0"/>
              </a:rPr>
              <a:t>Is there any correlation  between the death rate change(2010 -2015) and  health insurance coverage change in each states? </a:t>
            </a:r>
          </a:p>
          <a:p>
            <a:r>
              <a:rPr lang="en-US" sz="2000" b="1" dirty="0">
                <a:latin typeface="Times New Roman" panose="02020603050405020304" pitchFamily="18" charset="0"/>
                <a:cs typeface="Times New Roman" panose="02020603050405020304" pitchFamily="18" charset="0"/>
              </a:rPr>
              <a:t>Question 7:</a:t>
            </a:r>
          </a:p>
          <a:p>
            <a:r>
              <a:rPr lang="en-US" sz="2000" b="1" dirty="0">
                <a:latin typeface="Times New Roman" panose="02020603050405020304" pitchFamily="18" charset="0"/>
                <a:cs typeface="Times New Roman" panose="02020603050405020304" pitchFamily="18" charset="0"/>
              </a:rPr>
              <a:t>Is there any </a:t>
            </a:r>
            <a:r>
              <a:rPr lang="en-US" sz="2000" b="1" dirty="0">
                <a:latin typeface="Times New Roman" panose="02020603050405020304" pitchFamily="18" charset="0"/>
                <a:ea typeface="DengXian" panose="02010600030101010101" pitchFamily="2" charset="-122"/>
                <a:cs typeface="Times New Roman" panose="02020603050405020304" pitchFamily="18" charset="0"/>
              </a:rPr>
              <a:t>correlation between individual disease caused death rates and uninsured rates in 50 states? </a:t>
            </a:r>
          </a:p>
          <a:p>
            <a:r>
              <a:rPr lang="en-US" sz="2000" b="1" dirty="0">
                <a:latin typeface="Times New Roman" panose="02020603050405020304" pitchFamily="18" charset="0"/>
                <a:cs typeface="Times New Roman" panose="02020603050405020304" pitchFamily="18" charset="0"/>
              </a:rPr>
              <a:t>Question 8:</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Is there any </a:t>
            </a:r>
            <a:r>
              <a:rPr lang="en-US" sz="2000" b="1" dirty="0">
                <a:latin typeface="Times New Roman" panose="02020603050405020304" pitchFamily="18" charset="0"/>
                <a:ea typeface="DengXian" panose="02010600030101010101" pitchFamily="2" charset="-122"/>
                <a:cs typeface="Times New Roman" panose="02020603050405020304" pitchFamily="18" charset="0"/>
              </a:rPr>
              <a:t>correlation between </a:t>
            </a:r>
            <a:r>
              <a:rPr lang="en-US" sz="2000" dirty="0">
                <a:latin typeface="Times New Roman" panose="02020603050405020304" pitchFamily="18" charset="0"/>
                <a:cs typeface="Times New Roman" panose="02020603050405020304" pitchFamily="18" charset="0"/>
              </a:rPr>
              <a:t>Medicare hospital spending and </a:t>
            </a:r>
            <a:r>
              <a:rPr lang="en-US" sz="2000" b="1" dirty="0">
                <a:latin typeface="Times New Roman" panose="02020603050405020304" pitchFamily="18" charset="0"/>
                <a:ea typeface="DengXian" panose="02010600030101010101" pitchFamily="2" charset="-122"/>
                <a:cs typeface="Times New Roman" panose="02020603050405020304" pitchFamily="18" charset="0"/>
              </a:rPr>
              <a:t>death rates in 50 states? </a:t>
            </a:r>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12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5526815"/>
            <a:ext cx="9960143" cy="585227"/>
          </a:xfrm>
        </p:spPr>
        <p:txBody>
          <a:bodyPr>
            <a:normAutofit fontScale="90000"/>
          </a:bodyPr>
          <a:lstStyle/>
          <a:p>
            <a:r>
              <a:rPr lang="en-US" dirty="0"/>
              <a:t> </a:t>
            </a:r>
            <a:endParaRPr lang="en-US" sz="1600" b="1" dirty="0"/>
          </a:p>
        </p:txBody>
      </p:sp>
      <p:sp>
        <p:nvSpPr>
          <p:cNvPr id="7" name="AutoShape 2" descr="data:image/png;base64,iVBORw0KGgoAAAANSUhEUgAABDgAAALICAYAAACaUkCsAAAABHNCSVQICAgIfAhkiAAAAAlwSFlzAAALEgAACxIB0t1+/AAAIABJREFUeJzs3Xd4FOX+/vE7lTRSIAhSBESKEEogJKGJQSIioBQhHI80KQpBEQREiqCCoIKUBOGAShMRUJQiSBMJNaEE6QLSe6ghjbT9/ZHfzpeVJAQISVbfr+viOiYz++xnZnb3ZO59io3JZDIJAAAAAADAitnmdwEAAAAAAAAPi4ADAAAAAABYPQIOAAAAAABg9Qg4AAAAAACA1SPgAAAAAAAAVo+AAwAA5Ir09PT8LgEFxMO8FngdAQAeFAEHAORQkyZNVLlyZePf008/rbp166pz587atGlTfpf3yAwZMkSVK1fWkCFDJEmRkZHGOcivGu7UqVMnVa5cWWFhYffVZn4cR17I7lyZmc/Znf98fHwUGBio7t27a9euXff9vHv37tUrr7zyMKXft40bN6p79+7y9/eXj4+PXnjhBU2ePFmJiYnGPv/U65zXTCaTvv/+e7Vt21a+vr6qXr26mjVrpokTJyohIcFi3wd9LVy6dEkDBgzQzp07c6Xm2bNnq3Llyjp69KgkKTY2VuPGjVOTJk3k6+ur1q1ba9myZRaPiYuL09ChQ1W3bl35+vrq7bff1pUrVzJtf+/evapcubKaNGly17ZJkybd9R6rXLmylixZkm3NeVnj8ePH1a1bN9WoUUP169fXZ599ptTUVEnSzZs3VbNmTY0bNy7begGgoLHP7wIAwNp4eHioUKFCSk5O1s2bNxUZGamoqCiNHTtWbdq0ye/yHjlHR0cVL148v8t4aP+U43gYrq6ucnNzkySlpaXp2rVr2rx5s3bt2qWlS5eqbNmyOWpn3759CgkJydNv3sPCwhQeHi5Jsre3l6Ojo06cOKEvv/xSERER+u6771SoUKE8q+efbsqUKfryyy8lSc7OzipUqJBOnjyp6dOnKzo6WnPmzJGNjc1DvRaaN2+u+Ph4hYSEPHS9V69e1ZQpU+Tn56eKFSvKZDKpV69eio6Olq2trVxcXHTo0CENGjRIaWlpxmf3kCFDtHbtWjk4OMjOzk6rV6/WhQsXtGjRItnY2Fi0P3jw4Cyf3xyqFClSRA4ODsbvnZ2ds3xMXtaYkJCg119/XRcuXJCLi4tu3Lihr7/+WiaTSe+99548PDzUvHlzzZs3T23btlWlSpVycNYBIP/RgwMA7tOQIUO0adMmRUZGatu2bXr++edlMpn00Ucf6caNG/ld3iPn6+uriIgIRURE5HcpD+WfchwPo1u3bsY52LJli1atWiVXV1clJiZq6dKlOW4nISEhT8ONLVu2GOHG22+/rV27dik6Olqff/657O3ttX//fs2ePTvP6vmnS05O1jfffCNJGjp0qKKjo7Vz506NHz9eUkYvGXOvi4d5LcTHx+dOwZLmzp2r+Ph4IxTYuXOnoqOjVahQIa1YsUI7d+7Uf//7X0nSV199JUk6ceKE1q5dK3t7ey1btky//fabPD09tXfvXm3fvt1oe/369Wrbtq1OnDiR5fMfOXJEkvTdd98Z77GIiAg1b948y8fkZY3Lly/XhQsXVL58eW3dutVof/78+cZ1aNOmjVJTUzVz5sxszjQAFCwEHADwELy8vDR27Fi5uLgoISFBK1euNLbt27dPnTp1Uo0aNRQYGKj3339f165dM7bfvHlTo0aNUlBQkKpXr65nnnlGI0aM0M2bNy2eY+vWrerYsaPRTmho6F1/tM6ePVtNmzY1uul/++23FtvNw2u2bt2qESNGyM/PT/7+/ho9erRSUlKM/WJjY/Xee++pTp06CgwMVHh4uEwmk0VbmXX5Nw95+PnnnzVhwgTVq1dPvr6+GjRokOLi4oz90tLS9MUXX6hBgwby9fXV+++/r19//VWVK1dWp06dHuAK3O3s2bOqXLmyqlevrlOnTun1119XzZo11aRJEy1cuDBXjmP37t3q3LmzAgIC5Ovrq1atWmnRokUWdZjbjoyMNH6X1XCfF154QdOnT1dAQICee+45xcXFKTU1VRMnTtQzzzyj6tWr6+WXX7Z4fUk5u173o1y5ckavjTvDup07d+q1116Tn5+fatasqRYtWuj77783jqFz584Wx20eLhQfH68PP/xQgYGBqlGjhjp27Kht27ZZPOeSJUv08ssvy9fXV/7+/urUqZN27NiRbZ3mm+3nn39eoaGhcnJykiS99NJL6tKli1q0aKFy5crd9bhDhw6pY8eOql69ul588UVt3LjRYvv69evVrl07+fr6ytfXV23bttWaNWuM7WFhYapcubI++OAD/fzzz3r++edVvXp1vfbaazp27JhFW8uXL1ezZs1Uo0YNderUSX/++eddr7ecXOO/u7OGefPmqXHjxqpVq5b69etn8fkiScuWLdOLL74oHx8fNWnSROHh4UpLSzO2mz8X5s+frxYtWqhu3bp3DYeQMl5nSUlJkiRvb2+jl0CrVq301ltv6fXXX1ehQoWyfS1cvHhR77zzjurXry8fHx89++yzGjdunJKTk419zTp37mzxeXCvz7e/M5lMWrx4sWxtbY2hGWlpaQoODlbLli1VoUIF2djYqHHjxpKkM2fOSJIREPj4+OjJJ59U0aJF1aBBA0kyXreHDx9Wnz59FBMTo7p162b6/ImJiTp79qzs7OxUunTpLOv8+2dEXtZobic4OFjOzs6qX7++ihUrptu3bys6OlqS5OfnJ09PT61atUrXr1/P5owDQMHBEBUAeEhubm6qXr26IiMjtXfvXr366qs6duyYOnXqpMTERLm6uiohIUFLlizR/v379eOPP8rR0VFDhw7VunXrZGdnJw8PD8XExGjRokW6cOGC8W3a5s2b1atXL6WlpcnJyUnx8fFat26d9u3bp2XLlsnT01Ph4eEKCwuTjY2NPDw8dPLkSX388ceKi4vTm2++aVHr8OHDdfnyZdna2ur27duaN2+eypcvb3xLGBoaqqioKEkZwxfCwsKy7VL9d1OmTNHFixdVqFAhJSQkaNmyZfL29tZ7770nSRo7dqzmzZsnSXJxcdFPP/2kLVu2PPQ1yEx6ero6d+6s2NhYJScn69y5c/rggw/k6+t7z+7W2R3HpUuX1L17dyUkJMjFxUX29vY6cuSIRowYITc3N7344ov3XevZs2c1ceJEubu7q3jx4nJzc9P777+vJUuWyNbWVu7u7jp8+LD69++vtLQ0tWrVStLDX6873b59W9u3bze61j/99NOSMuZF6NWrl+Lj4+Xk5CRbW1sdO3ZMI0eOVMWKFeXo6CgvLy/jBshcv8lkUp8+fbR9+3bZ29vL1dVV0dHR6tGjh2bPnq26detq3bp1ev/99yVJnp6eun37tqKiotSzZ08tX75cZcqUuavOtLQ0o7dAUFDQXduzGzbQpUsXpaWlKSUlRX/99Zf69euniIgIubu7a//+/Xr77beVmpoqFxcXpaWl6cCBA+rfv7/WrFmjUqVKGe1s3rxZCxculJubm5KTk7Vjxw4NGTJEP/zwgyRp9erVGjhwoKSMoVDR0dHq2bPnXfWMGDHintc4K+vXr9fChQuNHje//vqrzp49q4ULF8re3l5LliyxOLcXL15UWFiYLl26pI8//tiirbFjx8rBwUHJycmqVavWXc/l7e2tcuXK6eTJkxowYIDmzZunZ555Ro0aNVJoaKgReERHR2f6WpCkPn366MCBA7Kzs5Obm5suXLigWbNmycPDQ71791bx4sV16dIlSRnBsZeXlyTd1+eb2b59+3T16lVVqlRJRYoUkSQFBgYqMDDQYj/zXDMlS5aUJJ06dcqo28z83ydPnpSUEZ7UrFlTAwcO1NmzZzMN444ePar09HQ5OjqqTZs2OnXqlCpXrqz33nvPInAwt+3o6JjnNZrbKVGihEU7MTExOnXqlBo2bCg7Ozv5+vpqw4YN2rZt2wN9tgFAXqMHBwDkAm9vb0kZY54laerUqUpMTFSXLl20c+dORUZGKiAgQEeOHDG+oTV/2/bDDz9o27ZtWrRokerUqaPSpUvr9u3bkjImqktLS9MLL7ygnTt3avPmzSpbtqyuXr2qDRs2KDY2VjNmzJCtra0WL16syMhILV26VA4ODpoxY4bFZIuS5OTkpI0bN2r79u3GTf7mzZslSX/88Ydxszx27Fjt3r1bs2fPNmrJidu3b+vXX39VVFSUGjVqJElGgHHt2jUtWLBAUsbNzu7du7Vq1SpjUrvclpqaKj8/P0VGRmrlypXGt/xbt259qOP4448/lJCQoKpVq2rnzp3asWOH+vbtq2effdb4lvt+paSk6K233tKOHTsUHh6uv/76S0uWLJG7u7vWrFmjyMhIo5v45MmTjToe9nqFh4cb3yLXqFFDvXr1UkpKiurWravWrVtLyrhpqlatmlq2bKkdO3Zox44d8vX1lZQxgaGvr69RkyRFRESoW7du2rRpk7Zv364nnnhCmzZtUlRUlEaNGqXU1FRjeIn5W+ROnTopMjJSkZGRatasmYKCghQTE5NpzTdu3DDO8/3OodKhQwft2LFDP/zwg2xsbJSYmGicwzNnzqh69ep6/fXXjfdsqVKllJqaqgMHDli0c+7cOU2bNk27du1Sv379JGXcVJt7X5nnqmjYsKGioqKM83CnnFzj7Fy5csW47rNmzZKNjY3279+v33//Xenp6Zo4caKkjGscGRmp9evXq0iRIlq8eLHOnTtn0VbZsmW1bds2bdq06a46zT777DN5enpKyggyJk+erFdeeUUvvPCCfvvtN0nK8rUQExOjxx57TD4+Ptq8ebOioqLUo0cPSRmvY/O+ZpMnT9aUKVPu+/PNbPfu3ZKUbZC5c+dOzZo1S5LUtm1bSTJ6ad0ZEpo/N8zDNipVqqRFixbJ398/y7bNw1OSk5N1+vRpmUwm7du3T6+//roOHTpkcX4iIiKM91Ne1mhux/zYO//7zt5q5nNoPqcAUNDRgwMAcoH5G0zz2HPzTdPSpUv166+/Svq/PxojIyPVunVr1ahRQ9u2bVPv3r0VFBQkf39/ffnll8ZNREJCgvbv3y9J6tq1qxwcHOTh4aF58+bJy8tLjo6OioiI0O3bt2Vra6vQ0FCjnvT0dMXHx2v//v0W3xi2bt1aRYsWlZRx83XkyBHjj2LzjUaZMmWMP6br1aunOnXq3HPIgNlzzz1n3CAFBQVp06ZNRvt79+5VamqqHBwc1Lt3b9nY2Kh8+fJq3769pk+fnm27trb3zuPvnFzPrFOnTnJ0dFT58uX11FNPaf/+/RZ/vD/IcTz99NNycHDQwYMH9dprr6lBgwaqV6+e+vTpIzs7u3u2nZWXXnpJUsakhKtXr5aU0dXd3LvG7MyZMzp//nyuXC9XV1c5ODgYw1GKFCmiYcOG6YUXXpC9fcafCAEBAQoICFBcXJx27NihXbt2GTfI2c2ZYH4PXL582QhLzO+PXbt2KSUlRdWrV5ckLVy4UOfOnVO9evX09ttv66mnnsqy3TuHWNzvcJyuXbvK1tZWPj4+Klq0qK5cuWK8Hpo3b67mzZvrxo0bioiI0I4dO3Tr1i1JumuVkPLlyxtDH4KDg42b+vj4eNnb2+vPP/+UJPXq1cu4Ee3du7fFdTGfn+yusflb+8yULl3auO7169eXn5+fcX3Kly+vy5cvS5I++ugjo8fGrVu3ZDKZtGPHDoseKcHBwXJycrK42f27mjVras2aNfrpp5+0fv16RUdHKyUlRSdPnlTfvn317bffqnbt2pk+tlixYpo+fboRFi1btswIeP9+bu+0Z8+e+/p8MzMfuzl4/rvo6Gi98cYbSk5OVpUqVdS1a9csazAzv9Zy8h4vU6aMOnTooFKlSql79+5KSkpSly5ddODAAc2cOVNffPHFPdt41DXmpB1Jxv9fmM8pABR0BBwAkAvMY9/N3arN3+RmNumo+Q/Fzz//XKNGjdLGjRu1YMECLViwQA4ODvrvf/+r999/X7GxscYfmubQQ7L81tr8POnp6Ub37syey8xcn/R/3wCan8N8o/f3m4LHHnss+4PPon3zzZK5ffPNoqenp9ElW7LsIp0V8/533tyamecQuXOlgszq+fvxZie74yhTpozCwsI0fvx47d69W7t371ZYWJhKlCihsWPHqn79+lm2m11vlWLFihn/bb6uKSkpWV7X3Lhe3bp101tvvaXff/9db731lq5du6b169erRYsWxj7x8fEaOXKkfv31V6WmphrDUqTsz6X5GJKSku7q2ZKSkqIbN27o5Zdf1sWLFzVnzhz99ttvRk+AGjVqaNKkSRY34WZeXl5ycHBQSkqKLl68eNf2P//8U87Ozpn2RDAPV5BkrLBiDl1iYmI0bNgwRUREyM7OTk8//bRxnH+fNDOz14d5v7i4OOO83Hkt/v46z8k1zi7gyOq637p1y2Ien8xuTP/+uztfe1lJSkpSSkqKunbtqq5duyoxMVG///67PvroI127dk2LFi3KMuCQpGnTpumbb75RbGysSpYsaZzDnLyGcvr5Zmb+rMkssNmzZ4+6d++u+Ph4lSpVStOnTzeus6urq3Gsdx63JGOoTU6YQ0EzBwcHtW7dWgcOHLDowZGVvKgxs3bMPWIKFy5s/M7FxUWSchQMA0BBQMABAA8pOTnZ6GlRo0YNSRnfel28eFHh4eEKDg6WJGPOBrNixYrp008/lZTxbW5UVJS+/fZbzZ49Ww0aNJCfn59sbGxkMpl0+fJllS9fXlJGt+Xr16/Lx8fHuMlxc3Mzxmpn9lxmd36z9/ceDx4eHpLuvmnI7MYiK+Zv/TNr31zrjRs3lJycbPzBfuHChXu2a/4WMbMbWvOwIHd397u2ZXe82cnuOCTp2WefVUBAgGJiYhQVFaVVq1Zpy5YtGjx4sDHkx3ztzJMoStnfJNx5M2Y+3sqVKxuTPqalpSk1NdW4MTcPm3iY63Xn8fTv31+ffvqpVq5caQzVkDKGWy1fvlyBgYGaOHGiihQponfffVdnz541Hp/ZOTIfQ5MmTTRt2jRJGe8VGxsbizDq9ddfV+fOnXX06FHt3LlTixcv1t69ezV+/HhjmMWdHBwc5Ovrq6ioKG3cuFGvvPKKxfZPP/1UW7ZsUUhIiD766COLbdn1BBo9erQ2btyoVq1aadSoUXJzc1PHjh115cqVu/bN7vVRpEgR2draKj09XRcvXjTet39/nefkGmfn3LlzMplMxvObh/R4enpahB+RkZFGQBofH2/c2N4pu54bkvTzzz/rvffek6enp7Zs2SJ7e3s5OzurefPm2rlzp7799lvjPGX2Wti4caMmTZqkokWLauXKlapQoYIWLlyoDz74INvnvd/PNzPzDXpsbKzF70+cOGHMJ1O6dGnNnTtXjz/+uLHdPOfLne8h82dOTpdMljKGK504cUIVK1Y05rIxh5t3hgeZyasay5Qpo4MHD1p8fpjbvDMcNPewyezzFQAKIubgAICHEBcXp9GjRys2NlbOzs7GxIB16tSR9H9LFcbFxalNmzYKCAjQ8uXLdfbsWTVq1Eh+fn7at2+fmjRpor59+xrfwl6/fl0uLi7y8fGRJM2aNUvJycm6deuWPvjgA/Xt21dLly5V1apV5ezsrLi4OM2fP1+StGnTJtWuXVvNmjW76w/87Pj5+UnKuHH68ccfjbbuvLF4GFWrVpWTk5NSUlI0bdo0mUwm/fXXX1q8ePE9H2u+Sdi5c6fFKg8///yzTp8+LUmqVq1artR5L7Nnz1bt2rX1n//8R15eXmrfvr1effVVSRnfOJtvZMyBkXlFgjNnzmQ7dOTOG8PatWvLxsZGR44cMXo1LF68WL6+vurQoYPS0tJy/Xp16dLFeL1NmTLFGIZinnTU1dVVnp6eOnHihDF3hrlnw51BknkFGPN7YMuWLdq3b5+kjBVAfH191bdvX0kZS7z6+vpq9OjRqlq1qrp166ZnnnlGkrJdtaFbt26SpDVr1mjGjBlKTk5Wenq6vvrqK2OulL9P1ngv5uP09PSUm5ub/vjjDx08eNDiOHPCwcHBCDq/+uorJSUlKTY2VlOnTrXYLyfXODsxMTGaO3eupIz3hXni1Tp16qhUqVJGj5EZM2bIZDLpyJEjCggIUOPGje9ahele4V9AQIBsbW1148YNjRkzxpjn5ejRo1q/fr2k/3uPZvZaMM9J4eDgoOLFiysuLk4rVqyQZHluzcGR+XEP+vlm7vljDj+ljPCoX79+unnzpjw9PTVnzpy7egiZ56zYt2+f/vrrL129etWYs+fOHhn3smjRIg0aNEijRo1SXFycbt68qSVLllg8R2byskZzO6tXr1Z8fLy2bdumK1euyNHR0WJOEPM5zGpuFgAoaOjBAQD3ady4cZo0aZLS09N148YNY4jE8OHDjW7XvXr10tq1axUVFaXAwEDZ2dkpMTFRJUqUUMOGDeXl5aUaNWpo3bp16tq1q7y8vBQXF6eUlBR5e3urYcOGkqR33nlHvXr10oYNG4wb2tu3b+uxxx5T+/bt5eHhoU6dOmnGjBn66KOPNHHiRKOLfGBg4H1961a5cmU9//zzWrNmjYYOHarRo0crISFBxYoVy3LCx/vh4eGhV199Vd98842+/PJLzZ49WwkJCRbd/bMSFBQkX19fRUdHa9CgQRo5cqSk//t2sVGjRsZN5aP23HPPadq0aTp8+LDq168vNzc342a8ZcuWxk1aYGCgfv31V02dOlUrV67UhQsX5OnpmaOu3hUqVNCLL76oX375Rb1795aHh4fRXb9p06ays7PL9etlZ2enMWPGqF27dkpMTNS4ceMUFhamWrVqKSIiQuvXr5e/v7/i4+ONm1Lzsdy5FOYzzzyj9u3b6/333zeu2SuvvCJ3d3fjhtS8GkOrVq20Zs0a/fDDD1q5cqVsbW2NNl9++eUsa23SpIl69uypmTNnasKECZoyZYrs7e2NLvYtW7ZU8+bN7+v4a9Wqpb/++kvz5s3T0qVLLW6e77d7/ptvvqk333xTmzdvlr+/v9LT0+8aPpCTa5wdFxcXffLJJ5o8ebIxF0qNGjX0zDPPyM7OTr1799bIkSP19ddf6/vvv9ft27eNIUbmXiU59fjjjys0NFRhYWH67rvvtGjRIrm5uRlD8B577DFjedjMXgtNmzaVlNHToGHDhkpLSzN6Nt15bkuVKqVTp06pf//+qlSpkn744YcH+nwzh2t3Bjnr1q0z5kZJSkoyQkmziIgIVapUSUFBQdqwYYNatmwpR0dHJSUlqVq1atkOPfu7Ll26aMWKFdqzZ4/q16+v9PR0paSk6LHHHjN6RpnPj5Qxqaqvr2+e1ti6dWvNmDFDJ06cUL169Yxg9j//+Y/Fa/Xw4cOSlGefrwDwsOjBAQD36ebNm7p06ZKuXLkiZ2dn1atXT1999ZVFV/kqVapo9uzZ8vf3l729vRwdHfXcc89p7ty5xg39hAkT1Lt3b5UtW9a40W/WrJnmzp1rMRHojBkzjKUbXV1dFRwcbLFP//79NXDgQJUrV05JSUkqWbKkQkNDNWLEiPs+ts8++0whISFyc3OTk5OTQkND9dprrz3sKTMMGDBA3bt3l6enp2xtbfXaa68ZSz1mt7ypnZ2dvvrqK/Xo0UPlypVTenq6UlNTVb58efXp08dYlSMvlClTRvPmzdPzzz8vT09PJSYmqly5cnrrrbc0atQoY78RI0aoSZMmcnZ21u3bt/X222/fdcOSnbFjx6pXr14qWbKkEhISVK5cOQ0fPly9evUy9snt61WlShV1795dUkbviK1bt6pHjx4KCQkxrln9+vWNJVDNPTmKFy+u3r17G69t8w3S//73P3Xs2FHFihXT7du3VblyZX3xxRdGwBEcHKxp06apdu3aRjDk4+Oj8ePHq02bNtnWOnDgQIWHh8vf31+Ojo6ys7NTtWrVNHLkSI0bN+6+hiRJGcvLNm/eXG5ubrK3t1ezZs2MpV3Nx5lTQUFBGjt2rDGcoF69epowYYIky9d5Tq5xVnx8fDR69Gi5ubkZw0X+97//GcFIx44dNWbMGFWqVEkpKSny8vJSp06dcrRCS2ZCQ0M1adIk+fn5ycPDQ/Hx8SpZsqReeeUVLV682JjHI7PXQt26dTVixAiVLFlSNjY2qlixoj799FPZ2trq6NGjxvCWwYMHGz0WzOHFg3y+VapUSY8//riOHj1qzI+0ceNGY3tSUpIuXbpk8c9swoQJCgkJUeHChWVra6umTZtq2rRpOZro2Oypp57S3Llz1aBBAzk5OalQoUIKDg7Wd999ZzEPjPm5zWFPXtbo5uamuXPnqmHDhsYSvF27dtWgQYOMfUwmk/bu3SsXF5f7Ck8AID/ZmO53CnIAAB6AuVeAl5eX6tSpo0aNGiktLU2DBw/WihUr9Oqrrxo9MwBrFh4erqSkJD3xxBPq0KGDJOm7777Thx9+qKeeekq//PLLA7cdFhZmBDvz5s3LrZL/caZOnaopU6Zo4sSJRqCG+7N37161b99ebdu21dixY/O7HADIEYaoAADyhLOzs3bv3m2Mxy9atKgSEhKUmJgoGxsbtWzZMp8rBHLHjRs3jPDh888/l42NjTH8xLwcMB6t//znP5o1a5aWLl1KwPGAli9fLnt7e/Xo0SO/SwGAHGOICgAgz0ybNk3NmjVT0aJFjfH7NWrUUFhYmDFuHrB2gwYNUpcuXVS6dGklJiYaw08GDBjAzWIeKVKkiEJDQxUREaGTJ0/mdzlWJy4uTkuWLFFISIgqVKiQ3+UAQI4V2CEq6enpGjVqlP788085Ojpq9OjR97X8FQAAAAAA+PcosD041q1bp+TkZC1cuFDvvvuuxo0bl98lAQAAAACAAqrABhy7du1So0aNJGUs3bZ///58rggAAAAAABRUBXaS0bi4OIt1uO3s7JSammosIydJCQkJsre318VxDzduu8SQXRY/094/u716w75/qPa2jelo8TPHe38eZX0F/Vhp7+HaK+jXN7fr+7cdb0Gvr6Af77+tPa7Hw7XH++PVWwY2AAAgAElEQVSf3V5Bv74Fvb2Cfj3+LfU5Ojo+0OMLbMDh5uam+Ph44+f09HSLcEOSMSP5w7p69WqutEN7tEd71t1eQa6N9miP9miP9miP9miP9mjv39Le448//kCPL7BDVGrXrq2IiAhJ0p49e1SpUqV8rggAAAAAABRUBbYHR3BwsLZs2aKOHTvKZDLpk08+ye+SAAAAAABAAVVgAw5bW1t99NFH+V0GAAAAAACwAgV2iAoAAAAAAEBO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CDPnb+ZrOpjD+rbHdfu2paamqp33nlHRYoUUYUKFbRx48Z7tkfAAQAAAAAA8tSaw7Fq89VxxSalZ7r966+/1pIlSxQVFaU333xTx44du2ebBBwAAAAAACBPrT4Uqw9eeDzL7evWrZOHh4fatm2rxYsXKyAg4J5tEnAAAAAAAIA8NaFNabWo5pHl9uvXr+vs2bOaOXOmihYtqh49etyzTQIOAAAAAADwyH25KUbVxx5U9bEHteNUfLb7uru7y8fHRwEBAWrevLn27dt3z/btc6tQAAAAAACArPzXr4ha+WT02ijmdncckZqaqvj4eBUvXlyNGzfWiBEjtHfvXm3dulU+Pj73bJ+AAwAAAAAA3FNy7FUdmjNcJRu1V7FaTSy2tWvXTtu27Td+trOz05kzZyz28f7//yyMLCm7hm/LoXNnbd26Va+88ooOHTqkN998U/v379czzzyjsmXLau7cufesj4ADAAAAAABk68ax3Tqzbq7Sbidkun3u3LlKTU1VQkKCWrZsqZ49e+ao3fPnzxv/Xb9+fZ0/f16PP54x+ejMmTM1c+bMHNfIHBwAAAAAACBbN47uUumg/2a53dXVVR4eHpo1a5aKFy+uXr165WF1GejBAQAAAAAAslWueUaPjBPLs94nLi5Oc+bMUXh4uGxt874/BQEHAAAAAAC4y8XIFboU9YskqUKb/nIrXSnb/devXy8HBwc1adIk2/0eFQIOAAAAAABwF++aQfKqEiBJcnD1uGu7edWTwoULy9bWVtu2bVNAQIDs7OzyulRJBBwAAAAAAPwrrRgQfN+PKTleCm36tDp3DjZWPdm4caMqVqyo8+fPq2LFio+g0pwh4AAAAAAAADmS2aonZjlZyvVRYhUVAAAAAABg9Qg4AAAAAACA1SPgAAAAAAAAVo+AAwAAAAAAWD0CDgAAAAAAYPUIOAAAAAAAgNUj4AAAAAAAAFaPgAMAAAAAAFg9Ag4AAAAAAGD1CDgAAAAAAIDVI+AAAAAAAOAfZtb2q/L7/LCqjz2o4SvOy2QyWWyPiYlR+/btVbFiRfXs2VMJCQn5VGnuIeAAAAAAAOAf5PzNZH346wUNblpcU14po3k7rum3I7cs9pk0aZKuXbumlStXKioqSnPnzs2nanOPfX4XAAAAAAAAck8xNwdteKuiSns66tS1ZElSmmUHDu3YsUOBgYGqWLGiatasqZ07d+ZDpbmLHhwAAAAAAPyDONjZqHzRQrqWkKo3Fp7Wk0Ud1fgpN4t9bt26JWdnZ0mSs7OzYmNj86PUXFUge3DcunVLgwYNUlxcnFJSUjRkyBD5+vrmd1kAAAAAABRYX26K0bTNMZKkmf8pqyHLzikpJV0LupZXIXvL/g1ubm5KSkqSJCUmJsrd3T3P681tBTLgmDVrlgIDA9W1a1cdP35c7777rn766af8LgsAAAAAgALrv35F1MrHQ2npJvVedEY3EtP0XZdyKuJir+TUdJmSk5WYmCgPDw/Vrl1b27dv19GjR7Vnzx716dMnv8t/aAUy4OjatascHR0lSWlpaSpUqFCm+3l4eMje3l4XH/L5ihYtavEz7f2z23tYHG/utvewcrM9a7u2/7b2Hpa11Zfb7RX04y3o9eV2ewX9/VbQ23tY1na8Bf385XZ7Bf38FfT2Hta/vb0Cfz2G7Mp2/xL//3+XLl2qg1M6SJKaT/tLkhQWFiantWvVs2dP3bx5U2PGjFGXLl3UokULNW3aVP3795eLi0uu1p/X8j3gWLx4sebMmWPxu08++UQ1atRQTEyMBg0apKFDh2b62Js3b+ZKDVevXs2VdmiP9mjPutsryLXRHu3RHu3RHu3RHu3RHu3lVMOGDXX+/PlMt50/f17x8fGyt7fX/Pnzjd8nJiYqMTHxgZ4vtz3++OMP9Lh8Dzjat2+v9u3b3/X7P//8UwMGDNDgwYPl7++fD5UBAAAAAABrke8BR2aOHTumfv36adKkSapSpUp+lwMAAAAAAAq4AhlwTJgwQcnJyRozZoykjNldp02bls9VAQAAAACAgqpABhyEGQAAAAAA4H7Y3nsXAAAAAADwKF3evVZ7p72tP8J66/S6uTKZTBbbDx06pObNm+vJJ59Uq1atdPz48XyqtOAi4AAAAAAAIB8lx17V2d/mq1TDV1SuxZu6sme9Yo//YbHPyJEjVaRIEW3YsEGJiYkaO3ZsPlVbcBXIISoAAAAAAPxbOLh6qGr3cSrk7q3bNy5LkkymdIt9wsPDZWtrK29vbzk7OystLS0/Si3QCDgAAAAAAMhHNnb2cvIqoZS4Gzq+NEyFvErIvVx1i30ee+wxSdKoUaO0e/duLVq0KD9KLdAIOAAAAAAAyAcXI1foUtQvkqQnW/fT6TXfKD01RRU7vCdbeweLfU0mk4YOHaq5c+dqzJgxatCgQX6UXKARcAAAAAAAkA+8awbJq0qATOnpOrE8XKlJ8arY/j3ZOxdWelqqkpOTlZiYKA8PD02fPl1z5szR8OHD1aZNG8XHx8vV1TW/D6FAIeAAAAAAAOARWDEgOEf7rVq1St2/Pi1JOjx3hCRp3Lhx+umnn9S/f38dO3ZMYWFhkqTRo0dr9OjRql27tlasWPFoCrdSBBwAAAAAAOSj5s2b6/z585luCwkJkSQdPHgwL0uySiwTCw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rZ53TH9PR0HTlyRJcuXVJcXJzc3d31xBNPqGzZso+yPgAAAAAAgHu6Z8Cxfft2LViwQFu2bFF8fPxd293d3dW0aVO1bdtWderUeSRFAgAAAAAAZCfLgOPw4cMaNWqU/vjjD5lMJklSsWLF5O3tLWdnZyUmJurKlSuKiYnRjz/+qCVLlsjPz09DhgxRtWrV8uwAAAAAAAAAsgw42rVrJycnJ7Vu3VpNmjSRv7+/PDw87trv+vXr2rNnjyIiIrRmzRq1b99eBw8efKRFAwAAAAAA3CnLgGPEiBF66aWX5OLikm0DXl5eCgoKUlBQkIYOHapffvkl14sEAAAAAADITpYBR8eOHbN9YFxcnCTJzc3N+J2Dg4Nat26dS6UBAAAAAADkzH0vE7tr1y41a9ZMdevWVd26ddWyZUvt37//UdQGAAAAAACQI/cdcAwePFhpaWlq0aKF/Pz8dOzYMY0YMeJR1AYAAAAAQIG0YNc1BU44LL/PD+v7Xdcy3cdkMqlnz55q2bJlHlf375RlwLF06VJj9RSz1NRUnT9/XqGhoRo/frymT58uBwcHnTp16pEXCgAAAABAQRCblKaRKy9oSHAJdapbRMNWnNfNxDSLfc6ePasuXbowT2UeyjLgGDJkiFq2bKlVq1YZv7O3t1etWrU0fPhwNW7cWA0bNlRKSor8/f3zpFgAAAAAAPKbu5OddgysolY+HnJ1tJW9nY1sbCz32bFjh8qVK6dWrVrlT5H/QlkGHD/99JOeeOIJ9e/fX61atdK6deskSZMnT1br1q3l6empsmXLqmPHjvrkk0/yrGAAAAAAAPKbh7OdZkde1cerL+qN+t5yd7Kz2N6mTRt99NFHcnZ2zqcK/32yXEWlSpUqmjZtmvbu3avJkyerb9++qlq1qt5++22NGTMmL2sEAAAAACDffbkpRtM2x0iSvnm1rF6q7qkS7g7qs+iMGjzppob5XN+/3T0nGa1Ro4a+/vprzZ8/X25ubnrzzTfVoUMHbdmyJS/qAwAAAACgQPivXxGtfPMpLe9VQQN/Pqfoswlyccy4rU5ISVdycrJu3ryZz1X+e2XZg0OSLly4oAMHDsje3l7Vq1fX3LlztX37dk2ePFndu3dX7dq11a9fPwUEBORVvQAAAAAAPBIOPddku937//+TpLb24zV41ixJUmhoqJ4fNkwLFy5U//79dfz4cTk5OT3aYnGXLAOOH3/8USNHjlRaWsZMsE5OTpo0aZIaN26swMBAbdy4UVOmTFHXrl1Vt25dzZ07N8+KBgAAAAAgPw0cOFADBw60+F1ISIhCQkIsfjdp0qS8LOtfLcshKuHh4UpPT9e7776rXr16KTExUdOmTTO2N27cWD/++KPCwsIUGxubJ8UCAAAAAABkJsuAIyEhQQ4ODgoICJCfn58kKTEx8a79mjZtqp9//vnRVQgAAAAAAHAPWQ5RadWqlb799lt16NDB+F3Lli3zpCgAAAAAAID7kWXAMWzYMNWqVUt//PGH7Ozs5O/vryZNmuRlbQAAAAAAADmSZcBhMpnUsmXL++61YTKZZGNj89CFAQAAAACQW67s/V0Xti2VKS1NJRu1k3f1xhbbjx8/rn79+unPP/9UUFCQJk6cKBcXl3yqFg8iyzk4nn32WYWHh+vs2bM5aujq1auaNWuWgoODc604AAAAAAAeVtrtBJ1Z/61KPdNBxWo10em1c5SaFG+xz2effaaiRYvq559/1urVq7VgwYJ8qhYPKsseHD4+PgoPD9fUqVNVqVIl+fv7q1KlSvL29paTk5NiY2N15coVnTx5UpGRkTp69KhMJpOCgoLysn4AAAAAALJlV8hF1XtPlp2jsy7vXiMbW7u7Rh6Eh4crISFB8fHxsrW1lZOTUz5ViweVZcDx5ZdfauPGjZo+fbqio6P1559/Zjr0xGQySZICAwPVq1cv1a9f/9FVCwAAAADAA7B3ctXlXat17vcFKlHvZdkVshx+Ym9vr9TUVPn7++vJJ59UmzZt8qlSPKgsAw5Jaty4sRo3bqxjx45p48aN2r17ty5fvqzY2Fi5u7urZMmSqlOnjho3bqyyZcvmVc0AAAAAANzTxcgVuhT1iySpQpv+8qoSKAe3IjqxPFyFn6gqyXKKBVdXV61cuVL9+/fX8OHD9cUXX+RD1XhQ2QYcZk899ZSeeuopde/e/VHXAwAAAABArvCuGSSvKgEypafrrx8nqNSzHWXr4ChJSk+5reTkZCUmJsrDw0OhoaFyd3dXjx49ZGtrq/j4+Hu0joImRwGHJKWnp+vIkSO6dOmS4uLi5O7urieeeIKeGwAAAACAe65SYnZp56869/sCVes5XoU8ij1UeysGBGvGjBkaNWqUIiMjVaZMmSzbG+9xUbNmzZIkhYaGatiwgVq4cKH69++v48ePq3PnzhoyZIgWLlyo2rVra8SIEfd5BpDf7hlwbN++XQsWLNCWLVsyTbDc3d3VtGlTtW3bVnXq1HkkRQIAAAAACi7zKiVlX+iu29cv6fTaOfKs6HfXfvEX/tL5TT/kWnu7d+/W2LFjc1TjwIEDNXDgQIvfhYSEKCQkRJIUEBCgDRs25KgtFExZLhN7+PBhdezYUd26ddPq1asVFxcnb29vValSRb6+vqpSpYq8vb118+ZN/fjjj3rttdfUqVMnHThwIC/rBwAAAADkM/MqJV6VA2Tr6JTpKiU3btzQieVfqphv01xrr3fv3urWrVuuHgusV5Y9ONq1aycnJye1bt1aTZo0kb+/vzw8PO7a7/r169qzZ48iIiK0Zs0atW/fXgcPHnykRQMAAAAACpbsVikxmUzq16+fPCv6yePJmrq8c1WutPfiiy+qadOmmj59+iM5JliXLAOOESNG6KWXXpKLi0tWu0iSvLy8FBQUpKCgIA0dOlS//PJLrhcJAAAAACh4crpKyblz57R27VrZOjrpyt6MYSCH5gxXrbf/91Dtubm5ad68eZKk5557TkeOHMmDo0ZBlWXA0bFjR4ufk5KSFBcXJ5PJJDc3Nzk7O9/1GAcHB7Vu3Tr3qwQAAAAAFDg5XaWkRIkSioyM1OtfbVL8hb90csU0PdX23YduT5J27dqlPn36GEEH/r2ynWT08OHDmjVrlrZt26aYmBiLbd7e3goMDFS3bt1UtWrVR1okAAAAACDvrRgQnON977VKSZkyZbT2w1e1detWvbJimub1f+mhVj0xP/bMmTOSpJIlSz7oYeIfIsuAIyIiQqGhoUpNTZXJZLpre0xMjJYvX65Vq1Zp6tSpatw48yWAAAAAAAD/fPdapcSsfv36On/+fJ63h3++LAOO8ePHKzU1Va1atdJLL72kEiVKqFChQpIyhqtcvHhRy5cv17JlyzRhwgQCDgAAAAAAkG+yDDhOnDihwoUL67PPPst0e8WKFdWoUSOtW7dOJ0+efFT1AQAAAAAA3JNtVhsef/xx3bp1S+Hh4Tp58qSSkpKMbbdv39bp06c1ZcoUJSQkMNYJAAAAAADkqyx7cLzxxhsaNmyYpk6dqqlTp2bbSJ8+fXK9MAAAAAAAgJzKMuBo166dPD09NXPmTO3du1fp6el37VOtWjW98cYbev755x9pkQAAAAAAANnJdpnY5557Ts8995ySkpJ0+vRpxcXFSZJcXV1VunRpubq65kmRAAAAAAAA2ck24DBzcnJSpUqVHnUtAAAAAAAADyTLSUYBAAAAAACsRZY9OMLDw++rob59+z50MQAAAAAAAA8i24DDxsYmxw0RcAAAAAAAgPySZcAREhKiH374Qenp6SpdurRKlCiRl3UBAAAAAB6hK3t/14VtS2VKS1PJRu3kXb2xxXZ/f3+dPXvW+LlcuXLaunVrXpcJ5FiWAceHH36ohg0b6p133lF6errCwsLk6emZl7UBAAAAAB6BtNsJOrP+W5V9obtuX7+k02vnyLOin8U+69evV3p6ui5fvqwXX3xRw4YNy6dqgZzJdpLR4OBgde/eXefOndMXX3yRVzUBAAAAAB4hu0Iuqt57srwqB8jW0Uk2tnZ3TVFQuHBheXh46IsvvtCzzz6rFi1a5FO1QM7cc5nYXr16KSkpSY6OjjKZTPc1LwcAAAAAoGCyd3LV5V2rde73BSpR72XZFXK5a5/Tp09rxYoVWrt2bT5UCNyfewYcbm5uGjp0aF7UAgAAAAB4hC5GrtClqF8kSRXa9JdXlUA5uBXRieXhKvxEVUnBFvsvW7ZMVapUUZUqVfKhWuD+3DPgkKRTp07p5MmTio+Pl8lkkpubm8qWLaty5co94vIAAAAAALnFu2aQvKoEyJSerr9+nKBSz3aUrYOjJCk95baSk5OVmJgoDw8PSdK2bdvUoEGD/CwZyLFsA47vvvtOM2fO1MWLFzPdXrx4cfXo0UOvvfbaIykOAAAAAPLKgl3XNPn3y0pNlwY2eUwd6xSx2H769Gm9OeMvHb6cpJolnTW1wxMq5pb1LVV+tGdaP0mHDh1SrVq19L///U/FihXLsr3xHhc1a9YsSVJoaKiGDRuohQsXqn///jp+/LicnJx0/vx5BQcHZ9kGUJBkOcnoV199pY8//lgXLlyQjY2NPD09VaJECZUoUcJI8y5evKgxY8ZoxowZeVYwAAAAAOS22KQ0jVx5QUOCS6hT3SIatuK8biamWezz9ddfKyk1Xb/1ragbiWn6etuVgtdeUpIiIiJ048aNe96nDRw4UAcOHNCBAweMFVJCQkJ0/vx5OTk5SZI2bNigrl27ZtsOUFBkGXDMnz9fNjY2+vjjjxUdHa1t27Zpw4YN2rBhg7Zv367o6Gh9/PHHkjJ6egAAAACAtXJ3stOOgVXUysdDro62srez0d/XV6hRo4acHWxVvLCDnBxs5WCX9QIM+daes7NKlCghJycnOTg43O9pAKxalgHH1atX5erqqnbt2qlQoUJ3bXdyclLr1q3l5OSk69evP9IiAQAAAOBR83C20+zIq/p49UW9Ud9b7k52FtuffPJJnb6erCpjDupCbIq6BhQtcO2dOnVKFSpU0IULF9S9e/f7OHrA+mUZcFSpUkVxcXHq3r27Fi1apI0bNyoqKkpRUVGKiIjQ4sWL1bNnTyUlJalatWp5WTMAAAAA5IovN8Wo+tiDqj72oHacitdL1T31ZYcymrwxRpEn4y32HT58uMoVKaSfez6pckUcNXjpuQLXXvny5bVixQqVK1dOAwYMyIUzBFiPLGewGTp0qLp3765t27Zp+/btme5jMpnk6urKMrIAAAAArNJ//YqolY+H0tJN6vLtKQ1rVkIujhnfAyekpFusKuLq6irTTRu5ONiqkL2NrsanFrj2JMnFxUWFChXStWvXHtVpAwqkLAOOWrVqaeXKlZo/f74iIyONZWIlydXVVaVLl5a/v786deqkkiVL5lnBAAAAACDde1WR8+fP661fC2vfvn0KCgrS+PHjVbhwYYt9vP//P0lqaz9eg+9YVeT5YcMsVhUZM2aM3nnnHTWfeUhPPvmkPp/yuRx8fQtce8HBwRntff75Q5xdwPpku0xs8eLF6dYEAAAAoMAxryry2culdOpasoatOK/mVT2MMECSxowZo+TkZK1cuVIhISH64osvNHLkyCzbHDhwoP4fe/cen3P9/3H8ce08O5mNGXM+DWEOEembQ1LJ90doOUY5dFCZfBsSX0IOJSI5a/o6hSgsoZizkUNiCROzDTMzdj5dvz9kdTWbC7u2mef9dtvtu+t6v/fa8zO3at+Xz+f9GjZsmMl7/v7++Pv7A1CjRg02btxodsaiXk+kuMmzwREXF8fatWuJiIigfPnydOzYES8vL5M9kydPJj4+nokTJ1o0qIiIiIiIyC23poo421uxeF/sbaeK/Prrr7Rp04bq1avTokUL9u7dWzhhRaRA5NrgOHfuHD169DB5bmvmzJm88847vPLKK9nvBQcHc/nyZTU4RERERESkQLk5WrNw7xU+/OEi7zxZOsdUkYoVK/Lrr7+SmprKyZMnSUhIKKSkIlIQcp2iMnnyZGJjY/H29qZ9+/Z4e3uTmprK1KlTGT16dEFmFBERERERAe5uqkhgYCAnT57E19eXGzduULJkyUJKLSIFIdc7OI4cOYKdnR3ffPMNJUuWJCMjgwkTJrB8+XJWrVoFwLhx4wosqIiIiIiIyN1MFYmLi+Ptt9/miSeeYNiwYbRo0aKQ04uIJeXa4MjMzMTGxib7lGEbGxvGjBmDo6MjixYtYtWqVcTHx5OWllZgYUVERERE5MGWlZnB78vHY2VjT82XRpisxcTE8MZmN44cOUKrVq2YMWMGJUqUMNlzN1NFXF1d+fLLL5k8eTLt27fnnXfeKYArFJHCkusjKvXq1SM5OZlBgwbxww8/ZL//3nvv0a9fP4xGI5s3byYuLq5AgoqIiIiIyIMvMmQFSRf/uO3a9OnTuXr1KsHBwYSGhrJkyZI8aw0bNozjx49z/Phx3n//feDmVJGoqCgcHBxo0KABu3bt4tSpU8yaNStHs0REipdcGxxvv/02tra27N69m9WrV5usBQ1UurgAACAASURBVAYGMmzYMAz/PKZYREREREQkF3G/H+R6+C+UrNH4tusHDhzgscceo0aNGjRo0ICDBw8WcEIReZDl2uCoX78+X3/9NZ07d6ZBgwY51vv378+KFSto1aoVdnZ2Fg0pIiIiIiIPttRrl4nY8iWVn38dKzuH2+65ceMGjo6OADg6OnL9+vWCjCgiD7hcz+AA8PX1zXP8a/369ZkzZw4ZGRn5HgzgzJkzvPjii+zZswd7e3uLfA8REREREbGci/s3cCl0I5mpSWCw4vSqKWSlp2I0Gjm/JQiGtsve6+zsTEpKCgDJycm4uroWVmwReQDl2eAwu4hNvpQxkZCQwOTJk3V3iIiIiIjIA8yzQWvcfZuRmZqElbUtBhtbIrevIC0hjnKPv2Ay9aRRo0bs27ePU6dOceTIEd54443Cji8iDxCzOhNt27alTJkyLF++PMfaSy+9xJUrV9i6dWu+hTIajXzwwQcMHTo0z3+pubm5YWNjw8X7/H4eHh4mr1WveNe7X7re/K13v/Kz3oP2Z/uw1btfD1q+/K5X1K+3qOfL73pF/Z+3ol7vfj1o11vYP79/Tj35Z7094/3p3r07kZGR7Ny506ya/fsf5dy5c2z5dABLlixhwIABxMfHM2HCBF5++WU6dOjAU089RUBAgA4GFRGzmdXgiIyMJDMz87ZrUVFRxMTE3HOAVatWERQUZPJeuXLleO655/D19c3za+Pj4+/5+/5dbGxsvtRRPdVTvQe7XlHOpnqqp3qqp3qqV1j1bk09cfaplaPehQsXGDlyJFu3bqVRo0Zmf6/Jkydn1+rQoQNRUVEkJiZiY2PD0qVLs/clJyeTnJx8X/lF5MHj7e19T19nVoPjo48+yj7s559Gjhx5X//S6datG926dTN5r127dqxZs4Y1a9YQExPDK6+8YvIvOhERERERsby/Tz3JSE7IsX7gwAEqV65Mx44diYyMLISEIiJ/MavB0blz51zXnnnmmXwLc8uWLVuyP2/Tpg2LFi3K9+8hIiIiIiK5uzX1pFqXd4k5vBVu0+Do3LkznTt3ZsiQIYWQUETE1F2fDrp7927CwsJwcXGhSZMmVKtWzRK5RERERESkENzN1BMRkaIk1waHr68v3t7ebNu2DYDr168zcOBAjh49mr3HYDDQrVs3xowZg5WVlUUC/vTTTxapKyIiIiIiOd3N1BMRkaIkzzs4jEZj9ucTJ07kyJEjWFlZ4evrS3p6OqdOneLrr7+mbNmyvP766xYPKyIiIiIieUvLyKLrorM42hpY2a+qyVpYWBiZW6Zx8uRJ6taty4wZM6hatWoulf4yZEgoERERrBn1AitXriQgIIDw8HAcHBwsdRkiInfN7Nsutm7disFgICgoiG+++Yb169ezYMECjEYjq1atsmRGEREREREx08TNl/gl6vZDAMaMGUOpUqXYtm0bycnJfPTRR2bVnD59OmvWrAHA39+fqKgok+bG9OnT2bBhw/2HFxG5D2afwWFjY4OzszOPPvpo9nstW7bE2dmZq1evWiSciIiIiIiY7/sT8Ww7dYP2vq5cS87IsT5r1iysrKzw9PTE0dGRzMzMQkgpImIZed7BceXKFbp3787w4cNxcXEhISGBn3/+GYD09HQWLVpEQkICFSpUKJCwIiIiIiJye+evpvH+hihmdq2As/3tf80vU6YMnp6e/Pe//+XQoUO8+uqrBZxSRMRycr2Dw8vLi0uXLnH48GEOHz4M3DxUdMWKFTRu3Jh169YxZcoUDAYDL730UoEFFhERERGRv8zeGcMXu2K4npKFtRX0XHKW5HQjWUYj72+IYsqAv/YajUZGjhzJkiVLmDBhAo8//njhBRcRyWe5NjhCQkJISEjg5MmTnDp1it9//53ff/8dX19f4Gb3t0SJEvTv35+ePXsWWGAREREREflLzyal6PiIG9dTMrG3scLexsCEzRe5eD2dd1uXMZl6MmfOHIKCghg1ahSdO3cmMTERJyenwr4EEZF8kecZHM7OzjRu3JjGjRvnWHvsscfYv38/tra2FgsnIiIiIlLc5TX1JDw8nHe+s+fkyZO0bt2aTz/9lBIlSpjs8fzz4+9cooZwLSICryFrsqeenD59mpkzZwIwfvx4xo8fT6NGjXQ4qIgUG2YfMvpP9vb2+ZlDREREROShdGvqSbNKJXKsTZkyBQ8PD9atW8dzzz3H8uXLzTo3Y/r06dmf+/v74+/vD8CJEyfyL7iISBFzzw0OERERERG5P+ZMPUlKSiIxMRErKyuT0awiImIq1wbHrFmz7qrQ4MGD7zuMiIiIiMjD4tbUky97ViYoNJZryTn32NjYkJGRQdOmTalatSqdO3cu+KAiIg+IPBscBoPB7EJqcIiIiIiI3NndTD0BcHJyIjg4mICAAEaNGsW0adMKJ7iISBGXa4PD39+f1atXk5WVhY+PD2XLli3IXCIiIiIixdLdTD158803cXV1pX///lhZWZGYmFjY8UVEiqxcGxxjx46lZcuWDBkyhKysLGbOnEnJkiULMpuIiIiIyAPHdsDmPNfNnXoSHh5Onz59GD58OCtXrqRRo0Z88MEHFsstIvKgs8prsV27drz66qtERkbqVjgREREREQuZPn06a9asAW7eSR0VFYWDgwPNmjVj27ZthIeHs3r1anx8fAo5qYhI0XXHKSoDBw4kJSUFOzs7jEbjXZ3LISIiIiIiIiJSEO7Y4HB2dmbkyJEFkUVERERERERE5J7cscEBcO7cOf744w8SExMxGo04OztTqVIlKleubOF4IiIiIiIiIiJ3lmeDY9myZcyfP5+LFy/edt3Ly4v+/fvTq1cvi4QTERERERERETFHrg2OBQsW8Mknn2A0GrGyssLNzQ0HBwcAkpOTiY+P5+LFi0yYMIGkpCQGDhxYYKFFRERERO5GVmYGvy8fj5WNPQxtZ7KWmpFF3YlhpGcaAXiyujNLelfOs15aRhZdF53F0dbANwNM11JTU6lZsybp6ekAtGrVimXLluXbtYiIyO3l2uBYunQpBoOBcePG8e9//xt7e3uT9ZSUFNavX8/o0aNZtmyZGhwiIiIiUmRFhqwg6eIfOPvUyrH226UU0jON7BtaixJ2Vtha3/lQ/YmbL/FLVDLNKpXIsRYWFkZ6ejoHDx7EyckJW1vbfLkGERHJW65jYmNjY3FycqJLly45mhsADg4OdOrUCQcHB+Li4iwaUkRERETkXsX9fpDr4b9Qskbj267/EpmMtRX0CDrLy//7g3NX0/Ks9/2JeLadukF7X9fbrh89ehRra2tefPFFevbsyR9//HG/lyAiImbItcHh6+tLQkICr776Kl9//TUhISGEhoYSGhrKjh07WLVqFQMGDCAlJYW6desWZGYREREREbOkXrtMxJYvqfz861jZOdx2j5erLf2aeTD7xYq4OVozdO2FXOudv5rG+xuimNm1As72t/9V+tY5dfPmzaNkyZK8/fbb+XItIiKSt1wfURk5ciSvvvoqe/fuZd++fbfdYzQacXJy0hhZERERESlSLu7fwKXQjWSmJoHBitOrppCVnorRaGTEiBF89NFH2Xvb1XKhZVVnSthZ0a6WK6ODozAajRgMfz2qMntnDF/siuF6ShbWVtBzyVmS041k3aZe+/bt+de//kWJEiV4+umnef/993PUExGR/Jdrg8PPz4/g4GCWLl3K/v37s8fEAjg5OeHj40PTpk3p3bs35cqVK7DAIiIiIiJ34tmgNe6+zchMTcLK2haDjS2R21eQlhDHsGHDSEtLIzk5GTc3N/6zLpLQ80n8r09ldpy+Qf1yjjmaET2blKLjI25cT8nE3sYKexsDEzZf5OL19Bz1AgICCA0NZcWKFWzfvp0GDRqouSEiUgDyHBPr5eXF0KFDCyqLiIiIiAiQ95SSr197nMDAQDZv3oyPjw+zZ8+mVq2ch4f+05AhoURERODh4cHKlSsJCAggPDycEYt+4q233uLpuYeoW7cuny/6DNvKlU2+1vPPj79ziRrCtdvUGz58OG+99RatW7embt26zJo1675+FiIiYp48GxxxcXGsXbuWiIgIypcvT8eOHfHy8jLZM3nyZOLj45k4caJFg4qIiIjIwyOvKSXTp0/n9OnTbN26leXLlxMeHm5Wg2P69OnZn/v7++Pv7w9A2bJlWbVq1V1nzO96IiJyf3JtcJw7d44ePXpw9erV7PdmzpzJO++8wyuvvJL9XnBwMJcvX1aDQ0RERETyxd+nlFxLzsixvnPnTqytrXnppZcoX748vXr1KoSUIiJS1OQ6RWXy5MnExsbi7e1N+/bt8fb2JjU1lalTpzJ69OiCzCgiIiIiDwlzppTEx8dz9epVvvjiC65evcq4ceMKOKWIiBRFud7BceTIEezs7Pjmm28oWbIkGRkZTJgwgeXLl2ffcqf/mIiIiIhIfribKSXOzs7UqlWL+vXr07JlS7Zv3154wUVEpMjItcGRmZmJjY0NLi4uNzfa2DBmzBgcHR1ZtGgRq1atIj4+nrS0tAILKyIiIiLF091MKWnevDnff/894eHhHDlyxKzzN0REpPjLtcFRr149du/ezaBBg+jWrRvt27cH4L333sNoNLJ48WI2b96smd4iIiIikufUk8fnX+PChQvZrytXrsyePXtM9tzNlJKhQ4cSGRlJ+/btqVOnDh988IFlLkpERB4ouTY43n77bUJDQ9m9ezcGgyG7wQEQGBiIh4cH06ZNw2g0FkhQERERESm68pp68uOPP5KVlcXly5d57rnneP/9982qmduUEgcHBxYsWJA/wUVEpNjI9ZDR+vXr8/XXX9O5c2caNGiQY71///6sWLGCVq1aYWdnZ9GQIiIiIlJ0/X3qye24uLjg5ubGtGnTaNWqFR06dCjghCIi8jDI9Q4OAF9f3zzHv9avX585c+aQkZFzfJeIiIiIFH+3pp582bMyQaGxXEvOZd/582zYsIEtW7YUbEAREXlo5HoHR7du3Vi7di0pKSl3LGJjY0NmZiabN2/WHHIRERGRh8DsnTHU++gET8z4nWvJmfRccpZvj8Vz4HwSI0aMyLH/u+++w9fXF19f30JIKyIiD4M8p6iMGDGCcePG0bx5c5o2bUqtWrXw8PDA0dGR+Ph4YmNjOXv2LPv37+fAgQMkJiZSu3btgswvIiIiIoXgbqaeAOzdu5fHH3+8kFOLiEhxlmuDY82aNSxfvpwFCxbw008/sW3btlyLGI1GKlWqRGBgIF27drVIUBERERFLysrM4Pfl47GysYeh7UzWUq/FcHbDbJKvXMCpbBWqdHwTWye3e653Pi6Nt1ZF8NvlFBqUc+TzFytS2jnPJ4fznFKS3/Wi2y/g9ddfJywsDD8/P+bOnUvp0qVN9tzN1BMHBweioqJo164dIiIilpLrIyoGg4EePXqwdetW5s6dS/fu3alVqxbu7u5YW1vj7u5O3bp16dOnD4sXL+aHH36gW7duGhkrIiIiD6TIkBUkXfzjtmsxhzeTlZFG3VcmkZGSyOWff7ivel/uiyUlI4ufBtfgWnImC/deuWO9W1NKCqLewoULSUlJYceOHVy7do158+bdsR7cnHqyZs0a4ObUk6ioKBwcHADYtm0bffv2NauOiIjIvci7tQ9YWVnx5JNP8uSTTxZEHhEREZECF/f7Qa6H/0LJGo3JSE7Ise7oVZmEqDPYOpfEysYWg1Xev0Ldqd4j5Rw5dCEJLxdbHGytsLXO+y+I/j6l5FpyzsPd87te/fr1+fnnnylbtiwODg7Y2trmWU9ERKQoyPUODhEREZGHQeq1y0Rs+ZLKz7+OlZ3Dbfc4uJcl7dpljkwfQPqNOEo3euq+6lX1sON8XBq+E04QfT2dvs08cq13a0rJzK4VcLa//a9u+V6valXOnTtHtWrViI6O5tVXX821noiISFGhBoeIiIg8lC7u38DRma9zfMF/yEhJ5PSqKcSF7SUh8vccU0Aifvwf9u5e1Oo5Bnv3Mpz/YeF91RsTHE3lUvasG1CVyqXseO/byBz17mZKSX7XGzVqFFWqVGHDhg1UrlyZoUOHmv1zFRERKSx3fERFREREpDjybNAad99mZKYmYWVti8HGlsjtK0hLiMsxBcT6zzsxrGztMVjbkpF0477qOf1550QJ25vTR2ITcz4mcjdTSvK9npPTzXolSmBvb8/Vq1fz7ecuIiJiKWpwiIiISLGzYei9TesYMiSUiNtMAdnw1RcMGTKEsGVjqFq1KlNnf0bDhg3vud7ExcEMGTKEZ+eH3az32VRs/1HvbqaU5He9CRMmMGTIENq1a3ez3tSpd/2zFBERKWhqcIiIiIj8afr06dmf+/v74+/vD0CNGjXYuHGj6omIiBRhZp/Bce7cOUaNGkW7du3w8/MDYMKECRw+fNhi4UREREREREREzGHWHRxhYWH06tWLpKQkjEYjBsPN0WOrVq1ixYoVzJs3j+bNm1s0qIiIiIiIiIhIbsy6g+Pjjz8mKSmJgQMH4u7uDkBaWhpt27YlPT2dGTNmWDSkiIiIiIiIiEhezGpwHDp0CBcXFwICArCzswPAzs6OqVOn4uLiwsmTJy0aUkREREREREQkL2Y9omJjY0NqairJyckm70dGRpKYmIibm5tFwomIiEjxcOXYDs7/sDD79bqqs+nUqVP26+S0LIZ8c4GdZxJoUN6RmV0r4Omc+68pKw/F8d63kdmvZ5deZ1IvKSmJt99+m5CQEBo2bMjs2bPx9PznDBEREREpTsy6g+Nf//oXaWlpvPrqq9y4cXPu+8SJE+nevTtGo5GWLVtaNKSIiIg82JIu/YFb9UbUHzyb+oNn06FDB5P1rw5c5eeIJL4dWJWrSRl8FnI5z3rHopJ52teFX4bX5pfhtXPUW7JkCQcOHCA4OJjY2Fg+/fTTfL8mERERKVrManCMHDmSKlWqcOjQoeyDRr/66iuuXLmCj48Pw4YNs3ROEREReYAlXTxLYvQZwoJGERmyAqPRaLJ+MCKJ+uUcqVHagaaVnPg5IinPeseikjl8IZlnvjjNhM0Xc9Q7cOAADRo0oEaNGjRr1oyDBw/m+zWJiIhI0WLWIyoeHh6sXbuWb775hgMHDhAfH4+HhweNGzemU6dO2NvbWzqniIiIPMCcfWrhUKosDqW8Ob1mGkFBQQwYMCB7/UZKJqVKWAPgaGvFjdSsPOs1reREVQ87qpW2p+//zlHnn/Vu3Mg+GN3R0TH7DlQREREpvsxqcADY29vTvXt3unfvbsk8IiIiUkxc3L+BS6EbAaja6R2cylXHytoGB8/yhIWFmex1sbciJePmXRjJ6Vm42Oe8yXT2zhi+2BUDwPzulWjk44idjRU1y9jnqOfs7ExKSsrNesnJuLi45Pv1iYiISNFiVoOjT58+ua4ZDAYcHR0pX748zz//PA0bNsy3cCIiIvLg8mzQGnffZmSlpxEW9D5lGrXH45GWpMRG4uc3gIyMDBITE3FxccHPpwSL9sVy5koq+/9I5LHKTjnq9WxSio6PuJGcnkX72ad55TEPujV051RMKv5+fib1GjZsyMKFCzl9+jT79u2jefPmhfATEBERkYJkVoMjNDQUg8EAYPKMq8FgMHm9fPlyZs6cSdu2bfM5poiIiBQlG4a2u6v9Gx8vzdixY4k+s49+vXvSo0cPQkND6dq1KyEhIfT/YhfHAwLouGgbfn5NePeLL7D9x9QTzz8/AOb6bWTs2LGsDruCf69+Oeq98sorHDt2jGeffRY/Pz8CAgLy58JFRESkyDKrwTFjxgwmTpxIRkYGXbt2xdvbm+joaFatWgXAoEGD+OWXX9i4cSPz589Xg0NERERMdOjQIcekkxYtWhAVFZX9et68eYVWT0RERB58ZjU4QkJCiImJ4fvvv6dSpUrZ7//73/+mQ4cOXLhwgalTp/LTTz9x8uRJi4UVEREREREREbkds8bEbtq0CUdHR5PmBkC1atUoUaIE3377LVZWVpQoUYL09HSLBBURERERERERyY1ZDY4SJUqQlJTErFmzyMjIACA9PZ2ZM2eSlJSEtbU1u3fvJjY2lpIlS1o0sIiIiIiIiIjIP5n1iMoLL7zAvHnz+Pzzz5k3bx4lS5YkLi6OjIwMDAYDL7zwAgcPHgSgSZMmFg0sIiIiIiIiIvJPZt3BMWTIEHr16oW1tTVpaWlcvnyZ9PR07O3t6devHwEBAcTFxVGzZk3ee+89S2cWERERC1t5KI5KY37N/li3bp3JenR0NF26dKFq1aq0adOGw4cPF1JSERERkZvMuoPDysqKUaNG8cYbb3Ds2DFu3LiBh4cHdevWxdXVFYDhw4fj4OBg0bAiIiJSMI5FJfO0rwsfd/IBwO0fE0s+/vhj4uPj2b59O4GBgYwYMYJNmzYVRlQRERERwMwGxy2lSpXiySefvO2amhsiIiLFx7GoZCLj03nmi9M8Uc2Zya8ZTdZHjhxJWloa3t7euLm5ceXKlUJKKiIiInKTWQ2OxMREZs+eze7du0lMTCQrK8tk3WAwsHXrVosEFBERkYLXtJITVT3sqFbanr7/O0edoCAGDBiQve7h4QHAggUL+O677/j0008LK6qIiIgIYGaDY+zYsaxfvx6j0XjbdYPBkK+hREREpODN3hnDF7tiAJjfvRKNfByxs7GiZhl7wsLCcuz//PPPmTBhAm+88Qb+/v4FHVdERETEhFkNjlt3ZzzxxBO0atUKR0dHNTVERESKmZ5NStHxETeS07NoP/s0rzzmQbeG7pyKScXfz4+MjAwSExNxcXEhODiYCRMm0K9fP9566y1u3LiBi4tLYV+CiIiIPMTManDY29sDMGfOHKytrS0aSERERPKf7YDNd9zj+ecHwFy/jYwdO5bVYVfw79WPHj16EBoaSteuXQkJCWH69OkALF68mMWLF1O6dGmOHj1quQsQERERuQOzGhxdu3Zl8eLFREdH4+PjY+lMIiIiUsg6dOhAh39MTmnRogVRUVEAOntLREREihyzGhzVq1fHy8uLl156iaeeegp3d/ccd3IMHjzYIgFFRERERERERO7ErAZHYGAgBoMBo9HIypUrb7tHDQ4RERERERERKSxmNTgeffRRS+cQEREREREREblnZjU4vvrqK0vnEBERERERERG5Z2Y1OG65fv06SUlJZGVlAZCVlUVCQgL79u2jb9++lsgnIiIiIiIiInJHZjU4Tp06xeDBgzl//nyue9TgEBEREREREZHCYlaDY/LkyZw7dy7X9SeffDLfAomIiIiIiIiI3C0rczb98ssv2NjYsHHjRrp06cLjjz/Or7/+yvvvvw9ArVq1LBpSRERERERERCQvZjU4UlJScHJyolq1ajRr1ozDhw9jbW1N7969cXFxITg42NI5RURERERERERyZdYjKt7e3pw/f54ffviBxo0bk5SUxLJly/Dy8iIhIYGMjAxL5xQRERERERERyZVZDY4uXbowbdo0Pv/8c7777jtq1KjB+PHjs9dr165tsYAiIiJyZ1eO7eD8DwuzX6+rOptOnTqZ7GnSpAlRUVEAVKtWjZ07dxZoRhERERFLMqvBMXDgQOzt7YmPjwfgww8/ZPDgwVy5coUKFSowZswYi4YUERGRvCVd+gO36o2o9Ex/ADp06GCyHhsbS1RUFOvXr6d69epYW1sXRkwRERERizGrwQHw8ssvZ3/u5+fHjh07uHbtGqVKlbJIMBERETFf0sWzpN2IJSxoFK6VH8E47DmT9aNHjwIwZMgQbG1t+fDDD3n88ccLI6qIiIiIRZh1yOgtCQkJXLp0iaioKC5evEhKSgpRUVHZt7uKiIhI4XD2qUW5x1+gSofXiPstlKCgIJN1JycnXn75ZT7//HP8/PwYNGiQztASERGRYsWsOzjOnTvHiBEjOHz48G3XDQYDJ06cyNdgIiIikreL+zdwKXQjAFU7vYNTuepYWdvg4FmesLAwk73NmjWjbt26ODs707FjR1asWMGlS5coX758YUQXERERyXdmNThGjx7NoUOHcl03Go35FkhERETM49mgNe6+zchKTyMs6H3KNGqPxyMtSYmNxM9vABkZGSQmJuLi4sKnn37K/PnzWb9+PVu2bMHb25uyZcsW9iWIiIiI5BuzGhxHjhzBYDAQGBjIv/71L+zt7S2dS0REpFi709STdW+3Zty4caxevRo3NzemTZtG8+bNc6238fHSjB07lugz++jXuyc9evQgNDSUrl27EhISwmuvvcbx48d59tlnqVy5MgsXLtRBoyIiIlKsmNXgKFu2LHFxcfTt29fCcURERB4Od5p6snz5coKDg9m4cSPff/89Z8+ezbPB0aFDhxw1WrRoYXJO1qJFi/LxCkRERESKFrMOGX3nnXdISEhgx44dls4jIiLyUEi6eJbE6DOEBY0iMmRFjsc9d+7ciaurK/3792fDhg00atSokJKKiIiIPBhyvYOjT58+Jq+dnZ0ZNGgQVatWpVSpUhgMhuw1g8GQ47R2ERERyZ2zTy0cSpXFoZQ3p9dMIygoiAEDBmSvX7t2jejoaJYuXconn3zCsGHD2LBhQyEmFhERESnacm1whIaG3vb9M2fOcObMGZP3/t7sEBERkdu7m6knLi4u1KpVi0aNGtG6dWs++uijwogsIiIi8sDItcExePDggswhIiJS7N3N1JPmzZszZcoUTpw4wcGDB/H19S3s+CIiIiJFmhocIiIiZlh5KI73vo3Mfj279DqTqSf2u+ewd+/e7NfW1tZERETkWu9OU0969+7Nb7/9xgsvvICPjw8zZsywzIWJiIiIFBN3nKJy9OhRbG1tqVOnjsn73333HY899hhlypSxWDgREZGi4lhUMk/7uvBxJx8A3P4xsWTJkiVkZGSQlJTE888/b3Kexu2YM/Xk448/5uOPP86nKxAREREp3vKcovLhhx/y0ksvsXr1apP34+PjGTlyJG3atOHrr7+2GI4EWgAAIABJREFUaEAREZGi4FhUMocvJPPMF6eZsPlijqknTk5OuLm5sXjxYry8vBg4cGAhJRURERF5OOXa4Fi7di1Lly7FaDRy/vx5k7VTp07h6OhIRkYGY8aMYc+ePRYPKiIiUpiaVnLi3dZlmNHFhw2/xt92elhCQgJBQUEEBARgZWXWJHYRERERySe5/va1fPlyDAYDL7/8MgsWLDBZa9KkCTt37qR9+/YYjUYWLlxo8aAiIiIFbfbOGOp9dIJ6H52gbS0XuviVpGklJ2qWsc8x9QTgxx9/xNbWljZt2hRCWhEREZGHW64NjlOnTmFra8u7775723UHBwcmTJiAjY0Nv/32m8UCioiIFJaeTUoR/Fp11rxale5fnmXy1kv8dimFUzGp+Pn5kZGRQXx8PFlZWQDs3buXZs2aYW1tXcjJRURERB4+eR4yam1tjZ2dXa7rTk5O2NrakpiYmO/BRETk4XKnKSUZKYmcXf85iZGnsC/lTZUOr+HgUS7XeleO7eD8D3/dYbiu6myTeondvmbQoEEcPHiQatWq8fnnn1OjRg2TGp5/fgDM9dvI2LFjWR12Bf9e/XJMPalRowZRUVE5aoiIiIhIwci1wVGtWjWOHz/Ojz/+SNu2bW+7Z/v27SQnJ1OrVi2LBRQRkYfDnaaUXD2+m+TL56nddyIRW4OI3rOOKh3fyLVe0qU/cKveiErP9AfIMbFk9erVnDhxgm3btjF8+HA++eQT5syZk2s9c6aeLFmyxLyLFREREZF8l+sjKp06dcJoNDJ8+HCWLl1KVFQUmZmZZGRkcOHCBZYuXUpgYCAGg4HOnTsXZGYRESmG7jSlxLFMRaxs7LB1ccfK1h7DHR4DSbp4lsToM4QFjSIyZEWOenXr1sXBwYGyZcvi5OSU5x2LIiIiIlL05XoHR/fu3fnpp5/Ys2cP48ePZ/z48Tn2GI1GmjZtSq9evSwaUkREir+mlZyo6mFHtdL29P3fOeoEBTFgwIDsdVtndwzW1hydMRCDtQ2+vcfmWc/ZpxYOpcriUMqb02umEfSPemXLlsXW1pYaNWpga2vLpk2bLHZtIiIiImJ5ud7BYW1tzdy5cxk0aBBOTk4YjUaTDwcHB/r168eCBQuwscnzKA8REZHbupspJVG7VgNQq+cYXKvUJ/y7WTnqXdy/gaMzX+fozNdxq+ZHqbotbzY6PMvnqDdp0iQANmzYQJs2bRg0aJCFrlJERERECkKenQlbW1sCAgJ48803OXHiBNHR0WRlZVGmTBnq1auHg4NDQeUUEZFiqGeTUnR8xI3k9Czazz7NK4950K2hO6diUvH/c0pJYmIiLi4uWNs5YLC2xcrGFitbezKSb+So59mgNe6+zchKTyMs6H3KNGqPxyMtSYmNxM9vgEk9Z2dn7O3tcXBwoESJEsTGxhbCT0BERERE8otZt17Y2dnh5+eHn5+fpfOIiMgD4k5TT5L9V/POO++we/duGjVqxIwZM/Dy8jKpcTdTSn786jMGDx7MweVj8fb2ZsacWbkegg2w8fHSjB07lugz++jXu2eOeoGBgQwePJj27dvj7e3NJ598kp8/HhEREREpYHq2RERE7smdpp7Mnj2bsLAwNm3axOuvv86oUaOYP39+rvXMmVLy9ddfm50vv+uJiIiISNGW6xkcIiIiebnT1JNff/2VRx55hKpVq9K2bVv27NlTSElFRERE5GGgBoeIiNyTppWceLd1GWZ08WHDr/EEBQWZrFeoUIGTJ0+SkpLC8ePHuX79eiElFREREZGHgR5RERERs83eGcMXu2IAmN+9Eo18HLGzsbrt1JM333yTHTt2ULNmTSpWrEjJkiULI7KIiIiIPCTuqsERGxuLh4cHmZmZrF69mri4OJ5++mmqVq1qqXwiIlKE3M3UkytXrtCjRw/atm3Lxx9/jJ2dXWHHFxEREZFizKwGR3R0NAMHDsTPz48PP/yQwMBANm7cCMDcuXNZsmQJ9erVs2hQERGxLNsBm++4526mnnh4ePDtt98ybdo0WrRowaRJkyyaX0REREQebmY1OKZOncqpU6coWbIkMTExBAcH4+zsTLVq1Thy5AgzZ85k3rx5ls4qIiJFiDlTSjZvvnPTREREREQkP5h1yGhoaCg2NjZMmjSJ3bt3k5WVRa9evViyZAn29vacOHHC0jlFRERERERERHJlVoPj+vXruLm5Ub58efbv34/BYODRRx/Fzs4OBwcHEhMTLZ1TRERERERERCRXZjU4vLy8iIuLY+vWrWzbtg0HBwcaN27M2rVriY+Px8fHJ19DZWZmMn78eF566SVeeOEFtm3blq/1RURERERERKR4MavB8eyzz5KVlcVbb73FtWvXeOaZZ8jKymLkyJEYDAa6dOmSr6G+/fZbMjIyWLFiBV988QXnzp3L1/oiIiIiIiIiUryYdcjo4MGDSUlJYd++fdSvX59Ro0bh4OBAxYoVadWqFX379s3XULt27aJmzZoMHDgQo9HIBx98cNt9bm5u2NjYcPE+v5+Hh4fJa9Ur3vXul643f+vdr/ys96D92d5tvaORSQz/Loo/rqbxbG1XvvpPSaytrU32GI1GunfvTmRkJDt37rzPxCIiIiIiBcesBoednR0jR47M8f66detwdHS8rwCrVq0iKCjI5D13d3fs7e2ZO3cuBw4cYMSIESxdujTH18bHx9/X974lNjY2X+qonuqp3oNdryhnu996mVlGBq04T69HS/Gvai6sOhLHiRMnKFeuXPaeCxcuMHLkSLZu3UqjRo3yPb+IiIiIiDm8vb3v6evManDAzWbCsmXL2L9/PzExMWzcuJHly5fz1FNPUbFixXv65gDdunWjW7duJu8FBATQqlUrDAYDTZs25Y8//rjn+iIiAmeupBJ9PYNDEcksOxjH/9VzM2luABw4cIDKlSvTsWNHIiMjCympiIiIiMi9MesMjoiICDp27Mhnn33Gvn37CA8PB+Dzzz+na9eu+T4mtnHjxoSEhADw22+/3XP3RkREbopPzgSggrst4zp4M3vXlRwHOHfu3Jlx48bd9515IiIiIiKFwawGx9SpU4mJiaFjx464ubkBkJqaSu3atbl+/TqffPJJvoZ68cUXMRqNvPjii3zwwQeMHTs2X+uLiDwsZu+Mod5HJ+i2+CwA7XxdeaqWK26O1oSFhRVyOhERERGR/GMwGo3GO2169NFHycrKIjQ0lDZt2nD58mXCwsJIS0ujefPmGAwGDh48WBB5TbRo0QIAY/TR+6pj8G5g8lr1ine9YxFx91WvXgV3k9e63rtjyXxF/VoLo15GppGMLCNG4Hh0Ch5ONpR2tubX6FR8fX1xc3MjKysLG5u/nlg8ffo0ycnJ1KtX777yioiIiIjciz179tzT15l1BkdGRgZw83T9v0tISCA1NVW3M4uIFIJ/Njxux/bPD4CabvGcPXuWK5fT8Pb2xt3dncuXL3PmzBmaNWuGlZVZN/WJiIiIiBRJZjU4mjVrRkhICMOGDSM5ORmAoKAgVq9eTWZmJk2aNLFoyNysWbMGgPT5T99XHdsBa0xeq17xrvf8tC33VW/N0HYmr3W9d8eS+Yr6teZ3PRERERER+YtZDY6RI0dy7NgxNm3ahMFgAGDSpEkYjUbc3NwYNmyYRUOKiIiIiIiIiOTFrAZHxYoV+e6771i8eDEHDhzg2rVreHp60rhxY3r37k3p0qUtnVNEREREREREJFdmNTgOHDiAnZ1djjs1MjMz2b59OzY2Njz55JMWCSgiIiIiIiIicidmNTh69+6Nt7c327ZtM3nf2tqawMBAHB0d2blzp0UCioiIiIiIiIjcyW2PzDcajbz77rv06dOHPn36ABAbG5v9+tbHCy+8QEJCAomJiQUaWkTkYXA0MolnvzhN7QknGPrNBTIzM03Ww8PD6dixIzVr1mTQoEEkJSUVUlIpDg4fPkyrVq2YN29e9nv+/v7MnTs316/JzMwkODiYmJgYs/bfrejoaFq1asX+/ftvuz527FhatWpVKKPqzZWSkkKPHj2IjY3NsbZ06VI6d+5Mly5dcvwl0i2XL1+mQ4cOfPvttwAcOnSI//u//8Pf358//vgDgLlz57J06dLsr5k+fTrLly/P/4sREREp4m7b4DAYDLRq1YrQ0FBCQ0MxGAykp6dnv771ceLECQBatmxZoKFFRIq7zCwjg1acp0NdV1b2rYKTvRWXLl0y2TNlyhQ8PDxYt24dP/zwg/4PjeSLr7/+mrNnz5q199ixY0yZMiW7ubZo0SL69u1rwXR/uXbtGrt27cLV1ZXvvvuuQL7nvVixYgXVq1fHw8PD5P3Q0FC++uorPv74Y/r27cvFixdzfO2uXbt44403TP4iKSQkhMcffxwfHx/27t1LTEwMO3bsoGvXrtl7/v3vfxMUFMT169ctd2EiIiJFUK6PqHTs2JHY2FgSEhKYNWsWzs7OOX5psbGxoXz58rRt29bSOUVEHipnrqQSfT2DQxHJLDsYx//Vc6NcuXIme2bNmkVSUhKJiYlYWVnh4OBQSGmlOHFzc+OTTz5h5syZJu8vWbKE1atXk5ycTJ06dZg4cSIfffQRAC+//DLLly9nyJAhtGnThkGDBrFp0yaCgoKIi4ujfv36vPvuu3h5eeHv70+9evU4deoUcXFxDBo0iA4dOhAcHMyCBQu4fv06VapUYfz48Xnm3LRpE25ubgwcOJDJkydz5coVPD09effdd3F0dGT8+PGcO3eOl19+mVmzZlGiRAkmTZpEREQEDRs2JDAwkKSkJLp3707Dhg05efIkixYt4osvvmDfvn1YWVnRvn17hgwZwoULF5gwYQIRERG0a9eOtWvXMnnyZOrWrcukSZP4+eef8fHx4b333qNGjRrZGbOysvj2228ZOHBgjvw///wzrq6ufPrppyQkJDBkyJAce3bu3MngwYP573//m/2en58fEydOxNramldeeYXFixfTo0cP7O3ts/dUrVoVV1dXtm7dygsvvGDWn7uIiEhxcNs7OG7p27cvgwcPzvXjtddeo2PHjpQoUaKg8oqIPBTik28+jlLB3ZZxHbyZvetKjlvYbWxsyMjIoGnTplSoUIHOnTsXRlQpZt544w1OnDjBxo0bs9/LzMwkLS2NkSNHMnHiRI4ePcqvv/5KQEAAAHPmzMHLyyt7/7lz55gyZQqdOnVi8eLFJCcnM3nyZJP1CRMmULNmTVauXAnA9evXeeONN5gzZw5nz55l3759eebcuHEjzzzzDK1bt8bZ2ZkNGzYA0KlTJ/bt28e1a9fYuHEj1apV45FHHmHq1KmULVuWoKAgUlNTWbJkSXatypUrZz+a4+Xlxbx58+jWrRvr1q0jNTWVuXPnkpqayrx583B1dc3+uqVLlxIeHs7ChQtp1qwZkyZNMsl44cIF4uLi8Pb2zpH/xo0bxMbG0rdvX+rUqcOHH36I0Wg02TNixAhatWpl8l7r1q1Zu3Yta9euxdnZmZMnT+Lp6clbb73FxIkTycjIAMDb25tjx47l+TMUEREpbsw6ZHTw4MGkpaURFhZGYmJi9n+As7KySEhIYO/evYwaNcqiQUVEHgazd8bwxa4YbqRmAdDO15WWVZ1xc7QmLCyM1q1bm+x3cnIiODiYgIAARo0axbRp0wojthQj1atXp2vXrsydOxeDwQCQ/b9Lly7F09MTgLS0NJydnQFwdHTEyuqvvzM5ffo0WVlZPPfcc7i4uPDEE0+wePHi7PVGjRrh4+NDjRo1iIiIAG4eXL5u3To8PT2xsbEhLS0t14yHDx8mIiKCFStWsHLlSjIzM9mwYQO9evWiRYsWlCpVik2bNrFlyxb69esH3Dyz5syZM/z888+kpaVx48aN7Mc6buWJj4/nypUrTJ8+Pft60tLSOHfuHI8++ijlypWjTZs2BAUFZde8dOkSAwYMIDMzk5SUFJKSkrL/4ufWIyK3Hk955ZVXuHTpEl5eXjRu3JhSpUrRpEkTUlNTCQ4OJj4+npIlS97xz+jWz33evHm8+uqrLF68mD59+vDll19y8OBBHnvsMTw9PYmPj79jLRERkeLErAbHwYMHef3110lISMh1jxocIiL3r2eTUnR8xI2MLCNdFoaz6cR1nO2suJGSia+vL2lpaSQnJ+Pm5sabb76Jq6sr/fv3x8rKSgc+S77p168fISEh2ee+hIeH87///S/7UYlbdxNZW1sDEBMTY/IIVbVq1TAYDAQHB/Pkk0+yc+dOateunb3+92YIQEJCAp9//jlvvvkmtWrVYvfu3XnmW79+PXXq1CEwMBC4eRD60KFD2bt3L0888QTPP/88S5YswWAw8NRTTwFQsWJFSpcujb+/P1u3bqVq1arZ9ezs7ADYsmULe/bsYf78+axfv56ff/45+2uPHDlCdHQ0W7Zsyf66ihUrEhERwdChQzl+/DjXr1/PrgVkNytu/bM5adIkMjMzsba25vfff2fNmjUcOXKEo0eP4u7ujpubG0lJSWY9cvbrr7+SkJBAixYtWLhwITExMSQnJ5Oenp79Pd3d3fOsISIiUtzk+YjKLdOmTePGjRs4ODhga2uLo6Mjnp6e2XdydOnSxaIhRUSKA9sBm+/44fn2j1R9bzs1h4cwb8nX7I0rRe+VVxgwcBBt2rRh7dq11K5dm5SUFPr06cO+ffto164drq6ufPDBB4V9iVJMODo68s4772S/rlChAo0aNWLixImsXr0ad3d3oqKiqFy5MhUqVOC///0vUVFR2fsrV67Me++9x7p16+jbty+Ojo7ZzYjbcXJyok2bNsyfP5/p06dTpkwZk3p/d+3aNXbu3Enr1q2pVKkSlSpVolGjRlSvXp1169YB8Pzzz5Oenk67du2y76YIDAzk6tWrvPfeexw/fpw6derkqP3oo4/i6enJgAEDOH/+PABRUVG8/vrr2NjYMHDgwOxpKFZWVvTu3Ztq1aoxevRo1q9fT82aNbGx+evvjsqXL0+pUqWyp52UKVMGb29vypQpQ8uWLenevTujR49m165djBo1CoPBwIgRI0we58nNvHnzeO211wDo1q0b8+bNw9nZmSZNmgBw9uxZHnnkkTvWERERKU4Mxn8+8HkbjRs3Ji0tjZCQEGbNmsWpU6f46quv2Lp1K4MHD+bFF19k3LhxBZHXRHR0NADp85++rzq2AzabvFa94l3v+Wlbctlpng1D25m81vXeHUvmK+rXKiIPptWrVxMVFUW3bt04dOgQU6dOZfHixVSpUuWOX7tgwQKioqIYPXp0ASS9KSIiggEDBrBq1SpcXFwK7PuKiIjkl9udX2UOs+7gyMzMxMHBgVKlStG0aVN++eUX0tPTeeqpp3BzcyMkJOSevrmIiIhIUVenTh2OHj1Knz59WLBgAb169TKruQHg7+/PiRMniIuLs3DKv6xfv57evXuruSEiIg8ds87g8PHx4cyZMwQFBdGhQwdSU1P57LPP8PDwID4+Pvt5TxEREZHipk6dOixcuPCevtbFxYUVK1bkc6K8vfHGGwX6/URERIoKs+7g6Nu3L0ajkfXr1+Pp6UnDhg1ZsGBB9jOijRs3tmhIEREREREREZG8mHUHR9euXXF3d+fixYsATJw4kf/85z+cPn0aPz8/xo4da9GQIiIiIiIiIiJ5MavBAdC2bdvsz6tUqcLq1auzXxfkc6UiIkXV0cgkhn8XxR9X03i2tivTX8nMHqMJkJqaSs2aNbMf62vVqhXLli0rrLgiIiIiIsVKng0Oo9HIgQMHuHbtGrVq1aJSpUo51pctW8Znn33G/v37LRpURKQoy8wyMmjFeXo9Wop/VXNh1ZE4Ll26RLly5bL3hIWFkZ6ezsGDB3FycsLW1rYQE4uIiIiIFC+5NjguXrxI//79OXPmDAAGg4EBAwYQEBAAwC+//MLo0aM5efJkwSQVESnCzlxJJfp6Bocikll2MI7/q+dm0twAOHr0KNbW1rz44ouULFmSKVOmUKdOnUJKLCIiIiJSvOR6yOi0adM4ffo0RqMRo9FIVlYW8+bN4+DBgyxbtowePXpw8uRJjEYjjRo1KsjMIiJFTnxyJgAV3G0Z18Gb2buusG3bNpM9Xl5e9O/fn3nz5lGyZEnefvvtwogqIiIiIlIs5drgCA0NxWAwMG3aNA4ePMjgwYMxGo1MnTqV8ePHk5GRQYkSJfjggw9YunRpQWYWESkyZu+Mod5HJ+i2+CwA7XxdeaqWK26O1oSFhZnsbd++Pf/5z3+oU6cOTz/9dHaTWERERERE7l+uDY64uDhKlizJc889h7OzM/369QNuPpqSlZVFq1atCA4OpmfPngUWVkSkqOnZpBTBr1Vn21s18HCyZtOJ6xy5kMSNlEx8fX1JS0sjPj4egICAAJ566inOnz/P9u3badCgAQaDoZCvQERERESkeMj1DI7U1FTc3d2zXzs5OWV//uabb/LWW29ZNpmIyD8kRodzfvNiUq9domSNJlR6pr/JemZaKhFbv+Ta6cPYuXpQ5fnXcfT0Mbte5jttTKaepPdcR2BgIJs3b8bHx4fZs2dTq1Ytkxqef34AzHtyL4GBgXy78jIDBg6iTZs2rFy5koCAAMLDwxk+fDhvvfUWrVu3pm7dusyaNSu/fjQiIiIiIg89s8fE3lKiRAk1N0SkwBmzsgj/bialG7TBpfIjXP11J+mJ10z2XNz3LSmx0dR++UNij+0kNe5irg2O29X759ST6dOnc/r0abZu3cry5csJDw/P0eD4u+bNm7Njxw6T9/z9/fH39wegbNmyrFq16l5/BCIiIiIikoc8GxxpaWkcOHDA5D17e3sOHjyY47nxRx99NP/TiYj8KeVqFOk3rpIQdZorR7fhXvsx7FxKmey5ce4EWFlxetVU7Fw98GzQ6q7q/XPqyc6dO7G2tuall16ifPny9OrVyxKXJiIiIiIi+SDPBkdcXBx9+vTJfm0wGIiLi6N3794m+wwGAydOnLBMQhERIDMlCQB7t9J4NmhF+NrpOFfwBdr9tSc1EYAqHd/k3KaFRG5fQZWOb5hdb9u2bbRu3Tp7z62zM+bMmcPQoUMZN24cc+bMscTliYiIiIjIfcqzwWHu6f6aAiAilnJx/wYuhW4kMzUZALfqDXGtVBdrBydSYi6Y7LWyc8TRszwlvCrjUrE21/84dlf1wsLCTBoczs7O1KpVi/r169OyZUu2b99uuQsVEREREZH7kmuD47fffivIHCIit+XZoDXuvs0wZmXy+7LxXDv1M9Z2DmSmJuHgWZ60tDSSk5Nxc3PDpUItrp06RErcRRIvnsXhNudv5FXv1tSTW/WaN2/O999/T3h4OEeOHMnz/A0RERERESlcd33IqIgUX3eaUtK0aVMuXPjrrolKpezY8U7NXOsdjUxi+HdR/HE1jWdruzK1U3ls86hXuXJl9uzZk2u9vc9VJzAwkOj1Bxg0cCBjxgwzmVIS8r8ZvPvuu4T8P3t3Hh/Tvf9x/D3ZV4mEa4+l9qpdLUVdqlWXSxFNkVTtReRaSrpcW1O0hKqtV6slaitFXFsXei21a1FLlKJE0jSWJhGRdX5/tOZnZJtEIhl9PR+PPB4zZ/nmc87MnDl553vOd/VU1a1bVwsWzFfFitmPonJ/e/ePejJmzBhdvXpVzz33nOrWrat///vfOew9AAAAAEWJgAOAJMtGKdmxY4eSP+2u326lqtviCwruWCbb9tIzjBq6+rL6NfNS28fctfbYTf2WkCaf+9rLyMjQb7/9ps6dO+vNN9/MscbcRilxcnLSxx9/bPE2F3R7AAAAAIqOTVEXAKB4uHdUkYvh82Tj4JRplBJ3d3d5ONvqg//Fqm11N3Wu65Ftez9fS1Z0fJq+v5KkYWsuy83BRuU87M2WcXd3l4eHh2bPnq127drpH//4R6FsGwAAAIBHHz04AEiybJQSSbp8M0VbTsdp27DqObYXl5QuSapU0l59mpbUwJWX1byK632tSZcvX9bmzZv19ddfF9SmAAAAAPgLIuAA/uLyMkqJJG05Gadaf3NSrTJOWba3cE+sFu2NVUJyhiSpY+0Sal3NTR7OtoqIuZMp4Ni0aZNq166t2rVrF+h2AQAAAPhryTbg2LhxY54a6t69+wMXA+Dhy8soJZK0/1KiWlZ1zba9vk291LWeh9IyjOq55IK2n46Xm4ONEu6kq1YZp8zt7d+vp5566qFsKwAAAIBHV7YBR3BwsAwGg8UNEXAAxdPmMff3mchebqOUODk56VfbCnqu68uy798/yzZK/fkjSYuf3q8JEyYofM1vGjxkqJ6dNClTe1FRUerY0fIaAQAAACAr2QYc5cuXN3t+7do1paSkyM7OTp6envr999+VlpYmb29v1alTp9ALBVD4chtVRJK+/fbbImsPAAAAALKTbcCxc+dO0+NvvvlGQUFBCgwM1ODBg+Xg4KCUlBQtWLBAH3/8sXx9fR9KsQAAAAAAAFmxaJjYmTNnysnJSSNGjJCDg4MkycHBQaNHj5ajo6Pef//9Qi0SAAAAAAAgJxYFHL/++qtu376t8+fPm02PiIjQ7du3FR0dXSjFAQAAAAAAWMKiYWIbNGigQ4cOyc/PT506dVKpUqUUExOjHTt2yGAwqFmzZoVdJwAAAAAAQLYsCjgmTpwof39/3bx5U1988YVputFoVIUKFTR58uTCqg8AAAAAACBXFgUc1atX15YtW7Ru3Tr9+OOPunXrljw8PNS0aVO98MILcnV1Lew6AQAAAAAAsmVRwCFJXl5eGjJkSGHWAgAAAAAAkC8W3WRUkn755Re99dZb6tixoxo2bChJeuedd/TDDz8UWnEAAAAAAACWsKgHx5kzZ9SvXz8lJiZKkgwGgyRp7dq1Wr16tRYvXqyWLVsWXpUAAAAAAAA5sKgHx6xZs3T79m0NHTpUJUuWlCSlpKSoQ4cOSk1N1dy5cwu1SAAAAAAAgJxYFHB8//33cnd31+jRo+WRLe+wAAAgAElEQVTg4CBJcnBw0MyZM+Xu7q6zZ88WapEAAAAAAAA5sSjgsLOzU3JyspKSksymX716VYmJiXJyciqU4gAAAAAAACxhUcDRtm1bpaSkaODAgUpISJAkTZs2TS+99JKMRqNat25dqEUCAAAAAADkxKKbjL7xxhs6c+aMvv/+e9O05cuXy2g0qlKlSho3blyhFQgAAAAAAJAbiwIOb29vbdiwQRs2bNChQ4cUFxcnb29vNWnSRN27d5ejo2Nh1wkAAAAAAJAtiwKOkSNHqlatWurfv7/8/PwKuyYAAAAAAIA8segeHPv379fSpUvl6upa2PUAAAAAAADkmUUBR5s2bZScnGx2Dw4AAAAAAIDiwqJLVJydnWUwGOTv76+yZcuqdOnScnR0lMFgkCQZDAYtW7asUAsFAAAAAADIjkUBx4YNG0yPo6OjFR0dbTb/btABAAAAAABQFCwKOEaMGEGIAQAAAAAAii2LAo7AwMDCrgMAAAAAACDfLAo4Nm7cmOsy3bt3f+BiAAAAAAAA8sOigCM4ODjXS1QIOAAAAAAAQFGxKOAoX7682fP09HQlJCTo9u3bKl26tGrVqlUoxQEAAAAAAFjCooBj586dWU7/6quvNHbsWAUEBBRoUQAAAAAAAHlh8yArP/vss6pcubLef//9gqoHAAAAAAAgzyzqwZGV1NRU/fDDD/rll19kY/NAOQkAAAAAAMADsSjgqFOnTo7zH3/88QIpBgAAAAAAID8sCjiMRmO280qXLq1JkyYVWEEAAAAAAAB5ZVHAERYWlmmajY2NSpQooerVq3OJCgAAAAAAKFIWBRxPPvlkYdcBAAAAAACQbxZ3vbh69aqOHTsmSYqOjtbYsWM1YMAAhYeHF1pxAAAAAAAAlrCoB8eRI0c0ePBgtW/fXg0bNlRQUJB+/PFHGY1G7d+/X/b29urcuXNh1woAAAAAAJAli3pwzJ07V0lJSUpPT9fPP/+sEydOqFq1aurfv7+MRqOWLl1ayGUCAAAAAABkz6KA46effpKzs7Pee+897du3T5Lk6+ur4OBgubm56eLFi4VaJAAAAAAAQE4sCjhSUlLk6OgoBwcH7d+/XwaDQU2bNlV6errS09MZRQUAAAAAABQpi5IJHx8fxcXF6Z133tHevXvl7e2tGjVqaNKkSUpKSlL16tULu04AAAAAAIBsWRRwvPzyyzIajVq+fLlSUlIUEBAgW1tbbdy4UTY2NhoyZEhh1wkAAAAAAJAti0ZR6dGjh0qUKKEDBw6ofv36+uc//ylJ6tChg7p27aqnn366UIsEAAAAAADIiUUBhyQ988wzeuaZZ8ymzZ07t8ALAgAAAAAAyCuLA45du3bpu+++U2JiojIyMszmGQwGTZs2rcCLAwAAAAAAsIRFAcfChQs1b94803Oj0Wg2n4ADAAAAAAAUJYsCjpUrV8poNKpUqVJq0qSJnJ2dZTAYCrs2AAAAAAAAi1gUcCQmJsre3l6bNm2Sl5dXYdcEAAAAAACQJxYNE9umTRvZ2trKxcWlsOsBAAAAAADIM4t6cAwfPlynTp3SkCFD5Ofnp5IlS8rOznzVZs2aFUqBALK2/+It+S29ZDZtbPu/aezg/3+elpamqVOnat26dfLw8NDs2bPVsmXLh1soAAAAADwEFgUcL7zwgiQpKipKhw8fzjTfYDDo9OnTBVsZgBw183HVieA6kqSVR27osyM3FNDM/BKyVatWaevWrdqyZYu2bdumixcvEnAAAAAAeCRZFHDcP2pKXucDKHh2tgZ5ONvqRmKa5u+J1Qc9K8rTxfwjvWfPHpUoUUKDBg2So6OjZs+eXUTVAgAAAEDhsijgiIiIKOw6AORT2KEbqurtoA61SmSa9/vvvys6OlorVqxQaGioxo0bp82bNxdBlQAAAABQuCy6ySiA4mPhnlg9Mf20nph+Wod/SdSmk3HqUd8zy2Xd3d1Vq1YtNW7cWH//+9915syZh1wtAAAAADwc2fbgCAgIkLe3t+bMmaOAgIAcGzEYDFq2bFmBFwcgs75NvdS1nockyWCQfr6WrJZV3Uzz09LSlJiYKHd3d7Vs2VLvvfeeTp8+rSNHjqh27dpFVTYAAAAAFKpsA45Dhw6pbNmypsc5MRgMBVsV8BdmP/irHOeX+vNHko4fPy7NeV7Vx26X/Z/DOO/bt0+9evXSrl275O/vr4iICPXo0UMVK1bU3LlzC7d4AAAAACgi2QYcI0aMkLu7u+kxIQZQ/DRo0EBRUVFm01q1amU2bdasWZo1a9bDLg0AAAAAHqpsA47AwMAsHwMAAAAAABQ3Fo2iIknp6ek6d+6cbt26leWwsM2aNSvQwgAAAAAAACxlUcDx/fffa/To0frtt9+ynG8wGHT69OkCLQwAAAAAAMBSFgUcISEhiomJyXZ+Vj06AAAAAAAAHhaLAo7z58/LYDBoxowZevbZZ+Xs7FzYdQGPnP0Xb8lv6SWzaWPb/01jB///899//11Dhw7VkSNH9Nhjj2nBggWqUaPGwy0UAAAAAKyQjSULVa5cWW5uburWrRvhBpBPzXxcdSK4jk4E11HwM2VU0dNeAc28zJZZt26dTp8+rW+//ValSpVSaGhoEVULAAAAANbFooBj/PjxSkpK0sqVKwu7HuCRZWdrkIezrdIzjJq/J1ZTO5eTp4t5J6rHH39cTk5OKlu2rFxdXeXg4FBE1QIAAACAdbHoEpWwsDB5e3vr7bff1syZM+Xh4SFbW1vTfIPBoG+++abQigQeJWGHbqiqt4M61CqRaV7ZsmVlb2+vGjVqyN7eXtu3by+CCgEAAADA+lgUcOzZs8f0OCkpSUlJSWbzDQZDwVYFPEIW7onVor2xkqRP+lTWppNx6te0ZJbLzpgxQ5K0efNmzZs3T0OHDtWOHTseWq0AAAAAYK0sCjimT59e2HUAj6y+Tb3UtZ6HJMlgkH6+lqyWVd1M89PS0pSYmCh3d3e5ubnJ0dFRTk5OcnFx0fXr14uqbAAAAACwKhYFHC+88EJh1wFYLfvBX+U4v9SfP5J0/Phxac7zqj52u+xdXCRJ+/btU69evbRr1y5NmDBBI0eO1HPPPady5cpxk1EAAAAAsFC2Acfhw4eznG4wGGRvb68SJUrIx8fH7F4cAHLWoEEDRUVFmU1r1aqV2bTPP//8YZcFAAAAAFYv24DD398/13truLu7a8iQIRo0aFCBFwYAAAAAAGCpHIeJNRqNOf7Ex8crNDRU4eHhD6teAAAAAACATLLtwREREZHtSmlpabp+/boWLlyoNWvWaOXKlerWrVuhFAgAAAAAAJCbHHtwZMfOzk5lypTRm2++KQcHB507d66g6wIAAAAAALCYRaOoZMfBwUHOzs5KSkoqqHqAB7Lu2E29+02M7qRm6OUnvTWuQxmz+bdv39aF8HmKv3RSruWqqco/XpW9a4ls27t+cq+i9qxVRlqKSjd6RuVb98zU3qhRo7Rr1y41atRICxcuVKlSpbJpDQAAAABQWPLVg+OuM2fOKC4uTiVLliyoeoAHMmVbtPo0KalFvX00b3eszscmm80PCwvTravnVKvfJKXejtevB3K+f0zktyvkXb+dqv5zpH49sEl3rpuPgBIWFqbDhw9r69atun79uubMmVPg2wQAAAAAyF22PTg2btyY7Urp6emKjo7W6tWrZTAY1Lx580IpDsirJ8o7y9vVTqXd7GQwSPb3jWJ8+PBhuZStKmfv8nKvWEu3onK+vMqlTBXZu5SQvYuHJIMM9w2LfPjwYTVo0EA1atRQ8+bNdeTIkQLeIgAAAACAJbINOIKDg3MdJtZoNMrLy0uBgYEFXhiQH818XDRxa7RsDdKLjUqqspej2fyEhATZ2DtIkgz2jspIzvnyKtcKNXVlx3LJxkbeT7SVo6f5JS8JCQmmHkzOzs5KSEgowK0BAAAAAFgq24CjfPnyWU63tbWVg4ODvLy8VLduXfXv31/lypUr0KISEhI0evRoJSUlyd7eXjNnzlTp0qUL9Hfg0bFwT6wW7Y3VnVSjUtKNer1jGdUu46RBqy6rXQ03/fOeZd3c3GSM/lWSZExNlo2jc6b2fj24WTGHtigjLUXG9DSVb9tbzqUr6cKG91Wian1JHc3au3PnjiQpKSlJ7u7uhbmpAAAAAIBsZBtw7Ny582HWYWb9+vWqWbOmxo8fr88//1xLlixRcHBwkdWD4q1vUy91reehqLhUvbj0ohztbFTSxVYGSTcS05WWlqbExES5u7urUaNG+mbPQt25Ea2EyLNyr1Q7U3ulGvxdJWs3V0r8dZ1bM0M2dg6yc3KTDAalJSVkam/JkiU6f/68Dhw4oJYtWz78HQAAAAAAeLBRVApLzZo1deHCBUnSrVu3ZGeXdZkeHh6ys7PTrw/4+7y9vc2e017xak/BR3Ncvuw9jz9ovFjTpk1Twp7f9EKv3hqxeLEOHjyoZ599VsePH9e4ceN09uxZffV5iFo0barlyz/V3/72t2zbXty6vKZNm6arhzaqd6+eWrx4bpbtde7cWU2bNtXUqVMz1w8AAAAAKHQGo9FoLMoC1q5dq2XLlplNmzhxot544w05ODgoLi5OK1asUJUqVTKtGx0dLUlK/ejZB6rBfvBXZs9pr3i1BwAAAAD468jvbTCKvAeHr6+vfH19zaaNHDlSgwYNkp+fnyIiIhQYGKj//ve/RVQhAAAAAAAo7myKuoCslChRwnSzRm9vbyUmJhZxRQAAAAAAoDgr8h4cWQkKCtJbb72llStXKi0tTW+//XZRlwQAAAAAAIqxYhlwlClTRh999FFRlwEAAAAAAKxEsbxEBQAAAAAAIC8IOAAAAAAAgNUj4AAAAAAAAFaPgAMAAAAAAFg9Ag4AAAAAAGD1CDgAAAAAAIDVI+AAAAAAAABWj4ADAAAAAABYPQIOAAAAAABg9Qg4AAAAAACA1SPgAAAAAAAAVo+AAwAAAAAAWD0CDgAAAAAAYPUIOAAAAAAAgNUj4AAAAAAAAFaPgAMAAAAAAFg9Ag4AAAAAAGD1CDgAAAAAAIDVI+AAAAAAAABWj4ADAAAAAABYPQIOAAAAAABg9Qg4AAAAAACA1SPgAAAAAAAAVo+AAwAAAAAAWD0CDhSpdcduqtmsCD0x/bRm7YjJND8tLU0TJ05U3bp11bJlS+3fv78IqgQAAAAAFHcEHChSU7ZFq0+TklrU20fzdsfqfGyy2fxVq1Zp69at2rJli/z9/XXx4sUiqhQAAAAAUJzZFXUB+Gt7oryzvF3tVNrNTgaDZG9rPn/Pnj0qUaKEBg0aJEdHR82ePbtoCgUAAAAAFGv04ECRaubjoolbo9X5w/N6sVFJVfZyNJv/+++/Kzo6WjNnzlTJkiU1bty4IqoUAAAAAFCc0YMDD93CPbFatDdWd1KNSkk36vWOZVS7jJMGrbqsdjXc9M97lnV3d1etWrXUuHFj/f3vf9f06dOLrG4AAAAAQPFFDw48dH2bemnrsOr6LKCKDAbJ0c5GJV1sZZB0IzFdaWlpiouLU0ZGhlq2bKnTp0/r9OnTOnLkiGrXrl3U5QMAAAAAiiF6cCBP1h27qXe/idGd1Ay9/KS3xnUoYza/Z8+e2r//pOm5ra2trly5YrZMqT9/qkmaXitMc+bM0a3dMerctZv8Zs/WoUOH1KtXL+3atUv+/v6KiIhQjx49VLFiRc2dO7fwNxIAAAAAYHUIOJAnU7ZFa0ALbzXzcVXfsEvqXt9Tde6ZHxYWprS0NN2+fVtdunTR4MGDc2wvICBAAQEBZtNatWqlqKgo0/NZs2Zp1qxZBbkZAAAAAIBHDAEH8iS3UU9cXV0lSQsWLFCZMmU0ZMiQIqgSAAAAAPBXQ8CBPLk76omtQVmOeiJJt27d0rJlyzR//nzZ2HCbFwAAAABA4SPgQK7yMuqJJO3YsUP29vZq3759kdQLAAAAAPjrIeBArvo29VLXeh6KikvVi0svZjnqSWJiotzd3WVjY6P9+/erefPmsrW1zbVtAAAAAAAKAgEHZD/4qxzn52XUkxo1aigqKko1atR4GKUDAAAAACCJgAN5ZMmoJ2FhYQ+7LAAAAADAXxx3gAQAAAAAAFaPgAMAAAAAAFg9Ag4AAAAAAGD1CDgAAAAAAIDVI+AAAAAAAABWj4ADAAAAAABYPQIOAAAAAABg9Qg4AAAAAACA1SPgAAAAAAAAVo+AAwAAAAAAWD0CDgAAAAAAYPUIOAAAAAAAgNUj4AAAAAAAAFaPgAMAAAAAAFg9Ag4AAAAAAGD1CDgAAAAAAIDVI+AAAAAAAABWj4ADAAAAAABYPQIOAAAAAABg9Qg4AAAAAACA1SPgAAAAAAAAVo+AAwAAAAAAWD0CDgAAAAAAYPUIOAAAAAAAgNUj4AAAAAAAAFaPgAMAAAAAAFg9Ag4AAAAAAGD1CDgAAAAAAIDVI+B4xG05FacWoRFqNitCnx2+kWn+tWvX1KdPH9WsWVN+fn66du1aEVQJAAAAAMCDIeB4hMUlpWvcxqsa2LKUgp8po7e2RCki5o7ZMv/5z3908+ZNbd26VWfPntWCBQuKqFoAAAAAAPLPrqgLQOG5eD1Zt1My1OYxN1Uv5agxG67qwKVEPXHPMq+//rri4+Nla2srGxsbOTo6Flm9AAAAAADkFwHHI6y8h71sbaQfo5KUmm6UJMXfSTdbxsbGRp6enqpTp46cnJzUv3//IqgUAAAAAIAHwyUqj6CFe2L1xPTT6jD/nEa1/ZvGh1/Vq59flqOdQZ7OtpmWNxqN+uKLL1SzZk2NGjWqCCoGAAAAAODB0IPjEdS3qZe61vOQUdLmk3Ga16uSSrnZqe+yi2pV1U1paWlKTEyUu7u7QkJCdPXqVQUHB8ve3l43b94s6vIBAAAAAMgzAg4rZD/4qxznl/rzR5I0d66CFy6Um5ubZobOUZ0XX9S+ffvUq1cv7dq1Sy+99JL+9a9/qUOHDqpVq5ZmzZpV2OUDAAAAAFDgCDgecUFBQQoKCjKb1qpVK0VFRZmeb9my5WGXBQAAAABAgeI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zFzJZTcWoRGqFmsyL02eEbmebHx8frlVdeUc2aNeXn56eYmJgiqBIAAAAAgOKFgKMYiUtK17iNVzWwZSkFP1NGb22JUkTMHbNlFi5cqDNnzmj79u26efOm3nrrrSKqFgAAAACA4oOAoxi5eD1Zt1My1OYxN3V7wlNGo3TgUqLZMidPnlS9evVUrVo1dejQQfv27SuiagEAAAAAKD4IOIqR8h72srWRfoxK0pk/e27E30k3W6ZSpUo6e/as7ty5o1OnTik+Pr4oSgUAAAAAoFixK+oCIC3cE6tFe2MlSaPa/k3jw6+qgqe9HO0M8nS2NVt2xIgR2r17t2rWrCkfHx95enoWRckAAAAAABQrBBzFQN+mXupaz0NGSZtPxmler0oq5WanvssuqlVVN6WlpSkxMVHu7u66du2a+vTpow4dOmjWrFlycHAo6vIBAAAAAChyBBwPgf3gr3KcX+rPH0nS3LkKXrhQbm5umhk6R3VefFH79u1Tr169tGvXLnl7eys8PFyzZ89Wq1atNGPGjMIuHwAAAACAYs9gNBqNRV1EfkVHR0uSUj969oHauT+AKOj2AAAAAACAZcqVK5ev9bjJKAAAAAAAsHoEHAAAAAAAwOoVm4Dj66+/1tixY03Pjx07Jl9fX/n5+Wn+/PlFWBkAAAAAACjuikXAERISotDQUGVkZJimTZo0SaGhoVq1apWOHz+uU6dOFWGFAAAAAACgOCsWo6g0btxYzzzzjNasWSNJunXrllJSUuTj4yNJat26tfbv36/HH3/cbD0PDw/Z2dnp1wf8/d7e3mbP89peVFyKnlt4XhOeKat+zbxUsmRJjRw5UmvXrlX16tW1bNky1axZM9N6V65cUZMmTRQSEqIhQ4Y8wBYAAAAAAPDX9lADjrVr12rZsmVm06ZNm6bOnTvr4MGDpmm3bt2Sm5ub6bmrq6uuXLmSqb24uLgCqev69ev5XveriHj9e0uU4u/8f++Tzz77TJ999pnCw8M1Y8YMjR49WmFhYWbrbd++XW+++abi4uKUmJj4QDUAAAAAAPCoyO8oKg814PD19ZWvr2+uy7m5uSkxMdH0PDExUSVKlCjM0vLtyzPxmtipnIZ//v8BzOHDh1W1alXVr19fbdq0yfIeItu3b9eUKVPouQEAAAAAQAEoFpeo3M/NzU329va6fPmyKlWqpL1792rkyJFFXVaWQl+o+Oej/w844uPj5ezsLElydnZWfHx8pvXef//9h1EeAAAAAAB/CcXiJqNZmTJlisaNG6devXqpbt26atCgQVGXZLJwT6yemH5aT0w/rcO/JGaa7+7urjt37kiSkpKSim3vEwAAAADIzYoVKzRmzBiNGzdOr732ms6ePStJunDhgo4fP57juuvXr7f497Rr106zZ882m/bBBx/oxRdftLiNF154wVTzmTNnLF5PkubNm6eYmBizab/88ouCgoIyLfvMM88oKCjI7Cc2NjZPv+9B5Wcb7xcXF6fQ0FBJ0o4dO/Tqq69qxIgRpkFAMjIyFBoaquHDhysoKEiRkZGmddPT0zVx4kSz201s27ZNr776qoYMGWK6TcOBAwe0devWB6rTUsWmB0fz5s3VvHlz0/OGDRvq888/L8KKste3qZe61vOQJJV2y7wLGzVqpLCwMJ08eVK7d+9WkyZNJP1xqY3BYJCLi8tDrRcAAAAA8uPSpUvat2+f5s+fL4PBoHPnzmnGjBlasmSJdu3aJS8vrxz/Gb18+XL16NHDot9VokQJHT9+XGlpabKzs1N6eropTMmrvn375nmdwMBAi5d1d3fX3Llz8/w7ClJ+tvF+S5YsUffu3ZWcnKwlS5bok08+kZOTk6ZOnar9+/crPT1dKSkpWrhwoU6dOqVFixbpnXfe0dWrVzV9+nTFxsbqH//4hyTp6tWr2rRpk95//33Z29vr008/VVpamlq0aKHx48erbdu2ZvfaLAzFJuAoTuwHf5Xj/FJ//piZVF62rUfJPiBAXdPTdeDAAfXs2VNVq1bVggULJEkBAQEqXbq0Pvzww0KpGwAAAAAKkqenp2JiYrR161Y9+eSTqlGjhhYtWqTY2Fht375d9vb2qlmzpmJiYrRx40YZjUZJf/TI/+9//6uEhATNmTNHgYGBmj17tiIjI5WRkaGBAweqUaNGZr/L1tZWDRs21NGjR9W8eXMdOXJETZo00Zdffinpjx4jH3zwgYxGozw8PDR+/Hg5OzsrNDRUFy9eVIUKFZSamipJmj59utq3b6+GDRtqxowZiomJUVpamoKCglSlShXNnDlTt27dUlxcnLp06aJu3bopKChIY8aMkZubm0JCQmQ0GuXl5ZWn/bVo0SLZ2dlp4MCBGjdunHx9fRUREaHLly/r999/V0JCgkaNGqX69etr/fr12rNnj9LS0uTq6qq3335b33zzjQ4ePKg7d+4oKipKL730kp5//nlt3LhRX375pQwGg5544gm9+uqrpm1s0qSJ3n33XUVFRSkjI0O+vr5q3769goKCVL16dV28eFG3b9/W5MmTVbZsWVOtiYmJioiI0JgxY5SRkaH58+fLyclJ0h+9MxwcHHTo0CE9+eSTkqTHH3/cFDglJSXptdde08qVK03tHT16VLVq1dL06dN1/fp19evXT3Z2f0QOLVq00JdffqmePXvmaX/mFQFHAYmKijI9trW11YwZMzRjxgyzZb744osc1wMAAACA4sTT01PTpk3Thg0btGzZMjk6OmrQoEF6+umn1alTJ3l5ealOnTo6evSoZsyYIScnJ4WGhurw4cPy9/fX+vXrNXr0aIWHh5tCibi4OAUFBWnp0qWZfl+HDh20ZcsWNW/eXN988438/f1NAcfMmTM1YcIEValSRVu2bNHq1atVt25dpaSkaNGiRYqJidGuXbvM2tu0aZPKli2rSZMm6cKFCzp69Kjs7e3Vvn17tW3bVteuXVNQUJC6detmWmfNmjXq0KGDunTpop07dyo8PDxTnQkJCWaXrpQuXVpvvfWWBg8erMDAQP3222+qXbu2WrZsqYiICDk5OWnOnDm6ePGiQkJC9NFHHyk+Pl6hoaGysbHRa6+9poiICEl/BA8zZ85UZGSkXn/9dT3//PPatm2bRo0apccff1zh4eFKS0sz20YPDw+9+eabun37tgYPHqzGjRtLkurUqaPAwEB9/PHH2rFjh1mvj9OnT8vHx0eSZGNjYwpz1q9fr6SkJDVt2lTffvutWa8LGxsbpaWlqXr16pn2SVxcnI4fP64FCxYoOTlZI0eO1Icffih3d3dVq1ZNX3zxBQEHAAAAAKBoREZGysXFRRMmTJAkRUREKDg4OFPvC09PT02fPl3Ozs66fPmy6tatazb/woULOnHihE6fPi3pjx4CcXFx8vDwMFvuiSee0Pvvv6+4uDjFx8erTJkypnmXL1/WnDlzTOtXrFhRly5dUu3atSVJZcqUUenSpc3au3z5sulWCNWqVVO1atV07do1rVu3Trt375arq6tZWCD9cVnOs88+K0mqV69elgFHdpeo2NnZqVevXpo+fbrWrFljmn53f1WtWlU3btyQjY2N7O3t9TDg5aQAACAASURBVPbbb8vZ2VmxsbGmOu6GB6VLl1ZKSookacKECVqzZo0WL16cad9evnzZdFsEFxcXValSxfSP9Bo1apjaunHjhtl6cXFxKlmypOl5RkaGPvzwQ0VGRmrq1KkyGAxydXXV7du3zZa52yvjfiVKlFDDhg3l4uJiqiMyMlJ16tSRt7d3loNvFLRie5NRAAAAAEDRunDhgubMmaPk5GRJUqVKleTq6iobGxvZ2NjIaDTq1q1bWrp0qSZOnKjXXntNjo6Omdrx8fFRhw4dNHfuXL333nt6+umn5e7unmk5g8Gg5s2ba86cOWrdurXZvEqVKumNN97Q3LlzNXToULVo0UI+Pj46deqUJOnatWu6du2a2TqVK1c29YyIiorS22+/rTVr1ujxxx/XW2+9pXbt2mVZ690283oPkISEBK1YsULDhw/XrFmzTNN/+uknSX/sz1KlSunnn3/W3r17NWnSJI0aNUoZGRk5trtlyxaNGTNGc+fO1fnz53Xy5Emzek+cOCFJun37ti5cuKBy5crlWqunp6du3bpleh4aGqqUlBSFhISYLlWpV6+eDhw4IEk6deqUqlWrlm17TzzxhI4dO6bk5GQlJSXp0qVLqlChgmm/eHp65lrTg6IHBwAAAAAgS23bttUvv/yi4cOHy9nZWRkZGRo2bJjc3NxUs2ZNffjhh6pcubLq1aunIUOGyMnJSe7u7qagoXLlygoJCdH48eM1a9YsBQUFKTExUd27d5eNTdb/b+/YsaOGDh2qsWPHmk0fPXq0pk2bZgoDxo8fr0qVKunHH3/Uq6++qjJlymTqEdK1a1e99957CgoKUnp6ukaOHKmkpCTNnj1bX3/9tTw8PGRra2vqKSFJAwYM0NSpU7Vz585sg4L7L1GRpCFDhmj16tXy8/PTs88+q7Nnz5puU3Du3DmNGTNGSUlJGjdunCpUqCAnJycNGTJEDg4O8vb2zhTO3Ktq1aoaNmyYPD09VapUKdWpU0fbtm0zbeOsWbM0cuRIpaSk6OWXXzbrmZGdunXravHixZL+CGC2bt2q+vXra/To0ZKkXr16qU2bNjpy5IhGjBgho9Fo6smTlWrVqqlz584KDAyU0WhUQECAaUTRM2fOmC6bKUwG4927wFih6OhoSVLqR88+UDu53VQUAAAAAID8+PTTT+Xl5WV2n4/iIjQ0VP/85z9Nl7IUltdee02TJ0+Wq6urRctb0gMlK3/JS1Si4lL0xPTT+uzwH9cgZWRkaPz48apVq5Y6deqkn3/+OdM6K1asUJMmTdSgQQOzO8UCAAAAAGCNBgwYoI0bNxbq79i/f7+efvppi8ONB/GX68HxVUS8/r0lSr/Gp+mdLuXVr5mXviofpJEjRyo8PFwzZsyQnZ2dwsLCTOvEx8erQYMGCg0N1aVLl/T+++/rxIkTD+UaIgAAAAAA/krowWGhL8/Ea2In8511+PBhVa1aVfXr11ebNm109OhRs/klSpTQsWPH1K1bN7m5ucnOzi7b68UAAAAAAMDD95e7yWjoCxX/fHTFNC0+Pl7Ozs6SJGdn5yyHr/Hw8NBHH32kyZMna/To0aabpQAAAAAAgKL3lwg4Fu6J1aK9sZKkT/pUVrPK5tf+uLu7686dO5KkpKSkbMOL7t27q1y5choyZIjatGmjFi1aFG7hAAAAAADAIn+JgKNvUy91rffHcEGl3TJvcqNGjRQWFqaTJ09q9+7datKkiSQpMTFRBoNBMTExGjhwoMaPHy8XFxdJf4wvDAAAAAAovrrM/rpA29s8pmOBtoeC9UgEHLkN81rqzx8zk8rLtvUo2QcEqGt6ug4cOKCePXuqatWqWrBggSQpICBApUuX1ocffqjOnTubxmEeMWKE2rdvX/AbAgAAAACwatHR0Ro4cKDZ0KuNGzfWyy+/nGnZ6dOnq3379mrevPnDLPGR9UiMogIAAAAAwP2KogdHdHS0pk6dqkWLFuW6LAFH1vI7isoj0YMDAAAAAIDiKj09XaGhoYqNjVVcXJyaN2+ugQMHmuZfuXJFM2bMkJ2dnWxtbfX666+rdOnSWrx4sU6cOKGMjAz17t1b7dq1K7qNsAIEHAAAAAAAFKBffvlFQUFBpueDBg1S3bp11aVLFyUnJ8vX19cs4Dhy5Ihq1qypESNG6MSJE0pISNCFCxcUHR2t+fPnKzk5WcOHD1eTJk3k7u5eFJtkFQg4AAAAAAAoQJUrV9bcuXNNzxMTE/XVV1/p2LFjcnFxUWpqqtnynTt31qpVqzR+/Hi5urpq0KBBunDhgn766SdTUJKenq6YmBgCjhwQcAAAAAAAUIi2b98uNzc3jR07VpGRkdq8ebPuvR3md999p/r166t///7asWOHVq1apTZt2qhRo0YaN26cMjIyFBYWpvLlyxfhVhR/BBwAAAAAgEdScRnWtXHjxpo6dapOnDghJycnVahQQdeuXTPNr1Wrlt555x3Z2trKxsZGI0aMUI0aNXTs2DEFBgYqKSlJbdq0kYuLSxFuRfHHKCoAAAAAAKDYyO8oKjYFXAcAAAAAAMBDR8ABAAAAAACsHgEHAAAAAACwegQcAAAAAADA6hFwAAAAAAAAq8cwsQAAAACAR1LqR88WaHv2g78q0PZQsAg4AAAAAAAoAAsXLtTZs2d148YNJScnq1y5cvL09NSUKVOKurS/BAIOAAAAAAAKwPDhwyVJ27Zt0+XLlzV06NAiruivhYADAAAAAIBC8sMPP2jx4sWys7NT165dtWTJEoWFhcnR0VH/+c9/5OPjo+eff16LFy/WiRMnlJGRod69e6tdu3ZFXbrVIeAAAAAAAKAQpaSkaNGiRZKkJUuWZJp/8OBBRUdHa/78+UpOTtbw4cPVpEkTubu7P+xSrRoBBwAAAAAAhahSpUo5zr9w4YJ++uknBQUFSZLS09MVExNDwJFHBBwAAAAAABQig8Fgeuzg4KAbN26obNmyOn/+vHx8fOTj46NGjRpp3LhxysjIUFhYmMqXL1+EFVsnAg4AAAAAwCOpOA7r+tJLL2nChAkqW7as3NzcJEmtWrXSsWPHFBgYqKSkJLVp00YuLi5FXKn1MRiNRmNRF5Ff0dHRRV0CAAAAAAAoQOXKlcvXejYFXAcAAAAAAMBDR8ABAAAAAACsHgEHAAAAAACwegQcAAAAAADA6hFwAAAAAAAAq0fAAQAAAAAArB4BBwAAAAAAsHoEHAAAAAAAwOoRcAAAAAAAAKtnMBqNxqIuAgAAAAAA4EHQgwMAAAAAAFg9Ag4AAAAAAGD1CDgAAAAAAIDVI+AAAAAAAABW75EKOA4ePKimTZsqOjraNG3WrFlq166d5s6da7bs119/rXHjxuXY3pUrVxQYGCh/f3/5+flp8uTJunXrlubNm6fnnntO/v7+8vf3V9euXbVo0aJc6zt37pyGDBkif39/9ezZUx988IHu3uN169atatiwoWJiYvK0vaNHjzY93759uzp27KhatWrp8uXLpuk7d+6Un5+f0tPTc2wrq323fv161apVS5MmTTJbPiQkRO3bt8+yrYCAAJ04cUKSlJKSoiZNmmjJkiWm+X369FGzZs3M1rl+/bo6duyojIyMXLd78eLFat26tZKTkyVJwcHB6tq1q/z9/dWvXz916dJFX3zxRa7tSFJkZKQaN25sei39/f01f/589e7d26L175Xd63vjxg1NmDBB/v7+6tOnj8aOHavY2Nhs28lt//Xr108RERFKTk7WU089pY8//jhPdUZGRqp3795m++2ll17S8OHDdeXKlTxv973t7d69O8/rS9KMGTPk7++vTp06qV27dvL399eIESPUoUMH3bhxQ5KUmJioF154QRERERa1uXjxYvXv318DBgzQwIEDdfLkSUnSmjVr1LdvX9Pn+uDBgxbXefDgQbVs2dL0XunRo4dGjRqllJQUPfXUU3ne7oMHD6pWrVraunWr2fSuXbsqODhY/v7++vnnn/PU5v2fj9DQULP3d6NGjbRy5UqLarv3+HJXft53OR1LV61aZbZs7969FRkZaVGbo0aNUu/evRUQEKAhQ4bo3LlzpvnDhg3TsGHDLKovp9ehTZs2pn1Xr1490+O776fs2svueBoXF6c33nhDffv2lZ+fn0aPHq2EhIR81xccHKwTJ05owIABeuWVV/Tyyy/rk08+sWi77/3sjhw50mxeXt/Plr7G06dP1/Dhw5WSkmJRu1kd7+8eZ9LS0hQUFKTJkycrp/ulZ/Vd2aVLF129elWBgYEaOHCgBgwYoLfeekt37tzJtaasPhuzZs3Sxx9/LH9/f3Xr1s3sOJHTd+/d9rJ7v9z/OuzevVvBwcH5am/58uUaNGiQ2bKBgYGZPoP3t5XTe699+/am42nv3r01ZcoU02uV3/bCwsJM03/++Wf5+/vnuL33yun9khc5vSZ3ZXX8ysndz9td3bp105QpU/JcW9++fbV//36zaVOmTFHbtm3l7++vpk2bqlevXvL399fatWtzbS+r799Ro0bp8ccfNzvOrVq1SvPmzctzbSEhIaY68rvNUvafu6w+J7m1c+/ns3fv3lq+fLlpfl5qvLetfv36yc/Pz/Tejo6OVlBQkPz9/eXr66vJkydbdNzLrs2szlctOb5Yck45YsSIXD8nuX12U1NTNX/+fPXp00f+/v565ZVXdPz48XzX1ahRIzVr1kxxcXGmaWFhYfrXv/6Va53ZfXbv/Q6/+2PJ311Znd/n93if1blpfs/HLd1WX19fzZ07N9e/sfJyvLf0XCin9iQpJiZGDRo00LZt23Ld3rywK9DWigF7e3u9/vrr+vTTT2UwGCRJvXr1Unh4uEaNGmWa9sUXX2jgwIHZtnPnzh0NHz5cISEhatCggSRpw4YNGjt2rOrVq6f+/fvrpZdekvTHB7Nz587q3bu3vL29s2wvPj5eY8aM0bx581SlShWlp6crKChIq1ev1ksvvaS1a9eqX79++vzzzxUYGJjn7d6yZYuWLFmiVatWae/evXrjjTe0fPlyxcfH67333tNHH30kW1vbPO87SfL09NThw4eVlpYmOzs7paen5/iGbt26tY4cOaL69evr6NGjat26tf73v/9p4MCBSk5O1q+//iovLy9duXJFlSpVkiSFh4erW7dusrHJPXP773//q86dO2vLli3q0aOHJOm1115T27ZtJUm///67unTpoh49ephtR3aqV69u9uUWGRmZ5xOi7F7fVatWafPmzRowYICeeeYZSdK+ffs0dOhQrV27NsvXJLf9Fx0drdq1a2vTpk3q3LmzNmzYoAEDBli07+537347cuSI/vWvf1kcDhWkuwe69evX68KFC6bwccWKFZowYYIWL15s+qOwdu3aubZ3/vx57dy5U6tWrZLBYNCZM2c0YcIEDR06VN99952WLl0qe3t7XblyRf369dOGDRvk5eVlUa0tWrTQnDlzTM/Hjh2rnTt35mOr/1CtWjVt3rxZnTt3liSdPXtWSUlJ+W7v/s/H2LFjzebdvn1bPXv2zHf7X375ZZ7ed7kdS/MjKSlJr776qt5++201atRIknTixAlNnTpVy5cvV3R0tG7fvq3U1FSz40xOsnsdnnrqKc2YMUPSH3/033usyEl2x9MxY8bIz89PHTt2lCQtXbpUEydONHtP5aU+SZo6dareffddPfbYY0pNTZWfn59atGihunXrWlSrJB09elQbN25U9+7dLV7nLkteY6PRqJCQEMXFxemDDz6QnZ1lpx9ZHe8lKTU1VaNHj1aVKlVy/WfFve5+Vy5dulSffPKJWrVqZfouf+edd7R69Wr179/f4vbu5eXlpeXLl+vgwYNavXp1rq/pvbJ7v+RXVu25uLgoPT1da9eula+vr7Zs2aLU1FTT9mcnt2PUJ598IkdHR0nSokWLNGfOnBxDmNzaW7p0qVq3bq1q1arlebuze7/kR0G/Jvc6evSoatasqQMHDujWrVtyc3OzeN3evXsrPDxcLVu2lPTHOeju3bu1fft2ubi4yN/fX5MnT9Zjjz1mUXtZff9GRkbq4MGDev311/XFF1/IwcEh37V9++23GjNmzANtc0G793s8JSVFnTp1Urdu3XTu3Lk813hvW4mJifL395ePj4/+/e9/a/LkyaZjYkhIiD744AOLjldZtfnOO+9kOl+1hCXnlBUrVrSorZw+ux988IHS09P12WefycbGRlevXtXQoUO1aNGiLL+Dc6vLy8tLPXr0UEhIiGbOnKnLly9r1apVWrNmTa51ZvfZ9fDwyPP+y+78/u75QF6O99mdm9atWzff5+OWbKvRaNSkSZO0YsWKXAPjvBzvLZFbe+vXr1dAQIBWrlyp559/3uJ2c/NI9eCQ/jgoeHh4aMWKFaZp5cuXV+XKlXXkyBFJUmxsrK5evZqpF8G9/ve//6lZs2amA5MkvfDCC7p582amVO3mzZtKS0vL8QXfsWOHmjdvripVqkiSbG1t9e6776pnz566cuWK4uLiNHToUIWHhys1NTVP27xx40Z9+umn+vTTT1WqVCl1795dJUuW1Jo1a/Tuu+9q2LBhFp3gZ7XvJMnOzk5PPvmkvvvuO0nS3r17TV9eWWnVqpVpX+/atUu+vr5KSEhQQkKCfvjhBzVv3lw9e/ZUeHi4aZ3w8HD5+vrmWuPBgwfl4+MjPz+/THXede3aNTk4OBT4CUlOsnt969WrJ3d3d1O4If2xf3x8fHT48OEs28pt/z355JOSpLVr16pnz56qXbu2du3a9cDb0LRpU9nb2+uXX3554LYKSt++feXg4KChQ4fKxcVFvXr1smg9Ly8vRUVFad26dYqJiVGdOnW0bt06rV69WsOGDZO9vb0kqVKlStq4caPF4cb9UlJS9Ntvv8nDwyNf60tS7dq1FR0drfj4eEnSpk2b1LVr13y1ldPn49SpU5ozZ47mz5+fpy+n++X1fZeXY6mlvv32W7Vo0cIUbkhS/fr1Tf/5XbdunTp06KDu3btb1FtFKtjXQcr6eBoVFaVr166Zwg1J8vf319SpUx+ovvLly2vFihU6efKkbGxstGrVqjyFG9IfQd28efP066+/5mk9KffX+O7JVVJSkt577z2Lw43s3s8pKSkKDAxU7dq18xRu3P9dWaFCBX355Zfat2+f7ty5Y+ppVxSy+/4tyPYMBoOmT5+uRYsW6fz58/rwww81bdq0XNvKy2fjlVde0VdfffVA7QUHBys4ODjX/4Tez5Lzg7wo6NfkXmvXrtVzzz2njh07auPGjXlat1OnTjp48KDpj4QdO3boqaeekouLS4HWWLlyZbVp0yZPQV1OtT3INhemW7duycbGRra2tg9co6urq1588UW9++67Klu2rNkx8bXXXtOIESPy3ea9vRvywtJzSkvk9NndtGmTxowZY/qnR4UKFdSnTx9t2LAh33UNGzZMly5d0u7duzV58mRNnjxZJUqUyLXOgvzs5vT3W15ld256v7ycj1uyrQaDQa+88kqmnhRZKehzoZzaMxqNCg8P1yuvvKLU1FT99NNP+f4993vkAg5Jmjx5spYuXapLly6Zpt1NlaU/TnJye2NeuXJFPj4+maZXrFhR0dHRWrp0qfr166cOHTpo9OjRCgkJyTHp/e233zKFDK6urnJwcNC6devUs2dPubu7q2HDhvr6668t3tYjR47o888/V1xcnNnJwJQpU7RkyRLduXMnT/+Ry2rfSVKXLl1MH4zNmzfn+GavW7euLly4IKPRqMOHD+vJJ59Uy5YttW/fPh06dEht2rRRjx49TO2dOHFC5cuXV5kyZXKt7+5/nqpVqyYHBwdT97eZM2eqT58+ateunaZPn57pkqScnD9/Ps/d1e6X3esbGRmZZbhUqVIlRUVFZdmWJfvv0qVLSkpKUu3atdWzZ88COwHz9vbWzZs3C6StgtK3b1/Tl5+lvLy8tGjRIn3//fd68cUX1alTJ3377bdZvk4lS5bMUz0HDhyQv7+/OnfurB49eqhjx445Bn6W6Nixo77++msZjUadOHHC7A/3vMju83Hjxg2NHj1a7733nsqVK5fvOvPzvrPkWHrv5+/8+fO5thkZGWnW5quvvmrqYh0VFaXNmzerW7du+sc//q+9uw+K6rr/OP5mcVciKA+BSEoxQwxaK3XS0g4dE4pIYlOM1oKQiahJyTTpJI1JDTooaBEBo6gxjVNjKGSikTQu1RaT6ExNxloJSbTWTFu1JI4lUURjJCBgeNr9/cHsFnR3uctDDP4+rxlnFPd+Offp3HPPOd+zM3nrrbcMpR3A4J0Hh6vrU7PZfM1Ima+vL6NHjx5Q+YqKirj55pvJy8tj6tSprF271nAKiMMtt9zCU089RU5OjlfbQd/neOvWrXzyySecP3/eq45nd9dzYWEhra2tXtXVrp6VDz74IPfffz+lpaXEx8fzq1/9igsXLhiOebWBdqq7ev42Njb2uj+Ki4sHFC88PJxFixbxwAMPkJWVZbhz1+i94efn5zFFxUi8hIQEJkyYQElJiaGyObi7XgbCXZtoIJqbm/n73//OtGnTSE1N9SrNBWDkyJEkJSU524q7du3igQceGLTy9fT0009TVVXlfBHtb9kGus8Ojuev488bb7wxoDgLFy5kyZIlrFixArvdPihlvPnmm122NUaOHMlNN93U75gNDQ3XtFcdsws9MdKm9Iare/fzzz8nMDDwms7rgbZ1HZ0Jy5Yt49vf/jZxcXGGy2mkPu05w9UdT+9v3nLXNnXFm/a4kXoqNDTUcDxP9XNmZqbz+D300EMDilddXc2ECRMICQkZ1HcZuAFTVKD7hWX58uVkZ2fzve99D4DExEQ2btzIl19+yZtvvsnLL7/sMcbYsWOduWE9/fe//+WOO+4gOTmZBx98kH/9618sXrzY2bPnzje+8Q2OHz/e62effvop586dY8+ePURERPDOO+/Q2NjIq6++6pzK05ewsDBefvllrFYrS5YsoaSkBJPJREhICLGxsYbjOLg6dgCxsbGsWrWKhoYGvvjiCyIiItzGMJlMfOtb3+LgwYOEhYVhsVj40Y9+xIEDBzh58iQLFy4kKCiI8ePH849//IPdu3cbejg3NjZy8OBBLl26xPbt22lububVV1/F19fXObXrr3/9K+vXr3fZ2HbHVYqKt9yd39DQUM6ePXvN52tra5k6darLWEaOX0lJCVeuXHGmWR09epTa2lpuu+02r8veU11dHeHh4QOKMZiampooLCxk1apV5ObmYrVa8ff373O72tpaAgICWLNmDQD//Oc/efTRR5k0aRLnzp3r9UJ56NAhJk6cSFhYmKEyOaaONjQ0kJmZaXhqpyezZs0iLy+PyMhIvv/97/crhrv7IyYmhl//+tc8/PDD/Y7tYLVavb7ujNalDkbWvwkPD++VJudYAyk9PZ0DBw7Q0tLibLjYbDb27NljqINsMM5DT1fXpzab7ZoZEh0dHezbt8/QCImr8rW1tfHvf/+bJ554gieeeIKGhgaWL1/O66+/7vVshNmzZ7N//37Ds14c+jrH0dHRrFy5kkWLFrFlyxYef/zxPmN6qu/nz5/PQw89REZGhjO9sS+unpXvv/8+c+bMYe7cubS3t1NSUkJRUVGf6wz4+fld04HU2to6oJlR4Pr5e/WU6oMHDxoahXMXD2DOnDkUFxeTkJBguGxG743m5mZDdXRf8bKzs0lNTTX8LPd0vQzE1cewo6OD1tZW52yJ/nRqVVZWYrPZeOyxx4DuWcXV1dVedZSnpaWxbt064uLiaGpqYvLkyV6XwwiLxcKaNWt45plnDK9N5qps5eXlA95nuDZFdP369V5t7y4OMGhlrKurY9asWdeMRjc0NHDs2DESExO9Lm9dXR2xsbFcvnzZ6xQLI21Kb9KyXd27Y8aMoaamxpnK7lBbW+t2UMVIuaA7xeH222/nZz/7mVf7baQ+NcJd+76+vt5jJoAr7tqmPWf6OHjTHndX1/d09uxZw/E81c/epqh4irdz507OnDnDI488QkdHBydPniQrK8vwoI8nN+QMDoDp06cTFRXlnBplNpu555572LJlC+PHj+9z1DYpKYl33323V6PNarUSEhLSqycvJiaGX/ziFyxevNjj4i2JiYn87W9/cy7+2dHRwbPPPsuJEyeIiYlh+/btlJaWUlFRweeff254IcXbbruNkSNHMn/+fMxms6HFTvty9bGD7od4QkICeXl5vdIt3LnrrrvYunWrs2c4NjbWWUEEBQUB3Q/BP/3pT3z44YfOvDNPKisrSU1NpaysjNLSUnbu3ElVVZVzEUroHvlJSkpixYoVXu3zQLk7vx999BEXL17stUbDwYMHqa2t9Tgt0NPxCwgI4K233mLHjh2UlpZSWlrKo48+6vVLydWqqqrw8/P7WnVwLFu2zLkY47333mt44a///Oc/5OXlOUcSo6KiGD16NLNmzeJ3v/sdnZ2dAJw+fZqcnJx+rV8SHBxMcXExubm5Axr1he5RjtbWVrZv387s2bP7FcPd/ZGbm0tkZCTz5s0bUBk7Ozv7dd0ZrUu9kZSURHV1NceOHXP+rLa2lvr6evbu3UtBQYGzjJs2bTJ8bwzGebhaz/p07NixBAcHs3//fuf/b9u2rde/vS2fyWRiyZIlzsZ0cHAwERER/Rpdgu6RoLKyMlpaWgxv09c5jo6OBmD16tVUVFQYWtjXU30fHR3NiBEjWL9+PcXFxYYW4nX1rHzllVeci0ZaLBaio6MNHbfx48dz4sQJ533f1tbG4cOHB+Ul09Xz9+sQz+i9UVJSYiiPuq94AQEB5OfnU1hYaKh8RtoH/dXzGLa3tzsXWL5w4YLbddc8qaio4MUXX3TWUbm5uV6PXE6cOJGWlha2bds2oDWVjJg8eTL333+/4Rk1rso2GPs81AajjM3NzVitVpKTkzlz5oyzTrTb7WzevNltarKRmPfdd5/X2zoYaZMb5ereNZvNvVRSggAACaJJREFU/OQnP+G5555zvgt9+umnlJeXe1wLZzDL5cpg1H/u2vf9Sadw1za9uiO2P+1xT/tqs9koKytj5syZhmINdlvIVbyGhgY+/PBDrFYrpaWlbNu2jRkzZgzas++GnMHhkJOTw3vvvef8d1paGjNnzjS0wry/v78zP/WLL76gq6uLiRMnsnHjRl555ZVen01LS2Pv3r289tprZGRkuIwXEBDAs88+S25uLna7nZaWFhITE6murr5mZHHu3Lns2LGD1atXe7W/RUVFzJkzh9jYWH74wx96te3Vrj520N0Dl5qaaihffOrUqeTm5rJu3Tqgu/E4evToXnnhd999NwUFBcyePdvQC6bVanXGA7jpppuYMWMGFRUVzJ8/3/nzxx9/nJSUFA4cOMC0adP6jOvKRx991KtSzs7O9tgh4e78zps3j/vuu4+ioiK2bt0KdI8+v/TSSx5Hljwdv3feeYfJkyf3qvxTUlL46U9/ytNPP+3VFMji4mLnrB9/f382bdpkeFtXCgsLnTGioqLYsGFDv2OVlZVhMpmcL+ZPPvkkGRkZhhZCnDFjBqdOnSItLY1Ro0Zht9tZunQp99xzD42NjcybNw+z2UxXVxfFxcX9aqRC9+yfBQsWUFBQ0K/te0pOTubPf/4zUVFR/VqbwtX9kZCQwK5du/jud7/bazT/xz/+ca97xp2qqirnfdDY2Niv686butQof39/tmzZwoYNG1i/fr1z1Gjx4sVs3LiRu+++2/nZ2NhY2traOHr0qNuRjZ4Geh5c6Vmfrlu3jvz8fMrKyujo6GDcuHFeXT9Xl89sNrNp0yZWrlxJV1cXPj4+fOc73+n3S09ISAjZ2dle5YobPceBgYGsXbuWZ555hl27dhEaGuo2ppH6PjIykiVLlvDUU09htVoN132OZ2VWVhb79u2jvLwcPz8/goODycvL63P7gIAAsrOzeeyxx/Dz86Ojo4MFCxYMeAadg6vn79chnrt7w7HYsM1mY9KkSSxdunRA8Rzi4uKYOXMmJ06c6DOWp+ultrZ2wM8lxzFsb2/ngw8+YMGCBYwdO9arWTAAx48fJzo62tnpB9318Zo1azh37pxXKYSpqakUFxe7neI+mH75y1969Xt6lu348ePY7fZB2eehMpAyOtJdTCYTXV1dPPnkk9x+++08//zz5Ofnc+XKFVpbW7nzzjv7/AYQTzEtFoszRaWnoqKiPgcLjLTJveHq3s3KyuKFF14gPT0ds9mMxWKhoKDAY9kGu1yu9Kz/HCkqPS1evNhjOqqn9r233LVN9+/fPyjtcVf76uPjQ2dnJ1OnTjW8jh30Xd87LFy4sNe6YkbjHT58mLS0tF7vQunp6SxdutRZ7oHwsXv6bjURERERERERkWHghk1REREREREREZH/P9TBISIiIiIiIiLDnjo4RERERERERGTYUweHiIiIiIiIiAx76uAQERGRrw1PX7k+FNuJiIjIjUMdHCIiIjKk9u3bx7x584iNjSUmJobp06eTn5/PpUuXnJ85ffo0mZmZ1NXVeRW7qamJ/Px8KisrB7vYIiIiMsyMuN4FEBERkRtXRUUFOTk5AFgsFkaNGsXZs2fZsWMH7733Hrt376axsZFZs2bR0dHhdfyMjAxqamqIiYkZ7KKLiIjIMKMZHCIiIjJkXnzxRQAyMzM5evQoH3zwAdu2bcNsNnPq1Cn27t1Le3t7vzo3AFpaWgazuCIiIjKMqYNDREREhsyFCxcACA4Oxmw2AxAXF8fSpUvJzMykra2NpKQk5+eTkpLIzs4G4PLly+Tm5hIfH09MTAx33XUXy5cvp7GxEYDp06dz9uxZAJYtW8b06dOdcSorK0lOTnamxGzevJmurq6vZJ9FRETk+lCKioiIiAyZH/zgBxw6dIgNGzbwxhtvkJiYSHx8PBkZGfj6+lJfX09YWBifffYZAGFhYQQGBgKQnZ3N/v378fHxITAwkIsXL/LHP/4Rk8lEQUEBYWFh1NfX09XVRWBgIGFhYQDs2rWLZcuWARAUFER9fT0vvPAC58+fZ/Xq1dfnQIiIiMiQ87Hb7fbrXQgRERG5MX3yySc8/PDDzpkWDmPHjmXRokXMnTuXM2fOOGdxvP3223zzm9+kvb2drKwsPv74Y7Zu3UpkZCTl5eWsWrWKCRMmsGfPHuB/szjWrFlDSkoKNpuNhIQELly4wObNm7n33ns5d+4cKSkpNDQ08PbbbxMREfGVHwcREREZeprBISIiIkNm3LhxvPnmm+zZs4e//OUvHD58mCtXrnD+/HlycnIYNWoUU6ZMuWY7i8XCb3/7W2w2GzU1NZSXl7Nv3z4AWltb3f6+06dPO9Ni8vPznTM2Ll++jN1u5/Dhw+rgEBERuUGpg0NERESGTHt7O01NTaSnp5Oenk57ezvV1dUUFhZSW1vLa6+95rKDA8BqtfL888/z2WefERoaSmRkJACeJp861ueA/63/0ZOrn4mIiMiNQR0cIiIiMiSOHDlCRkYGJpOJqqoqQkJCsFgsJCQkcOrUKdauXcvFixfx8fG5ZtuamhpWrFiB2Wzm9ddf58477+TQoUM88sgjHn9naGio8+/vv/8+QUFBQPe3rfj7+w/uDoqIiMjXir5FRURERIbElClT8Pf3x2azsXLlSpqamgCoq6ujsrISgEmTJjFixP/GW5qbm+ns7OTjjz/GbrdjMpkIDw+nvb2d3bt3A2Cz2Zyfd2zr2C4iIoLw8HAAXnrpJex2OzU1NcTFxZGQkMDp06e/kn0XERGRr54WGRUREZEhs3v3bufXvppMJsaMGUNjYyN2ux1/f3927tzJuHHjiIuLo7W1lVGjRhEfH09WVhbJycl0dHRgNpsZMWIEV65cAWD06NEcOXIEgJ///Oe8++67mM1mgoKCOHToEH/4wx/4zW9+A4C/vz9tbW10dnYSHx/P73//++tzIERERGTI+ebl5eVd70KIiIjIjWnSpEnExsZy8eJFvvzyS5qamggJCWHatGkUFxdzxx134Ovry5gxYzh+/Djt7e1MnjyZlJQUoqKiOHnyJK2trURGRpKVlcWRI0doamoiMTGRW265hcjISI4dO0ZTUxO33nor6enpTJkyhVtvvZUzZ85w6dIlgoKCSE1NZdWqVVgslut9SERERGSIaAaHiIiIiIiIiAx7WoNDRERERERERIY9dXCIiIiIiIiIyLCnDg4RERERERERGfbUwSEiIiIiIiIiw546OERERERERERk2FMHh4iIiIiIiIgMe+rgEBEREREREZFhTx0cIiIiIiIiIjLs/R8xjaBsqE0QYwAAAABJRU5ErkJggg==">
            <a:extLst>
              <a:ext uri="{FF2B5EF4-FFF2-40B4-BE49-F238E27FC236}">
                <a16:creationId xmlns:a16="http://schemas.microsoft.com/office/drawing/2014/main" id="{966AFEEA-4C72-45D1-901F-04A16DC0C3C9}"/>
              </a:ext>
            </a:extLst>
          </p:cNvPr>
          <p:cNvSpPr>
            <a:spLocks noChangeAspect="1" noChangeArrowheads="1"/>
          </p:cNvSpPr>
          <p:nvPr/>
        </p:nvSpPr>
        <p:spPr bwMode="auto">
          <a:xfrm>
            <a:off x="5943601"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DgAAALICAYAAACaUkCsAAAABHNCSVQICAgIfAhkiAAAAAlwSFlzAAALEgAACxIB0t1+/AAAIABJREFUeJzs3Xd4FOX+/vE7lTRSIAhSBESKEEogJKGJQSIioBQhHI80KQpBEQREiqCCoIKUBOGAShMRUJQiSBMJNaEE6QLSe6ghjbT9/ZHfzpeVJAQISVbfr+viOiYz++xnZnb3ZO59io3JZDIJAAAAAADAitnmdwEAAAAAAAAPi4ADAAAAAABYPQIOAAAAAABg9Qg4AAAAAACA1SPgAAAAAAAAVo+AAwAA5Ir09PT8LgEFxMO8FngdAQAeFAEHAORQkyZNVLlyZePf008/rbp166pz587atGlTfpf3yAwZMkSVK1fWkCFDJEmRkZHGOcivGu7UqVMnVa5cWWFhYffVZn4cR17I7lyZmc/Znf98fHwUGBio7t27a9euXff9vHv37tUrr7zyMKXft40bN6p79+7y9/eXj4+PXnjhBU2ePFmJiYnGPv/U65zXTCaTvv/+e7Vt21a+vr6qXr26mjVrpokTJyohIcFi3wd9LVy6dEkDBgzQzp07c6Xm2bNnq3Llyjp69KgkKTY2VuPGjVOTJk3k6+ur1q1ba9myZRaPiYuL09ChQ1W3bl35+vrq7bff1pUrVzJtf+/evapcubKaNGly17ZJkybd9R6rXLmylixZkm3NeVnj8ePH1a1bN9WoUUP169fXZ599ptTUVEnSzZs3VbNmTY0bNy7begGgoLHP7wIAwNp4eHioUKFCSk5O1s2bNxUZGamoqCiNHTtWbdq0ye/yHjlHR0cVL148v8t4aP+U43gYrq6ucnNzkySlpaXp2rVr2rx5s3bt2qWlS5eqbNmyOWpn3759CgkJydNv3sPCwhQeHi5Jsre3l6Ojo06cOKEvv/xSERER+u6771SoUKE8q+efbsqUKfryyy8lSc7OzipUqJBOnjyp6dOnKzo6WnPmzJGNjc1DvRaaN2+u+Ph4hYSEPHS9V69e1ZQpU+Tn56eKFSvKZDKpV69eio6Olq2trVxcXHTo0CENGjRIaWlpxmf3kCFDtHbtWjk4OMjOzk6rV6/WhQsXtGjRItnY2Fi0P3jw4Cyf3xyqFClSRA4ODsbvnZ2ds3xMXtaYkJCg119/XRcuXJCLi4tu3Lihr7/+WiaTSe+99548PDzUvHlzzZs3T23btlWlSpVycNYBIP/RgwMA7tOQIUO0adMmRUZGatu2bXr++edlMpn00Ucf6caNG/ld3iPn6+uriIgIRURE5HcpD+WfchwPo1u3bsY52LJli1atWiVXV1clJiZq6dKlOW4nISEhT8ONLVu2GOHG22+/rV27dik6Olqff/657O3ttX//fs2ePTvP6vmnS05O1jfffCNJGjp0qKKjo7Vz506NHz9eUkYvGXOvi4d5LcTHx+dOwZLmzp2r+Ph4IxTYuXOnoqOjVahQIa1YsUI7d+7Uf//7X0nSV199JUk6ceKE1q5dK3t7ey1btky//fabPD09tXfvXm3fvt1oe/369Wrbtq1OnDiR5fMfOXJEkvTdd98Z77GIiAg1b948y8fkZY3Lly/XhQsXVL58eW3dutVof/78+cZ1aNOmjVJTUzVz5sxszjQAFCwEHADwELy8vDR27Fi5uLgoISFBK1euNLbt27dPnTp1Uo0aNRQYGKj3339f165dM7bfvHlTo0aNUlBQkKpXr65nnnlGI0aM0M2bNy2eY+vWrerYsaPRTmho6F1/tM6ePVtNmzY1uul/++23FtvNw2u2bt2qESNGyM/PT/7+/ho9erRSUlKM/WJjY/Xee++pTp06CgwMVHh4uEwmk0VbmXX5Nw95+PnnnzVhwgTVq1dPvr6+GjRokOLi4oz90tLS9MUXX6hBgwby9fXV+++/r19//VWVK1dWp06dHuAK3O3s2bOqXLmyqlevrlOnTun1119XzZo11aRJEy1cuDBXjmP37t3q3LmzAgIC5Ovrq1atWmnRokUWdZjbjoyMNH6X1XCfF154QdOnT1dAQICee+45xcXFKTU1VRMnTtQzzzyj6tWr6+WXX7Z4fUk5u173o1y5ckavjTvDup07d+q1116Tn5+fatasqRYtWuj77783jqFz584Wx20eLhQfH68PP/xQgYGBqlGjhjp27Kht27ZZPOeSJUv08ssvy9fXV/7+/urUqZN27NiRbZ3mm+3nn39eoaGhcnJykiS99NJL6tKli1q0aKFy5crd9bhDhw6pY8eOql69ul588UVt3LjRYvv69evVrl07+fr6ytfXV23bttWaNWuM7WFhYapcubI++OAD/fzzz3r++edVvXp1vfbaazp27JhFW8uXL1ezZs1Uo0YNderUSX/++eddr7ecXOO/u7OGefPmqXHjxqpVq5b69etn8fkiScuWLdOLL74oHx8fNWnSROHh4UpLSzO2mz8X5s+frxYtWqhu3bp3DYeQMl5nSUlJkiRvb2+jl0CrVq301ltv6fXXX1ehQoWyfS1cvHhR77zzjurXry8fHx89++yzGjdunJKTk419zTp37mzxeXCvz7e/M5lMWrx4sWxtbY2hGWlpaQoODlbLli1VoUIF2djYqHHjxpKkM2fOSJIREPj4+OjJJ59U0aJF1aBBA0kyXreHDx9Wnz59FBMTo7p162b6/ImJiTp79qzs7OxUunTpLOv8+2dEXtZobic4OFjOzs6qX7++ihUrptu3bys6OlqS5OfnJ09PT61atUrXr1/P5owDQMHBEBUAeEhubm6qXr26IiMjtXfvXr366qs6duyYOnXqpMTERLm6uiohIUFLlizR/v379eOPP8rR0VFDhw7VunXrZGdnJw8PD8XExGjRokW6cOGC8W3a5s2b1atXL6WlpcnJyUnx8fFat26d9u3bp2XLlsnT01Ph4eEKCwuTjY2NPDw8dPLkSX388ceKi4vTm2++aVHr8OHDdfnyZdna2ur27duaN2+eypcvb3xLGBoaqqioKEkZwxfCwsKy7VL9d1OmTNHFixdVqFAhJSQkaNmyZfL29tZ7770nSRo7dqzmzZsnSXJxcdFPP/2kLVu2PPQ1yEx6ero6d+6s2NhYJScn69y5c/rggw/k6+t7z+7W2R3HpUuX1L17dyUkJMjFxUX29vY6cuSIRowYITc3N7344ov3XevZs2c1ceJEubu7q3jx4nJzc9P777+vJUuWyNbWVu7u7jp8+LD69++vtLQ0tWrVStLDX6873b59W9u3bze61j/99NOSMuZF6NWrl+Lj4+Xk5CRbW1sdO3ZMI0eOVMWKFeXo6CgvLy/jBshcv8lkUp8+fbR9+3bZ29vL1dVV0dHR6tGjh2bPnq26detq3bp1ev/99yVJnp6eun37tqKiotSzZ08tX75cZcqUuavOtLQ0o7dAUFDQXduzGzbQpUsXpaWlKSUlRX/99Zf69euniIgIubu7a//+/Xr77beVmpoqFxcXpaWl6cCBA+rfv7/WrFmjUqVKGe1s3rxZCxculJubm5KTk7Vjxw4NGTJEP/zwgyRp9erVGjhwoKSMoVDR0dHq2bPnXfWMGDHintc4K+vXr9fChQuNHje//vqrzp49q4ULF8re3l5LliyxOLcXL15UWFiYLl26pI8//tiirbFjx8rBwUHJycmqVavWXc/l7e2tcuXK6eTJkxowYIDmzZunZ555Ro0aNVJoaKgReERHR2f6WpCkPn366MCBA7Kzs5Obm5suXLigWbNmycPDQ71791bx4sV16dIlSRnBsZeXlyTd1+eb2b59+3T16lVVqlRJRYoUkSQFBgYqMDDQYj/zXDMlS5aUJJ06dcqo28z83ydPnpSUEZ7UrFlTAwcO1NmzZzMN444ePar09HQ5OjqqTZs2OnXqlCpXrqz33nvPInAwt+3o6JjnNZrbKVGihEU7MTExOnXqlBo2bCg7Ozv5+vpqw4YN2rZt2wN9tgFAXqMHBwDkAm9vb0kZY54laerUqUpMTFSXLl20c+dORUZGKiAgQEeOHDG+oTV/2/bDDz9o27ZtWrRokerUqaPSpUvr9u3bkjImqktLS9MLL7ygnTt3avPmzSpbtqyuXr2qDRs2KDY2VjNmzJCtra0WL16syMhILV26VA4ODpoxY4bFZIuS5OTkpI0bN2r79u3GTf7mzZslSX/88Ydxszx27Fjt3r1bs2fPNmrJidu3b+vXX39VVFSUGjVqJElGgHHt2jUtWLBAUsbNzu7du7Vq1SpjUrvclpqaKj8/P0VGRmrlypXGt/xbt259qOP4448/lJCQoKpVq2rnzp3asWOH+vbtq2effdb4lvt+paSk6K233tKOHTsUHh6uv/76S0uWLJG7u7vWrFmjyMhIo5v45MmTjToe9nqFh4cb3yLXqFFDvXr1UkpKiurWravWrVtLyrhpqlatmlq2bKkdO3Zox44d8vX1lZQxgaGvr69RkyRFRESoW7du2rRpk7Zv364nnnhCmzZtUlRUlEaNGqXU1FRjeIn5W+ROnTopMjJSkZGRatasmYKCghQTE5NpzTdu3DDO8/3OodKhQwft2LFDP/zwg2xsbJSYmGicwzNnzqh69ep6/fXXjfdsqVKllJqaqgMHDli0c+7cOU2bNk27du1Sv379JGXcVJt7X5nnqmjYsKGioqKM83CnnFzj7Fy5csW47rNmzZKNjY3279+v33//Xenp6Zo4caKkjGscGRmp9evXq0iRIlq8eLHOnTtn0VbZsmW1bds2bdq06a46zT777DN5enpKyggyJk+erFdeeUUvvPCCfvvtN0nK8rUQExOjxx57TD4+Ptq8ebOioqLUo0cPSRmvY/O+ZpMnT9aUKVPu+/PNbPfu3ZKUbZC5c+dOzZo1S5LUtm1bSTJ6ad0ZEpo/N8zDNipVqqRFixbJ398/y7bNw1OSk5N1+vRpmUwm7du3T6+//roOHTpkcX4iIiKM91Ne1mhux/zYO//7zt5q5nNoPqcAUNDRgwMAcoH5G0zz2HPzTdPSpUv166+/Svq/PxojIyPVunVr1ahRQ9u2bVPv3r0VFBQkf39/ffnll8ZNREJCgvbv3y9J6tq1qxwcHOTh4aF58+bJy8tLjo6OioiI0O3bt2Vra6vQ0FCjnvT0dMXHx2v//v0W3xi2bt1aRYsWlZRx83XkyBHjj2LzjUaZMmWMP6br1aunOnXq3HPIgNlzzz1n3CAFBQVp06ZNRvt79+5VamqqHBwc1Lt3b9nY2Kh8+fJq3769pk+fnm27trb3zuPvnFzPrFOnTnJ0dFT58uX11FNPaf/+/RZ/vD/IcTz99NNycHDQwYMH9dprr6lBgwaqV6+e+vTpIzs7u3u2nZWXXnpJUsakhKtXr5aU0dXd3LvG7MyZMzp//nyuXC9XV1c5ODgYw1GKFCmiYcOG6YUXXpC9fcafCAEBAQoICFBcXJx27NihXbt2GTfI2c2ZYH4PXL582QhLzO+PXbt2KSUlRdWrV5ckLVy4UOfOnVO9evX09ttv66mnnsqy3TuHWNzvcJyuXbvK1tZWPj4+Klq0qK5cuWK8Hpo3b67mzZvrxo0bioiI0I4dO3Tr1i1JumuVkPLlyxtDH4KDg42b+vj4eNnb2+vPP/+UJPXq1cu4Ee3du7fFdTGfn+yusflb+8yULl3auO7169eXn5+fcX3Kly+vy5cvS5I++ugjo8fGrVu3ZDKZtGPHDoseKcHBwXJycrK42f27mjVras2aNfrpp5+0fv16RUdHKyUlRSdPnlTfvn317bffqnbt2pk+tlixYpo+fboRFi1btswIeP9+bu+0Z8+e+/p8MzMfuzl4/rvo6Gi98cYbSk5OVpUqVdS1a9csazAzv9Zy8h4vU6aMOnTooFKlSql79+5KSkpSly5ddODAAc2cOVNffPHFPdt41DXmpB1Jxv9fmM8pABR0BBwAkAvMY9/N3arN3+RmNumo+Q/Fzz//XKNGjdLGjRu1YMECLViwQA4ODvrvf/+r999/X7GxscYfmubQQ7L81tr8POnp6Ub37syey8xcn/R/3wCan8N8o/f3m4LHHnss+4PPon3zzZK5ffPNoqenp9ElW7LsIp0V8/533tyamecQuXOlgszq+fvxZie74yhTpozCwsI0fvx47d69W7t371ZYWJhKlCihsWPHqn79+lm2m11vlWLFihn/bb6uKSkpWV7X3Lhe3bp101tvvaXff/9db731lq5du6b169erRYsWxj7x8fEaOXKkfv31V6WmphrDUqTsz6X5GJKSku7q2ZKSkqIbN27o5Zdf1sWLFzVnzhz99ttvRk+AGjVqaNKkSRY34WZeXl5ycHBQSkqKLl68eNf2P//8U87Ozpn2RDAPV5BkrLBiDl1iYmI0bNgwRUREyM7OTk8//bRxnH+fNDOz14d5v7i4OOO83Hkt/v46z8k1zi7gyOq637p1y2Ien8xuTP/+uztfe1lJSkpSSkqKunbtqq5duyoxMVG///67PvroI127dk2LFi3KMuCQpGnTpumbb75RbGysSpYsaZzDnLyGcvr5Zmb+rMkssNmzZ4+6d++u+Ph4lSpVStOnTzeus6urq3Gsdx63JGOoTU6YQ0EzBwcHtW7dWgcOHLDowZGVvKgxs3bMPWIKFy5s/M7FxUWSchQMA0BBQMABAA8pOTnZ6GlRo0YNSRnfel28eFHh4eEKDg6WJGPOBrNixYrp008/lZTxbW5UVJS+/fZbzZ49Ww0aNJCfn59sbGxkMpl0+fJllS9fXlJGt+Xr16/Lx8fHuMlxc3Mzxmpn9lxmd36z9/ceDx4eHpLuvmnI7MYiK+Zv/TNr31zrjRs3lJycbPzBfuHChXu2a/4WMbMbWvOwIHd397u2ZXe82cnuOCTp2WefVUBAgGJiYhQVFaVVq1Zpy5YtGjx4sDHkx3ztzJMoStnfJNx5M2Y+3sqVKxuTPqalpSk1NdW4MTcPm3iY63Xn8fTv31+ffvqpVq5caQzVkDKGWy1fvlyBgYGaOHGiihQponfffVdnz541Hp/ZOTIfQ5MmTTRt2jRJGe8VGxsbizDq9ddfV+fOnXX06FHt3LlTixcv1t69ezV+/HhjmMWdHBwc5Ovrq6ioKG3cuFGvvPKKxfZPP/1UW7ZsUUhIiD766COLbdn1BBo9erQ2btyoVq1aadSoUXJzc1PHjh115cqVu/bN7vVRpEgR2draKj09XRcvXjTet39/nefkGmfn3LlzMplMxvObh/R4enpahB+RkZFGQBofH2/c2N4pu54bkvTzzz/rvffek6enp7Zs2SJ7e3s5OzurefPm2rlzp7799lvjPGX2Wti4caMmTZqkokWLauXKlapQoYIWLlyoDz74INvnvd/PNzPzDXpsbKzF70+cOGHMJ1O6dGnNnTtXjz/+uLHdPOfLne8h82dOTpdMljKGK504cUIVK1Y05rIxh5t3hgeZyasay5Qpo4MHD1p8fpjbvDMcNPewyezzFQAKIubgAICHEBcXp9GjRys2NlbOzs7GxIB16tSR9H9LFcbFxalNmzYKCAjQ8uXLdfbsWTVq1Eh+fn7at2+fmjRpor59+xrfwl6/fl0uLi7y8fGRJM2aNUvJycm6deuWPvjgA/Xt21dLly5V1apV5ezsrLi4OM2fP1+StGnTJtWuXVvNmjW76w/87Pj5+UnKuHH68ccfjbbuvLF4GFWrVpWTk5NSUlI0bdo0mUwm/fXXX1q8ePE9H2u+Sdi5c6fFKg8///yzTp8+LUmqVq1artR5L7Nnz1bt2rX1n//8R15eXmrfvr1effVVSRnfOJtvZMyBkXlFgjNnzmQ7dOTOG8PatWvLxsZGR44cMXo1LF68WL6+vurQoYPS0tJy/Xp16dLFeL1NmTLFGIZinnTU1dVVnp6eOnHihDF3hrlnw51BknkFGPN7YMuWLdq3b5+kjBVAfH191bdvX0kZS7z6+vpq9OjRqlq1qrp166ZnnnlGkrJdtaFbt26SpDVr1mjGjBlKTk5Wenq6vvrqK2OulL9P1ngv5uP09PSUm5ub/vjjDx08eNDiOHPCwcHBCDq/+uorJSUlKTY2VlOnTrXYLyfXODsxMTGaO3eupIz3hXni1Tp16qhUqVJGj5EZM2bIZDLpyJEjCggIUOPGje9ahele4V9AQIBsbW1148YNjRkzxpjn5ejRo1q/fr2k/3uPZvZaMM9J4eDgoOLFiysuLk4rVqyQZHluzcGR+XEP+vlm7vljDj+ljPCoX79+unnzpjw9PTVnzpy7egiZ56zYt2+f/vrrL129etWYs+fOHhn3smjRIg0aNEijRo1SXFycbt68qSVLllg8R2byskZzO6tXr1Z8fLy2bdumK1euyNHR0WJOEPM5zGpuFgAoaOjBAQD3ady4cZo0aZLS09N148YNY4jE8OHDjW7XvXr10tq1axUVFaXAwEDZ2dkpMTFRJUqUUMOGDeXl5aUaNWpo3bp16tq1q7y8vBQXF6eUlBR5e3urYcOGkqR33nlHvXr10oYNG4wb2tu3b+uxxx5T+/bt5eHhoU6dOmnGjBn66KOPNHHiRKOLfGBg4H1961a5cmU9//zzWrNmjYYOHarRo0crISFBxYoVy3LCx/vh4eGhV199Vd98842+/PJLzZ49WwkJCRbd/bMSFBQkX19fRUdHa9CgQRo5cqSk//t2sVGjRsZN5aP23HPPadq0aTp8+LDq168vNzc342a8ZcuWxk1aYGCgfv31V02dOlUrV67UhQsX5OnpmaOu3hUqVNCLL76oX375Rb1795aHh4fRXb9p06ays7PL9etlZ2enMWPGqF27dkpMTNS4ceMUFhamWrVqKSIiQuvXr5e/v7/i4+ONm1Lzsdy5FOYzzzyj9u3b6/333zeu2SuvvCJ3d3fjhtS8GkOrVq20Zs0a/fDDD1q5cqVsbW2NNl9++eUsa23SpIl69uypmTNnasKECZoyZYrs7e2NLvYtW7ZU8+bN7+v4a9Wqpb/++kvz5s3T0qVLLW6e77d7/ptvvqk333xTmzdvlr+/v9LT0+8aPpCTa5wdFxcXffLJJ5o8ebIxF0qNGjX0zDPPyM7OTr1799bIkSP19ddf6/vvv9ft27eNIUbmXiU59fjjjys0NFRhYWH67rvvtGjRIrm5uRlD8B577DFjedjMXgtNmzaVlNHToGHDhkpLSzN6Nt15bkuVKqVTp06pf//+qlSpkn744YcH+nwzh2t3Bjnr1q0z5kZJSkoyQkmziIgIVapUSUFBQdqwYYNatmwpR0dHJSUlqVq1atkOPfu7Ll26aMWKFdqzZ4/q16+v9PR0paSk6LHHHjN6RpnPj5Qxqaqvr2+e1ti6dWvNmDFDJ06cUL169Yxg9j//+Y/Fa/Xw4cOSlGefrwDwsOjBAQD36ebNm7p06ZKuXLkiZ2dn1atXT1999ZVFV/kqVapo9uzZ8vf3l729vRwdHfXcc89p7ty5xg39hAkT1Lt3b5UtW9a40W/WrJnmzp1rMRHojBkzjKUbXV1dFRwcbLFP//79NXDgQJUrV05JSUkqWbKkQkNDNWLEiPs+ts8++0whISFyc3OTk5OTQkND9dprrz3sKTMMGDBA3bt3l6enp2xtbfXaa68ZSz1mt7ypnZ2dvvrqK/Xo0UPlypVTenq6UlNTVb58efXp08dYlSMvlClTRvPmzdPzzz8vT09PJSYmqly5cnrrrbc0atQoY78RI0aoSZMmcnZ21u3bt/X222/fdcOSnbFjx6pXr14qWbKkEhISVK5cOQ0fPly9evUy9snt61WlShV1795dUkbviK1bt6pHjx4KCQkxrln9+vWNJVDNPTmKFy+u3r17G69t8w3S//73P3Xs2FHFihXT7du3VblyZX3xxRdGwBEcHKxp06apdu3aRjDk4+Oj8ePHq02bNtnWOnDgQIWHh8vf31+Ojo6ys7NTtWrVNHLkSI0bN+6+hiRJGcvLNm/eXG5ubrK3t1ezZs2MpV3Nx5lTQUFBGjt2rDGcoF69epowYYIky9d5Tq5xVnx8fDR69Gi5ubkZw0X+97//GcFIx44dNWbMGFWqVEkpKSny8vJSp06dcrRCS2ZCQ0M1adIk+fn5ycPDQ/Hx8SpZsqReeeUVLV682JjHI7PXQt26dTVixAiVLFlSNjY2qlixoj799FPZ2trq6NGjxvCWwYMHGz0WzOHFg3y+VapUSY8//riOHj1qzI+0ceNGY3tSUpIuXbpk8c9swoQJCgkJUeHChWVra6umTZtq2rRpOZro2Oypp57S3Llz1aBBAzk5OalQoUIKDg7Wd999ZzEPjPm5zWFPXtbo5uamuXPnqmHDhsYSvF27dtWgQYOMfUwmk/bu3SsXF5f7Ck8AID/ZmO53CnIAAB6AuVeAl5eX6tSpo0aNGiktLU2DBw/WihUr9Oqrrxo9MwBrFh4erqSkJD3xxBPq0KGDJOm7777Thx9+qKeeekq//PLLA7cdFhZmBDvz5s3LrZL/caZOnaopU6Zo4sSJRqCG+7N37161b99ebdu21dixY/O7HADIEYaoAADyhLOzs3bv3m2Mxy9atKgSEhKUmJgoGxsbtWzZMp8rBHLHjRs3jPDh888/l42NjTH8xLwcMB6t//znP5o1a5aWLl1KwPGAli9fLnt7e/Xo0SO/SwGAHGOICgAgz0ybNk3NmjVT0aJFjfH7NWrUUFhYmDFuHrB2gwYNUpcuXVS6dGklJiYaw08GDBjAzWIeKVKkiEJDQxUREaGTJ0/mdzlWJy4uTkuWLFFISIgqVKiQ3+UAQI4V2CEq6enpGjVqlP788085Ojpq9OjR97X8FQAAAAAA+PcosD041q1bp+TkZC1cuFDvvvuuxo0bl98lAQAAAACAAqrABhy7du1So0aNJGUs3bZ///58rggAAAAAABRUBXaS0bi4OIt1uO3s7JSammosIydJCQkJsre318VxDzduu8SQXRY/094/u716w75/qPa2jelo8TPHe38eZX0F/Vhp7+HaK+jXN7fr+7cdb0Gvr6Af77+tPa7Hw7XH++PVWwY2AAAgAElEQVSf3V5Bv74Fvb2Cfj3+LfU5Ojo+0OMLbMDh5uam+Ph44+f09HSLcEOSMSP5w7p69WqutEN7tEd71t1eQa6N9miP9miP9miP9miP9mjv39Le448//kCPL7BDVGrXrq2IiAhJ0p49e1SpUqV8rggAAAAAABRUBbYHR3BwsLZs2aKOHTvKZDLpk08+ye+SAAAAAABAAVVgAw5bW1t99NFH+V0GAAAAAACwAgV2iAoAAAAAAEBO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CDPnb+ZrOpjD+rbHdfu2paamqp33nlHRYoUUYUKFbRx48Z7tkfAAQAAAAAA8tSaw7Fq89VxxSalZ7r966+/1pIlSxQVFaU333xTx44du2ebBBwAAAAAACBPrT4Uqw9eeDzL7evWrZOHh4fatm2rxYsXKyAg4J5tEnAAAAAAAIA8NaFNabWo5pHl9uvXr+vs2bOaOXOmihYtqh49etyzTQIOAAAAAADwyH25KUbVxx5U9bEHteNUfLb7uru7y8fHRwEBAWrevLn27dt3z/btc6tQAAAAAACArPzXr4ha+WT02ijmdncckZqaqvj4eBUvXlyNGzfWiBEjtHfvXm3dulU+Pj73bJ+AAwAAAAAA3FNy7FUdmjNcJRu1V7FaTSy2tWvXTtu27Td+trOz05kzZyz28f7//yyMLCm7hm/LoXNnbd26Va+88ooOHTqkN998U/v379czzzyjsmXLau7cufesj4ADAAAAAABk68ax3Tqzbq7Sbidkun3u3LlKTU1VQkKCWrZsqZ49e+ao3fPnzxv/Xb9+fZ0/f16PP54x+ejMmTM1c+bMHNfIHBwAAAAAACBbN47uUumg/2a53dXVVR4eHpo1a5aKFy+uXr165WF1GejBAQAAAAAAslWueUaPjBPLs94nLi5Oc+bMUXh4uGxt874/BQEHAAAAAAC4y8XIFboU9YskqUKb/nIrXSnb/devXy8HBwc1adIk2/0eFQIOAAAAAABwF++aQfKqEiBJcnD1uGu7edWTwoULy9bWVtu2bVNAQIDs7OzyulRJBBwAAAAAAPwrrRgQfN+PKTleCm36tDp3DjZWPdm4caMqVqyo8+fPq2LFio+g0pwh4AAAAAAAADmS2aonZjlZyvVRYhUVAAAAAABg9Qg4AAAAAACA1SPgAAAAAAAAVo+AAwAAAAAAWD0CDgAAAAAAYPUIOAAAAAAAgNUj4AAAAAAAAFaPgAMAAAAAAFg9Ag4AAAAAAGD1CDgAAAAAAIDVI+AAAAAAAOAfZtb2q/L7/LCqjz2o4SvOy2QyWWyPiYlR+/btVbFiRfXs2VMJCQn5VGnuIeAAAAAAAOAf5PzNZH346wUNblpcU14po3k7rum3I7cs9pk0aZKuXbumlStXKioqSnPnzs2nanOPfX4XAAAAAAAAck8xNwdteKuiSns66tS1ZElSmmUHDu3YsUOBgYGqWLGiatasqZ07d+ZDpbmLHhwAAAAAAPyDONjZqHzRQrqWkKo3Fp7Wk0Ud1fgpN4t9bt26JWdnZ0mSs7OzYmNj86PUXFUge3DcunVLgwYNUlxcnFJSUjRkyBD5+vrmd1kAAAAAABRYX26K0bTNMZKkmf8pqyHLzikpJV0LupZXIXvL/g1ubm5KSkqSJCUmJsrd3T3P681tBTLgmDVrlgIDA9W1a1cdP35c7777rn766af8LgsAAAAAgALrv35F1MrHQ2npJvVedEY3EtP0XZdyKuJir+TUdJmSk5WYmCgPDw/Vrl1b27dv19GjR7Vnzx716dMnv8t/aAUy4OjatascHR0lSWlpaSpUqFCm+3l4eMje3l4XH/L5ihYtavEz7f2z23tYHG/utvewcrM9a7u2/7b2Hpa11Zfb7RX04y3o9eV2ewX9/VbQ23tY1na8Bf385XZ7Bf38FfT2Hta/vb0Cfz2G7Mp2/xL//3+XLl2qg1M6SJKaT/tLkhQWFiantWvVs2dP3bx5U2PGjFGXLl3UokULNW3aVP3795eLi0uu1p/X8j3gWLx4sebMmWPxu08++UQ1atRQTEyMBg0apKFDh2b62Js3b+ZKDVevXs2VdmiP9mjPutsryLXRHu3RHu3RHu3RHu3RHu3lVMOGDXX+/PlMt50/f17x8fGyt7fX/Pnzjd8nJiYqMTHxgZ4vtz3++OMP9Lh8Dzjat2+v9u3b3/X7P//8UwMGDNDgwYPl7++fD5UBAAAAAABrke8BR2aOHTumfv36adKkSapSpUp+lwMAAAAAAAq4AhlwTJgwQcnJyRozZoykjNldp02bls9VAQAAAACAgqpABhyEGQAAAAAA4H7Y3nsXAAAAAADwKF3evVZ7p72tP8J66/S6uTKZTBbbDx06pObNm+vJJ59Uq1atdPz48XyqtOAi4AAAAAAAIB8lx17V2d/mq1TDV1SuxZu6sme9Yo//YbHPyJEjVaRIEW3YsEGJiYkaO3ZsPlVbcBXIISoAAAAAAPxbOLh6qGr3cSrk7q3bNy5LkkymdIt9wsPDZWtrK29vbzk7OystLS0/Si3QCDgAAAAAAMhHNnb2cvIqoZS4Gzq+NEyFvErIvVx1i30ee+wxSdKoUaO0e/duLVq0KD9KLdAIOAAAAAAAyAcXI1foUtQvkqQnW/fT6TXfKD01RRU7vCdbeweLfU0mk4YOHaq5c+dqzJgxatCgQX6UXKARcAAAAAAAkA+8awbJq0qATOnpOrE8XKlJ8arY/j3ZOxdWelqqkpOTlZiYKA8PD02fPl1z5szR8OHD1aZNG8XHx8vV1TW/D6FAIeAAAAAAAOARWDEgOEf7rVq1St2/Pi1JOjx3hCRp3Lhx+umnn9S/f38dO3ZMYWFhkqTRo0dr9OjRql27tlasWPFoCrdSBBwAAAAAAOSj5s2b6/z585luCwkJkSQdPHgwL0uySiwTCw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rZ53TH9PR0HTlyRJcuXVJcXJzc3d31xBNPqGzZso+yPgAAAAAAgHu6Z8Cxfft2LViwQFu2bFF8fPxd293d3dW0aVO1bdtWderUeSRFAgAAAAAAZCfLgOPw4cMaNWqU/vjjD5lMJklSsWLF5O3tLWdnZyUmJurKlSuKiYnRjz/+qCVLlsjPz09DhgxRtWrV8uwAAAAAAAAAsgw42rVrJycnJ7Vu3VpNmjSRv7+/PDw87trv+vXr2rNnjyIiIrRmzRq1b99eBw8efKRFAwAAAAAA3CnLgGPEiBF66aWX5OLikm0DXl5eCgoKUlBQkIYOHapffvkl14sEAAAAAADITpYBR8eOHbN9YFxcnCTJzc3N+J2Dg4Nat26dS6UBAAAAAADkzH0vE7tr1y41a9ZMdevWVd26ddWyZUvt37//UdQGAAAAAACQI/cdcAwePFhpaWlq0aKF/Pz8dOzYMY0YMeJR1AYAAAAAQIG0YNc1BU44LL/PD+v7Xdcy3cdkMqlnz55q2bJlHlf375RlwLF06VJj9RSz1NRUnT9/XqGhoRo/frymT58uBwcHnTp16pEXCgAAAABAQRCblKaRKy9oSHAJdapbRMNWnNfNxDSLfc6ePasuXbowT2UeyjLgGDJkiFq2bKlVq1YZv7O3t1etWrU0fPhwNW7cWA0bNlRKSor8/f3zpFgAAAAAAPKbu5OddgysolY+HnJ1tJW9nY1sbCz32bFjh8qVK6dWrVrlT5H/QlkGHD/99JOeeOIJ9e/fX61atdK6deskSZMnT1br1q3l6empsmXLqmPHjvrkk0/yrGAAAAAAAPKbh7OdZkde1cerL+qN+t5yd7Kz2N6mTRt99NFHcnZ2zqcK/32yXEWlSpUqmjZtmvbu3avJkyerb9++qlq1qt5++22NGTMmL2sEAAAAACDffbkpRtM2x0iSvnm1rF6q7qkS7g7qs+iMGjzppob5XN+/3T0nGa1Ro4a+/vprzZ8/X25ubnrzzTfVoUMHbdmyJS/qAwAAAACgQPivXxGtfPMpLe9VQQN/Pqfoswlyccy4rU5ISVdycrJu3ryZz1X+e2XZg0OSLly4oAMHDsje3l7Vq1fX3LlztX37dk2ePFndu3dX7dq11a9fPwUEBORVvQAAAAAAPBIOPddku937//+TpLb24zV41ixJUmhoqJ4fNkwLFy5U//79dfz4cTk5OT3aYnGXLAOOH3/8USNHjlRaWsZMsE5OTpo0aZIaN26swMBAbdy4UVOmTFHXrl1Vt25dzZ07N8+KBgAAAAAgPw0cOFADBw60+F1ISIhCQkIsfjdp0qS8LOtfLcshKuHh4UpPT9e7776rXr16KTExUdOmTTO2N27cWD/++KPCwsIUGxubJ8UCAAAAAABkJsuAIyEhQQ4ODgoICJCfn58kKTEx8a79mjZtqp9//vnRVQgAAAAAAHAPWQ5RadWqlb799lt16NDB+F3Lli3zpCgAAAAAAID7kWXAMWzYMNWqVUt//PGH7Ozs5O/vryZNmuRlbQAAAAAAADmSZcBhMpnUsmXL++61YTKZZGNj89CFAQAAAACQW67s/V0Xti2VKS1NJRu1k3f1xhbbjx8/rn79+unPP/9UUFCQJk6cKBcXl3yqFg8iyzk4nn32WYWHh+vs2bM5aujq1auaNWuWgoODc604AAAAAAAeVtrtBJ1Z/61KPdNBxWo10em1c5SaFG+xz2effaaiRYvq559/1urVq7VgwYJ8qhYPKsseHD4+PgoPD9fUqVNVqVIl+fv7q1KlSvL29paTk5NiY2N15coVnTx5UpGRkTp69KhMJpOCgoLysn4AAAAAALJlV8hF1XtPlp2jsy7vXiMbW7u7Rh6Eh4crISFB8fHxsrW1lZOTUz5ViweVZcDx5ZdfauPGjZo+fbqio6P1559/Zjr0xGQySZICAwPVq1cv1a9f/9FVCwAAAADAA7B3ctXlXat17vcFKlHvZdkVshx+Ym9vr9TUVPn7++vJJ59UmzZt8qlSPKgsAw5Jaty4sRo3bqxjx45p48aN2r17ty5fvqzY2Fi5u7urZMmSqlOnjho3bqyyZcvmVc0AAAAAANzTxcgVuhT1iySpQpv+8qoSKAe3IjqxPFyFn6gqyXKKBVdXV61cuVL9+/fX8OHD9cUXX+RD1XhQ2QYcZk899ZSeeuopde/e/VHXAwAAAABArvCuGSSvKgEypafrrx8nqNSzHWXr4ChJSk+5reTkZCUmJsrDw0OhoaFyd3dXjx49ZGtrq/j4+Hu0joImRwGHJKWnp+vIkSO6dOmS4uLi5O7urieeeIKeGwAAAACAe65SYnZp56869/sCVes5XoU8ij1UeysGBGvGjBkaNWqUIiMjVaZMmSzbG+9xUbNmzZIkhYaGatiwgVq4cKH69++v48ePq3PnzhoyZIgWLlyo2rVra8SIEfd5BpDf7hlwbN++XQsWLNCWLVsyTbDc3d3VtGlTtW3bVnXq1HkkRQIAAAAACi7zKiVlX+iu29cv6fTaOfKs6HfXfvEX/tL5TT/kWnu7d+/W2LFjc1TjwIEDNXDgQIvfhYSEKCQkRJIUEBCgDRs25KgtFExZLhN7+PBhdezYUd26ddPq1asVFxcnb29vValSRb6+vqpSpYq8vb118+ZN/fjjj3rttdfUqVMnHThwIC/rBwAAAADkM/MqJV6VA2Tr6JTpKiU3btzQieVfqphv01xrr3fv3urWrVuuHgusV5Y9ONq1aycnJye1bt1aTZo0kb+/vzw8PO7a7/r169qzZ48iIiK0Zs0atW/fXgcPHnykRQMAAAAACpbsVikxmUzq16+fPCv6yePJmrq8c1WutPfiiy+qadOmmj59+iM5JliXLAOOESNG6KWXXpKLi0tWu0iSvLy8FBQUpKCgIA0dOlS//PJLrhcJAAAAACh4crpKyblz57R27VrZOjrpyt6MYSCH5gxXrbf/91Dtubm5ad68eZKk5557TkeOHMmDo0ZBlWXA0bFjR4ufk5KSFBcXJ5PJJDc3Nzk7O9/1GAcHB7Vu3Tr3qwQAAAAAFDg5XaWkRIkSioyM1OtfbVL8hb90csU0PdX23YduT5J27dqlPn36GEEH/r2ynWT08OHDmjVrlrZt26aYmBiLbd7e3goMDFS3bt1UtWrVR1okAAAAACDvrRgQnON977VKSZkyZbT2w1e1detWvbJimub1f+mhVj0xP/bMmTOSpJIlSz7oYeIfIsuAIyIiQqGhoUpNTZXJZLpre0xMjJYvX65Vq1Zp6tSpatw48yWAAAAAAAD/fPdapcSsfv36On/+fJ63h3++LAOO8ePHKzU1Va1atdJLL72kEiVKqFChQpIyhqtcvHhRy5cv17JlyzRhwgQCDgAAAAAAkG+yDDhOnDihwoUL67PPPst0e8WKFdWoUSOtW7dOJ0+efFT1AQAAAAAA3JNtVhsef/xx3bp1S+Hh4Tp58qSSkpKMbbdv39bp06c1ZcoUJSQkMNYJAAAAAADkqyx7cLzxxhsaNmyYpk6dqqlTp2bbSJ8+fXK9MAAAAAAAgJzKMuBo166dPD09NXPmTO3du1fp6el37VOtWjW98cYbev755x9pkQAAAAAAANnJdpnY5557Ts8995ySkpJ0+vRpxcXFSZJcXV1VunRpubq65kmRAAAAAAAA2ck24DBzcnJSpUqVHnUtAAAAAAAADyTLSUYBAAAAAACsRZY9OMLDw++rob59+z50MQAAAAAAAA8i24DDxsYmxw0RcAAAAAAAgPySZcAREhKiH374Qenp6SpdurRKlCiRl3UBAAAAAB6hK3t/14VtS2VKS1PJRu3kXb2xxXZ/f3+dPXvW+LlcuXLaunVrXpcJ5FiWAceHH36ohg0b6p133lF6errCwsLk6emZl7UBAAAAAB6BtNsJOrP+W5V9obtuX7+k02vnyLOin8U+69evV3p6ui5fvqwXX3xRw4YNy6dqgZzJdpLR4OBgde/eXefOndMXX3yRVzUBAAAAAB4hu0Iuqt57srwqB8jW0Uk2tnZ3TVFQuHBheXh46IsvvtCzzz6rFi1a5FO1QM7cc5nYXr16KSkpSY6OjjKZTPc1LwcAAAAAoGCyd3LV5V2rde73BSpR72XZFXK5a5/Tp09rxYoVWrt2bT5UCNyfewYcbm5uGjp0aF7UAgAAAAB4hC5GrtClqF8kSRXa9JdXlUA5uBXRieXhKvxEVUnBFvsvW7ZMVapUUZUqVfKhWuD+3DPgkKRTp07p5MmTio+Pl8lkkpubm8qWLaty5co94vIAAAAAALnFu2aQvKoEyJSerr9+nKBSz3aUrYOjJCk95baSk5OVmJgoDw8PSdK2bdvUoEGD/CwZyLFsA47vvvtOM2fO1MWLFzPdXrx4cfXo0UOvvfbaIykOAAAAAPLKgl3XNPn3y0pNlwY2eUwd6xSx2H769Gm9OeMvHb6cpJolnTW1wxMq5pb1LVV+tGdaP0mHDh1SrVq19L///U/FihXLsr3xHhc1a9YsSVJoaKiGDRuohQsXqn///jp+/LicnJx0/vx5BQcHZ9kGUJBkOcnoV199pY8//lgXLlyQjY2NPD09VaJECZUoUcJI8y5evKgxY8ZoxowZeVYwAAAAAOS22KQ0jVx5QUOCS6hT3SIatuK8biamWezz9ddfKyk1Xb/1ragbiWn6etuVgtdeUpIiIiJ048aNe96nDRw4UAcOHNCBAweMFVJCQkJ0/vx5OTk5SZI2bNigrl27ZtsOUFBkGXDMnz9fNjY2+vjjjxUdHa1t27Zpw4YN2rBhg7Zv367o6Gh9/PHHkjJ6egAAAACAtXJ3stOOgVXUysdDro62srez0d/XV6hRo4acHWxVvLCDnBxs5WCX9QIM+daes7NKlCghJycnOTg43O9pAKxalgHH1atX5erqqnbt2qlQoUJ3bXdyclLr1q3l5OSk69evP9IiAQAAAOBR83C20+zIq/p49UW9Ud9b7k52FtuffPJJnb6erCpjDupCbIq6BhQtcO2dOnVKFSpU0IULF9S9e/f7OHrA+mUZcFSpUkVxcXHq3r27Fi1apI0bNyoqKkpRUVGKiIjQ4sWL1bNnTyUlJalatWp5WTMAAAAA5IovN8Wo+tiDqj72oHacitdL1T31ZYcymrwxRpEn4y32HT58uMoVKaSfez6pckUcNXjpuQLXXvny5bVixQqVK1dOAwYMyIUzBFiPLGewGTp0qLp3765t27Zp+/btme5jMpnk6urKMrIAAAAArNJ//YqolY+H0tJN6vLtKQ1rVkIujhnfAyekpFusKuLq6irTTRu5ONiqkL2NrsanFrj2JMnFxUWFChXStWvXHtVpAwqkLAOOWrVqaeXKlZo/f74iIyONZWIlydXVVaVLl5a/v786deqkkiVL5lnBAAAAACDde1WR8+fP661fC2vfvn0KCgrS+PHjVbhwYYt9vP//P0lqaz9eg+9YVeT5YcMsVhUZM2aM3nnnHTWfeUhPPvmkPp/yuRx8fQtce8HBwRntff75Q5xdwPpku0xs8eLF6dYEAAAAoMAxryry2culdOpasoatOK/mVT2MMECSxowZo+TkZK1cuVIhISH64osvNHLkyCzbHDhwoP4fe/cen3P9/3H8ce08O5mNGXM+DWEOEembQ1LJ90doOUY5dFCZfBsSX0IOJSI5a/o6hSgsoZizkUNiCROzDTMzdj5dvz9kdTWbC7u2mef9dtvtu+t6v/fa8zO3at+Xz+f9GjZsmMl7/v7++Pv7A1CjRg02btxodsaiXk+kuMmzwREXF8fatWuJiIigfPnydOzYES8vL5M9kydPJj4+nokTJ1o0qIiIiIiIyC23poo421uxeF/sbaeK/Prrr7Rp04bq1avTokUL9u7dWzhhRaRA5NrgOHfuHD169DB5bmvmzJm88847vPLKK9nvBQcHc/nyZTU4RERERESkQLk5WrNw7xU+/OEi7zxZOsdUkYoVK/Lrr7+SmprKyZMnSUhIKKSkIlIQcp2iMnnyZGJjY/H29qZ9+/Z4e3uTmprK1KlTGT16dEFmFBERERERAe5uqkhgYCAnT57E19eXGzduULJkyUJKLSIFIdc7OI4cOYKdnR3ffPMNJUuWJCMjgwkTJrB8+XJWrVoFwLhx4wosqIiIiIiIyN1MFYmLi+Ptt9/miSeeYNiwYbRo0aKQ04uIJeXa4MjMzMTGxib7lGEbGxvGjBmDo6MjixYtYtWqVcTHx5OWllZgYUVERERE5MGWlZnB78vHY2VjT82XRpisxcTE8MZmN44cOUKrVq2YMWMGJUqUMNlzN1NFXF1d+fLLL5k8eTLt27fnnXfeKYArFJHCkusjKvXq1SM5OZlBgwbxww8/ZL//3nvv0a9fP4xGI5s3byYuLq5AgoqIiIiIyIMvMmQFSRf/uO3a9OnTuXr1KsHBwYSGhrJkyZI8aw0bNozjx49z/Phx3n//feDmVJGoqCgcHBxo0KABu3bt4tSpU8yaNStHs0REipdcGxxvv/02tra27N69m9WrV5usBQ1UurgAACAASURBVAYGMmzYMAz/PKZYREREREQkF3G/H+R6+C+UrNH4tusHDhzgscceo0aNGjRo0ICDBw8WcEIReZDl2uCoX78+X3/9NZ07d6ZBgwY51vv378+KFSto1aoVdnZ2Fg0pIiIiIiIPttRrl4nY8iWVn38dKzuH2+65ceMGjo6OADg6OnL9+vWCjCgiD7hcz+AA8PX1zXP8a/369ZkzZw4ZGRn5HgzgzJkzvPjii+zZswd7e3uLfA8REREREbGci/s3cCl0I5mpSWCw4vSqKWSlp2I0Gjm/JQiGtsve6+zsTEpKCgDJycm4uroWVmwReQDl2eAwu4hNvpQxkZCQwOTJk3V3iIiIiIjIA8yzQWvcfZuRmZqElbUtBhtbIrevIC0hjnKPv2Ay9aRRo0bs27ePU6dOceTIEd54443Cji8iDxCzOhNt27alTJkyLF++PMfaSy+9xJUrV9i6dWu+hTIajXzwwQcMHTo0z3+pubm5YWNjw8X7/H4eHh4mr1WveNe7X7re/K13v/Kz3oP2Z/uw1btfD1q+/K5X1K+3qOfL73pF/Z+3ol7vfj1o11vYP79/Tj35Z7094/3p3r07kZGR7Ny506ya/fsf5dy5c2z5dABLlixhwIABxMfHM2HCBF5++WU6dOjAU089RUBAgA4GFRGzmdXgiIyMJDMz87ZrUVFRxMTE3HOAVatWERQUZPJeuXLleO655/D19c3za+Pj4+/5+/5dbGxsvtRRPdVTvQe7XlHOpnqqp3qqp3qqV1j1bk09cfaplaPehQsXGDlyJFu3bqVRo0Zmf6/Jkydn1+rQoQNRUVEkJiZiY2PD0qVLs/clJyeTnJx8X/lF5MHj7e19T19nVoPjo48+yj7s559Gjhx5X//S6datG926dTN5r127dqxZs4Y1a9YQExPDK6+8YvIvOhERERERsby/Tz3JSE7IsX7gwAEqV65Mx44diYyMLISEIiJ/MavB0blz51zXnnnmmXwLc8uWLVuyP2/Tpg2LFi3K9+8hIiIiIiK5uzX1pFqXd4k5vBVu0+Do3LkznTt3ZsiQIYWQUETE1F2fDrp7927CwsJwcXGhSZMmVKtWzRK5RERERESkENzN1BMRkaIk1waHr68v3t7ebNu2DYDr168zcOBAjh49mr3HYDDQrVs3xowZg5WVlUUC/vTTTxapKyIiIiIiOd3N1BMRkaIkzzs4jEZj9ucTJ07kyJEjWFlZ4evrS3p6OqdOneLrr7+mbNmyvP766xYPKyIiIiIieUvLyKLrorM42hpY2a+qyVpYWBiZW6Zx8uRJ6taty4wZM6hatWoulf4yZEgoERERrBn1AitXriQgIIDw8HAcHBwsdRkiInfN7Nsutm7disFgICgoiG+++Yb169ezYMECjEYjq1atsmRGEREREREx08TNl/gl6vZDAMaMGUOpUqXYtm0bycnJfPTRR2bVnD59OmvWrAHA39+fqKgok+bG9OnT2bBhw/2HFxG5D2afwWFjY4OzszOPPvpo9nstW7bE2dmZq1evWiSciIiIiIiY7/sT8Ww7dYP2vq5cS87IsT5r1iysrKzw9PTE0dGRzMzMQkgpImIZed7BceXKFbp3787w4cNxcXEhISGBn3/+GYD09HQWLVpEQkICFSpUKJCwIiIiIiJye+evpvH+hihmdq2As/3tf80vU6YMnp6e/Pe//+XQoUO8+uqrBZxSRMRycr2Dw8vLi0uXLnH48GEOHz4M3DxUdMWKFTRu3Jh169YxZcoUDAYDL730UoEFFhERERGRv8zeGcMXu2K4npKFtRX0XHKW5HQjWUYj72+IYsqAv/YajUZGjhzJkiVLmDBhAo8//njhBRcRyWe5NjhCQkJISEjg5MmTnDp1it9//53ff/8dX19f4Gb3t0SJEvTv35+ePXsWWGAREREREflLzyal6PiIG9dTMrG3scLexsCEzRe5eD2dd1uXMZl6MmfOHIKCghg1ahSdO3cmMTERJyenwr4EEZF8kecZHM7OzjRu3JjGjRvnWHvsscfYv38/tra2FgsnIiIiIlLc5TX1JDw8nHe+s+fkyZO0bt2aTz/9lBIlSpjs8fzz4+9cooZwLSICryFrsqeenD59mpkzZwIwfvx4xo8fT6NGjXQ4qIgUG2YfMvpP9vb2+ZlDREREROShdGvqSbNKJXKsTZkyBQ8PD9atW8dzzz3H8uXLzTo3Y/r06dmf+/v74+/vD8CJEyfyL7iISBFzzw0OERERERG5P+ZMPUlKSiIxMRErKyuT0awiImIq1wbHrFmz7qrQ4MGD7zuMiIiIiMjD4tbUky97ViYoNJZryTn32NjYkJGRQdOmTalatSqdO3cu+KAiIg+IPBscBoPB7EJqcIiIiIiI3NndTD0BcHJyIjg4mICAAEaNGsW0adMKJ7iISBGXa4PD39+f1atXk5WVhY+PD2XLli3IXCIiIiIixdLdTD158803cXV1pX///lhZWZGYmFjY8UVEiqxcGxxjx46lZcuWDBkyhKysLGbOnEnJkiULMpuIiIiIyAPHdsDmPNfNnXoSHh5Onz59GD58OCtXrqRRo0Z88MEHFsstIvKgs8prsV27drz66qtERkbqVjgREREREQuZPn06a9asAW7eSR0VFYWDgwPNmjVj27ZthIeHs3r1anx8fAo5qYhI0XXHKSoDBw4kJSUFOzs7jEbjXZ3LISIiIiIiIiJSEO7Y4HB2dmbkyJEFkUVERERERERE5J7cscEBcO7cOf744w8SExMxGo04OztTqVIlKleubOF4IiIiIiIiIiJ3lmeDY9myZcyfP5+LFy/edt3Ly4v+/fvTq1cvi4QTERERERERETFHrg2OBQsW8Mknn2A0GrGyssLNzQ0HBwcAkpOTiY+P5+LFi0yYMIGkpCQGDhxYYKFFRERERO5GVmYGvy8fj5WNPQxtZ7KWmpFF3YlhpGcaAXiyujNLelfOs15aRhZdF53F0dbANwNM11JTU6lZsybp6ekAtGrVimXLluXbtYiIyO3l2uBYunQpBoOBcePG8e9//xt7e3uT9ZSUFNavX8/o0aNZtmyZGhwiIiIiUmRFhqwg6eIfOPvUyrH226UU0jON7BtaixJ2Vtha3/lQ/YmbL/FLVDLNKpXIsRYWFkZ6ejoHDx7EyckJW1vbfLkGERHJW65jYmNjY3FycqJLly45mhsADg4OdOrUCQcHB+Li4iwaUkRERETkXsX9fpDr4b9Qskbj267/EpmMtRX0CDrLy//7g3NX0/Ks9/2JeLadukF7X9fbrh89ehRra2tefPFFevbsyR9//HG/lyAiImbItcHh6+tLQkICr776Kl9//TUhISGEhoYSGhrKjh07WLVqFQMGDCAlJYW6desWZGYREREREbOkXrtMxJYvqfz861jZOdx2j5erLf2aeTD7xYq4OVozdO2FXOudv5rG+xuimNm1As72t/9V+tY5dfPmzaNkyZK8/fbb+XItIiKSt1wfURk5ciSvvvoqe/fuZd++fbfdYzQacXJy0hhZERERESlSLu7fwKXQjWSmJoHBitOrppCVnorRaGTEiBF89NFH2Xvb1XKhZVVnSthZ0a6WK6ODozAajRgMfz2qMntnDF/siuF6ShbWVtBzyVmS041k3aZe+/bt+de//kWJEiV4+umnef/993PUExGR/Jdrg8PPz4/g4GCWLl3K/v37s8fEAjg5OeHj40PTpk3p3bs35cqVK7DAIiIiIiJ34tmgNe6+zchMTcLK2haDjS2R21eQlhDHsGHDSEtLIzk5GTc3N/6zLpLQ80n8r09ldpy+Qf1yjjmaET2blKLjI25cT8nE3sYKexsDEzZf5OL19Bz1AgICCA0NZcWKFWzfvp0GDRqouSEiUgDyHBPr5eXF0KFDCyqLiIiIiAiQ95SSr197nMDAQDZv3oyPjw+zZ8+mVq2ch4f+05AhoURERODh4cHKlSsJCAggPDycEYt+4q233uLpuYeoW7cuny/6DNvKlU2+1vPPj79ziRrCtdvUGz58OG+99RatW7embt26zJo1675+FiIiYp48GxxxcXGsXbuWiIgIypcvT8eOHfHy8jLZM3nyZOLj45k4caJFg4qIiIjIwyOvKSXTp0/n9OnTbN26leXLlxMeHm5Wg2P69OnZn/v7++Pv7w9A2bJlWbVq1V1nzO96IiJyf3JtcJw7d44ePXpw9erV7PdmzpzJO++8wyuvvJL9XnBwMJcvX1aDQ0RERETyxd+nlFxLzsixvnPnTqytrXnppZcoX748vXr1KoSUIiJS1OQ6RWXy5MnExsbi7e1N+/bt8fb2JjU1lalTpzJ69OiCzCgiIiIiDwlzppTEx8dz9epVvvjiC65evcq4ceMKOKWIiBRFud7BceTIEezs7Pjmm28oWbIkGRkZTJgwgeXLl2ffcqf/mIiIiIhIfribKSXOzs7UqlWL+vXr07JlS7Zv3154wUVEpMjItcGRmZmJjY0NLi4uNzfa2DBmzBgcHR1ZtGgRq1atIj4+nrS0tAILKyIiIiLF091MKWnevDnff/894eHhHDlyxKzzN0REpPjLtcFRr149du/ezaBBg+jWrRvt27cH4L333sNoNLJ48WI2b96smd4iIiIikufUk8fnX+PChQvZrytXrsyePXtM9tzNlJKhQ4cSGRlJ+/btqVOnDh988IFlLkpERB4ouTY43n77bUJDQ9m9ezcGgyG7wQEQGBiIh4cH06ZNw2g0FkhQERERESm68pp68uOPP5KVlcXly5d57rnneP/9982qmduUEgcHBxYsWJA/wUVEpNjI9ZDR+vXr8/XXX9O5c2caNGiQY71///6sWLGCVq1aYWdnZ9GQIiIiIlJ0/X3qye24uLjg5ubGtGnTaNWqFR06dCjghCIi8jDI9Q4OAF9f3zzHv9avX585c+aQkZFzfJeIiIiIFH+3pp582bMyQaGxXEvOZd/582zYsIEtW7YUbEAREXlo5HoHR7du3Vi7di0pKSl3LGJjY0NmZiabN2/WHHIRERGRh8DsnTHU++gET8z4nWvJmfRccpZvj8Vz4HwSI0aMyLH/u+++w9fXF19f30JIKyIiD4M8p6iMGDGCcePG0bx5c5o2bUqtWrXw8PDA0dGR+Ph4YmNjOXv2LPv37+fAgQMkJiZSu3btgswvIiIiIoXgbqaeAOzdu5fHH3+8kFOLiEhxlmuDY82aNSxfvpwFCxbw008/sW3btlyLGI1GKlWqRGBgIF27drVIUBERERFLysrM4Pfl47GysYeh7UzWUq/FcHbDbJKvXMCpbBWqdHwTWye3e653Pi6Nt1ZF8NvlFBqUc+TzFytS2jnPJ4fznFKS3/Wi2y/g9ddfJywsDD8/P+bOnUvp0qVN9tzN1BMHBweioqJo164dIiIilpLrIyoGg4EePXqwdetW5s6dS/fu3alVqxbu7u5YW1vj7u5O3bp16dOnD4sXL+aHH36gW7duGhkrIiIiD6TIkBUkXfzjtmsxhzeTlZFG3VcmkZGSyOWff7ivel/uiyUlI4ufBtfgWnImC/deuWO9W1NKCqLewoULSUlJYceOHVy7do158+bdsR7cnHqyZs0a4ObUk6ioKBwcHADYtm0bffv2NauOiIjIvci7tQ9YWVnx5JNP8uSTTxZEHhEREZECF/f7Qa6H/0LJGo3JSE7Ise7oVZmEqDPYOpfEysYWg1Xev0Ldqd4j5Rw5dCEJLxdbHGytsLXO+y+I/j6l5FpyzsPd87te/fr1+fnnnylbtiwODg7Y2trmWU9ERKQoyPUODhEREZGHQeq1y0Rs+ZLKz7+OlZ3Dbfc4uJcl7dpljkwfQPqNOEo3euq+6lX1sON8XBq+E04QfT2dvs08cq13a0rJzK4VcLa//a9u+V6valXOnTtHtWrViI6O5tVXX821noiISFGhBoeIiIg8lC7u38DRma9zfMF/yEhJ5PSqKcSF7SUh8vccU0Aifvwf9u5e1Oo5Bnv3Mpz/YeF91RsTHE3lUvasG1CVyqXseO/byBz17mZKSX7XGzVqFFWqVGHDhg1UrlyZoUOHmv1zFRERKSx3fERFREREpDjybNAad99mZKYmYWVti8HGlsjtK0hLiMsxBcT6zzsxrGztMVjbkpF0477qOf1550QJ25vTR2ITcz4mcjdTSvK9npPTzXolSmBvb8/Vq1fz7ecuIiJiKWpwiIiISLGzYei9TesYMiSUiNtMAdnw1RcMGTKEsGVjqFq1KlNnf0bDhg3vud7ExcEMGTKEZ+eH3az32VRs/1HvbqaU5He9CRMmMGTIENq1a3ez3tSpd/2zFBERKWhqcIiIiIj8afr06dmf+/v74+/vD0CNGjXYuHGj6omIiBRhZp/Bce7cOUaNGkW7du3w8/MDYMKECRw+fNhi4UREREREREREzGHWHRxhYWH06tWLpKQkjEYjBsPN0WOrVq1ixYoVzJs3j+bNm1s0qIiIiIiIiIhIbsy6g+Pjjz8mKSmJgQMH4u7uDkBaWhpt27YlPT2dGTNmWDSkiIiIiIiIiEhezGpwHDp0CBcXFwICArCzswPAzs6OqVOn4uLiwsmTJy0aUkREREREREQkL2Y9omJjY0NqairJyckm70dGRpKYmIibm5tFwomIiEjxcOXYDs7/sDD79bqqs+nUqVP26+S0LIZ8c4GdZxJoUN6RmV0r4Omc+68pKw/F8d63kdmvZ5deZ1IvKSmJt99+m5CQEBo2bMjs2bPx9PznDBEREREpTsy6g+Nf//oXaWlpvPrqq9y4cXPu+8SJE+nevTtGo5GWLVtaNKSIiIg82JIu/YFb9UbUHzyb+oNn06FDB5P1rw5c5eeIJL4dWJWrSRl8FnI5z3rHopJ52teFX4bX5pfhtXPUW7JkCQcOHCA4OJjY2Fg+/fTTfL8mERERKVrManCMHDmSKlWqcOjQoeyDRr/66iuuXLmCj48Pw4YNs3ROEREReYAlXTxLYvQZwoJGERmyAqPRaLJ+MCKJ+uUcqVHagaaVnPg5IinPeseikjl8IZlnvjjNhM0Xc9Q7cOAADRo0oEaNGjRr1oyDBw/m+zWJiIhI0WLWIyoeHh6sXbuWb775hgMHDhAfH4+HhweNGzemU6dO2NvbWzqniIiIPMCcfWrhUKosDqW8Ob1mGkFBQQwYMCB7/UZKJqVKWAPgaGvFjdSsPOs1reREVQ87qpW2p+//zlHnn/Vu3Mg+GN3R0TH7DlQREREpvsxqcADY29vTvXt3unfvbsk8IiIiUkxc3L+BS6EbAaja6R2cylXHytoGB8/yhIWFmex1sbciJePmXRjJ6Vm42Oe8yXT2zhi+2BUDwPzulWjk44idjRU1y9jnqOfs7ExKSsrNesnJuLi45Pv1iYiISNFiVoOjT58+ua4ZDAYcHR0pX748zz//PA0bNsy3cCIiIvLg8mzQGnffZmSlpxEW9D5lGrXH45GWpMRG4uc3gIyMDBITE3FxccHPpwSL9sVy5koq+/9I5LHKTjnq9WxSio6PuJGcnkX72ad55TEPujV051RMKv5+fib1GjZsyMKFCzl9+jT79u2jefPmhfATEBERkYJkVoMjNDQUg8EAYPKMq8FgMHm9fPlyZs6cSdu2bfM5poiIiBQlG4a2u6v9Gx8vzdixY4k+s49+vXvSo0cPQkND6dq1KyEhIfT/YhfHAwLouGgbfn5NePeLL7D9x9QTzz8/AOb6bWTs2LGsDruCf69+Oeq98sorHDt2jGeffRY/Pz8CAgLy58JFRESkyDKrwTFjxgwmTpxIRkYGXbt2xdvbm+joaFatWgXAoEGD+OWXX9i4cSPz589Xg0NERERMdOjQIcekkxYtWhAVFZX9et68eYVWT0RERB58ZjU4QkJCiImJ4fvvv6dSpUrZ7//73/+mQ4cOXLhwgalTp/LTTz9x8uRJi4UVEREREREREbkds8bEbtq0CUdHR5PmBkC1atUoUaIE3377LVZWVpQoUYL09HSLBBURERERERERyY1ZDY4SJUqQlJTErFmzyMjIACA9PZ2ZM2eSlJSEtbU1u3fvJjY2lpIlS1o0sIiIiIiIiIjIP5n1iMoLL7zAvHnz+Pzzz5k3bx4lS5YkLi6OjIwMDAYDL7zwAgcPHgSgSZMmFg0sIiIiIiIiIvJPZt3BMWTIEHr16oW1tTVpaWlcvnyZ9PR07O3t6devHwEBAcTFxVGzZk3ee+89S2cWERERC1t5KI5KY37N/li3bp3JenR0NF26dKFq1aq0adOGw4cPF1JSERERkZvMuoPDysqKUaNG8cYbb3Ds2DFu3LiBh4cHdevWxdXVFYDhw4fj4OBg0bAiIiJSMI5FJfO0rwsfd/IBwO0fE0s+/vhj4uPj2b59O4GBgYwYMYJNmzYVRlQRERERwMwGxy2lSpXiySefvO2amhsiIiLFx7GoZCLj03nmi9M8Uc2Zya8ZTdZHjhxJWloa3t7euLm5ceXKlUJKKiIiInKTWQ2OxMREZs+eze7du0lMTCQrK8tk3WAwsHXrVosEFBERkYLXtJITVT3sqFbanr7/O0edoCAGDBiQve7h4QHAggUL+O677/j0008LK6qIiIgIYGaDY+zYsaxfvx6j0XjbdYPBkK+hREREpODN3hnDF7tiAJjfvRKNfByxs7GiZhl7wsLCcuz//PPPmTBhAm+88Qb+/v4FHVdERETEhFkNjlt3ZzzxxBO0atUKR0dHNTVERESKmZ5NStHxETeS07NoP/s0rzzmQbeG7pyKScXfz4+MjAwSExNxcXEhODiYCRMm0K9fP9566y1u3LiBi4tLYV+CiIiIPMTManDY29sDMGfOHKytrS0aSERERPKf7YDNd9zj+ecHwFy/jYwdO5bVYVfw79WPHj16EBoaSteuXQkJCWH69OkALF68mMWLF1O6dGmOHj1quQsQERERuQOzGhxdu3Zl8eLFREdH4+PjY+lMIiIiUsg6dOhAh39MTmnRogVRUVEAOntLREREihyzGhzVq1fHy8uLl156iaeeegp3d/ccd3IMHjzYIgFFRERERERERO7ErAZHYGAgBoMBo9HIypUrb7tHDQ4RERERERERKSxmNTgeffRRS+cQEREREREREblnZjU4vvrqK0vnEBERERERERG5Z2Y1OG65fv06SUlJZGVlAZCVlUVCQgL79u2jb9++lsgnIiIiIiIiInJHZjU4Tp06xeDBgzl//nyue9TgEBEREREREZHCYlaDY/LkyZw7dy7X9SeffDLfAomIiIiIiIiI3C0rczb98ssv2NjYsHHjRrp06cLjjz/Or7/+yvvvvw9ArVq1LBpSRERERERERCQvZjU4UlJScHJyolq1ajRr1ozDhw9jbW1N7969cXFxITg42NI5RURERERERERyZdYjKt7e3pw/f54ffviBxo0bk5SUxLJly/Dy8iIhIYGMjAxL5xQRERERERERyZVZDY4uXbowbdo0Pv/8c7777jtq1KjB+PHjs9dr165tsYAiIiJyZ1eO7eD8DwuzX6+rOptOnTqZ7GnSpAlRUVEAVKtWjZ07dxZoRhERERFLMqvBMXDgQOzt7YmPjwfgww8/ZPDgwVy5coUKFSowZswYi4YUERGRvCVd+gO36o2o9Ex/ADp06GCyHhsbS1RUFOvXr6d69epYW1sXRkwRERERizGrwQHw8ssvZ3/u5+fHjh07uHbtGqVKlbJIMBERETFf0sWzpN2IJSxoFK6VH8E47DmT9aNHjwIwZMgQbG1t+fDDD3n88ccLI6qIiIiIRZh1yOgtCQkJXLp0iaioKC5evEhKSgpRUVHZt7uKiIhI4XD2qUW5x1+gSofXiPstlKCgIJN1JycnXn75ZT7//HP8/PwYNGiQztASERGRYsWsOzjOnTvHiBEjOHz48G3XDQYDJ06cyNdgIiIikreL+zdwKXQjAFU7vYNTuepYWdvg4FmesLAwk73NmjWjbt26ODs707FjR1asWMGlS5coX758YUQXERERyXdmNThGjx7NoUOHcl03Go35FkhERETM49mgNe6+zchKTyMs6H3KNGqPxyMtSYmNxM9vABkZGSQmJuLi4sKnn37K/PnzWb9+PVu2bMHb25uyZcsW9iWIiIiI5BuzGhxHjhzBYDAQGBjIv/71L+zt7S2dS0REpFi709STdW+3Zty4caxevRo3NzemTZtG8+bNc6238fHSjB07lugz++jXuyc9evQgNDSUrl27EhISwmuvvcbx48d59tlnqVy5MgsXLtRBoyIiIlKsmNXgKFu2LHFxcfTt29fCcURERB4Od5p6snz5coKDg9m4cSPff/89Z8+ezbPB0aFDhxw1WrRoYXJO1qJFi/LxCkRERESKFrMOGX3nnXdISEhgx44dls4jIiLyUEi6eJbE6DOEBY0iMmRFjsc9d+7ciaurK/3792fDhg00atSokJKKiIiIPBhyvYOjT58+Jq+dnZ0ZNGgQVatWpVSpUhgMhuw1g8GQ47R2ERERyZ2zTy0cSpXFoZQ3p9dMIygoiAEDBmSvX7t2jejoaJYuXconn3zCsGHD2LBhQyEmFhERESnacm1whIaG3vb9M2fOcObMGZP3/t7sEBERkdu7m6knLi4u1KpVi0aNGtG6dWs++uijwogsIiIi8sDItcExePDggswhIiJS7N3N1JPmzZszZcoUTpw4wcGDB/H19S3s+CIiIiJFmhocIiIiZlh5KI73vo3Mfj279DqTqSf2u+ewd+/e7NfW1tZERETkWu9OU0969+7Nb7/9xgsvvICPjw8zZsywzIWJiIiIFBN3nKJy9OhRbG1tqVOnjsn73333HY899hhlypSxWDgREZGi4lhUMk/7uvBxJx8A3P4xsWTJkiVkZGSQlJTE888/b3Kexu2YM/Xk448/5uOPP86nKxAREREp3vKcovLhhx/y0ksvsXr1apP34+PjGTlyJG3atOHrr7+2GI4EWgAAIABJREFUaEAREZGi4FhUMocvJPPMF6eZsPlijqknTk5OuLm5sXjxYry8vBg4cGAhJRURERF5OOXa4Fi7di1Lly7FaDRy/vx5k7VTp07h6OhIRkYGY8aMYc+ePRYPKiIiUpiaVnLi3dZlmNHFhw2/xt92elhCQgJBQUEEBARgZWXWJHYRERERySe5/va1fPlyDAYDL7/8MgsWLDBZa9KkCTt37qR9+/YYjUYWLlxo8aAiIiIFbfbOGOp9dIJ6H52gbS0XuviVpGklJ2qWsc8x9QTgxx9/xNbWljZt2hRCWhEREZGHW64NjlOnTmFra8u7775723UHBwcmTJiAjY0Nv/32m8UCioiIFJaeTUoR/Fp11rxale5fnmXy1kv8dimFUzGp+Pn5kZGRQXx8PFlZWQDs3buXZs2aYW1tXcjJRURERB4+eR4yam1tjZ2dXa7rTk5O2NrakpiYmO/BRETk4XKnKSUZKYmcXf85iZGnsC/lTZUOr+HgUS7XeleO7eD8D3/dYbiu6myTeondvmbQoEEcPHiQatWq8fnnn1OjRg2TGp5/fgDM9dvI2LFjWR12Bf9e/XJMPalRowZRUVE5aoiIiIhIwci1wVGtWjWOHz/Ojz/+SNu2bW+7Z/v27SQnJ1OrVi2LBRQRkYfDnaaUXD2+m+TL56nddyIRW4OI3rOOKh3fyLVe0qU/cKveiErP9AfIMbFk9erVnDhxgm3btjF8+HA++eQT5syZk2s9c6aeLFmyxLyLFREREZF8l+sjKp06dcJoNDJ8+HCWLl1KVFQUmZmZZGRkcOHCBZYuXUpgYCAGg4HOnTsXZGYRESmG7jSlxLFMRaxs7LB1ccfK1h7DHR4DSbp4lsToM4QFjSIyZEWOenXr1sXBwYGyZcvi5OSU5x2LIiIiIlL05XoHR/fu3fnpp5/Ys2cP48ePZ/z48Tn2GI1GmjZtSq9evSwaUkREir+mlZyo6mFHtdL29P3fOeoEBTFgwIDsdVtndwzW1hydMRCDtQ2+vcfmWc/ZpxYOpcriUMqb02umEfSPemXLlsXW1pYaNWpga2vLpk2bLHZtIiIiImJ5ud7BYW1tzdy5cxk0aBBOTk4YjUaTDwcHB/r168eCBQuwscnzKA8REZHbupspJVG7VgNQq+cYXKvUJ/y7WTnqXdy/gaMzX+fozNdxq+ZHqbotbzY6PMvnqDdp0iQANmzYQJs2bRg0aJCFrlJERERECkKenQlbW1sCAgJ48803OXHiBNHR0WRlZVGmTBnq1auHg4NDQeUUEZFiqGeTUnR8xI3k9Czazz7NK4950K2hO6diUvH/c0pJYmIiLi4uWNs5YLC2xcrGFitbezKSb+So59mgNe6+zchKTyMs6H3KNGqPxyMtSYmNxM9vgEk9Z2dn7O3tcXBwoESJEsTGxhbCT0BERERE8otZt17Y2dnh5+eHn5+fpfOIiMgD4k5TT5L9V/POO++we/duGjVqxIwZM/Dy8jKpcTdTSn786jMGDx7MweVj8fb2ZsacWbkegg2w8fHSjB07lugz++jXu2eOeoGBgQwePJj27dvj7e3NJ598kp8/HhEREREpYHq2RERE7smdpp7Mnj2bsLAwNm3axOuvv86oUaOYP39+rvXMmVLy9ddfm50vv+uJiIiISNGW6xkcIiIiebnT1JNff/2VRx55hKpVq9K2bVv27NlTSElFRERE5GGgBoeIiNyTppWceLd1GWZ08WHDr/EEBQWZrFeoUIGTJ0+SkpLC8ePHuX79eiElFREREZGHgR5RERERs83eGcMXu2IAmN+9Eo18HLGzsbrt1JM333yTHTt2ULNmTSpWrEjJkiULI7KIiIiIPCTuqsERGxuLh4cHmZmZrF69mri4OJ5++mmqVq1qqXwiIlKE3M3UkytXrtCjRw/atm3Lxx9/jJ2dXWHHFxEREZFizKwGR3R0NAMHDsTPz48PP/yQwMBANm7cCMDcuXNZsmQJ9erVs2hQERGxLNsBm++4526mnnh4ePDtt98ybdo0WrRowaRJkyyaX0REREQebmY1OKZOncqpU6coWbIkMTExBAcH4+zsTLVq1Thy5AgzZ85k3rx5ls4qIiJFiDlTSjZvvnPTREREREQkP5h1yGhoaCg2NjZMmjSJ3bt3k5WVRa9evViyZAn29vacOHHC0jlFRERERERERHJlVoPj+vXruLm5Ub58efbv34/BYODRRx/Fzs4OBwcHEhMTLZ1TRERERERERCRXZjU4vLy8iIuLY+vWrWzbtg0HBwcaN27M2rVriY+Px8fHJ19DZWZmMn78eF566SVeeOEFtm3blq/1RURERERERKR4MavB8eyzz5KVlcVbb73FtWvXeOaZZ8jKymLkyJEYDAa6dOmSr6G+/fZbMjIyWLFiBV988QXnzp3L1/oiIiIiIiIiUryYdcjo4MGDSUlJYd++fdSvX59Ro0bh4OBAxYoVadWqFX379s3XULt27aJmzZoMHDgQo9HIBx98cNt9bm5u2NjYcPE+v5+Hh4fJa9Ur3vXul643f+vdr/ys96D92d5tvaORSQz/Loo/rqbxbG1XvvpPSaytrU32GI1GunfvTmRkJDt37rzPxCIiIiIiBcesBoednR0jR47M8f66detwdHS8rwCrVq0iKCjI5D13d3fs7e2ZO3cuBw4cYMSIESxdujTH18bHx9/X974lNjY2X+qonuqp3oNdryhnu996mVlGBq04T69HS/Gvai6sOhLHiRMnKFeuXPaeCxcuMHLkSLZu3UqjRo3yPb+IiIiIiDm8vb3v6evManDAzWbCsmXL2L9/PzExMWzcuJHly5fz1FNPUbFixXv65gDdunWjW7duJu8FBATQqlUrDAYDTZs25Y8//rjn+iIiAmeupBJ9PYNDEcksOxjH/9VzM2luABw4cIDKlSvTsWNHIiMjCympiIiIiMi9MesMjoiICDp27Mhnn33Gvn37CA8PB+Dzzz+na9eu+T4mtnHjxoSEhADw22+/3XP3RkREbopPzgSggrst4zp4M3vXlRwHOHfu3Jlx48bd9515IiIiIiKFwawGx9SpU4mJiaFjx464ubkBkJqaSu3atbl+/TqffPJJvoZ68cUXMRqNvPjii3zwwQeMHTs2X+uLiDwsZu+Mod5HJ+i2+CwA7XxdeaqWK26O1oSFhRVyOhERERGR/GMwGo3GO2169NFHycrKIjQ0lDZt2nD58mXCwsJIS0ujefPmGAwGDh48WBB5TbRo0QIAY/TR+6pj8G5g8lr1ine9YxFx91WvXgV3k9e63rtjyXxF/VoLo15GppGMLCNG4Hh0Ch5ONpR2tubX6FR8fX1xc3MjKysLG5u/nlg8ffo0ycnJ1KtX777yioiIiIjciz179tzT15l1BkdGRgZw83T9v0tISCA1NVW3M4uIFIJ/Njxux/bPD4CabvGcPXuWK5fT8Pb2xt3dncuXL3PmzBmaNWuGlZVZN/WJiIiIiBRJZjU4mjVrRkhICMOGDSM5ORmAoKAgVq9eTWZmJk2aNLFoyNysWbMGgPT5T99XHdsBa0xeq17xrvf8tC33VW/N0HYmr3W9d8eS+Yr6teZ3PRERERER+YtZDY6RI0dy7NgxNm3ahMFgAGDSpEkYjUbc3NwYNmyYRUOKiIiIiIiIiOTFrAZHxYoV+e6771i8eDEHDhzg2rVreHp60rhxY3r37k3p0qUtnVNEREREREREJFdmNTgOHDiAnZ1djjs1MjMz2b59OzY2Njz55JMWCSgiIiIiIiIicidmNTh69+6Nt7c327ZtM3nf2tqawMBAHB0d2blzp0UCioiIiIiIiIjcyW2PzDcajbz77rv06dOHPn36ABAbG5v9+tbHCy+8QEJCAomJiQUaWkTkYXA0MolnvzhN7QknGPrNBTIzM03Ww8PD6dixIzVr1mTQoEEkJSUVUlIpDg4fPkyrVq2YN29e9nv+/v7MnTs316/JzMwkODiYmJgYs/bfrejoaFq1asX+/ftvuz527FhatWpVKKPqzZWSkkKPHj2IjY3NsbZ06VI6d+5Mly5dcvwl0i2XL1+mQ4cOfPvttwAcOnSI//u//8Pf358//vgDgLlz57J06dLsr5k+fTrLly/P/4sREREp4m7b4DAYDLRq1YrQ0FBCQ0MxGAykp6dnv771ceLECQBatmxZoKFFRIq7zCwjg1acp0NdV1b2rYKTvRWXLl0y2TNlyhQ8PDxYt24dP/zwg/4PjeSLr7/+mrNnz5q199ixY0yZMiW7ubZo0SL69u1rwXR/uXbtGrt27cLV1ZXvvvuuQL7nvVixYgXVq1fHw8PD5P3Q0FC++uorPv74Y/r27cvFixdzfO2uXbt44403TP4iKSQkhMcffxwfHx/27t1LTEwMO3bsoGvXrtl7/v3vfxMUFMT169ctd2EiIiJFUK6PqHTs2JHY2FgSEhKYNWsWzs7OOX5psbGxoXz58rRt29bSOUVEHipnrqQSfT2DQxHJLDsYx//Vc6NcuXIme2bNmkVSUhKJiYlYWVnh4OBQSGmlOHFzc+OTTz5h5syZJu8vWbKE1atXk5ycTJ06dZg4cSIfffQRAC+//DLLly9nyJAhtGnThkGDBrFp0yaCgoKIi4ujfv36vPvuu3h5eeHv70+9evU4deoUcXFxDBo0iA4dOhAcHMyCBQu4fv06VapUYfz48Xnm3LRpE25ubgwcOJDJkydz5coVPD09effdd3F0dGT8+PGcO3eOl19+mVmzZlGiRAkmTZpEREQEDRs2JDAwkKSkJLp3707Dhg05efIkixYt4osvvmDfvn1YWVnRvn17hgwZwoULF5gwYQIRERG0a9eOtWvXMnnyZOrWrcukSZP4+eef8fHx4b333qNGjRrZGbOysvj2228ZOHBgjvw///wzrq6ufPrppyQkJDBkyJAce3bu3MngwYP573//m/2en58fEydOxNramldeeYXFixfTo0cP7O3ts/dUrVoVV1dXtm7dygsvvGDWn7uIiEhxcNs7OG7p27cvgwcPzvXjtddeo2PHjpQoUaKg8oqIPBTik28+jlLB3ZZxHbyZvetKjlvYbWxsyMjIoGnTplSoUIHOnTsXRlQpZt544w1OnDjBxo0bs9/LzMwkLS2NkSNHMnHiRI4ePcqvv/5KQEAAAHPmzMHLyyt7/7lz55gyZQqdOnVi8eLFJCcnM3nyZJP1CRMmULNmTVauXAnA9evXeeONN5gzZw5nz55l3759eebcuHEjzzzzDK1bt8bZ2ZkNGzYA0KlTJ/bt28e1a9fYuHEj1apV45FHHmHq1KmULVuWoKAgUlNTWbJkSXatypUrZz+a4+Xlxbx58+jWrRvr1q0jNTWVuXPnkpqayrx583B1dc3+uqVLlxIeHs7ChQtp1qwZkyZNMsl44cIF4uLi8Pb2zpH/xo0bxMbG0rdvX+rUqcOHH36I0Wg02TNixAhatWpl8l7r1q1Zu3Yta9euxdnZmZMnT+Lp6clbb73FxIkTycjIAMDb25tjx47l+TMUEREpbsw6ZHTw4MGkpaURFhZGYmJi9n+As7KySEhIYO/evYwaNcqiQUVEHgazd8bwxa4YbqRmAdDO15WWVZ1xc7QmLCyM1q1bm+x3cnIiODiYgIAARo0axbRp0wojthQj1atXp2vXrsydOxeDwQCQ/b9Lly7F09MTgLS0NJydnQFwdHTEyuqvvzM5ffo0WVlZPPfcc7i4uPDEE0+wePHi7PVGjRrh4+NDjRo1iIiIAG4eXL5u3To8PT2xsbEhLS0t14yHDx8mIiKCFStWsHLlSjIzM9mwYQO9evWiRYsWlCpVik2bNrFlyxb69esH3Dyz5syZM/z888+kpaVx48aN7Mc6buWJj4/nypUrTJ8+Pft60tLSOHfuHI8++ijlypWjTZs2BAUFZde8dOkSAwYMIDMzk5SUFJKSkrL/4ufWIyK3Hk955ZVXuHTpEl5eXjRu3JhSpUrRpEkTUlNTCQ4OJj4+npIlS97xz+jWz33evHm8+uqrLF68mD59+vDll19y8OBBHnvsMTw9PYmPj79jLRERkeLErAbHwYMHef3110lISMh1jxocIiL3r2eTUnR8xI2MLCNdFoaz6cR1nO2suJGSia+vL2lpaSQnJ+Pm5sabb76Jq6sr/fv3x8rKSgc+S77p168fISEh2ee+hIeH87///S/7UYlbdxNZW1sDEBMTY/IIVbVq1TAYDAQHB/Pkk0+yc+dOateunb3+92YIQEJCAp9//jlvvvkmtWrVYvfu3XnmW79+PXXq1CEwMBC4eRD60KFD2bt3L0888QTPP/88S5YswWAw8NRTTwFQsWJFSpcujb+/P1u3bqVq1arZ9ezs7ADYsmULe/bsYf78+axfv56ff/45+2uPHDlCdHQ0W7Zsyf66ihUrEhERwdChQzl+/DjXr1/PrgVkNytu/bM5adIkMjMzsba25vfff2fNmjUcOXKEo0eP4u7ujpubG0lJSWY9cvbrr7+SkJBAixYtWLhwITExMSQnJ5Oenp79Pd3d3fOsISIiUtzk+YjKLdOmTePGjRs4ODhga2uLo6Mjnp6e2XdydOnSxaIhRUSKA9sBm+/44fn2j1R9bzs1h4cwb8nX7I0rRe+VVxgwcBBt2rRh7dq11K5dm5SUFPr06cO+ffto164drq6ufPDBB4V9iVJMODo68s4772S/rlChAo0aNWLixImsXr0ad3d3oqKiqFy5MhUqVOC///0vUVFR2fsrV67Me++9x7p16+jbty+Ojo7ZzYjbcXJyok2bNsyfP5/p06dTpkwZk3p/d+3aNXbu3Enr1q2pVKkSlSpVolGjRlSvXp1169YB8Pzzz5Oenk67du2y76YIDAzk6tWrvPfeexw/fpw6derkqP3oo4/i6enJgAEDOH/+PABRUVG8/vrr2NjYMHDgwOxpKFZWVvTu3Ztq1aoxevRo1q9fT82aNbGx+evvjsqXL0+pUqWyp52UKVMGb29vypQpQ8uWLenevTujR49m165djBo1CoPBwIgRI0we58nNvHnzeO211wDo1q0b8+bNw9nZmSZNmgBw9uxZHnnkkTvWERERKU4Mxn8+8HkbjRs3Ji0tjZCQEGbNmsWpU6f46quv2Lp1K4MHD+bFF19k3LhxBZHXRHR0NADp85++rzq2AzabvFa94l3v+Wlbctlpng1D25m81vXeHUvmK+rXKiIPptWrVxMVFUW3bt04dOgQU6dOZfHixVSpUuWOX7tgwQKioqIYPXp0ASS9KSIiggEDBrBq1SpcXFwK7PuKiIjkl9udX2UOs+7gyMzMxMHBgVKlStG0aVN++eUX0tPTeeqpp3BzcyMkJOSevrmIiIhIUVenTh2OHj1Knz59WLBgAb169TKruQHg7+/PiRMniIuLs3DKv6xfv57evXuruSEiIg8ds87g8PHx4cyZMwQFBdGhQwdSU1P57LPP8PDwID4+Pvt5TxEREZHipk6dOixcuPCevtbFxYUVK1bkc6K8vfHGGwX6/URERIoKs+7g6Nu3L0ajkfXr1+Pp6UnDhg1ZsGBB9jOijRs3tmhIEREREREREZG8mHUHR9euXXF3d+fixYsATJw4kf/85z+cPn0aPz8/xo4da9GQIiIiIiIiIiJ5MavBAdC2bdvsz6tUqcLq1auzXxfkc6UiIkXV0cgkhn8XxR9X03i2tivTX8nMHqMJkJqaSs2aNbMf62vVqhXLli0rrLgiIiIiIsVKng0Oo9HIgQMHuHbtGrVq1aJSpUo51pctW8Znn33G/v37LRpURKQoy8wyMmjFeXo9Wop/VXNh1ZE4Ll26RLly5bL3hIWFkZ6ezsGDB3FycsLW1rYQE4uIiIiIFC+5NjguXrxI//79OXPmDAAGg4EBAwYQEBAAwC+//MLo0aM5efJkwSQVESnCzlxJJfp6Bocikll2MI7/q+dm0twAOHr0KNbW1rz44ouULFmSKVOmUKdOnUJKLCIiIiJSvOR6yOi0adM4ffo0RqMRo9FIVlYW8+bN4+DBgyxbtowePXpw8uRJjEYjjRo1KsjMIiJFTnxyJgAV3G0Z18Gb2buusG3bNpM9Xl5e9O/fn3nz5lGyZEnefvvtwogqIiIiIlIs5drgCA0NxWAwMG3aNA4ePMjgwYMxGo1MnTqV8ePHk5GRQYkSJfjggw9YunRpQWYWESkyZu+Mod5HJ+i2+CwA7XxdeaqWK26O1oSFhZnsbd++Pf/5z3+oU6cOTz/9dHaTWERERERE7l+uDY64uDhKlizJc889h7OzM/369QNuPpqSlZVFq1atCA4OpmfPngUWVkSkqOnZpBTBr1Vn21s18HCyZtOJ6xy5kMSNlEx8fX1JS0sjPj4egICAAJ566inOnz/P9u3badCgAQaDoZCvQERERESkeMj1DI7U1FTc3d2zXzs5OWV//uabb/LWW29ZNpmIyD8kRodzfvNiUq9domSNJlR6pr/JemZaKhFbv+Ta6cPYuXpQ5fnXcfT0Mbte5jttTKaepPdcR2BgIJs3b8bHx4fZs2dTq1Ytkxqef34AzHtyL4GBgXy78jIDBg6iTZs2rFy5koCAAMLDwxk+fDhvvfUWrVu3pm7dusyaNSu/fjQiIiIiIg89s8fE3lKiRAk1N0SkwBmzsgj/bialG7TBpfIjXP11J+mJ10z2XNz3LSmx0dR++UNij+0kNe5irg2O29X759ST6dOnc/r0abZu3cry5csJDw/P0eD4u+bNm7Njxw6T9/z9/fH39wegbNmyrFq16l5/BCIiIiIikoc8GxxpaWkcOHDA5D17e3sOHjyY47nxRx99NP/TiYj8KeVqFOk3rpIQdZorR7fhXvsx7FxKmey5ce4EWFlxetVU7Fw98GzQ6q7q/XPqyc6dO7G2tuall16ifPny9OrVyxKXJiIiIiIi+SDPBkdcXBx9+vTJfm0wGIiLi6N3794m+wwGAydOnLBMQhERIDMlCQB7t9J4NmhF+NrpOFfwBdr9tSc1EYAqHd/k3KaFRG5fQZWOb5hdb9u2bbRu3Tp7z62zM+bMmcPQoUMZN24cc+bMscTliYiIiIjIfcqzwWHu6f6aAiAilnJx/wYuhW4kMzUZALfqDXGtVBdrBydSYi6Y7LWyc8TRszwlvCrjUrE21/84dlf1wsLCTBoczs7O1KpVi/r169OyZUu2b99uuQsVEREREZH7kmuD47fffivIHCIit+XZoDXuvs0wZmXy+7LxXDv1M9Z2DmSmJuHgWZ60tDSSk5Nxc3PDpUItrp06RErcRRIvnsXhNudv5FXv1tSTW/WaN2/O999/T3h4OEeOHMnz/A0RERERESlcd33IqIgUX3eaUtK0aVMuXPjrrolKpezY8U7NXOsdjUxi+HdR/HE1jWdruzK1U3ls86hXuXJl9uzZk2u9vc9VJzAwkOj1Bxg0cCBjxgwzmVIS8r8ZvPvuu4T8P3t3Hh/Tvf9x/D3ZV4mEa4+l9qpdLUVdqlWXSxFNkVTtReRaSrpcW1O0hKqtV6slaitFXFsXei21a1FLlKJE0jSWJhGRdX5/tOZnZJtEIhl9PR+PPB4zZ/nmc87MnDl553vOd/VU1a1bVwsWzFfFitmPonJ/e/ePejJmzBhdvXpVzz33nOrWrat///vfOew9AAAAAEWJgAOAJMtGKdmxY4eSP+2u326lqtviCwruWCbb9tIzjBq6+rL6NfNS28fctfbYTf2WkCaf+9rLyMjQb7/9ps6dO+vNN9/MscbcRilxcnLSxx9/bPE2F3R7AAAAAIqOTVEXAKB4uHdUkYvh82Tj4JRplBJ3d3d5ONvqg//Fqm11N3Wu65Ftez9fS1Z0fJq+v5KkYWsuy83BRuU87M2WcXd3l4eHh2bPnq127drpH//4R6FsGwAAAIBHHz04AEiybJQSSbp8M0VbTsdp27DqObYXl5QuSapU0l59mpbUwJWX1byK632tSZcvX9bmzZv19ddfF9SmAAAAAPgLIuAA/uLyMkqJJG05Gadaf3NSrTJOWba3cE+sFu2NVUJyhiSpY+0Sal3NTR7OtoqIuZMp4Ni0aZNq166t2rVrF+h2AQAAAPhryTbg2LhxY54a6t69+wMXA+Dhy8soJZK0/1KiWlZ1zba9vk291LWeh9IyjOq55IK2n46Xm4ONEu6kq1YZp8zt7d+vp5566qFsKwAAAIBHV7YBR3BwsAwGg8UNEXAAxdPmMff3mchebqOUODk56VfbCnqu68uy798/yzZK/fkjSYuf3q8JEyYofM1vGjxkqJ6dNClTe1FRUerY0fIaAQAAACAr2QYc5cuXN3t+7do1paSkyM7OTp6envr999+VlpYmb29v1alTp9ALBVD4chtVRJK+/fbbImsPAAAAALKTbcCxc+dO0+NvvvlGQUFBCgwM1ODBg+Xg4KCUlBQtWLBAH3/8sXx9fR9KsQAAAAAAAFmxaJjYmTNnysnJSSNGjJCDg4MkycHBQaNHj5ajo6Pef//9Qi0SAAAAAAAgJxYFHL/++qtu376t8+fPm02PiIjQ7du3FR0dXSjFAQAAAAAAWMKiYWIbNGigQ4cOyc/PT506dVKpUqUUExOjHTt2yGAwqFmzZoVdJwAAAAAAQLYsCjgmTpwof39/3bx5U1988YVputFoVIUKFTR58uTCqg8AAAAAACBXFgUc1atX15YtW7Ru3Tr9+OOPunXrljw8PNS0aVO98MILcnV1Lew6AQAAAAAAsmVRwCFJXl5eGjJkSGHWAgAAAAAAkC8W3WRUkn755Re99dZb6tixoxo2bChJeuedd/TDDz8UWnEAAAAAAACWsKgHx5kzZ9SvXz8lJiZKkgwGgyRp7dq1Wr16tRYvXqyWLVsWXpUAAAAAAAA5sKgHx6xZs3T79m0NHTpUJUuWlCSlpKSoQ4cOSk1N1dy5cwu1SAAAAAAAgJxYFHB8//33cnd31+jRo+WRLe+wAAAgAElEQVTg4CBJcnBw0MyZM+Xu7q6zZ88WapEAAAAAAAA5sSjgsLOzU3JyspKSksymX716VYmJiXJyciqU4gAAAAAAACxhUcDRtm1bpaSkaODAgUpISJAkTZs2TS+99JKMRqNat25dqEUCAAAAAADkxKKbjL7xxhs6c+aMvv/+e9O05cuXy2g0qlKlSho3blyhFQgAAAAAAJAbiwIOb29vbdiwQRs2bNChQ4cUFxcnb29vNWnSRN27d5ejo2Nh1wkAAAAAAJAtiwKOkSNHqlatWurfv7/8/PwKuyYAAAAAAIA8segeHPv379fSpUvl6upa2PUAAAAAAADkmUUBR5s2bZScnGx2Dw4AAAAAAIDiwqJLVJydnWUwGOTv76+yZcuqdOnScnR0lMFgkCQZDAYtW7asUAsFAAAAAADIjkUBx4YNG0yPo6OjFR0dbTb/btABAAAAAABQFCwKOEaMGEGIAQAAAAAAii2LAo7AwMDCrgMAAAAAACDfLAo4Nm7cmOsy3bt3f+BiAAAAAAAA8sOigCM4ODjXS1QIOAAAAAAAQFGxKOAoX7682fP09HQlJCTo9u3bKl26tGrVqlUoxQEAAAAAAFjCooBj586dWU7/6quvNHbsWAUEBBRoUQAAAAAAAHlh8yArP/vss6pcubLef//9gqoHAAAAAAAgzyzqwZGV1NRU/fDDD/rll19kY/NAOQkAAAAAAMADsSjgqFOnTo7zH3/88QIpBgAAAAAAID8sCjiMRmO280qXLq1JkyYVWEEAAAAAAAB5ZVHAERYWlmmajY2NSpQooerVq3OJCgAAAAAAKFIWBRxPPvlkYdcBAAAAAACQbxZ3vbh69aqOHTsmSYqOjtbYsWM1YMAAhYeHF1pxAAAAAAAAlrCoB8eRI0c0ePBgtW/fXg0bNlRQUJB+/PFHGY1G7d+/X/b29urcuXNh1woAAAAAAJAli3pwzJ07V0lJSUpPT9fPP/+sEydOqFq1aurfv7+MRqOWLl1ayGUCAAAAAABkz6KA46effpKzs7Pee+897du3T5Lk6+ur4OBgubm56eLFi4VaJAAAAAAAQE4sCjhSUlLk6OgoBwcH7d+/XwaDQU2bNlV6errS09MZRQUAAAAAABQpi5IJHx8fxcXF6Z133tHevXvl7e2tGjVqaNKkSUpKSlL16tULu04AAAAAAIBsWRRwvPzyyzIajVq+fLlSUlIUEBAgW1tbbdy4UTY2NhoyZEhh1wkAAAAAAJAti0ZR6dGjh0qUKKEDBw6ofv36+uc//ylJ6tChg7p27aqnn366UIsEAAAAAADIiUUBhyQ988wzeuaZZ8ymzZ07t8ALAgAAAAAAyCuLA45du3bpu+++U2JiojIyMszmGQwGTZs2rcCLAwAAAAAAsIRFAcfChQs1b94803Oj0Wg2n4ADAAAAAAAUJYsCjpUrV8poNKpUqVJq0qSJnJ2dZTAYCrs2AAAAAAAAi1gUcCQmJsre3l6bNm2Sl5dXYdcEAAAAAACQJxYNE9umTRvZ2trKxcWlsOsBAAAAAADIM4t6cAwfPlynTp3SkCFD5Ofnp5IlS8rOznzVZs2aFUqBALK2/+It+S29ZDZtbPu/aezg/3+elpamqVOnat26dfLw8NDs2bPVsmXLh1soAAAAADwEFgUcL7zwgiQpKipKhw8fzjTfYDDo9OnTBVsZgBw183HVieA6kqSVR27osyM3FNDM/BKyVatWaevWrdqyZYu2bdumixcvEnAAAAAAeCRZFHDcP2pKXucDKHh2tgZ5ONvqRmKa5u+J1Qc9K8rTxfwjvWfPHpUoUUKDBg2So6OjZs+eXUTVAgAAAEDhsijgiIiIKOw6AORT2KEbqurtoA61SmSa9/vvvys6OlorVqxQaGioxo0bp82bNxdBlQAAAABQuCy6ySiA4mPhnlg9Mf20nph+Wod/SdSmk3HqUd8zy2Xd3d1Vq1YtNW7cWH//+9915syZh1wtAAAAADwc2fbgCAgIkLe3t+bMmaOAgIAcGzEYDFq2bFmBFwcgs75NvdS1nockyWCQfr6WrJZV3Uzz09LSlJiYKHd3d7Vs2VLvvfeeTp8+rSNHjqh27dpFVTYAAAAAFKpsA45Dhw6pbNmypsc5MRgMBVsV8BdmP/irHOeX+vNHko4fPy7NeV7Vx26X/Z/DOO/bt0+9evXSrl275O/vr4iICPXo0UMVK1bU3LlzC7d4AAAAACgi2QYcI0aMkLu7u+kxIQZQ/DRo0EBRUVFm01q1amU2bdasWZo1a9bDLg0AAAAAHqpsA47AwMAsHwMAAAAAABQ3Fo2iIknp6ek6d+6cbt26leWwsM2aNSvQwgAAAAAAACxlUcDx/fffa/To0frtt9+ynG8wGHT69OkCLQwAAAAAAMBSFgUcISEhiomJyXZ+Vj06AAAAAAAAHhaLAo7z58/LYDBoxowZevbZZ+Xs7FzYdQGPnP0Xb8lv6SWzaWPb/01jB///899//11Dhw7VkSNH9Nhjj2nBggWqUaPGwy0UAAAAAKyQjSULVa5cWW5uburWrRvhBpBPzXxcdSK4jk4E11HwM2VU0dNeAc28zJZZt26dTp8+rW+//ValSpVSaGhoEVULAAAAANbFooBj/PjxSkpK0sqVKwu7HuCRZWdrkIezrdIzjJq/J1ZTO5eTp4t5J6rHH39cTk5OKlu2rFxdXeXg4FBE1QIAAACAdbHoEpWwsDB5e3vr7bff1syZM+Xh4SFbW1vTfIPBoG+++abQigQeJWGHbqiqt4M61CqRaV7ZsmVlb2+vGjVqyN7eXtu3by+CCgEAAADA+lgUcOzZs8f0OCkpSUlJSWbzDQZDwVYFPEIW7onVor2xkqRP+lTWppNx6te0ZJbLzpgxQ5K0efNmzZs3T0OHDtWOHTseWq0AAAAAYK0sCjimT59e2HUAj6y+Tb3UtZ6HJMlgkH6+lqyWVd1M89PS0pSYmCh3d3e5ubnJ0dFRTk5OcnFx0fXr14uqbAAAAACwKhYFHC+88EJh1wFYLfvBX+U4v9SfP5J0/Phxac7zqj52u+xdXCRJ+/btU69evbRr1y5NmDBBI0eO1HPPPady5cpxk1EAAAAAsFC2Acfhw4eznG4wGGRvb68SJUrIx8fH7F4cAHLWoEEDRUVFmU1r1aqV2bTPP//8YZcFAAAAAFYv24DD398/13truLu7a8iQIRo0aFCBFwYAAAAAAGCpHIeJNRqNOf7Ex8crNDRU4eHhD6teAAAAAACATLLtwREREZHtSmlpabp+/boWLlyoNWvWaOXKlerWrVuhFAgAAAAAAJCbHHtwZMfOzk5lypTRm2++KQcHB507d66g6wIAAAAAALCYRaOoZMfBwUHOzs5KSkoqqHqAB7Lu2E29+02M7qRm6OUnvTWuQxmz+bdv39aF8HmKv3RSruWqqco/XpW9a4ls27t+cq+i9qxVRlqKSjd6RuVb98zU3qhRo7Rr1y41atRICxcuVKlSpbJpDQAAAABQWPLVg+OuM2fOKC4uTiVLliyoeoAHMmVbtPo0KalFvX00b3eszscmm80PCwvTravnVKvfJKXejtevB3K+f0zktyvkXb+dqv5zpH49sEl3rpuPgBIWFqbDhw9r69atun79uubMmVPg2wQAAAAAyF22PTg2btyY7Urp6emKjo7W6tWrZTAY1Lx580IpDsirJ8o7y9vVTqXd7GQwSPb3jWJ8+PBhuZStKmfv8nKvWEu3onK+vMqlTBXZu5SQvYuHJIMM9w2LfPjwYTVo0EA1atRQ8+bNdeTIkQLeIgAAAACAJbINOIKDg3MdJtZoNMrLy0uBgYEFXhiQH818XDRxa7RsDdKLjUqqspej2fyEhATZ2DtIkgz2jspIzvnyKtcKNXVlx3LJxkbeT7SVo6f5JS8JCQmmHkzOzs5KSEgowK0BAAAAAFgq24CjfPnyWU63tbWVg4ODvLy8VLduXfXv31/lypUr0KISEhI0evRoJSUlyd7eXjNnzlTp0qUL9Hfg0bFwT6wW7Y3VnVSjUtKNer1jGdUu46RBqy6rXQ03/fOeZd3c3GSM/lWSZExNlo2jc6b2fj24WTGHtigjLUXG9DSVb9tbzqUr6cKG91Wian1JHc3au3PnjiQpKSlJ7u7uhbmpAAAAAIBsZBtw7Ny582HWYWb9+vWqWbOmxo8fr88//1xLlixRcHBwkdWD4q1vUy91reehqLhUvbj0ohztbFTSxVYGSTcS05WWlqbExES5u7urUaNG+mbPQt25Ea2EyLNyr1Q7U3ulGvxdJWs3V0r8dZ1bM0M2dg6yc3KTDAalJSVkam/JkiU6f/68Dhw4oJYtWz78HQAAAAAAeLBRVApLzZo1deHCBUnSrVu3ZGeXdZkeHh6ys7PTrw/4+7y9vc2e017xak/BR3Ncvuw9jz9ovFjTpk1Twp7f9EKv3hqxeLEOHjyoZ599VsePH9e4ceN09uxZffV5iFo0barlyz/V3/72t2zbXty6vKZNm6arhzaqd6+eWrx4bpbtde7cWU2bNtXUqVMz1w8AAAAAKHQGo9FoLMoC1q5dq2XLlplNmzhxot544w05ODgoLi5OK1asUJUqVTKtGx0dLUlK/ejZB6rBfvBXZs9pr3i1BwAAAAD468jvbTCKvAeHr6+vfH19zaaNHDlSgwYNkp+fnyIiIhQYGKj//ve/RVQhAAAAAAAo7myKuoCslChRwnSzRm9vbyUmJhZxRQAAAAAAoDgr8h4cWQkKCtJbb72llStXKi0tTW+//XZRlwQAAAAAAIqxYhlwlClTRh999FFRlwEAAAAAAKxEsbxEBQAAAAAAIC8IOAAAAAAAgNUj4AAAAAAAAFaPgAMAAAAAAFg9Ag4AAAAAAGD1CDgAAAAAAIDVI+AAAAAAAABWj4ADAAAAAABYPQIOAAAAAABg9Qg4AAAAAACA1SPgAAAAAAAAVo+AAwAAAAAAWD0CDgAAAAAAYPUIOAAAAAAAgNUj4AAAAAAAAFaPgAMAAAAAAFg9Ag4AAAAAAGD1CDgAAAAAAIDVI+AAAAAAAABWj4ADAAAAAABYPQIOAAAAAABg9Qg4AAAAAACA1SPgAAAAAAAAVo+AAwAAAAAAWD0CDhSpdcduqtmsCD0x/bRm7YjJND8tLU0TJ05U3bp11bJlS+3fv78IqgQAAAAAFHcEHChSU7ZFq0+TklrU20fzdsfqfGyy2fxVq1Zp69at2rJli/z9/XXx4sUiqhQAAAAAUJzZFXUB+Gt7oryzvF3tVNrNTgaDZG9rPn/Pnj0qUaKEBg0aJEdHR82ePbtoCgUAAAAAFGv04ECRaubjoolbo9X5w/N6sVFJVfZyNJv/+++/Kzo6WjNnzlTJkiU1bty4IqoUAAAAAFCc0YMDD93CPbFatDdWd1KNSkk36vWOZVS7jJMGrbqsdjXc9M97lnV3d1etWrXUuHFj/f3vf9f06dOLrG4AAAAAQPFFDw48dH2bemnrsOr6LKCKDAbJ0c5GJV1sZZB0IzFdaWlpiouLU0ZGhlq2bKnTp0/r9OnTOnLkiGrXrl3U5QMAAAAAiiF6cCBP1h27qXe/idGd1Ay9/KS3xnUoYza/Z8+e2r//pOm5ra2trly5YrZMqT9/qkmaXitMc+bM0a3dMerctZv8Zs/WoUOH1KtXL+3atUv+/v6KiIhQjx49VLFiRc2dO7fwNxIAAAAAYHUIOJAnU7ZFa0ALbzXzcVXfsEvqXt9Tde6ZHxYWprS0NN2+fVtdunTR4MGDc2wvICBAAQEBZtNatWqlqKgo0/NZs2Zp1qxZBbkZAAAAAIBHDAEH8iS3UU9cXV0lSQsWLFCZMmU0ZMiQIqgSAAAAAPBXQ8CBPLk76omtQVmOeiJJt27d0rJlyzR//nzZ2HCbFwAAAABA4SPgQK7yMuqJJO3YsUP29vZq3759kdQLAAAAAPjrIeBArvo29VLXeh6KikvVi0svZjnqSWJiotzd3WVjY6P9+/erefPmsrW1zbVtAAAAAAAKAgEHZD/4qxzn52XUkxo1aigqKko1atR4GKUDAAAAACCJgAN5ZMmoJ2FhYQ+7LAAAAADAXxx3gAQAAAAAAFaPgAMAAAAAAFg9Ag4AAAAAAGD1CDgAAAAAAIDVI+AAAAAAAABWj4ADAAAAAABYPQIOAAAAAABg9Qg4AAAAAACA1SPgAAAAAAAAVo+AAwAAAAAAWD0CDgAAAAAAYPUIOAAAAAAAgNUj4AAAAAAAAFaPgAMAAAAAAFg9Ag4AAAAAAGD1CDgAAAAAAIDVI+AAAAAAAABWj4ADAAAAAABYPQIOAAAAAABg9Qg4AAAAAACA1SPgAAAAAAAAVo+AAwAAAAAAWD0CDgAAAAAAYPUIOAAAAAAAgNUj4AAAAAAAAFaPgAMAAAAAAFg9Ag4AAAAAAGD1CDgAAAAAAIDVI+B4xG05FacWoRFqNitCnx2+kWn+tWvX1KdPH9WsWVN+fn66du1aEVQJAAAAAMCDIeB4hMUlpWvcxqsa2LKUgp8po7e2RCki5o7ZMv/5z3908+ZNbd26VWfPntWCBQuKqFoAAAAAAPLPrqgLQOG5eD1Zt1My1OYxN1Uv5agxG67qwKVEPXHPMq+//rri4+Nla2srGxsbOTo6Flm9AAAAAADkFwHHI6y8h71sbaQfo5KUmm6UJMXfSTdbxsbGRp6enqpTp46cnJzUv3//IqgUAAAAAIAHwyUqj6CFe2L1xPTT6jD/nEa1/ZvGh1/Vq59flqOdQZ7OtpmWNxqN+uKLL1SzZk2NGjWqCCoGAAAAAODB0IPjEdS3qZe61vOQUdLmk3Ga16uSSrnZqe+yi2pV1U1paWlKTEyUu7u7QkJCdPXqVQUHB8ve3l43b94s6vIBAAAAAMgzAg4rZD/4qxznl/rzR5I0d66CFy6Um5ubZobOUZ0XX9S+ffvUq1cv7dq1Sy+99JL+9a9/qUOHDqpVq5ZmzZpV2OUDAAAAAFDgCDgecUFBQQoKCjKb1qpVK0VFRZmeb9my5WGXBQAAAABAgeI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zFzJZTcWoRGqFmsyL02eEbmebHx8frlVdeUc2aNeXn56eYmJgiqBIAAAAAgOKFgKMYiUtK17iNVzWwZSkFP1NGb22JUkTMHbNlFi5cqDNnzmj79u26efOm3nrrrSKqFgAAAACA4oOAoxi5eD1Zt1My1OYxN3V7wlNGo3TgUqLZMidPnlS9evVUrVo1dejQQfv27SuiagEAAAAAKD4IOIqR8h72srWRfoxK0pk/e27E30k3W6ZSpUo6e/as7ty5o1OnTik+Pr4oSgUAAAAAoFixK+oCIC3cE6tFe2MlSaPa/k3jw6+qgqe9HO0M8nS2NVt2xIgR2r17t2rWrCkfHx95enoWRckAAAAAABQrBBzFQN+mXupaz0NGSZtPxmler0oq5WanvssuqlVVN6WlpSkxMVHu7u66du2a+vTpow4dOmjWrFlycHAo6vIBAAAAAChyBBwPgf3gr3KcX+rPH0nS3LkKXrhQbm5umhk6R3VefFH79u1Tr169tGvXLnl7eys8PFyzZ89Wq1atNGPGjMIuHwAAAACAYs9gNBqNRV1EfkVHR0uSUj969oHauT+AKOj2AAAAAACAZcqVK5ev9bjJKAAAAAAAsHoEHAAAAAAAwOoVm4Dj66+/1tixY03Pjx07Jl9fX/n5+Wn+/PlFWBkAAAAAACjuikXAERISotDQUGVkZJimTZo0SaGhoVq1apWOHz+uU6dOFWGFAAAAAACgOCsWo6g0btxYzzzzjNasWSNJunXrllJSUuTj4yNJat26tfbv36/HH3/cbD0PDw/Z2dnp1wf8/d7e3mbP89peVFyKnlt4XhOeKat+zbxUsmRJjRw5UmvXrlX16tW1bNky1axZM9N6V65cUZMmTRQSEqIhQ4Y8wBYAAAAAAPDX9lADjrVr12rZsmVm06ZNm6bOnTvr4MGDpmm3bt2Sm5ub6bmrq6uuXLmSqb24uLgCqev69ev5XveriHj9e0uU4u/8f++Tzz77TJ999pnCw8M1Y8YMjR49WmFhYWbrbd++XW+++abi4uKUmJj4QDUAAAAAAPCoyO8oKg814PD19ZWvr2+uy7m5uSkxMdH0PDExUSVKlCjM0vLtyzPxmtipnIZ//v8BzOHDh1W1alXVr19fbdq0yfIeItu3b9eUKVPouQEAAAAAQAEoFpeo3M/NzU329va6fPmyKlWqpL1792rkyJFFXVaWQl+o+Oej/w844uPj5ezsLElydnZWfHx8pvXef//9h1EeAAAAAAB/CcXiJqNZmTJlisaNG6devXqpbt26atCgQVGXZLJwT6yemH5aT0w/rcO/JGaa7+7urjt37kiSkpKSim3vEwAAAADIzYoVKzRmzBiNGzdOr732ms6ePStJunDhgo4fP57juuvXr7f497Rr106zZ882m/bBBx/oxRdftLiNF154wVTzmTNnLF5PkubNm6eYmBizab/88ouCgoIyLfvMM88oKCjI7Cc2NjZPv+9B5Wcb7xcXF6fQ0FBJ0o4dO/Tqq69qxIgRpkFAMjIyFBoaquHDhysoKEiRkZGmddPT0zVx4kSz201s27ZNr776qoYMGWK6TcOBAwe0devWB6rTUsWmB0fz5s3VvHlz0/OGDRvq888/L8KKste3qZe61vOQJJV2y7wLGzVqpLCwMJ08eVK7d+9WkyZNJP1xqY3BYJCLi8tDrRcAAAAA8uPSpUvat2+f5s+fL4PBoHPnzmnGjBlasmSJdu3aJS8vrxz/Gb18+XL16NHDot9VokQJHT9+XGlpabKzs1N6eropTMmrvn375nmdwMBAi5d1d3fX3Llz8/w7ClJ+tvF+S5YsUffu3ZWcnKwlS5bok08+kZOTk6ZOnar9+/crPT1dKSkpWrhwoU6dOqVFixbpnXfe0dWrVzV9+nTFxsbqH//4hyTp6tWr2rRpk95//33Z29vr008/VVpamlq0aKHx48erbdu2ZvfaLAzFJuAoTuwHf5Xj/FJ//piZVF62rUfJPiBAXdPTdeDAAfXs2VNVq1bVggULJEkBAQEqXbq0Pvzww0KpGwAAAAAKkqenp2JiYrR161Y9+eSTqlGjhhYtWqTY2Fht375d9vb2qlmzpmJiYrRx40YZjUZJf/TI/+9//6uEhATNmTNHgYGBmj17tiIjI5WRkaGBAweqUaNGZr/L1tZWDRs21NGjR9W8eXMdOXJETZo00Zdffinpjx4jH3zwgYxGozw8PDR+/Hg5OzsrNDRUFy9eVIUKFZSamipJmj59utq3b6+GDRtqxowZiomJUVpamoKCglSlShXNnDlTt27dUlxcnLp06aJu3bopKChIY8aMkZubm0JCQmQ0GuXl5ZWn/bVo0SLZ2dlp4MCBGjdunHx9fRUREaHLly/r999/V0JCgkaNGqX69etr/fr12rNnj9LS0uTq6qq3335b33zzjQ4ePKg7d+4oKipKL730kp5//nlt3LhRX375pQwGg5544gm9+uqrpm1s0qSJ3n33XUVFRSkjI0O+vr5q3769goKCVL16dV28eFG3b9/W5MmTVbZsWVOtiYmJioiI0JgxY5SRkaH58+fLyclJ0h+9MxwcHHTo0CE9+eSTkqTHH3/cFDglJSXptdde08qVK03tHT16VLVq1dL06dN1/fp19evXT3Z2f0QOLVq00JdffqmePXvmaX/mFQFHAYmKijI9trW11YwZMzRjxgyzZb744osc1wMAAACA4sTT01PTpk3Thg0btGzZMjk6OmrQoEF6+umn1alTJ3l5ealOnTo6evSoZsyYIScnJ4WGhurw4cPy9/fX+vXrNXr0aIWHh5tCibi4OAUFBWnp0qWZfl+HDh20ZcsWNW/eXN988438/f1NAcfMmTM1YcIEValSRVu2bNHq1atVt25dpaSkaNGiRYqJidGuXbvM2tu0aZPKli2rSZMm6cKFCzp69Kjs7e3Vvn17tW3bVteuXVNQUJC6detmWmfNmjXq0KGDunTpop07dyo8PDxTnQkJCWaXrpQuXVpvvfWWBg8erMDAQP3222+qXbu2WrZsqYiICDk5OWnOnDm6ePGiQkJC9NFHHyk+Pl6hoaGysbHRa6+9poiICEl/BA8zZ85UZGSkXn/9dT3//PPatm2bRo0apccff1zh4eFKS0sz20YPDw+9+eabun37tgYPHqzGjRtLkurUqaPAwEB9/PHH2rFjh1mvj9OnT8vHx0eSZGNjYwpz1q9fr6SkJDVt2lTffvutWa8LGxsbpaWlqXr16pn2SVxcnI4fP64FCxYoOTlZI0eO1Icffih3d3dVq1ZNX3zxBQEHAAAAAKBoREZGysXFRRMmTJAkRUREKDg4OFPvC09PT02fPl3Ozs66fPmy6tatazb/woULOnHihE6fPi3pjx4CcXFx8vDwMFvuiSee0Pvvv6+4uDjFx8erTJkypnmXL1/WnDlzTOtXrFhRly5dUu3atSVJZcqUUenSpc3au3z5sulWCNWqVVO1atV07do1rVu3Trt375arq6tZWCD9cVnOs88+K0mqV69elgFHdpeo2NnZqVevXpo+fbrWrFljmn53f1WtWlU3btyQjY2N7O3t9TDg5aQAACAASURBVPbbb8vZ2VmxsbGmOu6GB6VLl1ZKSookacKECVqzZo0WL16cad9evnzZdFsEFxcXValSxfSP9Bo1apjaunHjhtl6cXFxKlmypOl5RkaGPvzwQ0VGRmrq1KkyGAxydXXV7du3zZa52yvjfiVKlFDDhg3l4uJiqiMyMlJ16tSRt7d3loNvFLRie5NRAAAAAEDRunDhgubMmaPk5GRJUqVKleTq6iobGxvZ2NjIaDTq1q1bWrp0qSZOnKjXXntNjo6Omdrx8fFRhw4dNHfuXL333nt6+umn5e7unmk5g8Gg5s2ba86cOWrdurXZvEqVKumNN97Q3LlzNXToULVo0UI+Pj46deqUJOnatWu6du2a2TqVK1c29YyIiorS22+/rTVr1ujxxx/XW2+9pXbt2mVZ690283oPkISEBK1YsULDhw/XrFmzTNN/+uknSX/sz1KlSunnn3/W3r17NWnSJI0aNUoZGRk5trtlyxaNGTNGc+fO1fnz53Xy5Emzek+cOCFJun37ti5cuKBy5crlWqunp6du3bpleh4aGqqUlBSFhISYLlWpV6+eDhw4IEk6deqUqlWrlm17TzzxhI4dO6bk5GQlJSXp0qVLqlChgmm/eHp65lrTg6IHBwAAAAAgS23bttUvv/yi4cOHy9nZWRkZGRo2bJjc3NxUs2ZNffjhh6pcubLq1aunIUOGyMnJSe7u7qagoXLlygoJCdH48eM1a9YsBQUFKTExUd27d5eNTdb/b+/YsaOGDh2qsWPHmk0fPXq0pk2bZgoDxo8fr0qVKunHH3/Uq6++qjJlymTqEdK1a1e99957CgoKUnp6ukaOHKmkpCTNnj1bX3/9tTw8PGRra2vqKSFJAwYM0NSpU7Vz585sg4L7L1GRpCFDhmj16tXy8/PTs88+q7Nnz5puU3Du3DmNGTNGSUlJGjdunCpUqCAnJycNGTJEDg4O8vb2zhTO3Ktq1aoaNmyYPD09VapUKdWpU0fbtm0zbeOsWbM0cuRIpaSk6OWXXzbrmZGdunXravHixZL+CGC2bt2q+vXra/To0ZKkXr16qU2bNjpy5IhGjBgho9Fo6smTlWrVqqlz584KDAyU0WhUQECAaUTRM2fOmC6bKUwG4927wFih6OhoSVLqR88+UDu53VQUAAAAAID8+PTTT+Xl5WV2n4/iIjQ0VP/85z9Nl7IUltdee02TJ0+Wq6urRctb0gMlK3/JS1Si4lL0xPTT+uzwH9cgZWRkaPz48apVq5Y6deqkn3/+OdM6K1asUJMmTdSgQQOzO8UCAAAAAGCNBgwYoI0bNxbq79i/f7+efvppi8ONB/GX68HxVUS8/r0lSr/Gp+mdLuXVr5mXviofpJEjRyo8PFwzZsyQnZ2dwsLCTOvEx8erQYMGCg0N1aVLl/T+++/rxIkTD+UaIgAAAAAA/krowWGhL8/Ea2In8511+PBhVa1aVfXr11ebNm109OhRs/klSpTQsWPH1K1bN7m5ucnOzi7b68UAAAAAAMDD95e7yWjoCxX/fHTFNC0+Pl7Ozs6SJGdn5yyHr/Hw8NBHH32kyZMna/To0aabpQAAAAAAgKL3lwg4Fu6J1aK9sZKkT/pUVrPK5tf+uLu7686dO5KkpKSkbMOL7t27q1y5choyZIjatGmjFi1aFG7hAAAAAADAIn+JgKNvUy91rffHcEGl3TJvcqNGjRQWFqaTJ09q9+7datKkiSQpMTFRBoNBMTExGjhwoMaPHy8XFxdJf4wvDAAAAAAovrrM/rpA29s8pmOBtoeC9UgEHLkN81rqzx8zk8rLtvUo2QcEqGt6ug4cOKCePXuqatWqWrBggSQpICBApUuX1ocffqjOnTubxmEeMWKE2rdvX/AbAgAAAACwatHR0Ro4cKDZ0KuNGzfWyy+/nGnZ6dOnq3379mrevPnDLPGR9UiMogIAAAAAwP2KogdHdHS0pk6dqkWLFuW6LAFH1vI7isoj0YMDAAAAAIDiKj09XaGhoYqNjVVcXJyaN2+ugQMHmuZfuXJFM2bMkJ2dnWxtbfX666+rdOnSWrx4sU6cOKGMjAz17t1b7dq1K7qNsAIEHAAAAAAAFKBffvlFQUFBpueDBg1S3bp11aVLFyUnJ8vX19cs4Dhy5Ihq1qypESNG6MSJE0pISNCFCxcUHR2t+fPnKzk5WcOHD1eTJk3k7u5eFJtkFQg4AAAAAAAoQJUrV9bcuXNNzxMTE/XVV1/p2LFjcnFxUWpqqtnynTt31qpVqzR+/Hi5urpq0KBBunDhgn766SdTUJKenq6YmBgCjhwQcAAAAAAAUIi2b98uNzc3jR07VpGRkdq8ebPuvR3md999p/r166t///7asWOHVq1apTZt2qhRo0YaN26cMjIyFBYWpvLlyxfhVhR/BBwAAAAAgEdScRnWtXHjxpo6dapOnDghJycnVahQQdeuXTPNr1Wrlt555x3Z2trKxsZGI0aMUI0aNXTs2DEFBgYqKSlJbdq0kYuLSxFuRfHHKCoAAAAAAKDYyO8oKjYFXAcAAAAAAMBDR8ABAAAAAACsHgEHAAAAAACwegQcAAAAAADA6hFwAAAAAAAAq8cwsQAAAACAR1LqR88WaHv2g78q0PZQsAg4AAAAAAAoAAsXLtTZs2d148YNJScnq1y5cvL09NSUKVOKurS/BAIOAAAAAAAKwPDhwyVJ27Zt0+XLlzV06NAiruivhYADAAAAAIBC8sMPP2jx4sWys7NT165dtWTJEoWFhcnR0VH/+c9/5OPjo+eff16LFy/WiRMnlJGRod69e6tdu3ZFXbrVIeAAAAAAAKAQpaSkaNGiRZKkJUuWZJp/8OBBRUdHa/78+UpOTtbw4cPVpEkTubu7P+xSrRoBBwAAAAAAhahSpUo5zr9w4YJ++uknBQUFSZLS09MVExNDwJFHBBwAAAAAABQig8Fgeuzg4KAbN26obNmyOn/+vHx8fOTj46NGjRpp3LhxysjIUFhYmMqXL1+EFVsnAg4AAAAAwCOpOA7r+tJLL2nChAkqW7as3NzcJEmtWrXSsWPHFBgYqKSkJLVp00YuLi5FXKn1MRiNRmNRF5Ff0dHRRV0CAAAAAAAoQOXKlcvXejYFXAcAAAAAAMBDR8ABAAAAAACsHgEHAAAAAACwegQcAAAAAADA6hFwAAAAAAAAq0fAAQAAAAAArB4BBwAAAAAAsHoEHAAAAAAAwOoRcAAAAAAAAKtnMBqNxqIuAgAAAAAA4EHQgwMAAAAAAFg9Ag4AAAAAAGD1CDgAAAAAAIDVI+AAAAAAAABW75EKOA4ePKimTZsqOjraNG3WrFlq166d5s6da7bs119/rXHjxuXY3pUrVxQYGCh/f3/5+flp8uTJunXrlubNm6fnnntO/v7+8vf3V9euXbVo0aJc6zt37pyGDBkif39/9ezZUx988IHu3uN169atatiwoWJiYvK0vaNHjzY93759uzp27KhatWrp8uXLpuk7d+6Un5+f0tPTc2wrq323fv161apVS5MmTTJbPiQkRO3bt8+yrYCAAJ04cUKSlJKSoiZNmmjJkiWm+X369FGzZs3M1rl+/bo6duyojIyMXLd78eLFat26tZKTkyVJwcHB6tq1q/z9/dWvXz916dJFX3zxRa7tSFJkZKQaN25sei39/f01f/589e7d26L175Xd63vjxg1NmDBB/v7+6tOnj8aOHavY2Nhs28lt//Xr108RERFKTk7WU089pY8//jhPdUZGRqp3795m++2ll17S8OHDdeXKlTxv973t7d69O8/rS9KMGTPk7++vTp06qV27dvL399eIESPUoUMH3bhxQ5KUmJioF154QRERERa1uXjxYvXv318DBgzQwIEDdfLkSUnSmjVr1LdvX9Pn+uDBgxbXefDgQbVs2dL0XunRo4dGjRqllJQUPfXUU3ne7oMHD6pWrVraunWr2fSuXbsqODhY/v7++vnnn/PU5v2fj9DQULP3d6NGjbRy5UqLarv3+HJXft53OR1LV61aZbZs7969FRkZaVGbo0aNUu/evRUQEKAhQ4bo3LlzpvnDhg3TsGHDLKovp9ehTZs2pn1Xr1490+O776fs2svueBoXF6c33nhDffv2lZ+fn0aPHq2EhIR81xccHKwTJ05owIABeuWVV/Tyyy/rk08+sWi77/3sjhw50mxeXt/Plr7G06dP1/Dhw5WSkmJRu1kd7+8eZ9LS0hQUFKTJkycrp/ulZ/Vd2aVLF129elWBgYEaOHCgBgwYoLfeekt37tzJtaasPhuzZs3Sxx9/LH9/f3Xr1s3sOJHTd+/d9rJ7v9z/OuzevVvBwcH5am/58uUaNGiQ2bKBgYGZPoP3t5XTe699+/am42nv3r01ZcoU02uV3/bCwsJM03/++Wf5+/vnuL33yun9khc5vSZ3ZXX8ysndz9td3bp105QpU/JcW9++fbV//36zaVOmTFHbtm3l7++vpk2bqlevXvL399fatWtzbS+r799Ro0bp8ccfNzvOrVq1SvPmzctzbSEhIaY68rvNUvafu6w+J7m1c+/ns3fv3lq+fLlpfl5qvLetfv36yc/Pz/Tejo6OVlBQkPz9/eXr66vJkydbdNzLrs2szlctOb5Yck45YsSIXD8nuX12U1NTNX/+fPXp00f+/v565ZVXdPz48XzX1ahRIzVr1kxxcXGmaWFhYfrXv/6Va53ZfXbv/Q6/+2PJ311Znd/n93if1blpfs/HLd1WX19fzZ07N9e/sfJyvLf0XCin9iQpJiZGDRo00LZt23Ld3rywK9DWigF7e3u9/vrr+vTTT2UwGCRJvXr1Unh4uEaNGmWa9sUXX2jgwIHZtnPnzh0NHz5cISEhatCggSRpw4YNGjt2rOrVq6f+/fvrpZdekvTHB7Nz587q3bu3vL29s2wvPj5eY8aM0bx581SlShWlp6crKChIq1ev1ksvvaS1a9eqX79++vzzzxUYGJjn7d6yZYuWLFmiVatWae/evXrjjTe0fPlyxcfH67333tNHH30kW1vbPO87SfL09NThw4eVlpYmOzs7paen5/iGbt26tY4cOaL69evr6NGjat26tf73v/9p4MCBSk5O1q+//iovLy9duXJFlSpVkiSFh4erW7dusrHJPXP773//q86dO2vLli3q0aOHJOm1115T27ZtJUm///67unTpoh49ephtR3aqV69u9uUWGRmZ5xOi7F7fVatWafPmzRowYICeeeYZSdK+ffs0dOhQrV27NsvXJLf9Fx0drdq1a2vTpk3q3LmzNmzYoAEDBli07+537347cuSI/vWvf1kcDhWkuwe69evX68KFC6bwccWKFZowYYIWL15s+qOwdu3aubZ3/vx57dy5U6tWrZLBYNCZM2c0YcIEDR06VN99952WLl0qe3t7XblyRf369dOGDRvk5eVlUa0tWrTQnDlzTM/Hjh2rnTt35mOr/1CtWjVt3rxZnTt3liSdPXtWSUlJ+W7v/s/H2LFjzebdvn1bPXv2zHf7X375ZZ7ed7kdS/MjKSlJr776qt5++201atRIknTixAlNnTpVy5cvV3R0tG7fvq3U1FSz40xOsnsdnnrqKc2YMUPSH3/033usyEl2x9MxY8bIz89PHTt2lCQtXbpUEydONHtP5aU+SZo6dareffddPfbYY0pNTZWfn59atGihunXrWlSrJB09elQbN25U9+7dLV7nLkteY6PRqJCQEMXFxemDDz6QnZ1lpx9ZHe8lKTU1VaNHj1aVKlVy/WfFve5+Vy5dulSffPKJWrVqZfouf+edd7R69Wr179/f4vbu5eXlpeXLl+vgwYNavXp1rq/pvbJ7v+RXVu25uLgoPT1da9eula+vr7Zs2aLU1FTT9mcnt2PUJ598IkdHR0nSokWLNGfOnBxDmNzaW7p0qVq3bq1q1arlebuze7/kR0G/Jvc6evSoatasqQMHDujWrVtyc3OzeN3evXsrPDxcLVu2lPTHOeju3bu1fft2ubi4yN/fX5MnT9Zjjz1mUXtZff9GRkbq4MGDev311/XFF1/IwcEh37V9++23GjNmzANtc0G793s8JSVFnTp1Urdu3XTu3Lk813hvW4mJifL395ePj4/+/e9/a/LkyaZjYkhIiD744AOLjldZtfnOO+9kOl+1hCXnlBUrVrSorZw+ux988IHS09P12WefycbGRlevXtXQoUO1aNGiLL+Dc6vLy8tLPXr0UEhIiGbOnKnLly9r1apVWrNmTa51ZvfZ9fDwyPP+y+78/u75QF6O99mdm9atWzff5+OWbKvRaNSkSZO0YsWKXAPjvBzvLZFbe+vXr1dAQIBWrlyp559/3uJ2c/NI9eCQ/jgoeHh4aMWKFaZp5cuXV+XKlXXkyBFJUmxsrK5evZqpF8G9/ve//6lZs2amA5MkvfDCC7p582amVO3mzZtKS0vL8QXfsWOHmjdvripVqkiSbG1t9e6776pnz566cuWK4uLiNHToUIWHhys1NTVP27xx40Z9+umn+vTTT1WqVCl1795dJUuW1Jo1a/Tuu+9q2LBhFp3gZ7XvJMnOzk5PPvmkvvvuO0nS3r17TV9eWWnVqpVpX+/atUu+vr5KSEhQQkKCfvjhBzVv3lw9e/ZUeHi4aZ3w8HD5+vrmWuPBgwfl4+MjPz+/THXede3aNTk4OBT4CUlOsnt969WrJ3d3d1O4If2xf3x8fHT48OEs28pt/z355JOSpLVr16pnz56qXbu2du3a9cDb0LRpU9nb2+uXX3554LYKSt++feXg4KChQ4fKxcVFvXr1smg9Ly8vRUVFad26dYqJiVGdOnW0bt06rV69WsOGDZO9vb0kqVKlStq4caPF4cb9UlJS9Ntvv8nDwyNf60tS7dq1FR0drfj4eEnSpk2b1LVr13y1ldPn49SpU5ozZ47mz5+fpy+n++X1fZeXY6mlvv32W7Vo0cIUbkhS/fr1Tf/5XbdunTp06KDu3btb1FtFKtjXQcr6eBoVFaVr166Zwg1J8vf319SpUx+ovvLly2vFihU6efKkbGxstGrVqjyFG9IfQd28efP066+/5mk9KffX+O7JVVJSkt577z2Lw43s3s8pKSkKDAxU7dq18xRu3P9dWaFCBX355Zfat2+f7ty5Y+ppVxSy+/4tyPYMBoOmT5+uRYsW6fz58/rwww81bdq0XNvKy2fjlVde0VdfffVA7QUHBys4ODjX/4Tez5Lzg7wo6NfkXmvXrtVzzz2njh07auPGjXlat1OnTjp48KDpj4QdO3boqaeekouLS4HWWLlyZbVp0yZPQV1OtT3INhemW7duycbGRra2tg9co6urq1588UW9++67Klu2rNkx8bXXXtOIESPy3ea9vRvywtJzSkvk9NndtGmTxowZY/qnR4UKFdSnTx9t2LAh33UNGzZMly5d0u7duzV58mRNnjxZJUqUyLXOgvzs5vT3W15ld256v7ycj1uyrQaDQa+88kqmnhRZKehzoZzaMxqNCg8P1yuvvKLU1FT99NNP+f4993vkAg5Jmjx5spYuXapLly6Zpt1NlaU/TnJye2NeuXJFPj4+maZXrFhR0dHRWrp0qfr166cOHTpo9OjRCgkJyTHp/e233zKFDK6urnJwcNC6devUs2dPubu7q2HDhvr6668t3tYjR47o888/V1xcnNnJwJQpU7RkyRLduXMnT/+Ry2rfSVKXLl1MH4zNmzfn+GavW7euLly4IKPRqMOHD+vJJ59Uy5YttW/fPh06dEht2rRRjx49TO2dOHFC5cuXV5kyZXKt7+5/nqpVqyYHBwdT97eZM2eqT58+ateunaZPn57pkqScnD9/Ps/d1e6X3esbGRmZZbhUqVIlRUVFZdmWJfvv0qVLSkpKUu3atdWzZ88COwHz9vbWzZs3C6StgtK3b1/Tl5+lvLy8tGjRIn3//fd68cUX1alTJ3377bdZvk4lS5bMUz0HDhyQv7+/OnfurB49eqhjx445Bn6W6Nixo77++msZjUadOHHC7A/3vMju83Hjxg2NHj1a7733nsqVK5fvOvPzvrPkWHrv5+/8+fO5thkZGWnW5quvvmrqYh0VFaXNmzerW7du+sc//q+9uw+K6rr/OP5mcVciKA+BSEoxQwxaK3XS0g4dE4pIYlOM1oKQiahJyTTpJI1JDTooaBEBo6gxjVNjKGSikTQu1RaT6ExNxloJSbTWTFu1JI4lUURjJCBgeNr9/cHsFnR3uctDDP4+rxlnFPd+Offp3HPPOd+zM3nrrbcMpR3A4J0Hh6vrU7PZfM1Ima+vL6NHjx5Q+YqKirj55pvJy8tj6tSprF271nAKiMMtt9zCU089RU5OjlfbQd/neOvWrXzyySecP3/eq45nd9dzYWEhra2tXtXVrp6VDz74IPfffz+lpaXEx8fzq1/9igsXLhiOebWBdqq7ev42Njb2uj+Ki4sHFC88PJxFixbxwAMPkJWVZbhz1+i94efn5zFFxUi8hIQEJkyYQElJiaGyObi7XgbCXZtoIJqbm/n73//OtGnTSE1N9SrNBWDkyJEkJSU524q7du3igQceGLTy9fT0009TVVXlfBHtb9kGus8Ojuev488bb7wxoDgLFy5kyZIlrFixArvdPihlvPnmm122NUaOHMlNN93U75gNDQ3XtFcdsws9MdKm9Iare/fzzz8nMDDwms7rgbZ1HZ0Jy5Yt49vf/jZxcXGGy2mkPu05w9UdT+9v3nLXNnXFm/a4kXoqNDTUcDxP9XNmZqbz+D300EMDilddXc2ECRMICQkZ1HcZuAFTVKD7hWX58uVkZ2fzve99D4DExEQ2btzIl19+yZtvvsnLL7/sMcbYsWOduWE9/fe//+WOO+4gOTmZBx98kH/9618sXrzY2bPnzje+8Q2OHz/e62effvop586dY8+ePURERPDOO+/Q2NjIq6++6pzK05ewsDBefvllrFYrS5YsoaSkBJPJREhICLGxsYbjOLg6dgCxsbGsWrWKhoYGvvjiCyIiItzGMJlMfOtb3+LgwYOEhYVhsVj40Y9+xIEDBzh58iQLFy4kKCiI8ePH849//IPdu3cbejg3NjZy8OBBLl26xPbt22lububVV1/F19fXObXrr3/9K+vXr3fZ2HbHVYqKt9yd39DQUM6ePXvN52tra5k6darLWEaOX0lJCVeuXHGmWR09epTa2lpuu+02r8veU11dHeHh4QOKMZiampooLCxk1apV5ObmYrVa8ff373O72tpaAgICWLNmDQD//Oc/efTRR5k0aRLnzp3r9UJ56NAhJk6cSFhYmKEyOaaONjQ0kJmZaXhqpyezZs0iLy+PyMhIvv/97/crhrv7IyYmhl//+tc8/PDD/Y7tYLVavb7ujNalDkbWvwkPD++VJudYAyk9PZ0DBw7Q0tLibLjYbDb27NljqINsMM5DT1fXpzab7ZoZEh0dHezbt8/QCImr8rW1tfHvf/+bJ554gieeeIKGhgaWL1/O66+/7vVshNmzZ7N//37Ds14c+jrH0dHRrFy5kkWLFrFlyxYef/zxPmN6qu/nz5/PQw89REZGhjO9sS+unpXvv/8+c+bMYe7cubS3t1NSUkJRUVGf6wz4+fld04HU2to6oJlR4Pr5e/WU6oMHDxoahXMXD2DOnDkUFxeTkJBguGxG743m5mZDdXRf8bKzs0lNTTX8LPd0vQzE1cewo6OD1tZW52yJ/nRqVVZWYrPZeOyxx4DuWcXV1dVedZSnpaWxbt064uLiaGpqYvLkyV6XwwiLxcKaNWt45plnDK9N5qps5eXlA95nuDZFdP369V5t7y4OMGhlrKurY9asWdeMRjc0NHDs2DESExO9Lm9dXR2xsbFcvnzZ6xQLI21Kb9KyXd27Y8aMoaamxpnK7lBbW+t2UMVIuaA7xeH222/nZz/7mVf7baQ+NcJd+76+vt5jJoAr7tqmPWf6OHjTHndX1/d09uxZw/E81c/epqh4irdz507OnDnDI488QkdHBydPniQrK8vwoI8nN+QMDoDp06cTFRXlnBplNpu555572LJlC+PHj+9z1DYpKYl33323V6PNarUSEhLSqycvJiaGX/ziFyxevNjj4i2JiYn87W9/cy7+2dHRwbPPPsuJEyeIiYlh+/btlJaWUlFRweeff254IcXbbruNkSNHMn/+fMxms6HFTvty9bGD7od4QkICeXl5vdIt3LnrrrvYunWrs2c4NjbWWUEEBQUB3Q/BP/3pT3z44YfOvDNPKisrSU1NpaysjNLSUnbu3ElVVZVzEUroHvlJSkpixYoVXu3zQLk7vx999BEXL17stUbDwYMHqa2t9Tgt0NPxCwgI4K233mLHjh2UlpZSWlrKo48+6vVLydWqqqrw8/P7WnVwLFu2zLkY47333mt44a///Oc/5OXlOUcSo6KiGD16NLNmzeJ3v/sdnZ2dAJw+fZqcnJx+rV8SHBxMcXExubm5Axr1he5RjtbWVrZv387s2bP7FcPd/ZGbm0tkZCTz5s0bUBk7Ozv7dd0ZrUu9kZSURHV1NceOHXP+rLa2lvr6evbu3UtBQYGzjJs2bTJ8bwzGebhaz/p07NixBAcHs3//fuf/b9u2rde/vS2fyWRiyZIlzsZ0cHAwERER/Rpdgu6RoLKyMlpaWgxv09c5jo6OBmD16tVUVFQYWtjXU30fHR3NiBEjWL9+PcXFxYYW4nX1rHzllVeci0ZaLBaio6MNHbfx48dz4sQJ533f1tbG4cOHB+Ul09Xz9+sQz+i9UVJSYiiPuq94AQEB5OfnU1hYaKh8RtoH/dXzGLa3tzsXWL5w4YLbddc8qaio4MUXX3TWUbm5uV6PXE6cOJGWlha2bds2oDWVjJg8eTL333+/4Rk1rso2GPs81AajjM3NzVitVpKTkzlz5oyzTrTb7WzevNltarKRmPfdd5/X2zoYaZMb5ereNZvNvVRSggAACaJJREFU/OQnP+G5555zvgt9+umnlJeXe1wLZzDL5cpg1H/u2vf9Sadw1za9uiO2P+1xT/tqs9koKytj5syZhmINdlvIVbyGhgY+/PBDrFYrpaWlbNu2jRkzZgzas++GnMHhkJOTw3vvvef8d1paGjNnzjS0wry/v78zP/WLL76gq6uLiRMnsnHjRl555ZVen01LS2Pv3r289tprZGRkuIwXEBDAs88+S25uLna7nZaWFhITE6murr5mZHHu3Lns2LGD1atXe7W/RUVFzJkzh9jYWH74wx96te3Vrj520N0Dl5qaaihffOrUqeTm5rJu3Tqgu/E4evToXnnhd999NwUFBcyePdvQC6bVanXGA7jpppuYMWMGFRUVzJ8/3/nzxx9/nJSUFA4cOMC0adP6jOvKRx991KtSzs7O9tgh4e78zps3j/vuu4+ioiK2bt0KdI8+v/TSSx5Hljwdv3feeYfJkyf3qvxTUlL46U9/ytNPP+3VFMji4mLnrB9/f382bdpkeFtXCgsLnTGioqLYsGFDv2OVlZVhMpmcL+ZPPvkkGRkZhhZCnDFjBqdOnSItLY1Ro0Zht9tZunQp99xzD42NjcybNw+z2UxXVxfFxcX9aqRC9+yfBQsWUFBQ0K/te0pOTubPf/4zUVFR/VqbwtX9kZCQwK5du/jud7/bazT/xz/+ca97xp2qqirnfdDY2Niv686butQof39/tmzZwoYNG1i/fr1z1Gjx4sVs3LiRu+++2/nZ2NhY2traOHr0qNuRjZ4Geh5c6Vmfrlu3jvz8fMrKyujo6GDcuHFeXT9Xl89sNrNp0yZWrlxJV1cXPj4+fOc73+n3S09ISAjZ2dle5YobPceBgYGsXbuWZ555hl27dhEaGuo2ppH6PjIykiVLlvDUU09htVoN132OZ2VWVhb79u2jvLwcPz8/goODycvL63P7gIAAsrOzeeyxx/Dz86Ojo4MFCxYMeAadg6vn79chnrt7w7HYsM1mY9KkSSxdunRA8Rzi4uKYOXMmJ06c6DOWp+ultrZ2wM8lxzFsb2/ngw8+YMGCBYwdO9arWTAAx48fJzo62tnpB9318Zo1azh37pxXKYSpqakUFxe7neI+mH75y1969Xt6lu348ePY7fZB2eehMpAyOtJdTCYTXV1dPPnkk9x+++08//zz5Ofnc+XKFVpbW7nzzjv7/AYQTzEtFoszRaWnoqKiPgcLjLTJveHq3s3KyuKFF14gPT0ds9mMxWKhoKDAY9kGu1yu9Kz/HCkqPS1evNhjOqqn9r233LVN9+/fPyjtcVf76uPjQ2dnJ1OnTjW8jh30Xd87LFy4sNe6YkbjHT58mLS0tF7vQunp6SxdutRZ7oHwsXv6bjURERERERERkWHghk1REREREREREZH/P9TBISIiIiIiIiLDnjo4RERERERERGTYUweHiIiIiIiIiAx76uAQERGRrw1PX7k+FNuJiIjIjUMdHCIiIjKk9u3bx7x584iNjSUmJobp06eTn5/PpUuXnJ85ffo0mZmZ1NXVeRW7qamJ/Px8KisrB7vYIiIiMsyMuN4FEBERkRtXRUUFOTk5AFgsFkaNGsXZs2fZsWMH7733Hrt376axsZFZs2bR0dHhdfyMjAxqamqIiYkZ7KKLiIjIMKMZHCIiIjJkXnzxRQAyMzM5evQoH3zwAdu2bcNsNnPq1Cn27t1Le3t7vzo3AFpaWgazuCIiIjKMqYNDREREhsyFCxcACA4Oxmw2AxAXF8fSpUvJzMykra2NpKQk5+eTkpLIzs4G4PLly+Tm5hIfH09MTAx33XUXy5cvp7GxEYDp06dz9uxZAJYtW8b06dOdcSorK0lOTnamxGzevJmurq6vZJ9FRETk+lCKioiIiAyZH/zgBxw6dIgNGzbwxhtvkJiYSHx8PBkZGfj6+lJfX09YWBifffYZAGFhYQQGBgKQnZ3N/v378fHxITAwkIsXL/LHP/4Rk8lEQUEBYWFh1NfX09XVRWBgIGFhYQDs2rWLZcuWARAUFER9fT0vvPAC58+fZ/Xq1dfnQIiIiMiQ87Hb7fbrXQgRERG5MX3yySc8/PDDzpkWDmPHjmXRokXMnTuXM2fOOGdxvP3223zzm9+kvb2drKwsPv74Y7Zu3UpkZCTl5eWsWrWKCRMmsGfPHuB/szjWrFlDSkoKNpuNhIQELly4wObNm7n33ns5d+4cKSkpNDQ08PbbbxMREfGVHwcREREZeprBISIiIkNm3LhxvPnmm+zZs4e//OUvHD58mCtXrnD+/HlycnIYNWoUU6ZMuWY7i8XCb3/7W2w2GzU1NZSXl7Nv3z4AWltb3f6+06dPO9Ni8vPznTM2Ll++jN1u5/Dhw+rgEBERuUGpg0NERESGTHt7O01NTaSnp5Oenk57ezvV1dUUFhZSW1vLa6+95rKDA8BqtfL888/z2WefERoaSmRkJACeJp861ueA/63/0ZOrn4mIiMiNQR0cIiIiMiSOHDlCRkYGJpOJqqoqQkJCsFgsJCQkcOrUKdauXcvFixfx8fG5ZtuamhpWrFiB2Wzm9ddf58477+TQoUM88sgjHn9naGio8+/vv/8+QUFBQPe3rfj7+w/uDoqIiMjXir5FRURERIbElClT8Pf3x2azsXLlSpqamgCoq6ujsrISgEmTJjFixP/GW5qbm+ns7OTjjz/GbrdjMpkIDw+nvb2d3bt3A2Cz2Zyfd2zr2C4iIoLw8HAAXnrpJex2OzU1NcTFxZGQkMDp06e/kn0XERGRr54WGRUREZEhs3v3bufXvppMJsaMGUNjYyN2ux1/f3927tzJuHHjiIuLo7W1lVGjRhEfH09WVhbJycl0dHRgNpsZMWIEV65cAWD06NEcOXIEgJ///Oe8++67mM1mgoKCOHToEH/4wx/4zW9+A4C/vz9tbW10dnYSHx/P73//++tzIERERGTI+ebl5eVd70KIiIjIjWnSpEnExsZy8eJFvvzyS5qamggJCWHatGkUFxdzxx134Ovry5gxYzh+/Djt7e1MnjyZlJQUoqKiOHnyJK2trURGRpKVlcWRI0doamoiMTGRW265hcjISI4dO0ZTUxO33nor6enpTJkyhVtvvZUzZ85w6dIlgoKCSE1NZdWqVVgslut9SERERGSIaAaHiIiIiIiIiAx7WoNDRERERERERIY9dXCIiIiIiIiIyLCnDg4RERERERERGfbUwSEiIiIiIiIiw546OERERERERERk2FMHh4iIiIiIiIgMe+rgEBEREREREZFhTx0cIiIiIiIiIjLs/R8xjaBsqE0QYwAAAABJRU5ErkJggg==">
            <a:extLst>
              <a:ext uri="{FF2B5EF4-FFF2-40B4-BE49-F238E27FC236}">
                <a16:creationId xmlns:a16="http://schemas.microsoft.com/office/drawing/2014/main" id="{E8CBE836-4026-4ACC-A175-C52CD3D897BC}"/>
              </a:ext>
            </a:extLst>
          </p:cNvPr>
          <p:cNvSpPr>
            <a:spLocks noChangeAspect="1" noChangeArrowheads="1"/>
          </p:cNvSpPr>
          <p:nvPr/>
        </p:nvSpPr>
        <p:spPr bwMode="auto">
          <a:xfrm>
            <a:off x="2438400" y="-228601"/>
            <a:ext cx="8153400" cy="815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png;base64,iVBORw0KGgoAAAANSUhEUgAABDgAAALICAYAAACaUkCsAAAABHNCSVQICAgIfAhkiAAAAAlwSFlzAAALEgAACxIB0t1+/AAAIABJREFUeJzs3Xd4FOX+/vE7lTRSIAhSBESKEEogJKGJQSIioBQhHI80KQpBEQREiqCCoIKUBOGAShMRUJQiSBMJNaEE6QLSe6ghjbT9/ZHfzpeVJAQISVbfr+viOiYz++xnZnb3ZO59io3JZDIJAAAAAADAitnmdwEAAAAAAAAPi4ADAAAAAABYPQIOAAAAAABg9Qg4AAAAAACA1SPgAAAAAAAAVo+AAwAA5Ir09PT8LgEFxMO8FngdAQAeFAEHAORQkyZNVLlyZePf008/rbp166pz587atGlTfpf3yAwZMkSVK1fWkCFDJEmRkZHGOcivGu7UqVMnVa5cWWFhYffVZn4cR17I7lyZmc/Znf98fHwUGBio7t27a9euXff9vHv37tUrr7zyMKXft40bN6p79+7y9/eXj4+PXnjhBU2ePFmJiYnGPv/U65zXTCaTvv/+e7Vt21a+vr6qXr26mjVrpokTJyohIcFi3wd9LVy6dEkDBgzQzp07c6Xm2bNnq3Llyjp69KgkKTY2VuPGjVOTJk3k6+ur1q1ba9myZRaPiYuL09ChQ1W3bl35+vrq7bff1pUrVzJtf+/evapcubKaNGly17ZJkybd9R6rXLmylixZkm3NeVnj8ePH1a1bN9WoUUP169fXZ599ptTUVEnSzZs3VbNmTY0bNy7begGgoLHP7wIAwNp4eHioUKFCSk5O1s2bNxUZGamoqCiNHTtWbdq0ye/yHjlHR0cVL148v8t4aP+U43gYrq6ucnNzkySlpaXp2rVr2rx5s3bt2qWlS5eqbNmyOWpn3759CgkJydNv3sPCwhQeHi5Jsre3l6Ojo06cOKEvv/xSERER+u6771SoUKE8q+efbsqUKfryyy8lSc7OzipUqJBOnjyp6dOnKzo6WnPmzJGNjc1DvRaaN2+u+Ph4hYSEPHS9V69e1ZQpU+Tn56eKFSvKZDKpV69eio6Olq2trVxcXHTo0CENGjRIaWlpxmf3kCFDtHbtWjk4OMjOzk6rV6/WhQsXtGjRItnY2Fi0P3jw4Cyf3xyqFClSRA4ODsbvnZ2ds3xMXtaYkJCg119/XRcuXJCLi4tu3Lihr7/+WiaTSe+99548PDzUvHlzzZs3T23btlWlSpVycNYBIP/RgwMA7tOQIUO0adMmRUZGatu2bXr++edlMpn00Ucf6caNG/ld3iPn6+uriIgIRURE5HcpD+WfchwPo1u3bsY52LJli1atWiVXV1clJiZq6dKlOW4nISEhT8ONLVu2GOHG22+/rV27dik6Olqff/657O3ttX//fs2ePTvP6vmnS05O1jfffCNJGjp0qKKjo7Vz506NHz9eUkYvGXOvi4d5LcTHx+dOwZLmzp2r+Ph4IxTYuXOnoqOjVahQIa1YsUI7d+7Uf//7X0nSV199JUk6ceKE1q5dK3t7ey1btky//fabPD09tXfvXm3fvt1oe/369Wrbtq1OnDiR5fMfOXJEkvTdd98Z77GIiAg1b948y8fkZY3Lly/XhQsXVL58eW3dutVof/78+cZ1aNOmjVJTUzVz5sxszjQAFCwEHADwELy8vDR27Fi5uLgoISFBK1euNLbt27dPnTp1Uo0aNRQYGKj3339f165dM7bfvHlTo0aNUlBQkKpXr65nnnlGI0aM0M2bNy2eY+vWrerYsaPRTmho6F1/tM6ePVtNmzY1uul/++23FtvNw2u2bt2qESNGyM/PT/7+/ho9erRSUlKM/WJjY/Xee++pTp06CgwMVHh4uEwmk0VbmXX5Nw95+PnnnzVhwgTVq1dPvr6+GjRokOLi4oz90tLS9MUXX6hBgwby9fXV+++/r19//VWVK1dWp06dHuAK3O3s2bOqXLmyqlevrlOnTun1119XzZo11aRJEy1cuDBXjmP37t3q3LmzAgIC5Ovrq1atWmnRokUWdZjbjoyMNH6X1XCfF154QdOnT1dAQICee+45xcXFKTU1VRMnTtQzzzyj6tWr6+WXX7Z4fUk5u173o1y5ckavjTvDup07d+q1116Tn5+fatasqRYtWuj77783jqFz584Wx20eLhQfH68PP/xQgYGBqlGjhjp27Kht27ZZPOeSJUv08ssvy9fXV/7+/urUqZN27NiRbZ3mm+3nn39eoaGhcnJykiS99NJL6tKli1q0aKFy5crd9bhDhw6pY8eOql69ul588UVt3LjRYvv69evVrl07+fr6ytfXV23bttWaNWuM7WFhYapcubI++OAD/fzzz3r++edVvXp1vfbaazp27JhFW8uXL1ezZs1Uo0YNderUSX/++eddr7ecXOO/u7OGefPmqXHjxqpVq5b69etn8fkiScuWLdOLL74oHx8fNWnSROHh4UpLSzO2mz8X5s+frxYtWqhu3bp3DYeQMl5nSUlJkiRvb2+jl0CrVq301ltv6fXXX1ehQoWyfS1cvHhR77zzjurXry8fHx89++yzGjdunJKTk419zTp37mzxeXCvz7e/M5lMWrx4sWxtbY2hGWlpaQoODlbLli1VoUIF2djYqHHjxpKkM2fOSJIREPj4+OjJJ59U0aJF1aBBA0kyXreHDx9Wnz59FBMTo7p162b6/ImJiTp79qzs7OxUunTpLOv8+2dEXtZobic4OFjOzs6qX7++ihUrptu3bys6OlqS5OfnJ09PT61atUrXr1/P5owDQMHBEBUAeEhubm6qXr26IiMjtXfvXr366qs6duyYOnXqpMTERLm6uiohIUFLlizR/v379eOPP8rR0VFDhw7VunXrZGdnJw8PD8XExGjRokW6cOGC8W3a5s2b1atXL6WlpcnJyUnx8fFat26d9u3bp2XLlsnT01Ph4eEKCwuTjY2NPDw8dPLkSX388ceKi4vTm2++aVHr8OHDdfnyZdna2ur27duaN2+eypcvb3xLGBoaqqioKEkZwxfCwsKy7VL9d1OmTNHFixdVqFAhJSQkaNmyZfL29tZ7770nSRo7dqzmzZsnSXJxcdFPP/2kLVu2PPQ1yEx6ero6d+6s2NhYJScn69y5c/rggw/k6+t7z+7W2R3HpUuX1L17dyUkJMjFxUX29vY6cuSIRowYITc3N7344ov3XevZs2c1ceJEubu7q3jx4nJzc9P777+vJUuWyNbWVu7u7jp8+LD69++vtLQ0tWrVStLDX6873b59W9u3bze61j/99NOSMuZF6NWrl+Lj4+Xk5CRbW1sdO3ZMI0eOVMWKFeXo6CgvLy/jBshcv8lkUp8+fbR9+3bZ29vL1dVV0dHR6tGjh2bPnq26detq3bp1ev/99yVJnp6eun37tqKiotSzZ08tX75cZcqUuavOtLQ0o7dAUFDQXduzGzbQpUsXpaWlKSUlRX/99Zf69euniIgIubu7a//+/Xr77beVmpoqFxcXpaWl6cCBA+rfv7/WrFmjUqVKGe1s3rxZCxculJubm5KTk7Vjxw4NGTJEP/zwgyRp9erVGjhwoKSMoVDR0dHq2bPnXfWMGDHintc4K+vXr9fChQuNHje//vqrzp49q4ULF8re3l5LliyxOLcXL15UWFiYLl26pI8//tiirbFjx8rBwUHJycmqVavWXc/l7e2tcuXK6eTJkxowYIDmzZunZ555Ro0aNVJoaKgReERHR2f6WpCkPn366MCBA7Kzs5Obm5suXLigWbNmycPDQ71791bx4sV16dIlSRnBsZeXlyTd1+eb2b59+3T16lVVqlRJRYoUkSQFBgYqMDDQYj/zXDMlS5aUJJ06dcqo28z83ydPnpSUEZ7UrFlTAwcO1NmzZzMN444ePar09HQ5OjqqTZs2OnXqlCpXrqz33nvPInAwt+3o6JjnNZrbKVGihEU7MTExOnXqlBo2bCg7Ozv5+vpqw4YN2rZt2wN9tgFAXqMHBwDkAm9vb0kZY54laerUqUpMTFSXLl20c+dORUZGKiAgQEeOHDG+oTV/2/bDDz9o27ZtWrRokerUqaPSpUvr9u3bkjImqktLS9MLL7ygnTt3avPmzSpbtqyuXr2qDRs2KDY2VjNmzJCtra0WL16syMhILV26VA4ODpoxY4bFZIuS5OTkpI0bN2r79u3GTf7mzZslSX/88Ydxszx27Fjt3r1bs2fPNmrJidu3b+vXX39VVFSUGjVqJElGgHHt2jUtWLBAUsbNzu7du7Vq1SpjUrvclpqaKj8/P0VGRmrlypXGt/xbt259qOP4448/lJCQoKpVq2rnzp3asWOH+vbtq2effdb4lvt+paSk6K233tKOHTsUHh6uv/76S0uWLJG7u7vWrFmjyMhIo5v45MmTjToe9nqFh4cb3yLXqFFDvXr1UkpKiurWravWrVtLyrhpqlatmlq2bKkdO3Zox44d8vX1lZQxgaGvr69RkyRFRESoW7du2rRpk7Zv364nnnhCmzZtUlRUlEaNGqXU1FRjeIn5W+ROnTopMjJSkZGRatasmYKCghQTE5NpzTdu3DDO8/3OodKhQwft2LFDP/zwg2xsbJSYmGicwzNnzqh69ep6/fXXjfdsqVKllJqaqgMHDli0c+7cOU2bNk27du1Sv379JGXcVJt7X5nnqmjYsKGioqKM83CnnFzj7Fy5csW47rNmzZKNjY3279+v33//Xenp6Zo4caKkjGscGRmp9evXq0iRIlq8eLHOnTtn0VbZsmW1bds2bdq06a46zT777DN5enpKyggyJk+erFdeeUUvvPCCfvvtN0nK8rUQExOjxx57TD4+Ptq8ebOioqLUo0cPSRmvY/O+ZpMnT9aUKVPu+/PNbPfu3ZKUbZC5c+dOzZo1S5LUtm1bSTJ6ad0ZEpo/N8zDNipVqqRFixbJ398/y7bNw1OSk5N1+vRpmUwm7du3T6+//roOHTpkcX4iIiKM91Ne1mhux/zYO//7zt5q5nNoPqcAUNDRgwMAcoH5G0zz2HPzTdPSpUv166+/Svq/PxojIyPVunVr1ahRQ9u2bVPv3r0VFBQkf39/ffnll8ZNREJCgvbv3y9J6tq1qxwcHOTh4aF58+bJy8tLjo6OioiI0O3bt2Vra6vQ0FCjnvT0dMXHx2v//v0W3xi2bt1aRYsWlZRx83XkyBHjj2LzjUaZMmWMP6br1aunOnXq3HPIgNlzzz1n3CAFBQVp06ZNRvt79+5VamqqHBwc1Lt3b9nY2Kh8+fJq3769pk+fnm27trb3zuPvnFzPrFOnTnJ0dFT58uX11FNPaf/+/RZ/vD/IcTz99NNycHDQwYMH9dprr6lBgwaqV6+e+vTpIzs7u3u2nZWXXnpJUsakhKtXr5aU0dXd3LvG7MyZMzp//nyuXC9XV1c5ODgYw1GKFCmiYcOG6YUXXpC9fcafCAEBAQoICFBcXJx27NihXbt2GTfI2c2ZYH4PXL582QhLzO+PXbt2KSUlRdWrV5ckLVy4UOfOnVO9evX09ttv66mnnsqy3TuHWNzvcJyuXbvK1tZWPj4+Klq0qK5cuWK8Hpo3b67mzZvrxo0bioiI0I4dO3Tr1i1JumuVkPLlyxtDH4KDg42b+vj4eNnb2+vPP/+UJPXq1cu4Ee3du7fFdTGfn+yusflb+8yULl3auO7169eXn5+fcX3Kly+vy5cvS5I++ugjo8fGrVu3ZDKZtGPHDoseKcHBwXJycrK42f27mjVras2aNfrpp5+0fv16RUdHKyUlRSdPnlTfvn317bffqnbt2pk+tlixYpo+fboRFi1btswIeP9+bu+0Z8+e+/p8MzMfuzl4/rvo6Gi98cYbSk5OVpUqVdS1a9csazAzv9Zy8h4vU6aMOnTooFKlSql79+5KSkpSly5ddODAAc2cOVNffPHFPdt41DXmpB1Jxv9fmM8pABR0BBwAkAvMY9/N3arN3+RmNumo+Q/Fzz//XKNGjdLGjRu1YMECLViwQA4ODvrvf/+r999/X7GxscYfmubQQ7L81tr8POnp6Ub37syey8xcn/R/3wCan8N8o/f3m4LHHnss+4PPon3zzZK5ffPNoqenp9ElW7LsIp0V8/533tyamecQuXOlgszq+fvxZie74yhTpozCwsI0fvx47d69W7t371ZYWJhKlCihsWPHqn79+lm2m11vlWLFihn/bb6uKSkpWV7X3Lhe3bp101tvvaXff/9db731lq5du6b169erRYsWxj7x8fEaOXKkfv31V6WmphrDUqTsz6X5GJKSku7q2ZKSkqIbN27o5Zdf1sWLFzVnzhz99ttvRk+AGjVqaNKkSRY34WZeXl5ycHBQSkqKLl68eNf2P//8U87Ozpn2RDAPV5BkrLBiDl1iYmI0bNgwRUREyM7OTk8//bRxnH+fNDOz14d5v7i4OOO83Hkt/v46z8k1zi7gyOq637p1y2Ien8xuTP/+uztfe1lJSkpSSkqKunbtqq5duyoxMVG///67PvroI127dk2LFi3KMuCQpGnTpumbb75RbGysSpYsaZzDnLyGcvr5Zmb+rMkssNmzZ4+6d++u+Ph4lSpVStOnTzeus6urq3Gsdx63JGOoTU6YQ0EzBwcHtW7dWgcOHLDowZGVvKgxs3bMPWIKFy5s/M7FxUWSchQMA0BBQMABAA8pOTnZ6GlRo0YNSRnfel28eFHh4eEKDg6WJGPOBrNixYrp008/lZTxbW5UVJS+/fZbzZ49Ww0aNJCfn59sbGxkMpl0+fJllS9fXlJGt+Xr16/Lx8fHuMlxc3Mzxmpn9lxmd36z9/ceDx4eHpLuvmnI7MYiK+Zv/TNr31zrjRs3lJycbPzBfuHChXu2a/4WMbMbWvOwIHd397u2ZXe82cnuOCTp2WefVUBAgGJiYhQVFaVVq1Zpy5YtGjx4sDHkx3ztzJMoStnfJNx5M2Y+3sqVKxuTPqalpSk1NdW4MTcPm3iY63Xn8fTv31+ffvqpVq5caQzVkDKGWy1fvlyBgYGaOHGiihQponfffVdnz541Hp/ZOTIfQ5MmTTRt2jRJGe8VGxsbizDq9ddfV+fOnXX06FHt3LlTixcv1t69ezV+/HhjmMWdHBwc5Ovrq6ioKG3cuFGvvPKKxfZPP/1UW7ZsUUhIiD766COLbdn1BBo9erQ2btyoVq1aadSoUXJzc1PHjh115cqVu/bN7vVRpEgR2draKj09XRcvXjTet39/nefkGmfn3LlzMplMxvObh/R4enpahB+RkZFGQBofH2/c2N4pu54bkvTzzz/rvffek6enp7Zs2SJ7e3s5OzurefPm2rlzp7799lvjPGX2Wti4caMmTZqkokWLauXKlapQoYIWLlyoDz74INvnvd/PNzPzDXpsbKzF70+cOGHMJ1O6dGnNnTtXjz/+uLHdPOfLne8h82dOTpdMljKGK504cUIVK1Y05rIxh5t3hgeZyasay5Qpo4MHD1p8fpjbvDMcNPewyezzFQAKIubgAICHEBcXp9GjRys2NlbOzs7GxIB16tSR9H9LFcbFxalNmzYKCAjQ8uXLdfbsWTVq1Eh+fn7at2+fmjRpor59+xrfwl6/fl0uLi7y8fGRJM2aNUvJycm6deuWPvjgA/Xt21dLly5V1apV5ezsrLi4OM2fP1+StGnTJtWuXVvNmjW76w/87Pj5+UnKuHH68ccfjbbuvLF4GFWrVpWTk5NSUlI0bdo0mUwm/fXXX1q8ePE9H2u+Sdi5c6fFKg8///yzTp8+LUmqVq1artR5L7Nnz1bt2rX1n//8R15eXmrfvr1effVVSRnfOJtvZMyBkXlFgjNnzmQ7dOTOG8PatWvLxsZGR44cMXo1LF68WL6+vurQoYPS0tJy/Xp16dLFeL1NmTLFGIZinnTU1dVVnp6eOnHihDF3hrlnw51BknkFGPN7YMuWLdq3b5+kjBVAfH191bdvX0kZS7z6+vpq9OjRqlq1qrp166ZnnnlGkrJdtaFbt26SpDVr1mjGjBlKTk5Wenq6vvrqK2OulL9P1ngv5uP09PSUm5ub/vjjDx08eNDiOHPCwcHBCDq/+uorJSUlKTY2VlOnTrXYLyfXODsxMTGaO3eupIz3hXni1Tp16qhUqVJGj5EZM2bIZDLpyJEjCggIUOPGje9ahele4V9AQIBsbW1148YNjRkzxpjn5ejRo1q/fr2k/3uPZvZaMM9J4eDgoOLFiysuLk4rVqyQZHluzcGR+XEP+vlm7vljDj+ljPCoX79+unnzpjw9PTVnzpy7egiZ56zYt2+f/vrrL129etWYs+fOHhn3smjRIg0aNEijRo1SXFycbt68qSVLllg8R2byskZzO6tXr1Z8fLy2bdumK1euyNHR0WJOEPM5zGpuFgAoaOjBAQD3ady4cZo0aZLS09N148YNY4jE8OHDjW7XvXr10tq1axUVFaXAwEDZ2dkpMTFRJUqUUMOGDeXl5aUaNWpo3bp16tq1q7y8vBQXF6eUlBR5e3urYcOGkqR33nlHvXr10oYNG4wb2tu3b+uxxx5T+/bt5eHhoU6dOmnGjBn66KOPNHHiRKOLfGBg4H1961a5cmU9//zzWrNmjYYOHarRo0crISFBxYoVy3LCx/vh4eGhV199Vd98842+/PJLzZ49WwkJCRbd/bMSFBQkX19fRUdHa9CgQRo5cqSk//t2sVGjRsZN5aP23HPPadq0aTp8+LDq168vNzc342a8ZcuWxk1aYGCgfv31V02dOlUrV67UhQsX5OnpmaOu3hUqVNCLL76oX375Rb1795aHh4fRXb9p06ays7PL9etlZ2enMWPGqF27dkpMTNS4ceMUFhamWrVqKSIiQuvXr5e/v7/i4+ONm1Lzsdy5FOYzzzyj9u3b6/333zeu2SuvvCJ3d3fjhtS8GkOrVq20Zs0a/fDDD1q5cqVsbW2NNl9++eUsa23SpIl69uypmTNnasKECZoyZYrs7e2NLvYtW7ZU8+bN7+v4a9Wqpb/++kvz5s3T0qVLLW6e77d7/ptvvqk333xTmzdvlr+/v9LT0+8aPpCTa5wdFxcXffLJJ5o8ebIxF0qNGjX0zDPPyM7OTr1799bIkSP19ddf6/vvv9ft27eNIUbmXiU59fjjjys0NFRhYWH67rvvtGjRIrm5uRlD8B577DFjedjMXgtNmzaVlNHToGHDhkpLSzN6Nt15bkuVKqVTp06pf//+qlSpkn744YcH+nwzh2t3Bjnr1q0z5kZJSkoyQkmziIgIVapUSUFBQdqwYYNatmwpR0dHJSUlqVq1atkOPfu7Ll26aMWKFdqzZ4/q16+v9PR0paSk6LHHHjN6RpnPj5Qxqaqvr2+e1ti6dWvNmDFDJ06cUL169Yxg9j//+Y/Fa/Xw4cOSlGefrwDwsOjBAQD36ebNm7p06ZKuXLkiZ2dn1atXT1999ZVFV/kqVapo9uzZ8vf3l729vRwdHfXcc89p7ty5xg39hAkT1Lt3b5UtW9a40W/WrJnmzp1rMRHojBkzjKUbXV1dFRwcbLFP//79NXDgQJUrV05JSUkqWbKkQkNDNWLEiPs+ts8++0whISFyc3OTk5OTQkND9dprrz3sKTMMGDBA3bt3l6enp2xtbfXaa68ZSz1mt7ypnZ2dvvrqK/Xo0UPlypVTenq6UlNTVb58efXp08dYlSMvlClTRvPmzdPzzz8vT09PJSYmqly5cnrrrbc0atQoY78RI0aoSZMmcnZ21u3bt/X222/fdcOSnbFjx6pXr14qWbKkEhISVK5cOQ0fPly9evUy9snt61WlShV1795dUkbviK1bt6pHjx4KCQkxrln9+vWNJVDNPTmKFy+u3r17G69t8w3S//73P3Xs2FHFihXT7du3VblyZX3xxRdGwBEcHKxp06apdu3aRjDk4+Oj8ePHq02bNtnWOnDgQIWHh8vf31+Ojo6ys7NTtWrVNHLkSI0bN+6+hiRJGcvLNm/eXG5ubrK3t1ezZs2MpV3Nx5lTQUFBGjt2rDGcoF69epowYYIky9d5Tq5xVnx8fDR69Gi5ubkZw0X+97//GcFIx44dNWbMGFWqVEkpKSny8vJSp06dcrRCS2ZCQ0M1adIk+fn5ycPDQ/Hx8SpZsqReeeUVLV682JjHI7PXQt26dTVixAiVLFlSNjY2qlixoj799FPZ2trq6NGjxvCWwYMHGz0WzOHFg3y+VapUSY8//riOHj1qzI+0ceNGY3tSUpIuXbpk8c9swoQJCgkJUeHChWVra6umTZtq2rRpOZro2Oypp57S3Llz1aBBAzk5OalQoUIKDg7Wd999ZzEPjPm5zWFPXtbo5uamuXPnqmHDhsYSvF27dtWgQYOMfUwmk/bu3SsXF5f7Ck8AID/ZmO53CnIAAB6AuVeAl5eX6tSpo0aNGiktLU2DBw/WihUr9Oqrrxo9MwBrFh4erqSkJD3xxBPq0KGDJOm7777Thx9+qKeeekq//PLLA7cdFhZmBDvz5s3LrZL/caZOnaopU6Zo4sSJRqCG+7N37161b99ebdu21dixY/O7HADIEYaoAADyhLOzs3bv3m2Mxy9atKgSEhKUmJgoGxsbtWzZMp8rBHLHjRs3jPDh888/l42NjTH8xLwcMB6t//znP5o1a5aWLl1KwPGAli9fLnt7e/Xo0SO/SwGAHGOICgAgz0ybNk3NmjVT0aJFjfH7NWrUUFhYmDFuHrB2gwYNUpcuXVS6dGklJiYaw08GDBjAzWIeKVKkiEJDQxUREaGTJ0/mdzlWJy4uTkuWLFFISIgqVKiQ3+UAQI4V2CEq6enpGjVqlP788085Ojpq9OjR97X8FQAAAAAA+PcosD041q1bp+TkZC1cuFDvvvuuxo0bl98lAQAAAACAAqrABhy7du1So0aNJGUs3bZ///58rggAAAAAABRUBXaS0bi4OIt1uO3s7JSammosIydJCQkJsre318VxDzduu8SQXRY/094/u716w75/qPa2jelo8TPHe38eZX0F/Vhp7+HaK+jXN7fr+7cdb0Gvr6Af77+tPa7Hw7XH++PVWwY2AAAgAElEQVSf3V5Bv74Fvb2Cfj3+LfU5Ojo+0OMLbMDh5uam+Ph44+f09HSLcEOSMSP5w7p69WqutEN7tEd71t1eQa6N9miP9miP9miP9miP9mjv39Le448//kCPL7BDVGrXrq2IiAhJ0p49e1SpUqV8rggAAAAAABRUBbYHR3BwsLZs2aKOHTvKZDLpk08+ye+SAAAAAABAAVVgAw5bW1t99NFH+V0GAAAAAACwAgV2iAoAAAAAAEBO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CDPnb+ZrOpjD+rbHdfu2paamqp33nlHRYoUUYUKFbRx48Z7tkfAAQAAAAAA8tSaw7Fq89VxxSalZ7r966+/1pIlSxQVFaU333xTx44du2ebBBwAAAAAACBPrT4Uqw9eeDzL7evWrZOHh4fatm2rxYsXKyAg4J5tEnAAAAAAAIA8NaFNabWo5pHl9uvXr+vs2bOaOXOmihYtqh49etyzTQIOAAAAAADwyH25KUbVxx5U9bEHteNUfLb7uru7y8fHRwEBAWrevLn27dt3z/btc6tQAAAAAACArPzXr4ha+WT02ijmdncckZqaqvj4eBUvXlyNGzfWiBEjtHfvXm3dulU+Pj73bJ+AAwAAAAAA3FNy7FUdmjNcJRu1V7FaTSy2tWvXTtu27Td+trOz05kzZyz28f7//yyMLCm7hm/LoXNnbd26Va+88ooOHTqkN998U/v379czzzyjsmXLau7cufesj4ADAAAAAABk68ax3Tqzbq7Sbidkun3u3LlKTU1VQkKCWrZsqZ49e+ao3fPnzxv/Xb9+fZ0/f16PP54x+ejMmTM1c+bMHNfIHBwAAAAAACBbN47uUumg/2a53dXVVR4eHpo1a5aKFy+uXr165WF1GejBAQAAAAAAslWueUaPjBPLs94nLi5Oc+bMUXh4uGxt874/BQEHAAAAAAC4y8XIFboU9YskqUKb/nIrXSnb/devXy8HBwc1adIk2/0eFQIOAAAAAABwF++aQfKqEiBJcnD1uGu7edWTwoULy9bWVtu2bVNAQIDs7OzyulRJBBwAAAAAAPwrrRgQfN+PKTleCm36tDp3DjZWPdm4caMqVqyo8+fPq2LFio+g0pwh4AAAAAAAADmS2aonZjlZyvVRYhUVAAAAAABg9Qg4AAAAAACA1SPgAAAAAAAAVo+AAwAAAAAAWD0CDgAAAAAAYPUIOAAAAAAAgNUj4AAAAAAAAFaPgAMAAAAAAFg9Ag4AAAAAAGD1CDgAAAAAAIDVI+AAAAAAAOAfZtb2q/L7/LCqjz2o4SvOy2QyWWyPiYlR+/btVbFiRfXs2VMJCQn5VGnuIeAAAAAAAOAf5PzNZH346wUNblpcU14po3k7rum3I7cs9pk0aZKuXbumlStXKioqSnPnzs2nanOPfX4XAAAAAAAAck8xNwdteKuiSns66tS1ZElSmmUHDu3YsUOBgYGqWLGiatasqZ07d+ZDpbmLHhwAAAAAAPyDONjZqHzRQrqWkKo3Fp7Wk0Ud1fgpN4t9bt26JWdnZ0mSs7OzYmNj86PUXFUge3DcunVLgwYNUlxcnFJSUjRkyBD5+vrmd1kAAAAAABRYX26K0bTNMZKkmf8pqyHLzikpJV0LupZXIXvL/g1ubm5KSkqSJCUmJsrd3T3P681tBTLgmDVrlgIDA9W1a1cdP35c7777rn766af8LgsAAAAAgALrv35F1MrHQ2npJvVedEY3EtP0XZdyKuJir+TUdJmSk5WYmCgPDw/Vrl1b27dv19GjR7Vnzx716dMnv8t/aAUy4OjatascHR0lSWlpaSpUqFCm+3l4eMje3l4XH/L5ihYtavEz7f2z23tYHG/utvewcrM9a7u2/7b2Hpa11Zfb7RX04y3o9eV2ewX9/VbQ23tY1na8Bf385XZ7Bf38FfT2Hta/vb0Cfz2G7Mp2/xL//3+XLl2qg1M6SJKaT/tLkhQWFiantWvVs2dP3bx5U2PGjFGXLl3UokULNW3aVP3795eLi0uu1p/X8j3gWLx4sebMmWPxu08++UQ1atRQTEyMBg0apKFDh2b62Js3b+ZKDVevXs2VdmiP9mjPutsryLXRHu3RHu3RHu3RHu3RHu3lVMOGDXX+/PlMt50/f17x8fGyt7fX/Pnzjd8nJiYqMTHxgZ4vtz3++OMP9Lh8Dzjat2+v9u3b3/X7P//8UwMGDNDgwYPl7++fD5UBAAAAAABrke8BR2aOHTumfv36adKkSapSpUp+lwMAAAAAAAq4AhlwTJgwQcnJyRozZoykjNldp02bls9VAQAAAACAgqpABhyEGQAAAAAA4H7Y3nsXAAAAAADwKF3evVZ7p72tP8J66/S6uTKZTBbbDx06pObNm+vJJ59Uq1atdPz48XyqtOAi4AAAAAAAIB8lx17V2d/mq1TDV1SuxZu6sme9Yo//YbHPyJEjVaRIEW3YsEGJiYkaO3ZsPlVbcBXIISoAAAAAAPxbOLh6qGr3cSrk7q3bNy5LkkymdIt9wsPDZWtrK29vbzk7OystLS0/Si3QCDgAAAAAAMhHNnb2cvIqoZS4Gzq+NEyFvErIvVx1i30ee+wxSdKoUaO0e/duLVq0KD9KLdAIOAAAAAAAyAcXI1foUtQvkqQnW/fT6TXfKD01RRU7vCdbeweLfU0mk4YOHaq5c+dqzJgxatCgQX6UXKARcAAAAAAAkA+8awbJq0qATOnpOrE8XKlJ8arY/j3ZOxdWelqqkpOTlZiYKA8PD02fPl1z5szR8OHD1aZNG8XHx8vV1TW/D6FAIeAAAAAAAOARWDEgOEf7rVq1St2/Pi1JOjx3hCRp3Lhx+umnn9S/f38dO3ZMYWFhkqTRo0dr9OjRql27tlasWPFoCrdSBBwAAAAAAOSj5s2b6/z585luCwkJkSQdPHgwL0uySiwTCw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rZ53TH9PR0HTlyRJcuXVJcXJzc3d31xBNPqGzZso+yPgAAAAAAgHu6Z8Cxfft2LViwQFu2bFF8fPxd293d3dW0aVO1bdtWderUeSRFAgAAAAAAZCfLgOPw4cMaNWqU/vjjD5lMJklSsWLF5O3tLWdnZyUmJurKlSuKiYnRjz/+qCVLlsjPz09DhgxRtWrV8uwAAAAAAAAAsgw42rVrJycnJ7Vu3VpNmjSRv7+/PDw87trv+vXr2rNnjyIiIrRmzRq1b99eBw8efKRFAwAAAAAA3CnLgGPEiBF66aWX5OLikm0DXl5eCgoKUlBQkIYOHapffvkl14sEAAAAAADITpYBR8eOHbN9YFxcnCTJzc3N+J2Dg4Nat26dS6UBAAAAAADkzH0vE7tr1y41a9ZMdevWVd26ddWyZUvt37//UdQGAAAAAACQI/cdcAwePFhpaWlq0aKF/Pz8dOzYMY0YMeJR1AYAAAAAQIG0YNc1BU44LL/PD+v7Xdcy3cdkMqlnz55q2bJlHlf375RlwLF06VJj9RSz1NRUnT9/XqGhoRo/frymT58uBwcHnTp16pEXCgAAAABAQRCblKaRKy9oSHAJdapbRMNWnNfNxDSLfc6ePasuXbowT2UeyjLgGDJkiFq2bKlVq1YZv7O3t1etWrU0fPhwNW7cWA0bNlRKSor8/f3zpFgAAAAAAPKbu5OddgysolY+HnJ1tJW9nY1sbCz32bFjh8qVK6dWrVrlT5H/QlkGHD/99JOeeOIJ9e/fX61atdK6deskSZMnT1br1q3l6empsmXLqmPHjvrkk0/yrGAAAAAAAPKbh7OdZkde1cerL+qN+t5yd7Kz2N6mTRt99NFHcnZ2zqcK/32yXEWlSpUqmjZtmvbu3avJkyerb9++qlq1qt5++22NGTMmL2sEAAAAACDffbkpRtM2x0iSvnm1rF6q7qkS7g7qs+iMGjzppob5XN+/3T0nGa1Ro4a+/vprzZ8/X25ubnrzzTfVoUMHbdmyJS/qAwAAAACgQPivXxGtfPMpLe9VQQN/Pqfoswlyccy4rU5ISVdycrJu3ryZz1X+e2XZg0OSLly4oAMHDsje3l7Vq1fX3LlztX37dk2ePFndu3dX7dq11a9fPwUEBORVvQAAAAAAPBIOPddku937//+TpLb24zV41ixJUmhoqJ4fNkwLFy5U//79dfz4cTk5OT3aYnGXLAOOH3/8USNHjlRaWsZMsE5OTpo0aZIaN26swMBAbdy4UVOmTFHXrl1Vt25dzZ07N8+KBgAAAAAgPw0cOFADBw60+F1ISIhCQkIsfjdp0qS8LOtfLcshKuHh4UpPT9e7776rXr16KTExUdOmTTO2N27cWD/++KPCwsIUGxubJ8UCAAAAAABkJsuAIyEhQQ4ODgoICJCfn58kKTEx8a79mjZtqp9//vnRVQgAAAAAAHAPWQ5RadWqlb799lt16NDB+F3Lli3zpCgAAAAAAID7kWXAMWzYMNWqVUt//PGH7Ozs5O/vryZNmuRlbQAAAAAAADmSZcBhMpnUsmXL++61YTKZZGNj89CFAQAAAACQW67s/V0Xti2VKS1NJRu1k3f1xhbbjx8/rn79+unPP/9UUFCQJk6cKBcXl3yqFg8iyzk4nn32WYWHh+vs2bM5aujq1auaNWuWgoODc604AAAAAAAeVtrtBJ1Z/61KPdNBxWo10em1c5SaFG+xz2effaaiRYvq559/1urVq7VgwYJ8qhYPKsseHD4+PgoPD9fUqVNVqVIl+fv7q1KlSvL29paTk5NiY2N15coVnTx5UpGRkTp69KhMJpOCgoLysn4AAAAAALJlV8hF1XtPlp2jsy7vXiMbW7u7Rh6Eh4crISFB8fHxsrW1lZOTUz5ViweVZcDx5ZdfauPGjZo+fbqio6P1559/Zjr0xGQySZICAwPVq1cv1a9f/9FVCwAAAADAA7B3ctXlXat17vcFKlHvZdkVshx+Ym9vr9TUVPn7++vJJ59UmzZt8qlSPKgsAw5Jaty4sRo3bqxjx45p48aN2r17ty5fvqzY2Fi5u7urZMmSqlOnjho3bqyyZcvmVc0AAAAAANzTxcgVuhT1iySpQpv+8qoSKAe3IjqxPFyFn6gqyXKKBVdXV61cuVL9+/fX8OHD9cUXX+RD1XhQ2QYcZk899ZSeeuopde/e/VHXAwAAAABArvCuGSSvKgEypafrrx8nqNSzHWXr4ChJSk+5reTkZCUmJsrDw0OhoaFyd3dXjx49ZGtrq/j4+Hu0joImRwGHJKWnp+vIkSO6dOmS4uLi5O7urieeeIKeGwAAAACAe65SYnZp56869/sCVes5XoU8ij1UeysGBGvGjBkaNWqUIiMjVaZMmSzbG+9xUbNmzZIkhYaGatiwgVq4cKH69++v48ePq3PnzhoyZIgWLlyo2rVra8SIEfd5BpDf7hlwbN++XQsWLNCWLVsyTbDc3d3VtGlTtW3bVnXq1HkkRQIAAAAACi7zKiVlX+iu29cv6fTaOfKs6HfXfvEX/tL5TT/kWnu7d+/W2LFjc1TjwIEDNXDgQIvfhYSEKCQkRJIUEBCgDRs25KgtFExZLhN7+PBhdezYUd26ddPq1asVFxcnb29vValSRb6+vqpSpYq8vb118+ZN/fjjj3rttdfUqVMnHThwIC/rBwAAAADkM/MqJV6VA2Tr6JTpKiU3btzQieVfqphv01xrr3fv3urWrVuuHgusV5Y9ONq1aycnJye1bt1aTZo0kb+/vzw8PO7a7/r169qzZ48iIiK0Zs0atW/fXgcPHnykRQMAAAAACpbsVikxmUzq16+fPCv6yePJmrq8c1WutPfiiy+qadOmmj59+iM5JliXLAOOESNG6KWXXpKLi0tWu0iSvLy8FBQUpKCgIA0dOlS//PJLrhcJAAAAACh4crpKyblz57R27VrZOjrpyt6MYSCH5gxXrbf/91Dtubm5ad68eZKk5557TkeOHMmDo0ZBlWXA0bFjR4ufk5KSFBcXJ5PJJDc3Nzk7O9/1GAcHB7Vu3Tr3qwQAAAAAFDg5XaWkRIkSioyM1OtfbVL8hb90csU0PdX23YduT5J27dqlPn36GEEH/r2ynWT08OHDmjVrlrZt26aYmBiLbd7e3goMDFS3bt1UtWrVR1okAAAAACDvrRgQnON977VKSZkyZbT2w1e1detWvbJimub1f+mhVj0xP/bMmTOSpJIlSz7oYeIfIsuAIyIiQqGhoUpNTZXJZLpre0xMjJYvX65Vq1Zp6tSpatw48yWAAAAAAAD/fPdapcSsfv36On/+fJ63h3++LAOO8ePHKzU1Va1atdJLL72kEiVKqFChQpIyhqtcvHhRy5cv17JlyzRhwgQCDgAAAAAAkG+yDDhOnDihwoUL67PPPst0e8WKFdWoUSOtW7dOJ0+efFT1AQAAAAAA3JNtVhsef/xx3bp1S+Hh4Tp58qSSkpKMbbdv39bp06c1ZcoUJSQkMNYJAAAAAADkqyx7cLzxxhsaNmyYpk6dqqlTp2bbSJ8+fXK9MAAAAAAAgJzKMuBo166dPD09NXPmTO3du1fp6el37VOtWjW98cYbev755x9pkQAAAAAAANnJdpnY5557Ts8995ySkpJ0+vRpxcXFSZJcXV1VunRpubq65kmRAAAAAAAA2ck24DBzcnJSpUqVHnUtAAAAAAAADyTLSUYBAAAAAACsRZY9OMLDw++rob59+z50MQAAAAAAAA8i24DDxsYmxw0RcAAAAAAAgPySZcAREhKiH374Qenp6SpdurRKlCiRl3UBAAAAAB6hK3t/14VtS2VKS1PJRu3kXb2xxXZ/f3+dPXvW+LlcuXLaunVrXpcJ5FiWAceHH36ohg0b6p133lF6errCwsLk6emZl7UBAAAAAB6BtNsJOrP+W5V9obtuX7+k02vnyLOin8U+69evV3p6ui5fvqwXX3xRw4YNy6dqgZzJdpLR4OBgde/eXefOndMXX3yRVzUBAAAAAB4hu0Iuqt57srwqB8jW0Uk2tnZ3TVFQuHBheXh46IsvvtCzzz6rFi1a5FO1QM7cc5nYXr16KSkpSY6OjjKZTPc1LwcAAAAAoGCyd3LV5V2rde73BSpR72XZFXK5a5/Tp09rxYoVWrt2bT5UCNyfewYcbm5uGjp0aF7UAgAAAAB4hC5GrtClqF8kSRXa9JdXlUA5uBXRieXhKvxEVUnBFvsvW7ZMVapUUZUqVfKhWuD+3DPgkKRTp07p5MmTio+Pl8lkkpubm8qWLaty5co94vIAAAAAALnFu2aQvKoEyJSerr9+nKBSz3aUrYOjJCk95baSk5OVmJgoDw8PSdK2bdvUoEGD/CwZyLFsA47vvvtOM2fO1MWLFzPdXrx4cfXo0UOvvfbaIykOAAAAAPLKgl3XNPn3y0pNlwY2eUwd6xSx2H769Gm9OeMvHb6cpJolnTW1wxMq5pb1LVV+tGdaP0mHDh1SrVq19L///U/FihXLsr3xHhc1a9YsSVJoaKiGDRuohQsXqn///jp+/LicnJx0/vx5BQcHZ9kGUJBkOcnoV199pY8//lgXLlyQjY2NPD09VaJECZUoUcJI8y5evKgxY8ZoxowZeVYwAAAAAOS22KQ0jVx5QUOCS6hT3SIatuK8biamWezz9ddfKyk1Xb/1ragbiWn6etuVgtdeUpIiIiJ048aNe96nDRw4UAcOHNCBAweMFVJCQkJ0/vx5OTk5SZI2bNigrl27ZtsOUFBkGXDMnz9fNjY2+vjjjxUdHa1t27Zpw4YN2rBhg7Zv367o6Gh9/PHHkjJ6egAAAACAtXJ3stOOgVXUysdDro62srez0d/XV6hRo4acHWxVvLCDnBxs5WCX9QIM+daes7NKlCghJycnOTg43O9pAKxalgHH1atX5erqqnbt2qlQoUJ3bXdyclLr1q3l5OSk69evP9IiAQAAAOBR83C20+zIq/p49UW9Ud9b7k52FtuffPJJnb6erCpjDupCbIq6BhQtcO2dOnVKFSpU0IULF9S9e/f7OHrA+mUZcFSpUkVxcXHq3r27Fi1apI0bNyoqKkpRUVGKiIjQ4sWL1bNnTyUlJalatWp5WTMAAAAA5IovN8Wo+tiDqj72oHacitdL1T31ZYcymrwxRpEn4y32HT58uMoVKaSfez6pckUcNXjpuQLXXvny5bVixQqVK1dOAwYMyIUzBFiPLGewGTp0qLp3765t27Zp+/btme5jMpnk6urKMrIAAAAArNJ//YqolY+H0tJN6vLtKQ1rVkIujhnfAyekpFusKuLq6irTTRu5ONiqkL2NrsanFrj2JMnFxUWFChXStWvXHtVpAwqkLAOOWrVqaeXKlZo/f74iIyONZWIlydXVVaVLl5a/v786deqkkiVL5lnBAAAAACDde1WR8+fP661fC2vfvn0KCgrS+PHjVbhwYYt9vP//P0lqaz9eg+9YVeT5YcMsVhUZM2aM3nnnHTWfeUhPPvmkPp/yuRx8fQtce8HBwRntff75Q5xdwPpku0xs8eLF6dYEAAAAoMAxryry2culdOpasoatOK/mVT2MMECSxowZo+TkZK1cuVIhISH64osvNHLkyCzbHDhwoP4fe/cen3P9/3H8ce08O5mNGXM+DWEOEembQ1LJ90doOUY5dFCZfBsSX0IOJSI5a/o6hSgsoZizkUNiCROzDTMzdj5dvz9kdTWbC7u2mef9dtvtu+t6v/fa8zO3at+Xz+f9GjZsmMl7/v7++Pv7A1CjRg02btxodsaiXk+kuMmzwREXF8fatWuJiIigfPnydOzYES8vL5M9kydPJj4+nokTJ1o0qIiIiIiIyC23poo421uxeF/sbaeK/Prrr7Rp04bq1avTokUL9u7dWzhhRaRA5NrgOHfuHD169DB5bmvmzJm88847vPLKK9nvBQcHc/nyZTU4RERERESkQLk5WrNw7xU+/OEi7zxZOsdUkYoVK/Lrr7+SmprKyZMnSUhIKKSkIlIQcp2iMnnyZGJjY/H29qZ9+/Z4e3uTmprK1KlTGT16dEFmFBERERERAe5uqkhgYCAnT57E19eXGzduULJkyUJKLSIFIdc7OI4cOYKdnR3ffPMNJUuWJCMjgwkTJrB8+XJWrVoFwLhx4wosqIiIiIiIyN1MFYmLi+Ptt9/miSeeYNiwYbRo0aKQ04uIJeXa4MjMzMTGxib7lGEbGxvGjBmDo6MjixYtYtWqVcTHx5OWllZgYUVERERE5MGWlZnB78vHY2VjT82XRpisxcTE8MZmN44cOUKrVq2YMWMGJUqUMNlzN1NFXF1d+fLLL5k8eTLt27fnnXfeKYArFJHCkusjKvXq1SM5OZlBgwbxww8/ZL//3nvv0a9fP4xGI5s3byYuLq5AgoqIiIiIyIMvMmQFSRf/uO3a9OnTuXr1KsHBwYSGhrJkyZI8aw0bNozjx49z/Phx3n//feDmVJGoqCgcHBxo0KABu3bt4tSpU8yaNStHs0REipdcGxxvv/02tra27N69m9WrV5usBQ1UurgAACAASURBVAYGMmzYMAz/PKZYREREREQkF3G/H+R6+C+UrNH4tusHDhzgscceo0aNGjRo0ICDBw8WcEIReZDl2uCoX78+X3/9NZ07d6ZBgwY51vv378+KFSto1aoVdnZ2Fg0pIiIiIiIPttRrl4nY8iWVn38dKzuH2+65ceMGjo6OADg6OnL9+vWCjCgiD7hcz+AA8PX1zXP8a/369ZkzZw4ZGRn5HgzgzJkzvPjii+zZswd7e3uLfA8REREREbGci/s3cCl0I5mpSWCw4vSqKWSlp2I0Gjm/JQiGtsve6+zsTEpKCgDJycm4uroWVmwReQDl2eAwu4hNvpQxkZCQwOTJk3V3iIiIiIjIA8yzQWvcfZuRmZqElbUtBhtbIrevIC0hjnKPv2Ay9aRRo0bs27ePU6dOceTIEd54443Cji8iDxCzOhNt27alTJkyLF++PMfaSy+9xJUrV9i6dWu+hTIajXzwwQcMHTo0z3+pubm5YWNjw8X7/H4eHh4mr1WveNe7X7re/K13v/Kz3oP2Z/uw1btfD1q+/K5X1K+3qOfL73pF/Z+3ol7vfj1o11vYP79/Tj35Z7094/3p3r07kZGR7Ny506ya/fsf5dy5c2z5dABLlixhwIABxMfHM2HCBF5++WU6dOjAU089RUBAgA4GFRGzmdXgiIyMJDMz87ZrUVFRxMTE3HOAVatWERQUZPJeuXLleO655/D19c3za+Pj4+/5+/5dbGxsvtRRPdVTvQe7XlHOpnqqp3qqp3qqV1j1bk09cfaplaPehQsXGDlyJFu3bqVRo0Zmf6/Jkydn1+rQoQNRUVEkJiZiY2PD0qVLs/clJyeTnJx8X/lF5MHj7e19T19nVoPjo48+yj7s559Gjhx5X//S6datG926dTN5r127dqxZs4Y1a9YQExPDK6+8YvIvOhERERERsby/Tz3JSE7IsX7gwAEqV65Mx44diYyMLISEIiJ/MavB0blz51zXnnnmmXwLc8uWLVuyP2/Tpg2LFi3K9+8hIiIiIiK5uzX1pFqXd4k5vBVu0+Do3LkznTt3ZsiQIYWQUETE1F2fDrp7927CwsJwcXGhSZMmVKtWzRK5RERERESkENzN1BMRkaIk1waHr68v3t7ebNu2DYDr168zcOBAjh49mr3HYDDQrVs3xowZg5WVlUUC/vTTTxapKyIiIiIiOd3N1BMRkaIkzzs4jEZj9ucTJ07kyJEjWFlZ4evrS3p6OqdOneLrr7+mbNmyvP766xYPKyIiIiIieUvLyKLrorM42hpY2a+qyVpYWBiZW6Zx8uRJ6taty4wZM6hatWoulf4yZEgoERERrBn1AitXriQgIIDw8HAcHBwsdRkiInfN7Nsutm7disFgICgoiG+++Yb169ezYMECjEYjq1atsmRGEREREREx08TNl/gl6vZDAMaMGUOpUqXYtm0bycnJfPTRR2bVnD59OmvWrAHA39+fqKgok+bG9OnT2bBhw/2HFxG5D2afwWFjY4OzszOPPvpo9nstW7bE2dmZq1evWiSciIiIiIiY7/sT8Ww7dYP2vq5cS87IsT5r1iysrKzw9PTE0dGRzMzMQkgpImIZed7BceXKFbp3787w4cNxcXEhISGBn3/+GYD09HQWLVpEQkICFSpUKJCwIiIiIiJye+evpvH+hihmdq2As/3tf80vU6YMnp6e/Pe//+XQoUO8+uqrBZxSRMRycr2Dw8vLi0uXLnH48GEOHz4M3DxUdMWKFTRu3Jh169YxZcoUDAYDL730UoEFFhERERGRv8zeGcMXu2K4npKFtRX0XHKW5HQjWUYj72+IYsqAv/YajUZGjhzJkiVLmDBhAo8//njhBRcRyWe5NjhCQkJISEjg5MmTnDp1it9//53ff/8dX19f4Gb3t0SJEvTv35+ePXsWWGAREREREflLzyal6PiIG9dTMrG3scLexsCEzRe5eD2dd1uXMZl6MmfOHIKCghg1ahSdO3cmMTERJyenwr4EEZF8kecZHM7OzjRu3JjGjRvnWHvsscfYv38/tra2FgsnIiIiIlLc5TX1JDw8nHe+s+fkyZO0bt2aTz/9lBIlSpjs8fzz4+9cooZwLSICryFrsqeenD59mpkzZwIwfvx4xo8fT6NGjXQ4qIgUG2YfMvpP9vb2+ZlDREREROShdGvqSbNKJXKsTZkyBQ8PD9atW8dzzz3H8uXLzTo3Y/r06dmf+/v74+/vD8CJEyfyL7iISBFzzw0OERERERG5P+ZMPUlKSiIxMRErKyuT0awiImIq1wbHrFmz7qrQ4MGD7zuMiIiIiMjD4tbUky97ViYoNJZryTn32NjYkJGRQdOmTalatSqdO3cu+KAiIg+IPBscBoPB7EJqcIiIiIiI3NndTD0BcHJyIjg4mICAAEaNGsW0adMKJ7iISBGXa4PD39+f1atXk5WVhY+PD2XLli3IXCIiIiIixdLdTD158803cXV1pX///lhZWZGYmFjY8UVEiqxcGxxjx46lZcuWDBkyhKysLGbOnEnJkiULMpuIiIiIyAPHdsDmPNfNnXoSHh5Onz59GD58OCtXrqRRo0Z88MEHFsstIvKgs8prsV27drz66qtERkbqVjgREREREQuZPn06a9asAW7eSR0VFYWDgwPNmjVj27ZthIeHs3r1anx8fAo5qYhI0XXHKSoDBw4kJSUFOzs7jEbjXZ3LISIiIiIiIiJSEO7Y4HB2dmbkyJEFkUVERERERERE5J7cscEBcO7cOf744w8SExMxGo04OztTqVIlKleubOF4IiIiIiIiIiJ3lmeDY9myZcyfP5+LFy/edt3Ly4v+/fvTq1cvi4QTERERERERETFHrg2OBQsW8Mknn2A0GrGyssLNzQ0HBwcAkpOTiY+P5+LFi0yYMIGkpCQGDhxYYKFFRERERO5GVmYGvy8fj5WNPQxtZ7KWmpFF3YlhpGcaAXiyujNLelfOs15aRhZdF53F0dbANwNM11JTU6lZsybp6ekAtGrVimXLluXbtYiIyO3l2uBYunQpBoOBcePG8e9//xt7e3uT9ZSUFNavX8/o0aNZtmyZGhwiIiIiUmRFhqwg6eIfOPvUyrH226UU0jON7BtaixJ2Vtha3/lQ/YmbL/FLVDLNKpXIsRYWFkZ6ejoHDx7EyckJW1vbfLkGERHJW65jYmNjY3FycqJLly45mhsADg4OdOrUCQcHB+Li4iwaUkRERETkXsX9fpDr4b9Qskbj267/EpmMtRX0CDrLy//7g3NX0/Ks9/2JeLadukF7X9fbrh89ehRra2tefPFFevbsyR9//HG/lyAiImbItcHh6+tLQkICr776Kl9//TUhISGEhoYSGhrKjh07WLVqFQMGDCAlJYW6desWZGYREREREbOkXrtMxJYvqfz861jZOdx2j5erLf2aeTD7xYq4OVozdO2FXOudv5rG+xuimNm1As72t/9V+tY5dfPmzaNkyZK8/fbb+XItIiKSt1wfURk5ciSvvvoqe/fuZd++fbfdYzQacXJy0hhZERERESlSLu7fwKXQjWSmJoHBitOrppCVnorRaGTEiBF89NFH2Xvb1XKhZVVnSthZ0a6WK6ODozAajRgMfz2qMntnDF/siuF6ShbWVtBzyVmS041k3aZe+/bt+de//kWJEiV4+umnef/993PUExGR/Jdrg8PPz4/g4GCWLl3K/v37s8fEAjg5OeHj40PTpk3p3bs35cqVK7DAIiIiIiJ34tmgNe6+zchMTcLK2haDjS2R21eQlhDHsGHDSEtLIzk5GTc3N/6zLpLQ80n8r09ldpy+Qf1yjjmaET2blKLjI25cT8nE3sYKexsDEzZf5OL19Bz1AgICCA0NZcWKFWzfvp0GDRqouSEiUgDyHBPr5eXF0KFDCyqLiIiIiAiQ95SSr197nMDAQDZv3oyPjw+zZ8+mVq2ch4f+05AhoURERODh4cHKlSsJCAggPDycEYt+4q233uLpuYeoW7cuny/6DNvKlU2+1vPPj79ziRrCtdvUGz58OG+99RatW7embt26zJo1675+FiIiYp48GxxxcXGsXbuWiIgIypcvT8eOHfHy8jLZM3nyZOLj45k4caJFg4qIiIjIwyOvKSXTp0/n9OnTbN26leXLlxMeHm5Wg2P69OnZn/v7++Pv7w9A2bJlWbVq1V1nzO96IiJyf3JtcJw7d44ePXpw9erV7PdmzpzJO++8wyuvvJL9XnBwMJcvX1aDQ0RERETyxd+nlFxLzsixvnPnTqytrXnppZcoX748vXr1KoSUIiJS1OQ6RWXy5MnExsbi7e1N+/bt8fb2JjU1lalTpzJ69OiCzCgiIiIiDwlzppTEx8dz9epVvvjiC65evcq4ceMKOKWIiBRFud7BceTIEezs7Pjmm28oWbIkGRkZTJgwgeXLl2ffcqf/mIiIiIhIfribKSXOzs7UqlWL+vXr07JlS7Zv3154wUVEpMjItcGRmZmJjY0NLi4uNzfa2DBmzBgcHR1ZtGgRq1atIj4+nrS0tAILKyIiIiLF091MKWnevDnff/894eHhHDlyxKzzN0REpPjLtcFRr149du/ezaBBg+jWrRvt27cH4L333sNoNLJ48WI2b96smd4iIiIikufUk8fnX+PChQvZrytXrsyePXtM9tzNlJKhQ4cSGRlJ+/btqVOnDh988IFlLkpERB4ouTY43n77bUJDQ9m9ezcGgyG7wQEQGBiIh4cH06ZNw2g0FkhQERERESm68pp68uOPP5KVlcXly5d57rnneP/9982qmduUEgcHBxYsWJA/wUVEpNjI9ZDR+vXr8/XXX9O5c2caNGiQY71///6sWLGCVq1aYWdnZ9GQIiIiIlJ0/X3qye24uLjg5ubGtGnTaNWqFR06dCjghCIi8jDI9Q4OAF9f3zzHv9avX585c+aQkZFzfJeIiIiIFH+3pp582bMyQaGxXEvOZd/582zYsIEtW7YUbEAREXlo5HoHR7du3Vi7di0pKSl3LGJjY0NmZiabN2/WHHIRERGRh8DsnTHU++gET8z4nWvJmfRccpZvj8Vz4HwSI0aMyLH/u+++w9fXF19f30JIKyIiD4M8p6iMGDGCcePG0bx5c5o2bUqtWrXw8PDA0dGR+Ph4YmNjOXv2LPv37+fAgQMkJiZSu3btgswvIiIiIoXgbqaeAOzdu5fHH3+8kFOLiEhxlmuDY82aNSxfvpwFCxbw008/sW3btlyLGI1GKlWqRGBgIF27drVIUBERERFLysrM4Pfl47GysYeh7UzWUq/FcHbDbJKvXMCpbBWqdHwTWye3e653Pi6Nt1ZF8NvlFBqUc+TzFytS2jnPJ4fznFKS3/Wi2y/g9ddfJywsDD8/P+bOnUvp0qVN9tzN1BMHBweioqJo164dIiIilpLrIyoGg4EePXqwdetW5s6dS/fu3alVqxbu7u5YW1vj7u5O3bp16dOnD4sXL+aHH36gW7duGhkrIiIiD6TIkBUkXfzjtmsxhzeTlZFG3VcmkZGSyOWff7ivel/uiyUlI4ufBtfgWnImC/deuWO9W1NKCqLewoULSUlJYceOHVy7do158+bdsR7cnHqyZs0a4ObUk6ioKBwcHADYtm0bffv2NauOiIjIvci7tQ9YWVnx5JNP8uSTTxZEHhEREZECF/f7Qa6H/0LJGo3JSE7Ise7oVZmEqDPYOpfEysYWg1Xev0Ldqd4j5Rw5dCEJLxdbHGytsLXO+y+I/j6l5FpyzsPd87te/fr1+fnnnylbtiwODg7Y2trmWU9ERKQoyPUODhEREZGHQeq1y0Rs+ZLKz7+OlZ3Dbfc4uJcl7dpljkwfQPqNOEo3euq+6lX1sON8XBq+E04QfT2dvs08cq13a0rJzK4VcLa//a9u+V6valXOnTtHtWrViI6O5tVXX821noiISFGhBoeIiIg8lC7u38DRma9zfMF/yEhJ5PSqKcSF7SUh8vccU0Aifvwf9u5e1Oo5Bnv3Mpz/YeF91RsTHE3lUvasG1CVyqXseO/byBz17mZKSX7XGzVqFFWqVGHDhg1UrlyZoUOHmv1zFRERKSx3fERFREREpDjybNAad99mZKYmYWVti8HGlsjtK0hLiMsxBcT6zzsxrGztMVjbkpF0477qOf1550QJ25vTR2ITcz4mcjdTSvK9npPTzXolSmBvb8/Vq1fz7ecuIiJiKWpwiIiISLGzYei9TesYMiSUiNtMAdnw1RcMGTKEsGVjqFq1KlNnf0bDhg3vud7ExcEMGTKEZ+eH3az32VRs/1HvbqaU5He9CRMmMGTIENq1a3ez3tSpd/2zFBERKWhqcIiIiIj8afr06dmf+/v74+/vD0CNGjXYuHGj6omIiBRhZp/Bce7cOUaNGkW7du3w8/MDYMKECRw+fNhi4UREREREREREzGHWHRxhYWH06tWLpKQkjEYjBsPN0WOrVq1ixYoVzJs3j+bNm1s0qIiIiIiIiIhIbsy6g+Pjjz8mKSmJgQMH4u7uDkBaWhpt27YlPT2dGTNmWDSkiIiIiIiIiEhezGpwHDp0CBcXFwICArCzswPAzs6OqVOn4uLiwsmTJy0aUkREREREREQkL2Y9omJjY0NqairJyckm70dGRpKYmIibm5tFwomIiEjxcOXYDs7/sDD79bqqs+nUqVP26+S0LIZ8c4GdZxJoUN6RmV0r4Omc+68pKw/F8d63kdmvZ5deZ1IvKSmJt99+m5CQEBo2bMjs2bPx9PznDBEREREpTsy6g+Nf//oXaWlpvPrqq9y4cXPu+8SJE+nevTtGo5GWLVtaNKSIiIg82JIu/YFb9UbUHzyb+oNn06FDB5P1rw5c5eeIJL4dWJWrSRl8FnI5z3rHopJ52teFX4bX5pfhtXPUW7JkCQcOHCA4OJjY2Fg+/fTTfL8mERERKVrManCMHDmSKlWqcOjQoeyDRr/66iuuXLmCj48Pw4YNs3ROEREReYAlXTxLYvQZwoJGERmyAqPRaLJ+MCKJ+uUcqVHagaaVnPg5IinPeseikjl8IZlnvjjNhM0Xc9Q7cOAADRo0oEaNGjRr1oyDBw/m+zWJiIhI0WLWIyoeHh6sXbuWb775hgMHDhAfH4+HhweNGzemU6dO2NvbWzqniIiIPMCcfWrhUKosDqW8Ob1mGkFBQQwYMCB7/UZKJqVKWAPgaGvFjdSsPOs1reREVQ87qpW2p+//zlHnn/Vu3Mg+GN3R0TH7DlQREREpvsxqcADY29vTvXt3unfvbsk8IiIiUkxc3L+BS6EbAaja6R2cylXHytoGB8/yhIWFmex1sbciJePmXRjJ6Vm42Oe8yXT2zhi+2BUDwPzulWjk44idjRU1y9jnqOfs7ExKSsrNesnJuLi45Pv1iYiISNFiVoOjT58+ua4ZDAYcHR0pX748zz//PA0bNsy3cCIiIvLg8mzQGnffZmSlpxEW9D5lGrXH45GWpMRG4uc3gIyMDBITE3FxccHPpwSL9sVy5koq+/9I5LHKTjnq9WxSio6PuJGcnkX72ad55TEPujV051RMKv5+fib1GjZsyMKFCzl9+jT79u2jefPmhfATEBERkYJkVoMjNDQUg8EAYPKMq8FgMHm9fPlyZs6cSdu2bfM5poiIiBQlG4a2u6v9Gx8vzdixY4k+s49+vXvSo0cPQkND6dq1KyEhIfT/YhfHAwLouGgbfn5NePeLL7D9x9QTzz8/AOb6bWTs2LGsDruCf69+Oeq98sorHDt2jGeffRY/Pz8CAgLy58JFRESkyDKrwTFjxgwmTpxIRkYGXbt2xdvbm+joaFatWgXAoEGD+OWXX9i4cSPz589Xg0NERERMdOjQIcekkxYtWhAVFZX9et68eYVWT0RERB58ZjU4QkJCiImJ4fvvv6dSpUrZ7//73/+mQ4cOXLhwgalTp/LTTz9x8uRJi4UVEREREREREbkds8bEbtq0CUdHR5PmBkC1atUoUaIE3377LVZWVpQoUYL09HSLBBURERERERERyY1ZDY4SJUqQlJTErFmzyMjIACA9PZ2ZM2eSlJSEtbU1u3fvJjY2lpIlS1o0sIiIiIiIiIjIP5n1iMoLL7zAvHnz+Pzzz5k3bx4lS5YkLi6OjIwMDAYDL7zwAgcPHgSgSZMmFg0sIiIiIiIiIvJPZt3BMWTIEHr16oW1tTVpaWlcvnyZ9PR07O3t6devHwEBAcTFxVGzZk3ee+89S2cWERERC1t5KI5KY37N/li3bp3JenR0NF26dKFq1aq0adOGw4cPF1JSERERkZvMuoPDysqKUaNG8cYbb3Ds2DFu3LiBh4cHdevWxdXVFYDhw4fj4OBg0bAiIiJSMI5FJfO0rwsfd/IBwO0fE0s+/vhj4uPj2b59O4GBgYwYMYJNmzYVRlQRERERwMwGxy2lSpXiySefvO2amhsiIiLFx7GoZCLj03nmi9M8Uc2Zya8ZTdZHjhxJWloa3t7euLm5ceXKlUJKKiIiInKTWQ2OxMREZs+eze7du0lMTCQrK8tk3WAwsHXrVosEFBERkYLXtJITVT3sqFbanr7/O0edoCAGDBiQve7h4QHAggUL+O677/j0008LK6qIiIgIYGaDY+zYsaxfvx6j0XjbdYPBkK+hREREpODN3hnDF7tiAJjfvRKNfByxs7GiZhl7wsLCcuz//PPPmTBhAm+88Qb+/v4FHVdERETEhFkNjlt3ZzzxxBO0atUKR0dHNTVERESKmZ5NStHxETeS07NoP/s0rzzmQbeG7pyKScXfz4+MjAwSExNxcXEhODiYCRMm0K9fP9566y1u3LiBi4tLYV+CiIiIPMTManDY29sDMGfOHKytrS0aSERERPKf7YDNd9zj+ecHwFy/jYwdO5bVYVfw79WPHj16EBoaSteuXQkJCWH69OkALF68mMWLF1O6dGmOHj1quQsQERERuQOzGhxdu3Zl8eLFREdH4+PjY+lMIiIiUsg6dOhAh39MTmnRogVRUVEAOntLREREihyzGhzVq1fHy8uLl156iaeeegp3d/ccd3IMHjzYIgFFRERERERERO7ErAZHYGAgBoMBo9HIypUrb7tHDQ4RERERERERKSxmNTgeffRRS+cQEREREREREblnZjU4vvrqK0vnEBERERERERG5Z2Y1OG65fv06SUlJZGVlAZCVlUVCQgL79u2jb9++lsgnIiIiIiIiInJHZjU4Tp06xeDBgzl//nyue9TgEBEREREREZHCYlaDY/LkyZw7dy7X9SeffDLfAomIiIiIiIiI3C0rczb98ssv2NjYsHHjRrp06cLjjz/Or7/+yvvvvw9ArVq1LBpSRERERERERCQvZjU4UlJScHJyolq1ajRr1ozDhw9jbW1N7969cXFxITg42NI5RURERERERERyZdYjKt7e3pw/f54ffviBxo0bk5SUxLJly/Dy8iIhIYGMjAxL5xQRERERERERyZVZDY4uXbowbdo0Pv/8c7777jtq1KjB+PHjs9dr165tsYAiIiJyZ1eO7eD8DwuzX6+rOptOnTqZ7GnSpAlRUVEAVKtWjZ07dxZoRhERERFLMqvBMXDgQOzt7YmPjwfgww8/ZPDgwVy5coUKFSowZswYi4YUERGRvCVd+gO36o2o9Ex/ADp06GCyHhsbS1RUFOvXr6d69epYW1sXRkwRERERizGrwQHw8ssvZ3/u5+fHjh07uHbtGqVKlbJIMBERETFf0sWzpN2IJSxoFK6VH8E47DmT9aNHjwIwZMgQbG1t+fDDD3n88ccLI6qIiIiIRZh1yOgtCQkJXLp0iaioKC5evEhKSgpRUVHZt7uKiIhI4XD2qUW5x1+gSofXiPstlKCgIJN1JycnXn75ZT7//HP8/PwYNGiQztASERGRYsWsOzjOnTvHiBEjOHz48G3XDQYDJ06cyNdgIiIikreL+zdwKXQjAFU7vYNTuepYWdvg4FmesLAwk73NmjWjbt26ODs707FjR1asWMGlS5coX758YUQXERERyXdmNThGjx7NoUOHcl03Go35FkhERETM49mgNe6+zchKTyMs6H3KNGqPxyMtSYmNxM9vABkZGSQmJuLi4sKnn37K/PnzWb9+PVu2bMHb25uyZcsW9iWIiIiI5BuzGhxHjhzBYDAQGBjIv/71L+zt7S2dS0REpFi709STdW+3Zty4caxevRo3NzemTZtG8+bNc6238fHSjB07lugz++jXuyc9evQgNDSUrl27EhISwmuvvcbx48d59tlnqVy5MgsXLtRBoyIiIlKsmNXgKFu2LHFxcfTt29fCcURERB4Od5p6snz5coKDg9m4cSPff/89Z8+ezbPB0aFDhxw1WrRoYXJO1qJFi/LxCkRERESKFrMOGX3nnXdISEhgx44dls4jIiLyUEi6eJbE6DOEBY0iMmRFjsc9d+7ciaurK/3792fDhg00atSokJKKiIiIPBhyvYOjT58+Jq+dnZ0ZNGgQVatWpVSpUhgMhuw1g8GQ47R2ERERyZ2zTy0cSpXFoZQ3p9dMIygoiAEDBmSvX7t2jejoaJYuXconn3zCsGHD2LBhQyEmFhERESnacm1whIaG3vb9M2fOcObMGZP3/t7sEBERkdu7m6knLi4u1KpVi0aNGtG6dWs++uijwogsIiIi8sDItcExePDggswhIiJS7N3N1JPmzZszZcoUTpw4wcGDB/H19S3s+CIiIiJFmhocIiIiZlh5KI73vo3Mfj279DqTqSf2u+ewd+/e7NfW1tZERETkWu9OU0969+7Nb7/9xgsvvICPjw8zZsywzIWJiIiIFBN3nKJy9OhRbG1tqVOnjsn73333HY899hhlypSxWDgREZGi4lhUMk/7uvBxJx8A3P4xsWTJkiVkZGSQlJTE888/b3Kexu2YM/Xk448/5uOPP86nKxAREREp3vKcovLhhx/y0ksvsXr1apP34+PjGTlyJG3atOHrr7+2GI4EWgAAIABJREFUaEAREZGi4FhUMocvJPPMF6eZsPlijqknTk5OuLm5sXjxYry8vBg4cGAhJRURERF5OOXa4Fi7di1Lly7FaDRy/vx5k7VTp07h6OhIRkYGY8aMYc+ePRYPKiIiUpiaVnLi3dZlmNHFhw2/xt92elhCQgJBQUEEBARgZWXWJHYRERERySe5/va1fPlyDAYDL7/8MgsWLDBZa9KkCTt37qR9+/YYjUYWLlxo8aAiIiIFbfbOGOp9dIJ6H52gbS0XuviVpGklJ2qWsc8x9QTgxx9/xNbWljZt2hRCWhEREZGHW64NjlOnTmFra8u7775723UHBwcmTJiAjY0Nv/32m8UCioiIFJaeTUoR/Fp11rxale5fnmXy1kv8dimFUzGp+Pn5kZGRQXx8PFlZWQDs3buXZs2aYW1tXcjJRURERB4+eR4yam1tjZ2dXa7rTk5O2NrakpiYmO/BRETk4XKnKSUZKYmcXf85iZGnsC/lTZUOr+HgUS7XeleO7eD8D3/dYbiu6myTeondvmbQoEEcPHiQatWq8fnnn1OjRg2TGp5/fgDM9dvI2LFjWR12Bf9e/XJMPalRowZRUVE5aoiIiIhIwci1wVGtWjWOHz/Ojz/+SNu2bW+7Z/v27SQnJ1OrVi2LBRQRkYfDnaaUXD2+m+TL56nddyIRW4OI3rOOKh3fyLVe0qU/cKveiErP9AfIMbFk9erVnDhxgm3btjF8+HA++eQT5syZk2s9c6aeLFmyxLyLFREREZF8l+sjKp06dcJoNDJ8+HCWLl1KVFQUmZmZZGRkcOHCBZYuXUpgYCAGg4HOnTsXZGYRESmG7jSlxLFMRaxs7LB1ccfK1h7DHR4DSbp4lsToM4QFjSIyZEWOenXr1sXBwYGyZcvi5OSU5x2LIiIiIlL05XoHR/fu3fnpp5/Ys2cP48ePZ/z48Tn2GI1GmjZtSq9evSwaUkREir+mlZyo6mFHtdL29P3fOeoEBTFgwIDsdVtndwzW1hydMRCDtQ2+vcfmWc/ZpxYOpcriUMqb02umEfSPemXLlsXW1pYaNWpga2vLpk2bLHZtIiIiImJ5ud7BYW1tzdy5cxk0aBBOTk4YjUaTDwcHB/r168eCBQuwscnzKA8REZHbupspJVG7VgNQq+cYXKvUJ/y7WTnqXdy/gaMzX+fozNdxq+ZHqbotbzY6PMvnqDdp0iQANmzYQJs2bRg0aJCFrlJERERECkKenQlbW1sCAgJ48803OXHiBNHR0WRlZVGmTBnq1auHg4NDQeUUEZFiqGeTUnR8xI3k9Czazz7NK4950K2hO6diUvH/c0pJYmIiLi4uWNs5YLC2xcrGFitbezKSb+So59mgNe6+zchKTyMs6H3KNGqPxyMtSYmNxM9vgEk9Z2dn7O3tcXBwoESJEsTGxhbCT0BERERE8otZt17Y2dnh5+eHn5+fpfOIiMgD4k5TT5L9V/POO++we/duGjVqxIwZM/Dy8jKpcTdTSn786jMGDx7MweVj8fb2ZsacWbkegg2w8fHSjB07lugz++jXu2eOeoGBgQwePJj27dvj7e3NJ598kp8/HhEREREpYHq2RERE7smdpp7Mnj2bsLAwNm3axOuvv86oUaOYP39+rvXMmVLy9ddfm50vv+uJiIiISNGW6xkcIiIiebnT1JNff/2VRx55hKpVq9K2bVv27NlTSElFRERE5GGgBoeIiNyTppWceLd1GWZ08WHDr/EEBQWZrFeoUIGTJ0+SkpLC8ePHuX79eiElFREREZGHgR5RERERs83eGcMXu2IAmN+9Eo18HLGzsbrt1JM333yTHTt2ULNmTSpWrEjJkiULI7KIiIiIPCTuqsERGxuLh4cHmZmZrF69mri4OJ5++mmqVq1qqXwiIlKE3M3UkytXrtCjRw/atm3Lxx9/jJ2dXWHHFxEREZFizKwGR3R0NAMHDsTPz48PP/yQwMBANm7cCMDcuXNZsmQJ9erVs2hQERGxLNsBm++4526mnnh4ePDtt98ybdo0WrRowaRJkyyaX0REREQebmY1OKZOncqpU6coWbIkMTExBAcH4+zsTLVq1Thy5AgzZ85k3rx5ls4qIiJFiDlTSjZvvnPTREREREQkP5h1yGhoaCg2NjZMmjSJ3bt3k5WVRa9evViyZAn29vacOHHC0jlFRERERERERHJlVoPj+vXruLm5Ub58efbv34/BYODRRx/Fzs4OBwcHEhMTLZ1TRERERERERCRXZjU4vLy8iIuLY+vWrWzbtg0HBwcaN27M2rVriY+Px8fHJ19DZWZmMn78eF566SVeeOEFtm3blq/1RURERERERKR4MavB8eyzz5KVlcVbb73FtWvXeOaZZ8jKymLkyJEYDAa6dOmSr6G+/fZbMjIyWLFiBV988QXnzp3L1/oiIiIiIiIiUryYdcjo4MGDSUlJYd++fdSvX59Ro0bh4OBAxYoVadWqFX379s3XULt27aJmzZoMHDgQo9HIBx98cNt9bm5u2NjYcPE+v5+Hh4fJa9Ur3vXul643f+vdr/ys96D92d5tvaORSQz/Loo/rqbxbG1XvvpPSaytrU32GI1GunfvTmRkJDt37rzPxCIiIiIiBcesBoednR0jR47M8f66detwdHS8rwCrVq0iKCjI5D13d3fs7e2ZO3cuBw4cYMSIESxdujTH18bHx9/X974lNjY2X+qonuqp3oNdryhnu996mVlGBq04T69HS/Gvai6sOhLHiRMnKFeuXPaeCxcuMHLkSLZu3UqjRo3yPb+IiIiIiDm8vb3v6evManDAzWbCsmXL2L9/PzExMWzcuJHly5fz1FNPUbFixXv65gDdunWjW7duJu8FBATQqlUrDAYDTZs25Y8//rjn+iIiAmeupBJ9PYNDEcksOxjH/9VzM2luABw4cIDKlSvTsWNHIiMjCympiIiIiMi9MesMjoiICDp27Mhnn33Gvn37CA8PB+Dzzz+na9eu+T4mtnHjxoSEhADw22+/3XP3RkREbopPzgSggrst4zp4M3vXlRwHOHfu3Jlx48bd9515IiIiIiKFwawGx9SpU4mJiaFjx464ubkBkJqaSu3atbl+/TqffPJJvoZ68cUXMRqNvPjii3zwwQeMHTs2X+uLiDwsZu+Mod5HJ+i2+CwA7XxdeaqWK26O1oSFhRVyOhERERGR/GMwGo3GO2169NFHycrKIjQ0lDZt2nD58mXCwsJIS0ujefPmGAwGDh48WBB5TbRo0QIAY/TR+6pj8G5g8lr1ine9YxFx91WvXgV3k9e63rtjyXxF/VoLo15GppGMLCNG4Hh0Ch5ONpR2tubX6FR8fX1xc3MjKysLG5u/nlg8ffo0ycnJ1KtX777yioiIiIjciz179tzT15l1BkdGRgZw83T9v0tISCA1NVW3M4uIFIJ/Njxux/bPD4CabvGcPXuWK5fT8Pb2xt3dncuXL3PmzBmaNWuGlZVZN/WJiIiIiBRJZjU4mjVrRkhICMOGDSM5ORmAoKAgVq9eTWZmJk2aNLFoyNysWbMGgPT5T99XHdsBa0xeq17xrvf8tC33VW/N0HYmr3W9d8eS+Yr6teZ3PRERERER+YtZDY6RI0dy7NgxNm3ahMFgAGDSpEkYjUbc3NwYNmyYRUOKiIiIiIiIiOTFrAZHxYoV+e6771i8eDEHDhzg2rVreHp60rhxY3r37k3p0qUtnVNEREREREREJFdmNTgOHDiAnZ1djjs1MjMz2b59OzY2Njz55JMWCSgiIiIiIiIicidmNTh69+6Nt7c327ZtM3nf2tqawMBAHB0d2blzp0UCioiIiIiIiIjcyW2PzDcajbz77rv06dOHPn36ABAbG5v9+tbHCy+8QEJCAomJiQUaWkTkYXA0MolnvzhN7QknGPrNBTIzM03Ww8PD6dixIzVr1mTQoEEkJSUVUlIpDg4fPkyrVq2YN29e9nv+/v7MnTs316/JzMwkODiYmJgYs/bfrejoaFq1asX+/ftvuz527FhatWpVKKPqzZWSkkKPHj2IjY3NsbZ06VI6d+5Mly5dcvwl0i2XL1+mQ4cOfPvttwAcOnSI//u//8Pf358//vgDgLlz57J06dLsr5k+fTrLly/P/4sREREp4m7b4DAYDLRq1YrQ0FBCQ0MxGAykp6dnv771ceLECQBatmxZoKFFRIq7zCwjg1acp0NdV1b2rYKTvRWXLl0y2TNlyhQ8PDxYt24dP/zwg/4PjeSLr7/+mrNnz5q199ixY0yZMiW7ubZo0SL69u1rwXR/uXbtGrt27cLV1ZXvvvuuQL7nvVixYgXVq1fHw8PD5P3Q0FC++uorPv74Y/r27cvFixdzfO2uXbt44403TP4iKSQkhMcffxwfHx/27t1LTEwMO3bsoGvXrtl7/v3vfxMUFMT169ctd2EiIiJFUK6PqHTs2JHY2FgSEhKYNWsWzs7OOX5psbGxoXz58rRt29bSOUVEHipnrqQSfT2DQxHJLDsYx//Vc6NcuXIme2bNmkVSUhKJiYlYWVnh4OBQSGmlOHFzc+OTTz5h5syZJu8vWbKE1atXk5ycTJ06dZg4cSIfffQRAC+//DLLly9nyJAhtGnThkGDBrFp0yaCgoKIi4ujfv36vPvuu3h5eeHv70+9evU4deoUcXFxDBo0iA4dOhAcHMyCBQu4fv06VapUYfz48Xnm3LRpE25ubgwcOJDJkydz5coVPD09effdd3F0dGT8+PGcO3eOl19+mVmzZlGiRAkmTZpEREQEDRs2JDAwkKSkJLp3707Dhg05efIkixYt4osvvmDfvn1YWVnRvn17hgwZwoULF5gwYQIRERG0a9eOtWvXMnnyZOrWrcukSZP4+eef8fHx4b333qNGjRrZGbOysvj2228ZOHBgjvw///wzrq6ufPrppyQkJDBkyJAce3bu3MngwYP573//m/2en58fEydOxNramldeeYXFixfTo0cP7O3ts/dUrVoVV1dXtm7dygsvvGDWn7uIiEhxcNs7OG7p27cvgwcPzvXjtddeo2PHjpQoUaKg8oqIPBTik28+jlLB3ZZxHbyZvetKjlvYbWxsyMjIoGnTplSoUIHOnTsXRlQpZt544w1OnDjBxo0bs9/LzMwkLS2NkSNHMnHiRI4ePcqvv/5KQEAAAHPmzMHLyyt7/7lz55gyZQqdOnVi8eLFJCcnM3nyZJP1CRMmULNmTVauXAnA9evXeeONN5gzZw5nz55l3759eebcuHEjzzzzDK1bt8bZ2ZkNGzYA0KlTJ/bt28e1a9fYuHEj1apV45FHHmHq1KmULVuWoKAgUlNTWbJkSXatypUrZz+a4+Xlxbx58+jWrRvr1q0jNTWVuXPnkpqayrx583B1dc3+uqVLlxIeHs7ChQtp1qwZkyZNMsl44cIF4uLi8Pb2zpH/xo0bxMbG0rdvX+rUqcOHH36I0Wg02TNixAhatWpl8l7r1q1Zu3Yta9euxdnZmZMnT+Lp6clbb73FxIkTycjIAMDb25tjx47l+TMUEREpbsw6ZHTw4MGkpaURFhZGYmJi9n+As7KySEhIYO/evYwaNcqiQUVEHgazd8bwxa4YbqRmAdDO15WWVZ1xc7QmLCyM1q1bm+x3cnIiODiYgIAARo0axbRp0wojthQj1atXp2vXrsydOxeDwQCQ/b9Lly7F09MTgLS0NJydnQFwdHTEyuqvvzM5ffo0WVlZPPfcc7i4uPDEE0+wePHi7PVGjRrh4+NDjRo1iIiIAG4eXL5u3To8PT2xsbEhLS0t14yHDx8mIiKCFStWsHLlSjIzM9mwYQO9evWiRYsWlCpVik2bNrFlyxb69esH3Dyz5syZM/z888+kpaVx48aN7Mc6buWJj4/nypUrTJ8+Pft60tLSOHfuHI8++ijlypWjTZs2BAUFZde8dOkSAwYMIDMzk5SUFJKSkrL/4ufWIyK3Hk955ZVXuHTpEl5eXjRu3JhSpUrRpEkTUlNTCQ4OJj4+npIlS97xz+jWz33evHm8+uqrLF68mD59+vDll19y8OBBHnvsMTw9PYmPj79jLRERkeLErAbHwYMHef3110lISMh1jxocIiL3r2eTUnR8xI2MLCNdFoaz6cR1nO2suJGSia+vL2lpaSQnJ+Pm5sabb76Jq6sr/fv3x8rKSgc+S77p168fISEh2ee+hIeH87///S/7UYlbdxNZW1sDEBMTY/IIVbVq1TAYDAQHB/Pkk0+yc+dOateunb3+92YIQEJCAp9//jlvvvkmtWrVYvfu3XnmW79+PXXq1CEwMBC4eRD60KFD2bt3L0888QTPP/88S5YswWAw8NRTTwFQsWJFSpcujb+/P1u3bqVq1arZ9ezs7ADYsmULe/bsYf78+axfv56ff/45+2uPHDlCdHQ0W7Zsyf66ihUrEhERwdChQzl+/DjXr1/PrgVkNytu/bM5adIkMjMzsba25vfff2fNmjUcOXKEo0eP4u7ujpubG0lJSWY9cvbrr7+SkJBAixYtWLhwITExMSQnJ5Oenp79Pd3d3fOsISIiUtzk+YjKLdOmTePGjRs4ODhga2uLo6Mjnp6e2XdydOnSxaIhRUSKA9sBm+/44fn2j1R9bzs1h4cwb8nX7I0rRe+VVxgwcBBt2rRh7dq11K5dm5SUFPr06cO+ffto164drq6ufPDBB4V9iVJMODo68s4772S/rlChAo0aNWLixImsXr0ad3d3oqKiqFy5MhUqVOC///0vUVFR2fsrV67Me++9x7p16+jbty+Ojo7ZzYjbcXJyok2bNsyfP5/p06dTpkwZk3p/d+3aNXbu3Enr1q2pVKkSlSpVolGjRlSvXp1169YB8Pzzz5Oenk67du2y76YIDAzk6tWrvPfeexw/fpw6derkqP3oo4/i6enJgAEDOH/+PABRUVG8/vrr2NjYMHDgwOxpKFZWVvTu3Ztq1aoxevRo1q9fT82aNbGx+evvjsqXL0+pUqWyp52UKVMGb29vypQpQ8uWLenevTujR49m165djBo1CoPBwIgRI0we58nNvHnzeO211wDo1q0b8+bNw9nZmSZNmgBw9uxZHnnkkTvWERERKU4Mxn8+8HkbjRs3Ji0tjZCQEGbNmsWpU6f46quv2Lp1K4MHD+bFF19k3LhxBZHXRHR0NADp85++rzq2AzabvFa94l3v+Wlbctlpng1D25m81vXeHUvmK+rXKiIPptWrVxMVFUW3bt04dOgQU6dOZfHixVSpUuWOX7tgwQKioqIYPXp0ASS9KSIiggEDBrBq1SpcXFwK7PuKiIjkl9udX2UOs+7gyMzMxMHBgVKlStG0aVN++eUX0tPTeeqpp3BzcyMkJOSevrmIiIhIUVenTh2OHj1Knz59WLBgAb169TKruQHg7+/PiRMniIuLs3DKv6xfv57evXuruSEiIg8ds87g8PHx4cyZMwQFBdGhQwdSU1P57LPP8PDwID4+Pvt5TxEREZHipk6dOixcuPCevtbFxYUVK1bkc6K8vfHGGwX6/URERIoKs+7g6Nu3L0ajkfXr1+Pp6UnDhg1ZsGBB9jOijRs3tmhIEREREREREZG8mHUHR9euXXF3d+fixYsATJw4kf/85z+cPn0aPz8/xo4da9GQIiIiIiIiIiJ5MavBAdC2bdvsz6tUqcLq1auzXxfkc6UiIkXV0cgkhn8XxR9X03i2tivTX8nMHqMJkJqaSs2aNbMf62vVqhXLli0rrLgiIiIiIsVKng0Oo9HIgQMHuHbtGrVq1aJSpUo51pctW8Znn33G/v37LRpURKQoy8wyMmjFeXo9Wop/VXNh1ZE4Ll26RLly5bL3hIWFkZ6ezsGDB3FycsLW1rYQE4uIiIiIFC+5NjguXrxI//79OXPmDAAGg4EBAwYQEBAAwC+//MLo0aM5efJkwSQVESnCzlxJJfp6Bocikll2MI7/q+dm0twAOHr0KNbW1rz44ouULFmSKVOmUKdOnUJKLCIiIiJSvOR6yOi0adM4ffo0RqMRo9FIVlYW8+bN4+DBgyxbtowePXpw8uRJjEYjjRo1KsjMIiJFTnxyJgAV3G0Z18Gb2buusG3bNpM9Xl5e9O/fn3nz5lGyZEnefvvtwogqIiIiIlIs5drgCA0NxWAwMG3aNA4ePMjgwYMxGo1MnTqV8ePHk5GRQYkSJfjggw9YunRpQWYWESkyZu+Mod5HJ+i2+CwA7XxdeaqWK26O1oSFhZnsbd++Pf/5z3+oU6cOTz/9dHaTWERERERE7l+uDY64uDhKlizJc889h7OzM/369QNuPpqSlZVFq1atCA4OpmfPngUWVkSkqOnZpBTBr1Vn21s18HCyZtOJ6xy5kMSNlEx8fX1JS0sjPj4egICAAJ566inOnz/P9u3badCgAQaDoZCvQERERESkeMj1DI7U1FTc3d2zXzs5OWV//uabb/LWW29ZNpmIyD8kRodzfvNiUq9domSNJlR6pr/JemZaKhFbv+Ta6cPYuXpQ5fnXcfT0Mbte5jttTKaepPdcR2BgIJs3b8bHx4fZs2dTq1Ytkxqef34AzHtyL4GBgXy78jIDBg6iTZs2rFy5koCAAMLDwxk+fDhvvfUWrVu3pm7dusyaNSu/fjQiIiIiIg89s8fE3lKiRAk1N0SkwBmzsgj/bialG7TBpfIjXP11J+mJ10z2XNz3LSmx0dR++UNij+0kNe5irg2O29X759ST6dOnc/r0abZu3cry5csJDw/P0eD4u+bNm7Njxw6T9/z9/fH39wegbNmyrFq16l5/BCIiIiIikoc8GxxpaWkcOHDA5D17e3sOHjyY47nxRx99NP/TiYj8KeVqFOk3rpIQdZorR7fhXvsx7FxKmey5ce4EWFlxetVU7Fw98GzQ6q7q/XPqyc6dO7G2tuall16ifPny9OrVyxKXJiIiIiIi+SDPBkdcXBx9+vTJfm0wGIiLi6N3794m+wwGAydOnLBMQhERIDMlCQB7t9J4NmhF+NrpOFfwBdr9tSc1EYAqHd/k3KaFRG5fQZWOb5hdb9u2bbRu3Tp7z62zM+bMmcPQoUMZN24cc+bMscTliYiIiIjIfcqzwWHu6f6aAiAilnJx/wYuhW4kMzUZALfqDXGtVBdrBydSYi6Y7LWyc8TRszwlvCrjUrE21/84dlf1wsLCTBoczs7O1KpVi/r169OyZUu2b99uuQsVEREREZH7kmuD47fffivIHCIit+XZoDXuvs0wZmXy+7LxXDv1M9Z2DmSmJuHgWZ60tDSSk5Nxc3PDpUItrp06RErcRRIvnsXhNudv5FXv1tSTW/WaN2/O999/T3h4OEeOHMnz/A0RERERESlcd33IqIgUX3eaUtK0aVMuXPjrrolKpezY8U7NXOsdjUxi+HdR/HE1jWdruzK1U3ls86hXuXJl9uzZk2u9vc9VJzAwkOj1Bxg0cCBjxgwzmVIS8r8ZvPvuu4T8P3t3Hh/Tvf9x/D3ZV4mEa4+l9qpdLUVdqlWXSxFNkVTtReRaSrpcW1O0hKqtV6slaitFXFsXei21a1FLlKJE0jSWJhGRdX5/tOZnZJtEIhl9PR+PPB4zZ/nmc87MnDl553vOd/VU1a1bVwsWzFfFitmPonJ/e/ePejJmzBhdvXpVzz33nOrWrat///vfOew9AAAAAEWJgAOAJMtGKdmxY4eSP+2u326lqtviCwruWCbb9tIzjBq6+rL6NfNS28fctfbYTf2WkCaf+9rLyMjQb7/9ps6dO+vNN9/MscbcRilxcnLSxx9/bPE2F3R7AAAAAIqOTVEXAKB4uHdUkYvh82Tj4JRplBJ3d3d5ONvqg//Fqm11N3Wu65Ftez9fS1Z0fJq+v5KkYWsuy83BRuU87M2WcXd3l4eHh2bPnq127drpH//4R6FsGwAAAIBHHz04AEiybJQSSbp8M0VbTsdp27DqObYXl5QuSapU0l59mpbUwJWX1byK632tSZcvX9bmzZv19ddfF9SmAAAAAPgLIuAA/uLyMkqJJG05Gadaf3NSrTJOWba3cE+sFu2NVUJyhiSpY+0Sal3NTR7OtoqIuZMp4Ni0aZNq166t2rVrF+h2AQAAAPhryTbg2LhxY54a6t69+wMXA+Dhy8soJZK0/1KiWlZ1zba9vk291LWeh9IyjOq55IK2n46Xm4ONEu6kq1YZp8zt7d+vp5566qFsKwAAAIBHV7YBR3BwsAwGg8UNEXAAxdPmMff3mchebqOUODk56VfbCnqu68uy798/yzZK/fkjSYuf3q8JEyYofM1vGjxkqJ6dNClTe1FRUerY0fIaAQAAACAr2QYc5cuXN3t+7do1paSkyM7OTp6envr999+VlpYmb29v1alTp9ALBVD4chtVRJK+/fbbImsPAAAAALKTbcCxc+dO0+NvvvlGQUFBCgwM1ODBg+Xg4KCUlBQtWLBAH3/8sXx9fR9KsQAAAAAAAFmxaJjYmTNnysnJSSNGjJCDg4MkycHBQaNHj5ajo6Pef//9Qi0SAAAAAAAgJxYFHL/++qtu376t8+fPm02PiIjQ7du3FR0dXSjFAQAAAAAAWMKiYWIbNGigQ4cOyc/PT506dVKpUqUUExOjHTt2yGAwqFmzZoVdJwAAAAAAQLYsCjgmTpwof39/3bx5U1988YVputFoVIUKFTR58uTCqg8AAAAAACBXFgUc1atX15YtW7Ru3Tr9+OOPunXrljw8PNS0aVO98MILcnV1Lew6AQAAAAAAsmVRwCFJXl5eGjJkSGHWAgAAAAAAkC8W3WRUkn755Re99dZb6tixoxo2bChJeuedd/TDDz8UWnEAAAAAAACWsKgHx5kzZ9SvXz8lJiZKkgwGgyRp7dq1Wr16tRYvXqyWLVsWXpUAAAAAAAA5sKgHx6xZs3T79m0NHTpUJUuWlCSlpKSoQ4cOSk1N1dy5cwu1SAAAAAAAgJxYFHB8//33cnd31+jRo+WRLe+wAAAgAElEQVTg4CBJcnBw0MyZM+Xu7q6zZ88WapEAAAAAAAA5sSjgsLOzU3JyspKSksymX716VYmJiXJyciqU4gAAAAAAACxhUcDRtm1bpaSkaODAgUpISJAkTZs2TS+99JKMRqNat25dqEUCAAAAAADkxKKbjL7xxhs6c+aMvv/+e9O05cuXy2g0qlKlSho3blyhFQgAAAAAAJAbiwIOb29vbdiwQRs2bNChQ4cUFxcnb29vNWnSRN27d5ejo2Nh1wkAAAAAAJAtiwKOkSNHqlatWurfv7/8/PwKuyYAAAAAAIA8segeHPv379fSpUvl6upa2PUAAAAAAADkmUUBR5s2bZScnGx2Dw4AAAAAAIDiwqJLVJydnWUwGOTv76+yZcuqdOnScnR0lMFgkCQZDAYtW7asUAsFAAAAAADIjkUBx4YNG0yPo6OjFR0dbTb/btABAAAAAABQFCwKOEaMGEGIAQAAAAAAii2LAo7AwMDCrgMAAAAAACDfLAo4Nm7cmOsy3bt3f+BiAAAAAAAA8sOigCM4ODjXS1QIOAAAAAAAQFGxKOAoX7682fP09HQlJCTo9u3bKl26tGrVqlUoxQEAAAAAAFjCooBj586dWU7/6quvNHbsWAUEBBRoUQAAAAAAAHlh8yArP/vss6pcubLef//9gqoHAAAAAAAgzyzqwZGV1NRU/fDDD/rll19kY/NAOQkAAAAAAMADsSjgqFOnTo7zH3/88QIpBgAAAAAAID8sCjiMRmO280qXLq1JkyYVWEEAAAAAAAB5ZVHAERYWlmmajY2NSpQooerVq3OJCgAAAAAAKFIWBRxPPvlkYdcBAAAAAACQbxZ3vbh69aqOHTsmSYqOjtbYsWM1YMAAhYeHF1pxAAAAAAAAlrCoB8eRI0c0ePBgtW/fXg0bNlRQUJB+/PFHGY1G7d+/X/b29urcuXNh1woAAAAAAJAli3pwzJ07V0lJSUpPT9fPP/+sEydOqFq1aurfv7+MRqOWLl1ayGUCAAAAAABkz6KA46effpKzs7Pee+897du3T5Lk6+ur4OBgubm56eLFi4VaJAAAAAAAQE4sCjhSUlLk6OgoBwcH7d+/XwaDQU2bNlV6errS09MZRQUAAAAAABQpi5IJHx8fxcXF6Z133tHevXvl7e2tGjVqaNKkSUpKSlL16tULu04AAAAAAIBsWRRwvPzyyzIajVq+fLlSUlIUEBAgW1tbbdy4UTY2NhoyZEhh1wkAAAAAAJAti0ZR6dGjh0qUKKEDBw6ofv36+uc//ylJ6tChg7p27aqnn366UIsEAAAAAADIiUUBhyQ988wzeuaZZ8ymzZ07t8ALAgAAAAAAyCuLA45du3bpu+++U2JiojIyMszmGQwGTZs2rcCLAwAAAAAAsIRFAcfChQs1b94803Oj0Wg2n4ADAAAAAAAUJYsCjpUrV8poNKpUqVJq0qSJnJ2dZTAYCrs2AAAAAAAAi1gUcCQmJsre3l6bNm2Sl5dXYdcEAAAAAACQJxYNE9umTRvZ2trKxcWlsOsBAAAAAADIM4t6cAwfPlynTp3SkCFD5Ofnp5IlS8rOznzVZs2aFUqBALK2/+It+S29ZDZtbPu/aezg/3+elpamqVOnat26dfLw8NDs2bPVsmXLh1soAAAAADwEFgUcL7zwgiQpKipKhw8fzjTfYDDo9OnTBVsZgBw183HVieA6kqSVR27osyM3FNDM/BKyVatWaevWrdqyZYu2bdumixcvEnAAAAAAeCRZFHDcP2pKXucDKHh2tgZ5ONvqRmKa5u+J1Qc9K8rTxfwjvWfPHpUoUUKDBg2So6OjZs+eXUTVAgAAAEDhsijgiIiIKOw6AORT2KEbqurtoA61SmSa9/vvvys6OlorVqxQaGioxo0bp82bNxdBlQAAAABQuCy6ySiA4mPhnlg9Mf20nph+Wod/SdSmk3HqUd8zy2Xd3d1Vq1YtNW7cWH//+9915syZh1wtAAAAADwc2fbgCAgIkLe3t+bMmaOAgIAcGzEYDFq2bFmBFwcgs75NvdS1nockyWCQfr6WrJZV3Uzz09LSlJiYKHd3d7Vs2VLvvfeeTp8+rSNHjqh27dpFVTYAAAAAFKpsA45Dhw6pbNmypsc5MRgMBVsV8BdmP/irHOeX+vNHko4fPy7NeV7Vx26X/Z/DOO/bt0+9evXSrl275O/vr4iICPXo0UMVK1bU3LlzC7d4AAAAACgi2QYcI0aMkLu7u+kxIQZQ/DRo0EBRUVFm01q1amU2bdasWZo1a9bDLg0AAAAAHqpsA47AwMAsHwMAAAAAABQ3Fo2iIknp6ek6d+6cbt26leWwsM2aNSvQwgAAAAAAACxlUcDx/fffa/To0frtt9+ynG8wGHT69OkCLQwAAAAAAMBSFgUcISEhiomJyXZ+Vj06AAAAAAAAHhaLAo7z58/LYDBoxowZevbZZ+Xs7FzYdQGPnP0Xb8lv6SWzaWPb/01jB///899//11Dhw7VkSNH9Nhjj2nBggWqUaPGwy0UAAAAAKyQjSULVa5cWW5uburWrRvhBpBPzXxcdSK4jk4E11HwM2VU0dNeAc28zJZZt26dTp8+rW+//ValSpVSaGhoEVULAAAAANbFooBj/PjxSkpK0sqVKwu7HuCRZWdrkIezrdIzjJq/J1ZTO5eTp4t5J6rHH39cTk5OKlu2rFxdXeXg4FBE1QIAAACAdbHoEpWwsDB5e3vr7bff1syZM+Xh4SFbW1vTfIPBoG+++abQigQeJWGHbqiqt4M61CqRaV7ZsmVlb2+vGjVqyN7eXtu3by+CCgEAAADA+lgUcOzZs8f0OCkpSUlJSWbzDQZDwVYFPEIW7onVor2xkqRP+lTWppNx6te0ZJbLzpgxQ5K0efNmzZs3T0OHDtWOHTseWq0AAAAAYK0sCjimT59e2HUAj6y+Tb3UtZ6HJMlgkH6+lqyWVd1M89PS0pSYmCh3d3e5ubnJ0dFRTk5OcnFx0fXr14uqbAAAAACwKhYFHC+88EJh1wFYLfvBX+U4v9SfP5J0/Phxac7zqj52u+xdXCRJ+/btU69evbRr1y5NmDBBI0eO1HPPPady5cpxk1EAAAAAsFC2Acfhw4eznG4wGGRvb68SJUrIx8fH7F4cAHLWoEEDRUVFmU1r1aqV2bTPP//8YZcFAAAAAFYv24DD398/13truLu7a8iQIRo0aFCBFwYAAAAAAGCpHIeJNRqNOf7Ex8crNDRU4eHhD6teAAAAAACATLLtwREREZHtSmlpabp+/boWLlyoNWvWaOXKlerWrVuhFAgAAAAAAJCbHHtwZMfOzk5lypTRm2++KQcHB507d66g6wIAAAAAALCYRaOoZMfBwUHOzs5KSkoqqHqAB7Lu2E29+02M7qRm6OUnvTWuQxmz+bdv39aF8HmKv3RSruWqqco/XpW9a4ls27t+cq+i9qxVRlqKSjd6RuVb98zU3qhRo7Rr1y41atRICxcuVKlSpbJpDQAAAABQWPLVg+OuM2fOKC4uTiVLliyoeoAHMmVbtPo0KalFvX00b3eszscmm80PCwvTravnVKvfJKXejtevB3K+f0zktyvkXb+dqv5zpH49sEl3rpuPgBIWFqbDhw9r69atun79uubMmVPg2wQAAAAAyF22PTg2btyY7Urp6emKjo7W6tWrZTAY1Lx580IpDsirJ8o7y9vVTqXd7GQwSPb3jWJ8+PBhuZStKmfv8nKvWEu3onK+vMqlTBXZu5SQvYuHJIMM9w2LfPjwYTVo0EA1atRQ8+bNdeTIkQLeIgAAAACAJbINOIKDg3MdJtZoNMrLy0uBgYEFXhiQH818XDRxa7RsDdKLjUqqspej2fyEhATZ2DtIkgz2jspIzvnyKtcKNXVlx3LJxkbeT7SVo6f5JS8JCQmmHkzOzs5KSEgowK0BAAAAAFgq24CjfPnyWU63tbWVg4ODvLy8VLduXfXv31/lypUr0KISEhI0evRoJSUlyd7eXjNnzlTp0qUL9Hfg0bFwT6wW7Y3VnVSjUtKNer1jGdUu46RBqy6rXQ03/fOeZd3c3GSM/lWSZExNlo2jc6b2fj24WTGHtigjLUXG9DSVb9tbzqUr6cKG91Wian1JHc3au3PnjiQpKSlJ7u7uhbmpAAAAAIBsZBtw7Ny582HWYWb9+vWqWbOmxo8fr88//1xLlixRcHBwkdWD4q1vUy91reehqLhUvbj0ohztbFTSxVYGSTcS05WWlqbExES5u7urUaNG+mbPQt25Ea2EyLNyr1Q7U3ulGvxdJWs3V0r8dZ1bM0M2dg6yc3KTDAalJSVkam/JkiU6f/68Dhw4oJYtWz78HQAAAAAAeLBRVApLzZo1deHCBUnSrVu3ZGeXdZkeHh6ys7PTrw/4+7y9vc2e017xak/BR3Ncvuw9jz9ovFjTpk1Twp7f9EKv3hqxeLEOHjyoZ599VsePH9e4ceN09uxZffV5iFo0barlyz/V3/72t2zbXty6vKZNm6arhzaqd6+eWrx4bpbtde7cWU2bNtXUqVMz1w8AAAAAKHQGo9FoLMoC1q5dq2XLlplNmzhxot544w05ODgoLi5OK1asUJUqVTKtGx0dLUlK/ejZB6rBfvBXZs9pr3i1BwAAAAD468jvbTCKvAeHr6+vfH19zaaNHDlSgwYNkp+fnyIiIhQYGKj//ve/RVQhAAAAAAAo7myKuoCslChRwnSzRm9vbyUmJhZxRQAAAAAAoDgr8h4cWQkKCtJbb72llStXKi0tTW+//XZRlwQAAAAAAIqxYhlwlClTRh999FFRlwEAAAAAAKxEsbxEBQAAAAAAIC8IOAAAAAAAgNUj4AAAAAAAAFaPgAMAAAAAAFg9Ag4AAAAAAGD1CDgAAAAAAIDVI+AAAAAAAABWj4ADAAAAAABYPQIOAAAAAABg9Qg4AAAAAACA1SPgAAAAAAAAVo+AAwAAAAAAWD0CDgAAAAAAYPUIOAAAAAAAgNUj4AAAAAAAAFaPgAMAAAAAAFg9Ag4AAAAAAGD1CDgAAAAAAIDVI+AAAAAAAABWj4ADAAAAAABYPQIOAAAAAABg9Qg4AAAAAACA1SPgAAAAAAAAVo+AAwAAAAAAWD0CDhSpdcduqtmsCD0x/bRm7YjJND8tLU0TJ05U3bp11bJlS+3fv78IqgQAAAAAFHcEHChSU7ZFq0+TklrU20fzdsfqfGyy2fxVq1Zp69at2rJli/z9/XXx4sUiqhQAAAAAUJzZFXUB+Gt7oryzvF3tVNrNTgaDZG9rPn/Pnj0qUaKEBg0aJEdHR82ePbtoCgUAAAAAFGv04ECRaubjoolbo9X5w/N6sVFJVfZyNJv/+++/Kzo6WjNnzlTJkiU1bty4IqoUAAAAAFCc0YMDD93CPbFatDdWd1KNSkk36vWOZVS7jJMGrbqsdjXc9M97lnV3d1etWrXUuHFj/f3vf9f06dOLrG4AAAAAQPFFDw48dH2bemnrsOr6LKCKDAbJ0c5GJV1sZZB0IzFdaWlpiouLU0ZGhlq2bKnTp0/r9OnTOnLkiGrXrl3U5QMAAAAAiiF6cCBP1h27qXe/idGd1Ay9/KS3xnUoYza/Z8+e2r//pOm5ra2trly5YrZMqT9/qkmaXitMc+bM0a3dMerctZv8Zs/WoUOH1KtXL+3atUv+/v6KiIhQjx49VLFiRc2dO7fwNxIAAAAAYHUIOJAnU7ZFa0ALbzXzcVXfsEvqXt9Tde6ZHxYWprS0NN2+fVtdunTR4MGDc2wvICBAAQEBZtNatWqlqKgo0/NZs2Zp1qxZBbkZAAAAAIBHDAEH8iS3UU9cXV0lSQsWLFCZMmU0ZMiQIqgSAAAAAPBXQ8CBPLk76omtQVmOeiJJt27d0rJlyzR//nzZ2HCbFwAAAABA4SPgQK7yMuqJJO3YsUP29vZq3759kdQLAAAAAPjrIeBArvo29VLXeh6KikvVi0svZjnqSWJiotzd3WVjY6P9+/erefPmsrW1zbVtAAAAAAAKAgEHZD/4qxzn52XUkxo1aigqKko1atR4GKUDAAAAACCJgAN5ZMmoJ2FhYQ+7LAAAAADAXxx3gAQAAAAAAFaPgAMAAAAAAFg9Ag4AAAAAAGD1CDgAAAAAAIDVI+AAAAAAAABWj4ADAAAAAABYPQIOAAAAAABg9Qg4AAAAAACA1SPgAAAAAAAAVo+AAwAAAAAAWD0CDgAAAAAAYPUIOAAAAAAAgNUj4AAAAAAAAFaPgAMAAAAAAFg9Ag4AAAAAAGD1CDgAAAAAAIDVI+AAAAAAAABWj4ADAAAAAABYPQIOAAAAAABg9Qg4AAAAAACA1SPgAAAAAAAAVo+AAwAAAAAAWD0CDgAAAAAAYPUIOAAAAAAAgNUj4AAAAAAAAFaPgAMAAAAAAFg9Ag4AAAAAAGD1CDgAAAAAAIDVI+B4xG05FacWoRFqNitCnx2+kWn+tWvX1KdPH9WsWVN+fn66du1aEVQJAAAAAMCDIeB4hMUlpWvcxqsa2LKUgp8po7e2RCki5o7ZMv/5z3908+ZNbd26VWfPntWCBQuKqFoAAAAAAPLPrqgLQOG5eD1Zt1My1OYxN1Uv5agxG67qwKVEPXHPMq+//rri4+Nla2srGxsbOTo6Flm9AAAAAADkFwHHI6y8h71sbaQfo5KUmm6UJMXfSTdbxsbGRp6enqpTp46cnJzUv3//IqgUAAAAAIAHwyUqj6CFe2L1xPTT6jD/nEa1/ZvGh1/Vq59flqOdQZ7OtpmWNxqN+uKLL1SzZk2NGjWqCCoGAAAAAODB0IPjEdS3qZe61vOQUdLmk3Ga16uSSrnZqe+yi2pV1U1paWlKTEyUu7u7QkJCdPXqVQUHB8ve3l43b94s6vIBAAAAAMgzAg4rZD/4qxznl/rzR5I0d66CFy6Um5ubZobOUZ0XX9S+ffvUq1cv7dq1Sy+99JL+9a9/qUOHDqpVq5ZmzZpV2OUDAAAAAFDgCDgecUFBQQoKCjKb1qpVK0VFRZmeb9my5WGXBQAAAABAgeI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zFzJZTcWoRGqFmsyL02eEbmebHx8frlVdeUc2aNeXn56eYmJgiqBIAAAAAgOKFgKMYiUtK17iNVzWwZSkFP1NGb22JUkTMHbNlFi5cqDNnzmj79u26efOm3nrrrSKqFgAAAACA4oOAoxi5eD1Zt1My1OYxN3V7wlNGo3TgUqLZMidPnlS9evVUrVo1dejQQfv27SuiagEAAAAAKD4IOIqR8h72srWRfoxK0pk/e27E30k3W6ZSpUo6e/as7ty5o1OnTik+Pr4oSgUAAAAAoFixK+oCIC3cE6tFe2MlSaPa/k3jw6+qgqe9HO0M8nS2NVt2xIgR2r17t2rWrCkfHx95enoWRckAAAAAABQrBBzFQN+mXupaz0NGSZtPxmler0oq5WanvssuqlVVN6WlpSkxMVHu7u66du2a+vTpow4dOmjWrFlycHAo6vIBAAAAAChyBBwPgf3gr3KcX+rPH0nS3LkKXrhQbm5umhk6R3VefFH79u1Tr169tGvXLnl7eys8PFyzZ89Wq1atNGPGjMIuHwAAAACAYs9gNBqNRV1EfkVHR0uSUj969oHauT+AKOj2AAAAAACAZcqVK5ev9bjJKAAAAAAAsHoEHAAAAAAAwOoVm4Dj66+/1tixY03Pjx07Jl9fX/n5+Wn+/PlFWBkAAAAAACjuikXAERISotDQUGVkZJimTZo0SaGhoVq1apWOHz+uU6dOFWGFAAAAAACgOCsWo6g0btxYzzzzjNasWSNJunXrllJSUuTj4yNJat26tfbv36/HH3/cbD0PDw/Z2dnp1wf8/d7e3mbP89peVFyKnlt4XhOeKat+zbxUsmRJjRw5UmvXrlX16tW1bNky1axZM9N6V65cUZMmTRQSEqIhQ4Y8wBYAAAAAAPDX9lADjrVr12rZsmVm06ZNm6bOnTvr4MGDpmm3bt2Sm5ub6bmrq6uuXLmSqb24uLgCqev69ev5XveriHj9e0uU4u/8f++Tzz77TJ999pnCw8M1Y8YMjR49WmFhYWbrbd++XW+++abi4uKUmJj4QDUAAAAAAPCoyO8oKg814PD19ZWvr2+uy7m5uSkxMdH0PDExUSVKlCjM0vLtyzPxmtipnIZ//v8BzOHDh1W1alXVr19fbdq0yfIeItu3b9eUKVPouQEAAAAAQAEoFpeo3M/NzU329va6fPmyKlWqpL1792rkyJFFXVaWQl+o+Oej/w844uPj5ezsLElydnZWfHx8pvXef//9h1EeAAAAAAB/CcXiJqNZmTJlisaNG6devXqpbt26atCgQVGXZLJwT6yemH5aT0w/rcO/JGaa7+7urjt37kiSkpKSim3vEwAAAADIzYoVKzRmzBiNGzdOr732ms6ePStJunDhgo4fP57juuvXr7f497Rr106zZ882m/bBBx/oxRdftLiNF154wVTzmTNnLF5PkubNm6eYmBizab/88ouCgoIyLfvMM88oKCjI7Cc2NjZPv+9B5Wcb7xcXF6fQ0FBJ0o4dO/Tqq69qxIgRpkFAMjIyFBoaquHDhysoKEiRkZGmddPT0zVx4kSz201s27ZNr776qoYMGWK6TcOBAwe0devWB6rTUsWmB0fz5s3VvHlz0/OGDRvq888/L8KKste3qZe61vOQJJV2y7wLGzVqpLCwMJ08eVK7d+9WkyZNJP1xqY3BYJCLi8tDrRcAAAAA8uPSpUvat2+f5s+fL4PBoHPnzmnGjBlasmSJdu3aJS8vrxz/Gb18+XL16NHDot9VokQJHT9+XGlpabKzs1N6eropTMmrvn375nmdwMBAi5d1d3fX3Llz8/w7ClJ+tvF+S5YsUffu3ZWcnKwlS5bok08+kZOTk6ZOnar9+/crPT1dKSkpWrhwoU6dOqVFixbpnXfe0dWrVzV9+nTFxsbqH//4hyTp6tWr2rRpk95//33Z29vr008/VVpamlq0aKHx48erbdu2ZvfaLAzFJuAoTuwHf5Xj/FJ//piZVF62rUfJPiBAXdPTdeDAAfXs2VNVq1bVggULJEkBAQEqXbq0Pvzww0KpGwAAAAAKkqenp2JiYrR161Y9+eSTqlGjhhYtWqTY2Fht375d9vb2qlmzpmJiYrRx40YZjUZJf/TI/+9//6uEhATNmTNHgYGBmj17tiIjI5WRkaGBAweqUaNGZr/L1tZWDRs21NGjR9W8eXMdOXJETZo00Zdffinpjx4jH3zwgYxGozw8PDR+/Hg5OzsrNDRUFy9eVIUKFZSamipJmj59utq3b6+GDRtqxowZiomJUVpamoKCglSlShXNnDlTt27dUlxcnLp06aJu3bopKChIY8aMkZubm0JCQmQ0GuXl5ZWn/bVo0SLZ2dlp4MCBGjdunHx9fRUREaHLly/r999/V0JCgkaNGqX69etr/fr12rNnj9LS0uTq6qq3335b33zzjQ4ePKg7d+4oKipKL730kp5//nlt3LhRX375pQwGg5544gm9+uqrpm1s0qSJ3n33XUVFRSkjI0O+vr5q3769goKCVL16dV28eFG3b9/W5MmTVbZsWVOtiYmJioiI0JgxY5SRkaH58+fLyclJ0h+9MxwcHHTo0CE9+eSTkqTHH3/cFDglJSXptdde08qVK03tHT16VLVq1dL06dN1/fp19evXT3Z2f0QOLVq00JdffqmePXvmaX/mFQFHAYmKijI9trW11YwZMzRjxgyzZb744osc1wMAAACA4sTT01PTpk3Thg0btGzZMjk6OmrQoEF6+umn1alTJ3l5ealOnTo6evSoZsyYIScnJ4WGhurw4cPy9/fX+vXrNXr0aIWHh5tCibi4OAUFBWnp0qWZfl+HDh20ZcsWNW/eXN988438/f1NAcfMmTM1YcIEValSRVu2bNHq1atVt25dpaSkaNGiRYqJidGuXbvM2tu0aZPKli2rSZMm6cKFCzp69Kjs7e3Vvn17tW3bVteuXVNQUJC6detmWmfNmjXq0KGDunTpop07dyo8PDxTnQkJCWaXrpQuXVpvvfWWBg8erMDAQP3222+qXbu2WrZsqYiICDk5OWnOnDm6ePGiQkJC9NFHHyk+Pl6hoaGysbHRa6+9poiICEl/BA8zZ85UZGSkXn/9dT3//PPatm2bRo0apccff1zh4eFKS0sz20YPDw+9+eabun37tgYPHqzGjRtLkurUqaPAwEB9/PHH2rFjh1mvj9OnT8vHx0eSZGNjYwpz1q9fr6SkJDVt2lTffvutWa8LGxsbpaWlqXr16pn2SVxcnI4fP64FCxYoOTlZI0eO1Icffih3d3dVq1ZNX3zxBQEHAAAAAKBoREZGysXFRRMmTJAkRUREKDg4OFPvC09PT02fPl3Ozs66fPmy6tatazb/woULOnHihE6fPi3pjx4CcXFx8vDwMFvuiSee0Pvvv6+4uDjFx8erTJkypnmXL1/WnDlzTOtXrFhRly5dUu3atSVJZcqUUenSpc3au3z5sulWCNWqVVO1atV07do1rVu3Trt375arq6tZWCD9cVnOs88+K0mqV69elgFHdpeo2NnZqVevXpo+fbrWrFljmn53f1WtWlU3btyQjY2N7O3t9TDg5aQAACAASURBVPbbb8vZ2VmxsbGmOu6GB6VLl1ZKSookacKECVqzZo0WL16cad9evnzZdFsEFxcXValSxfSP9Bo1apjaunHjhtl6cXFxKlmypOl5RkaGPvzwQ0VGRmrq1KkyGAxydXXV7du3zZa52yvjfiVKlFDDhg3l4uJiqiMyMlJ16tSRt7d3loNvFLRie5NRAAAAAEDRunDhgubMmaPk5GRJUqVKleTq6iobGxvZ2NjIaDTq1q1bWrp0qSZOnKjXXntNjo6Omdrx8fFRhw4dNHfuXL333nt6+umn5e7unmk5g8Gg5s2ba86cOWrdurXZvEqVKumNN97Q3LlzNXToULVo0UI+Pj46deqUJOnatWu6du2a2TqVK1c29YyIiorS22+/rTVr1ujxxx/XW2+9pXbt2mVZ690283oPkISEBK1YsULDhw/XrFmzTNN/+uknSX/sz1KlSunnn3/W3r17NWnSJI0aNUoZGRk5trtlyxaNGTNGc+fO1fnz53Xy5Emzek+cOCFJun37ti5cuKBy5crlWqunp6du3bpleh4aGqqUlBSFhISYLlWpV6+eDhw4IEk6deqUqlWrlm17TzzxhI4dO6bk5GQlJSXp0qVLqlChgmm/eHp65lrTg6IHBwAAAAAgS23bttUvv/yi4cOHy9nZWRkZGRo2bJjc3NxUs2ZNffjhh6pcubLq1aunIUOGyMnJSe7u7qagoXLlygoJCdH48eM1a9YsBQUFKTExUd27d5eNTdb/b+/YsaOGDh2qsWPHmk0fPXq0pk2bZgoDxo8fr0qVKunHH3/Uq6++qjJlymTqEdK1a1e99957CgoKUnp6ukaOHKmkpCTNnj1bX3/9tTw8PGRra2vqKSFJAwYM0NSpU7Vz585sg4L7L1GRpCFDhmj16tXy8/PTs88+q7Nnz5puU3Du3DmNGTNGSUlJGjdunCpUqCAnJycNGTJEDg4O8vb2zhTO3Ktq1aoaNmyYPD09VapUKdWpU0fbtm0zbeOsWbM0cuRIpaSk6OWXXzbrmZGdunXravHixZL+CGC2bt2q+vXra/To0ZKkXr16qU2bNjpy5IhGjBgho9Fo6smTlWrVqqlz584KDAyU0WhUQECAaUTRM2fOmC6bKUwG4927wFih6OhoSVLqR88+UDu53VQUAAAAAID8+PTTT+Xl5WV2n4/iIjQ0VP/85z9Nl7IUltdee02TJ0+Wq6urRctb0gMlK3/JS1Si4lL0xPTT+uzwH9cgZWRkaPz48apVq5Y6deqkn3/+OdM6K1asUJMmTdSgQQOzO8UCAAAAAGCNBgwYoI0bNxbq79i/f7+efvppi8ONB/GX68HxVUS8/r0lSr/Gp+mdLuXVr5mXviofpJEjRyo8PFwzZsyQnZ2dwsLCTOvEx8erQYMGCg0N1aVLl/T+++/rxIkTD+UaIgAAAAAA/krowWGhL8/Ea2In8511+PBhVa1aVfXr11ebNm109OhRs/klSpTQsWPH1K1bN7m5ucnOzi7b68UAAAAAAMDD95e7yWjoCxX/fHTFNC0+Pl7Ozs6SJGdn5yyHr/Hw8NBHH32kyZMna/To0aabpQAAAAAAgKL3lwg4Fu6J1aK9sZKkT/pUVrPK5tf+uLu7686dO5KkpKSkbMOL7t27q1y5choyZIjatGmjFi1aFG7hAAAAAADAIn+JgKNvUy91rffHcEGl3TJvcqNGjRQWFqaTJ09q9+7datKkiSQpMTFRBoNBMTExGjhwoMaPHy8XFxdJf4wvDAAAAAAovrrM/rpA29s8pmOBtoeC9UgEHLkN81rqzx8zk8rLtvUo2QcEqGt6ug4cOKCePXuqatWqWrBggSQpICBApUuX1ocffqjOnTubxmEeMWKE2rdvX/AbAgAAAACwatHR0Ro4cKDZ0KuNGzfWyy+/nGnZ6dOnq3379mrevPnDLPGR9UiMogIAAAAAwP2KogdHdHS0pk6dqkWLFuW6LAFH1vI7isoj0YMDAAAAAIDiKj09XaGhoYqNjVVcXJyaN2+ugQMHmuZfuXJFM2bMkJ2dnWxtbfX666+rdOnSWrx4sU6cOKGMjAz17t1b7dq1K7qNsAIEHAAAAAAAFKBffvlFQUFBpueDBg1S3bp11aVLFyUnJ8vX19cs4Dhy5Ihq1qypESNG6MSJE0pISNCFCxcUHR2t+fPnKzk5WcOHD1eTJk3k7u5eFJtkFQg4AAAAAAAoQJUrV9bcuXNNzxMTE/XVV1/p2LFjcnFxUWpqqtnynTt31qpVqzR+/Hi5urpq0KBBunDhgn766SdTUJKenq6YmBgCjhwQcAAAAAAAUIi2b98uNzc3jR07VpGRkdq8ebPuvR3md999p/r166t///7asWOHVq1apTZt2qhRo0YaN26cMjIyFBYWpvLlyxfhVhR/BBwAAAAAgEdScRnWtXHjxpo6dapOnDghJycnVahQQdeuXTPNr1Wrlt555x3Z2trKxsZGI0aMUI0aNXTs2DEFBgYqKSlJbdq0kYuLSxFuRfHHKCoAAAAAAKDYyO8oKjYFXAcAAAAAAMBDR8ABAAAAAACsHgEHAAAAAACwegQcAAAAAADA6hFwAAAAAAAAq8cwsQAAAACAR1LqR88WaHv2g78q0PZQsAg4AAAAAAAoAAsXLtTZs2d148YNJScnq1y5cvL09NSUKVOKurS/BAIOAAAAAAAKwPDhwyVJ27Zt0+XLlzV06NAiruivhYADAAAAAIBC8sMPP2jx4sWys7NT165dtWTJEoWFhcnR0VH/+c9/5OPjo+eff16LFy/WiRMnlJGRod69e6tdu3ZFXbrVIeAAAAAAAKAQpaSkaNGiRZKkJUuWZJp/8OBBRUdHa/78+UpOTtbw4cPVpEkTubu7P+xSrRoBBwAAAAAAhahSpUo5zr9w4YJ++uknBQUFSZLS09MVExNDwJFHBBwAAAAAABQig8Fgeuzg4KAbN26obNmyOn/+vHx8fOTj46NGjRpp3LhxysjIUFhYmMqXL1+EFVsnAg4AAAAAwCOpOA7r+tJLL2nChAkqW7as3NzcJEmtWrXSsWPHFBgYqKSkJLVp00YuLi5FXKn1MRiNRmNRF5Ff0dHRRV0CAAAAAAAoQOXKlcvXejYFXAcAAAAAAMBDR8ABAAAAAACsHgEHAAAAAACwegQcAAAAAADA6hFwAAAAAAAAq0fAAQAAAAAArB4BBwAAAAAAsHoEHAAAAAAAwOoRcAAAAAAAAKtnMBqNxqIuAgAAAAAA4EHQgwMAAAAAAFg9Ag4AAAAAAGD1CDgAAAAAAIDVI+AAAAAAAABW75EKOA4ePKimTZsqOjraNG3WrFlq166d5s6da7bs119/rXHjxuXY3pUrVxQYGCh/f3/5+flp8uTJunXrlubNm6fnnntO/v7+8vf3V9euXbVo0aJc6zt37pyGDBkif39/9ezZUx988IHu3uN169atatiwoWJiYvK0vaNHjzY93759uzp27KhatWrp8uXLpuk7d+6Un5+f0tPTc2wrq323fv161apVS5MmTTJbPiQkRO3bt8+yrYCAAJ04cUKSlJKSoiZNmmjJkiWm+X369FGzZs3M1rl+/bo6duyojIyMXLd78eLFat26tZKTkyVJwcHB6tq1q/z9/dWvXz916dJFX3zxRa7tSFJkZKQaN25sei39/f01f/589e7d26L175Xd63vjxg1NmDBB/v7+6tOnj8aOHavY2Nhs28lt//Xr108RERFKTk7WU089pY8//jhPdUZGRqp3795m++2ll17S8OHDdeXKlTxv973t7d69O8/rS9KMGTPk7++vTp06qV27dvL399eIESPUoUMH3bhxQ5KUmJioF154QRERERa1uXjxYvXv318DBgzQwIEDdfLkSUnSmjVr1LdvX9Pn+uDBgxbXefDgQbVs2dL0XunRo4dGjRqllJQUPfXUU3ne7oMHD6pWrVraunWr2fSuXbsqODhY/v7++vnnn/PU5v2fj9DQULP3d6NGjbRy5UqLarv3+HJXft53OR1LV61aZbZs7969FRkZaVGbo0aNUu/evRUQEKAhQ4bo3LlzpvnDhg3TsGHDLKovp9ehTZs2pn1Xr1490+O776fs2svueBoXF6c33nhDffv2lZ+fn0aPHq2EhIR81xccHKwTJ05owIABeuWVV/Tyyy/rk08+sWi77/3sjhw50mxeXt/Plr7G06dP1/Dhw5WSkmJRu1kd7+8eZ9LS0hQUFKTJkycrp/ulZ/Vd2aVLF129elWBgYEaOHCgBgwYoLfeekt37tzJtaasPhuzZs3Sxx9/LH9/f3Xr1s3sOJHTd+/d9rJ7v9z/OuzevVvBwcH5am/58uUaNGiQ2bKBgYGZPoP3t5XTe699+/am42nv3r01ZcoU02uV3/bCwsJM03/++Wf5+/vnuL33yun9khc5vSZ3ZXX8ysndz9td3bp105QpU/JcW9++fbV//36zaVOmTFHbtm3l7++vpk2bqlevXvL399fatWtzbS+r799Ro0bp8ccfNzvOrVq1SvPmzctzbSEhIaY68rvNUvafu6w+J7m1c+/ns3fv3lq+fLlpfl5qvLetfv36yc/Pz/Tejo6OVlBQkPz9/eXr66vJkydbdNzLrs2szlctOb5Yck45YsSIXD8nuX12U1NTNX/+fPXp00f+/v565ZVXdPz48XzX1ahRIzVr1kxxcXGmaWFhYfrXv/6Va53ZfXbv/Q6/+2PJ311Znd/n93if1blpfs/HLd1WX19fzZ07N9e/sfJyvLf0XCin9iQpJiZGDRo00LZt23Ld3rywK9DWigF7e3u9/vrr+vTTT2UwGCRJvXr1Unh4uEaNGmWa9sUXX2jgwIHZtnPnzh0NHz5cISEhatCggSRpw4YNGjt2rOrVq6f+/fvrpZdekvTHB7Nz587q3bu3vL29s2wvPj5eY8aM0bx581SlShWlp6crKChIq1ev1ksvvaS1a9eqX79++vzzzxUYGJjn7d6yZYuWLFmiVatWae/evXrjjTe0fPlyxcfH67333tNHH30kW1vbPO87SfL09NThw4eVlpYmOzs7paen5/iGbt26tY4cOaL69evr6NGjat26tf73v/9p4MCBSk5O1q+//iovLy9duXJFlSpVkiSFh4erW7dusrHJPXP773//q86dO2vLli3q0aOHJOm1115T27ZtJUm///67unTpoh49ephtR3aqV69u9uUWGRmZ5xOi7F7fVatWafPmzRowYICeeeYZSdK+ffs0dOhQrV27NsvXJLf9Fx0drdq1a2vTpk3q3LmzNmzYoAEDBli07+537347cuSI/vWvf1kcDhWkuwe69evX68KFC6bwccWKFZowYYIWL15s+qOwdu3aubZ3/vx57dy5U6tWrZLBYNCZM2c0YcIEDR06VN99952WLl0qe3t7XblyRf369dOGDRvk5eVlUa0tWrTQnDlzTM/Hjh2rnTt35mOr/1CtWjVt3rxZnTt3liSdPXtWSUlJ+W7v/s/H2LFjzebdvn1bPXv2zHf7X375ZZ7ed7kdS/MjKSlJr776qt5++201atRIknTixAlNnTpVy5cvV3R0tG7fvq3U1FSz40xOsnsdnnrqKc2YMUPSH3/033usyEl2x9MxY8bIz89PHTt2lCQtXbpUEydONHtP5aU+SZo6dareffddPfbYY0pNTZWfn59atGihunXrWlSrJB09elQbN25U9+7dLV7nLkteY6PRqJCQEMXFxemDDz6QnZ1lpx9ZHe8lKTU1VaNHj1aVKlVy/WfFve5+Vy5dulSffPKJWrVqZfouf+edd7R69Wr179/f4vbu5eXlpeXLl+vgwYNavXp1rq/pvbJ7v+RXVu25uLgoPT1da9eula+vr7Zs2aLU1FTT9mcnt2PUJ598IkdHR0nSokWLNGfOnBxDmNzaW7p0qVq3bq1q1arlebuze7/kR0G/Jvc6evSoatasqQMHDujWrVtyc3OzeN3evXsrPDxcLVu2lPTHOeju3bu1fft2ubi4yN/fX5MnT9Zjjz1mUXtZff9GRkbq4MGDev311/XFF1/IwcEh37V9++23GjNmzANtc0G793s8JSVFnTp1Urdu3XTu3Lk813hvW4mJifL395ePj4/+/e9/a/LkyaZjYkhIiD744AOLjldZtfnOO+9kOl+1hCXnlBUrVrSorZw+ux988IHS09P12WefycbGRlevXtXQoUO1aNGiLL+Dc6vLy8tLPXr0UEhIiGbOnKnLly9r1apVWrNmTa51ZvfZ9fDwyPP+y+78/u75QF6O99mdm9atWzff5+OWbKvRaNSkSZO0YsWKXAPjvBzvLZFbe+vXr1dAQIBWrlyp559/3uJ2c/NI9eCQ/jgoeHh4aMWKFaZp5cuXV+XKlXXkyBFJUmxsrK5evZqpF8G9/ve//6lZs2amA5MkvfDCC7p582amVO3mzZtKS0vL8QXfsWOHmjdvripVqkiSbG1t9e6776pnz566cuWK4uLiNHToUIWHhys1NTVP27xx40Z9+umn+vTTT1WqVCl1795dJUuW1Jo1a/Tuu+9q2LBhFp3gZ7XvJMnOzk5PPvmkvvvuO0nS3r17TV9eWWnVqpVpX+/atUu+vr5KSEhQQkKCfvjhBzVv3lw9e/ZUeHi4aZ3w8HD5+vrmWuPBgwfl4+MjPz+/THXede3aNTk4OBT4CUlOsnt969WrJ3d3d1O4If2xf3x8fHT48OEs28pt/z355JOSpLVr16pnz56qXbu2du3a9cDb0LRpU9nb2+uXX3554LYKSt++feXg4KChQ4fKxcVFvXr1smg9Ly8vRUVFad26dYqJiVGdOnW0bt06rV69WsOGDZO9vb0kqVKlStq4caPF4cb9UlJS9Ntvv8nDwyNf60tS7dq1FR0drfj4eEnSpk2b1LVr13y1ldPn49SpU5ozZ47mz5+fpy+n++X1fZeXY6mlvv32W7Vo0cIUbkhS/fr1Tf/5XbdunTp06KDu3btb1FtFKtjXQcr6eBoVFaVr166Zwg1J8vf319SpUx+ovvLly2vFihU6efKkbGxstGrVqjyFG9IfQd28efP066+/5mk9KffX+O7JVVJSkt577z2Lw43s3s8pKSkKDAxU7dq18xRu3P9dWaFCBX355Zfat2+f7ty5Y+ppVxSy+/4tyPYMBoOmT5+uRYsW6fz58/rwww81bdq0XNvKy2fjlVde0VdfffVA7QUHBys4ODjX/4Tez5Lzg7wo6NfkXmvXrtVzzz2njh07auPGjXlat1OnTjp48KDpj4QdO3boqaeekouLS4HWWLlyZbVp0yZPQV1OtT3INhemW7duycbGRra2tg9co6urq1588UW9++67Klu2rNkx8bXXXtOIESPy3ea9vRvywtJzSkvk9NndtGmTxowZY/qnR4UKFdSnTx9t2LAh33UNGzZMly5d0u7duzV58mRNnjxZJUqUyLXOgvzs5vT3W15ld256v7ycj1uyrQaDQa+88kqmnhRZKehzoZzaMxqNCg8P1yuvvKLU1FT99NNP+f4993vkAg5Jmjx5spYuXapLly6Zpt1NlaU/TnJye2NeuXJFPj4+maZXrFhR0dHRWrp0qfr166cOHTpo9OjRCgkJyTHp/e233zKFDK6urnJwcNC6devUs2dPubu7q2HDhvr6668t3tYjR47o888/V1xcnNnJwJQpU7RkyRLduXMnT/+Ry2rfSVKXLl1MH4zNmzfn+GavW7euLly4IKPRqMOHD+vJJ59Uy5YttW/fPh06dEht2rRRjx49TO2dOHFC5cuXV5kyZXKt7+5/nqpVqyYHBwdT97eZM2eqT58+ateunaZPn57pkqScnD9/Ps/d1e6X3esbGRmZZbhUqVIlRUVFZdmWJfvv0qVLSkpKUu3atdWzZ88COwHz9vbWzZs3C6StgtK3b1/Tl5+lvLy8tGjRIn3//fd68cUX1alTJ3377bdZvk4lS5bMUz0HDhyQv7+/OnfurB49eqhjx445Bn6W6Nixo77++msZjUadOHHC7A/3vMju83Hjxg2NHj1a7733nsqVK5fvOvPzvrPkWHrv5+/8+fO5thkZGWnW5quvvmrqYh0VFaXNmzerW7du+sc//q+9uw+K6rr/OP5mcVciKA+BSEoxQwxaK3XS0g4dE4pIYlOM1oKQiahJyTTpJI1JDTooaBEBo6gxjVNjKGSikTQu1RaT6ExNxloJSbTWTFu1JI4lUURjJCBgeNr9/cHsFnR3uctDDP4+rxlnFPd+Offp3HPPOd+zM3nrrbcMpR3A4J0Hh6vrU7PZfM1Ima+vL6NHjx5Q+YqKirj55pvJy8tj6tSprF271nAKiMMtt9zCU089RU5OjlfbQd/neOvWrXzyySecP3/eq45nd9dzYWEhra2tXtXVrp6VDz74IPfffz+lpaXEx8fzq1/9igsXLhiOebWBdqq7ev42Njb2uj+Ki4sHFC88PJxFixbxwAMPkJWVZbhz1+i94efn5zFFxUi8hIQEJkyYQElJiaGyObi7XgbCXZtoIJqbm/n73//OtGnTSE1N9SrNBWDkyJEkJSU524q7du3igQceGLTy9fT0009TVVXlfBHtb9kGus8Ojuev488bb7wxoDgLFy5kyZIlrFixArvdPihlvPnmm122NUaOHMlNN93U75gNDQ3XtFcdsws9MdKm9Iare/fzzz8nMDDwms7rgbZ1HZ0Jy5Yt49vf/jZxcXGGy2mkPu05w9UdT+9v3nLXNnXFm/a4kXoqNDTUcDxP9XNmZqbz+D300EMDilddXc2ECRMICQkZ1HcZuAFTVKD7hWX58uVkZ2fzve99D4DExEQ2btzIl19+yZtvvsnLL7/sMcbYsWOduWE9/fe//+WOO+4gOTmZBx98kH/9618sXrzY2bPnzje+8Q2OHz/e62effvop586dY8+ePURERPDOO+/Q2NjIq6++6pzK05ewsDBefvllrFYrS5YsoaSkBJPJREhICLGxsYbjOLg6dgCxsbGsWrWKhoYGvvjiCyIiItzGMJlMfOtb3+LgwYOEhYVhsVj40Y9+xIEDBzh58iQLFy4kKCiI8ePH849//IPdu3cbejg3NjZy8OBBLl26xPbt22lububVV1/F19fXObXrr3/9K+vXr3fZ2HbHVYqKt9yd39DQUM6ePXvN52tra5k6darLWEaOX0lJCVeuXHGmWR09epTa2lpuu+02r8veU11dHeHh4QOKMZiampooLCxk1apV5ObmYrVa8ff373O72tpaAgICWLNmDQD//Oc/efTRR5k0aRLnzp3r9UJ56NAhJk6cSFhYmKEyOaaONjQ0kJmZaXhqpyezZs0iLy+PyMhIvv/97/crhrv7IyYmhl//+tc8/PDD/Y7tYLVavb7ujNalDkbWvwkPD++VJudYAyk9PZ0DBw7Q0tLibLjYbDb27NljqINsMM5DT1fXpzab7ZoZEh0dHezbt8/QCImr8rW1tfHvf/+bJ554gieeeIKGhgaWL1/O66+/7vVshNmzZ7N//37Ds14c+jrH0dHRrFy5kkWLFrFlyxYef/zxPmN6qu/nz5/PQw89REZGhjO9sS+unpXvv/8+c+bMYe7cubS3t1NSUkJRUVGf6wz4+fld04HU2to6oJlR4Pr5e/WU6oMHDxoahXMXD2DOnDkUFxeTkJBguGxG743m5mZDdXRf8bKzs0lNTTX8LPd0vQzE1cewo6OD1tZW52yJ/nRqVVZWYrPZeOyxx4DuWcXV1dVedZSnpaWxbt064uLiaGpqYvLkyV6XwwiLxcKaNWt45plnDK9N5qps5eXlA95nuDZFdP369V5t7y4OMGhlrKurY9asWdeMRjc0NHDs2DESExO9Lm9dXR2xsbFcvnzZ6xQLI21Kb9KyXd27Y8aMoaamxpnK7lBbW+t2UMVIuaA7xeH222/nZz/7mVf7baQ+NcJd+76+vt5jJoAr7tqmPWf6OHjTHndX1/d09uxZw/E81c/epqh4irdz507OnDnDI488QkdHBydPniQrK8vwoI8nN+QMDoDp06cTFRXlnBplNpu555572LJlC+PHj+9z1DYpKYl33323V6PNarUSEhLSqycvJiaGX/ziFyxevNjj4i2JiYn87W9/cy7+2dHRwbPPPsuJEyeIiYlh+/btlJaWUlFRweeff254IcXbbruNkSNHMn/+fMxms6HFTvty9bGD7od4QkICeXl5vdIt3LnrrrvYunWrs2c4NjbWWUEEBQUB3Q/BP/3pT3z44YfOvDNPKisrSU1NpaysjNLSUnbu3ElVVZVzEUroHvlJSkpixYoVXu3zQLk7vx999BEXL17stUbDwYMHqa2t9Tgt0NPxCwgI4K233mLHjh2UlpZSWlrKo48+6vVLydWqqqrw8/P7WnVwLFu2zLkY47333mt44a///Oc/5OXlOUcSo6KiGD16NLNmzeJ3v/sdnZ2dAJw+fZqcnJx+rV8SHBxMcXExubm5Axr1he5RjtbWVrZv387s2bP7FcPd/ZGbm0tkZCTz5s0bUBk7Ozv7dd0ZrUu9kZSURHV1NceOHXP+rLa2lvr6evbu3UtBQYGzjJs2bTJ8bwzGebhaz/p07NixBAcHs3//fuf/b9u2rde/vS2fyWRiyZIlzsZ0cHAwERER/Rpdgu6RoLKyMlpaWgxv09c5jo6OBmD16tVUVFQYWtjXU30fHR3NiBEjWL9+PcXFxYYW4nX1rHzllVeci0ZaLBaio6MNHbfx48dz4sQJ533f1tbG4cOHB+Ul09Xz9+sQz+i9UVJSYiiPuq94AQEB5OfnU1hYaKh8RtoH/dXzGLa3tzsXWL5w4YLbddc8qaio4MUXX3TWUbm5uV6PXE6cOJGWlha2bds2oDWVjJg8eTL333+/4Rk1rso2GPs81AajjM3NzVitVpKTkzlz5oyzTrTb7WzevNltarKRmPfdd5/X2zoYaZMb5ereNZvNvVRSggAACaJJREFU/OQnP+G5555zvgt9+umnlJeXe1wLZzDL5cpg1H/u2vf9Sadw1za9uiO2P+1xT/tqs9koKytj5syZhmINdlvIVbyGhgY+/PBDrFYrpaWlbNu2jRkzZgzas++GnMHhkJOTw3vvvef8d1paGjNnzjS0wry/v78zP/WLL76gq6uLiRMnsnHjRl555ZVen01LS2Pv3r289tprZGRkuIwXEBDAs88+S25uLna7nZaWFhITE6murr5mZHHu3Lns2LGD1atXe7W/RUVFzJkzh9jYWH74wx96te3Vrj520N0Dl5qaaihffOrUqeTm5rJu3Tqgu/E4evToXnnhd999NwUFBcyePdvQC6bVanXGA7jpppuYMWMGFRUVzJ8/3/nzxx9/nJSUFA4cOMC0adP6jOvKRx991KtSzs7O9tgh4e78zps3j/vuu4+ioiK2bt0KdI8+v/TSSx5Hljwdv3feeYfJkyf3qvxTUlL46U9/ytNPP+3VFMji4mLnrB9/f382bdpkeFtXCgsLnTGioqLYsGFDv2OVlZVhMpmcL+ZPPvkkGRkZhhZCnDFjBqdOnSItLY1Ro0Zht9tZunQp99xzD42NjcybNw+z2UxXVxfFxcX9aqRC9+yfBQsWUFBQ0K/te0pOTubPf/4zUVFR/VqbwtX9kZCQwK5du/jud7/bazT/xz/+ca97xp2qqirnfdDY2Niv686butQof39/tmzZwoYNG1i/fr1z1Gjx4sVs3LiRu+++2/nZ2NhY2traOHr0qNuRjZ4Geh5c6Vmfrlu3jvz8fMrKyujo6GDcuHFeXT9Xl89sNrNp0yZWrlxJV1cXPj4+fOc73+n3S09ISAjZ2dle5YobPceBgYGsXbuWZ555hl27dhEaGuo2ppH6PjIykiVLlvDUU09htVoN132OZ2VWVhb79u2jvLwcPz8/goODycvL63P7gIAAsrOzeeyxx/Dz86Ojo4MFCxYMeAadg6vn79chnrt7w7HYsM1mY9KkSSxdunRA8Rzi4uKYOXMmJ06c6DOWp+ultrZ2wM8lxzFsb2/ngw8+YMGCBYwdO9arWTAAx48fJzo62tnpB9318Zo1azh37pxXKYSpqakUFxe7neI+mH75y1969Xt6lu348ePY7fZB2eehMpAyOtJdTCYTXV1dPPnkk9x+++08//zz5Ofnc+XKFVpbW7nzzjv7/AYQTzEtFoszRaWnoqKiPgcLjLTJveHq3s3KyuKFF14gPT0ds9mMxWKhoKDAY9kGu1yu9Kz/HCkqPS1evNhjOqqn9r233LVN9+/fPyjtcVf76uPjQ2dnJ1OnTjW8jh30Xd87LFy4sNe6YkbjHT58mLS0tF7vQunp6SxdutRZ7oHwsXv6bjURERERERERkWHghk1REREREREREZH/P9TBISIiIiIiIiLDnjo4RERERERERGTYUweHiIiIiIiIiAx76uAQERGRrw1PX7k+FNuJiIjIjUMdHCIiIjKk9u3bx7x584iNjSUmJobp06eTn5/PpUuXnJ85ffo0mZmZ1NXVeRW7qamJ/Px8KisrB7vYIiIiMsyMuN4FEBERkRtXRUUFOTk5AFgsFkaNGsXZs2fZsWMH7733Hrt376axsZFZs2bR0dHhdfyMjAxqamqIiYkZ7KKLiIjIMKMZHCIiIjJkXnzxRQAyMzM5evQoH3zwAdu2bcNsNnPq1Cn27t1Le3t7vzo3AFpaWgazuCIiIjKMqYNDREREhsyFCxcACA4Oxmw2AxAXF8fSpUvJzMykra2NpKQk5+eTkpLIzs4G4PLly+Tm5hIfH09MTAx33XUXy5cvp7GxEYDp06dz9uxZAJYtW8b06dOdcSorK0lOTnamxGzevJmurq6vZJ9FRETk+lCKioiIiAyZH/zgBxw6dIgNGzbwxhtvkJiYSHx8PBkZGfj6+lJfX09YWBifffYZAGFhYQQGBgKQnZ3N/v378fHxITAwkIsXL/LHP/4Rk8lEQUEBYWFh1NfX09XVRWBgIGFhYQDs2rWLZcuWARAUFER9fT0vvPAC58+fZ/Xq1dfnQIiIiMiQ87Hb7fbrXQgRERG5MX3yySc8/PDDzpkWDmPHjmXRokXMnTuXM2fOOGdxvP3223zzm9+kvb2drKwsPv74Y7Zu3UpkZCTl5eWsWrWKCRMmsGfPHuB/szjWrFlDSkoKNpuNhIQELly4wObNm7n33ns5d+4cKSkpNDQ08PbbbxMREfGVHwcREREZeprBISIiIkNm3LhxvPnmm+zZs4e//OUvHD58mCtXrnD+/HlycnIYNWoUU6ZMuWY7i8XCb3/7W2w2GzU1NZSXl7Nv3z4AWltb3f6+06dPO9Ni8vPznTM2Ll++jN1u5/Dhw+rgEBERuUGpg0NERESGTHt7O01NTaSnp5Oenk57ezvV1dUUFhZSW1vLa6+95rKDA8BqtfL888/z2WefERoaSmRkJACeJp861ueA/63/0ZOrn4mIiMiNQR0cIiIiMiSOHDlCRkYGJpOJqqoqQkJCsFgsJCQkcOrUKdauXcvFixfx8fG5ZtuamhpWrFiB2Wzm9ddf58477+TQoUM88sgjHn9naGio8+/vv/8+QUFBQPe3rfj7+w/uDoqIiMjXir5FRURERIbElClT8Pf3x2azsXLlSpqamgCoq6ujsrISgEmTJjFixP/GW5qbm+ns7OTjjz/GbrdjMpkIDw+nvb2d3bt3A2Cz2Zyfd2zr2C4iIoLw8HAAXnrpJex2OzU1NcTFxZGQkMDp06e/kn0XERGRr54WGRUREZEhs3v3bufXvppMJsaMGUNjYyN2ux1/f3927tzJuHHjiIuLo7W1lVGjRhEfH09WVhbJycl0dHRgNpsZMWIEV65cAWD06NEcOXIEgJ///Oe8++67mM1mgoKCOHToEH/4wx/4zW9+A4C/vz9tbW10dnYSHx/P73//++tzIERERGTI+ebl5eVd70KIiIjIjWnSpEnExsZy8eJFvvzyS5qamggJCWHatGkUFxdzxx134Ovry5gxYzh+/Djt7e1MnjyZlJQUoqKiOHnyJK2trURGRpKVlcWRI0doamoiMTGRW265hcjISI4dO0ZTUxO33nor6enpTJkyhVtvvZUzZ85w6dIlgoKCSE1NZdWqVVgslut9SERERGSIaAaHiIiIiIiIiAx7WoNDRERERERERIY9dXCIiIiIiIiIyLCnDg4RERERERERGfbUwSEiIiIiIiIiw546OERERERERERk2FMHh4iIiIiIiIgMe+rgEBEREREREZFhTx0cIiIiIiIiIjLs/R8xjaBsqE0QYwAAAABJRU5ErkJggg==">
            <a:extLst>
              <a:ext uri="{FF2B5EF4-FFF2-40B4-BE49-F238E27FC236}">
                <a16:creationId xmlns:a16="http://schemas.microsoft.com/office/drawing/2014/main" id="{F380035B-41B6-4851-B8C6-58CF83E0F0B1}"/>
              </a:ext>
            </a:extLst>
          </p:cNvPr>
          <p:cNvSpPr>
            <a:spLocks noChangeAspect="1" noChangeArrowheads="1"/>
          </p:cNvSpPr>
          <p:nvPr/>
        </p:nvSpPr>
        <p:spPr bwMode="auto">
          <a:xfrm>
            <a:off x="6096001"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DB694CA1-B8B8-4F83-AFAC-470F9A7B2234}"/>
              </a:ext>
            </a:extLst>
          </p:cNvPr>
          <p:cNvPicPr>
            <a:picLocks noChangeAspect="1"/>
          </p:cNvPicPr>
          <p:nvPr/>
        </p:nvPicPr>
        <p:blipFill>
          <a:blip r:embed="rId2"/>
          <a:stretch>
            <a:fillRect/>
          </a:stretch>
        </p:blipFill>
        <p:spPr>
          <a:xfrm>
            <a:off x="1660357" y="111985"/>
            <a:ext cx="8305798" cy="5027350"/>
          </a:xfrm>
          <a:prstGeom prst="rect">
            <a:avLst/>
          </a:prstGeom>
        </p:spPr>
      </p:pic>
      <p:sp>
        <p:nvSpPr>
          <p:cNvPr id="12" name="Rectangle 11">
            <a:extLst>
              <a:ext uri="{FF2B5EF4-FFF2-40B4-BE49-F238E27FC236}">
                <a16:creationId xmlns:a16="http://schemas.microsoft.com/office/drawing/2014/main" id="{F7157A77-EE91-46C4-949A-FEA42224A981}"/>
              </a:ext>
            </a:extLst>
          </p:cNvPr>
          <p:cNvSpPr/>
          <p:nvPr/>
        </p:nvSpPr>
        <p:spPr>
          <a:xfrm>
            <a:off x="438150" y="5291735"/>
            <a:ext cx="11620501" cy="1508105"/>
          </a:xfrm>
          <a:prstGeom prst="rect">
            <a:avLst/>
          </a:prstGeom>
        </p:spPr>
        <p:txBody>
          <a:bodyPr wrap="square">
            <a:spAutoFit/>
          </a:bodyPr>
          <a:lstStyle/>
          <a:p>
            <a:r>
              <a:rPr lang="en-US" sz="2000" dirty="0">
                <a:latin typeface="Times New Roman" charset="0"/>
                <a:ea typeface="Times New Roman" charset="0"/>
                <a:cs typeface="Times New Roman" charset="0"/>
              </a:rPr>
              <a:t>Following the implementation of the PPACA:</a:t>
            </a:r>
          </a:p>
          <a:p>
            <a:pPr marL="285750" indent="-285750">
              <a:buFont typeface="Arial" charset="0"/>
              <a:buChar char="•"/>
            </a:pPr>
            <a:r>
              <a:rPr lang="en-US" dirty="0">
                <a:latin typeface="Times New Roman" charset="0"/>
                <a:ea typeface="Times New Roman" charset="0"/>
                <a:cs typeface="Times New Roman" charset="0"/>
              </a:rPr>
              <a:t>All States experienced an increase in medical coverage for their respective populations</a:t>
            </a:r>
          </a:p>
          <a:p>
            <a:r>
              <a:rPr lang="en-US" dirty="0">
                <a:latin typeface="Cambria" panose="02040503050406030204" pitchFamily="18" charset="0"/>
                <a:ea typeface="DengXian" panose="02010600030101010101" pitchFamily="2" charset="-122"/>
                <a:cs typeface="Cambria" panose="02040503050406030204" pitchFamily="18" charset="0"/>
              </a:rPr>
              <a:t>Since 2010 to 2015, Health insurance coverage gains were especially strong in Medicaid expansion states </a:t>
            </a:r>
            <a:endParaRPr lang="en-US" sz="2800" dirty="0">
              <a:latin typeface="Cambria" panose="02040503050406030204" pitchFamily="18" charset="0"/>
              <a:ea typeface="DengXian" panose="02010600030101010101" pitchFamily="2" charset="-122"/>
              <a:cs typeface="Cambria" panose="02040503050406030204" pitchFamily="18" charset="0"/>
            </a:endParaRPr>
          </a:p>
          <a:p>
            <a:r>
              <a:rPr lang="en-US" dirty="0">
                <a:latin typeface="Cambria" panose="02040503050406030204" pitchFamily="18" charset="0"/>
                <a:ea typeface="DengXian" panose="02010600030101010101" pitchFamily="2" charset="-122"/>
                <a:cs typeface="Cambria" panose="02040503050406030204" pitchFamily="18" charset="0"/>
              </a:rPr>
              <a:t>• </a:t>
            </a:r>
            <a:r>
              <a:rPr lang="en-US" b="1" dirty="0">
                <a:latin typeface="Cambria" panose="02040503050406030204" pitchFamily="18" charset="0"/>
                <a:ea typeface="DengXian" panose="02010600030101010101" pitchFamily="2" charset="-122"/>
                <a:cs typeface="Cambria" panose="02040503050406030204" pitchFamily="18" charset="0"/>
              </a:rPr>
              <a:t>Non-expansion states </a:t>
            </a:r>
            <a:r>
              <a:rPr lang="en-US" dirty="0">
                <a:latin typeface="Cambria" panose="02040503050406030204" pitchFamily="18" charset="0"/>
                <a:ea typeface="DengXian" panose="02010600030101010101" pitchFamily="2" charset="-122"/>
                <a:cs typeface="Cambria" panose="02040503050406030204" pitchFamily="18" charset="0"/>
              </a:rPr>
              <a:t>had an average uninsured rate change with a drop of 4.72 percentage points. </a:t>
            </a:r>
            <a:endParaRPr lang="en-US" sz="2800" dirty="0">
              <a:latin typeface="Cambria" panose="02040503050406030204" pitchFamily="18" charset="0"/>
              <a:ea typeface="DengXian" panose="02010600030101010101" pitchFamily="2" charset="-122"/>
              <a:cs typeface="Cambria" panose="02040503050406030204" pitchFamily="18" charset="0"/>
            </a:endParaRPr>
          </a:p>
          <a:p>
            <a:r>
              <a:rPr lang="en-US" dirty="0">
                <a:latin typeface="Cambria" panose="02040503050406030204" pitchFamily="18" charset="0"/>
                <a:ea typeface="DengXian" panose="02010600030101010101" pitchFamily="2" charset="-122"/>
                <a:cs typeface="Cambria" panose="02040503050406030204" pitchFamily="18" charset="0"/>
              </a:rPr>
              <a:t>• </a:t>
            </a:r>
            <a:r>
              <a:rPr lang="en-US" b="1" dirty="0">
                <a:latin typeface="Cambria" panose="02040503050406030204" pitchFamily="18" charset="0"/>
                <a:ea typeface="DengXian" panose="02010600030101010101" pitchFamily="2" charset="-122"/>
                <a:cs typeface="Cambria" panose="02040503050406030204" pitchFamily="18" charset="0"/>
              </a:rPr>
              <a:t>Expansion states </a:t>
            </a:r>
            <a:r>
              <a:rPr lang="en-US" dirty="0">
                <a:latin typeface="Cambria" panose="02040503050406030204" pitchFamily="18" charset="0"/>
                <a:ea typeface="DengXian" panose="02010600030101010101" pitchFamily="2" charset="-122"/>
                <a:cs typeface="Cambria" panose="02040503050406030204" pitchFamily="18" charset="0"/>
              </a:rPr>
              <a:t>had an average uninsured rate change with a drop of 5.86 percentage points. </a:t>
            </a:r>
            <a:endParaRPr lang="en-US" sz="2800" dirty="0">
              <a:latin typeface="Cambria" panose="02040503050406030204" pitchFamily="18" charset="0"/>
              <a:ea typeface="DengXian" panose="02010600030101010101" pitchFamily="2" charset="-122"/>
              <a:cs typeface="Cambria" panose="02040503050406030204" pitchFamily="18" charset="0"/>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TotalTime>
  <Words>1943</Words>
  <Application>Microsoft Office PowerPoint</Application>
  <PresentationFormat>Widescreen</PresentationFormat>
  <Paragraphs>171</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Adobe Garamond Pro</vt:lpstr>
      <vt:lpstr>-apple-system</vt:lpstr>
      <vt:lpstr>DengXian</vt:lpstr>
      <vt:lpstr>Arial</vt:lpstr>
      <vt:lpstr>Calibri</vt:lpstr>
      <vt:lpstr>Cambria</vt:lpstr>
      <vt:lpstr>Corbel</vt:lpstr>
      <vt:lpstr>Times New Roman</vt:lpstr>
      <vt:lpstr>Depth</vt:lpstr>
      <vt:lpstr>Medical Insurance Coverage </vt:lpstr>
      <vt:lpstr>The PPACA, Expansion of Coverage and Healthcare Costs</vt:lpstr>
      <vt:lpstr>1. Medicare Hospital Spending by Claim from Data.gov </vt:lpstr>
      <vt:lpstr>2.Health Insurance Coverage rates before and after the Affordable Care Act from kaggle.com</vt:lpstr>
      <vt:lpstr>3. NCHS - Potentially Excess Deaths from the Five Leading Causes of Death from data.gov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look</dc:creator>
  <cp:lastModifiedBy>Ray Li</cp:lastModifiedBy>
  <cp:revision>31</cp:revision>
  <dcterms:created xsi:type="dcterms:W3CDTF">2017-11-08T00:59:54Z</dcterms:created>
  <dcterms:modified xsi:type="dcterms:W3CDTF">2018-03-29T00:56:27Z</dcterms:modified>
</cp:coreProperties>
</file>