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Fredoka One"/>
      <p:regular r:id="rId32"/>
    </p:embeddedFont>
    <p:embeddedFont>
      <p:font typeface="Palanquin Dark"/>
      <p:regular r:id="rId33"/>
      <p:bold r:id="rId34"/>
    </p:embeddedFont>
    <p:embeddedFont>
      <p:font typeface="Proxima Nova Semibold"/>
      <p:regular r:id="rId35"/>
      <p:bold r:id="rId36"/>
      <p:boldItalic r:id="rId37"/>
    </p:embeddedFont>
    <p:embeddedFont>
      <p:font typeface="Orbitron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040613-95A9-4BD1-9E41-68B0028E1A8A}">
  <a:tblStyle styleId="{4B040613-95A9-4BD1-9E41-68B0028E1A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PalanquinDark-regular.fntdata"/><Relationship Id="rId10" Type="http://schemas.openxmlformats.org/officeDocument/2006/relationships/slide" Target="slides/slide4.xml"/><Relationship Id="rId32" Type="http://schemas.openxmlformats.org/officeDocument/2006/relationships/font" Target="fonts/FredokaOne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PalanquinDark-bold.fntdata"/><Relationship Id="rId15" Type="http://schemas.openxmlformats.org/officeDocument/2006/relationships/slide" Target="slides/slide9.xml"/><Relationship Id="rId37" Type="http://schemas.openxmlformats.org/officeDocument/2006/relationships/font" Target="fonts/ProximaNova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bold.fntdata"/><Relationship Id="rId17" Type="http://schemas.openxmlformats.org/officeDocument/2006/relationships/slide" Target="slides/slide11.xml"/><Relationship Id="rId39" Type="http://schemas.openxmlformats.org/officeDocument/2006/relationships/font" Target="fonts/Orbitron-bold.fntdata"/><Relationship Id="rId16" Type="http://schemas.openxmlformats.org/officeDocument/2006/relationships/slide" Target="slides/slide10.xml"/><Relationship Id="rId38" Type="http://schemas.openxmlformats.org/officeDocument/2006/relationships/font" Target="fonts/Orbitron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232eabbb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232eabbb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facb75130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facb75130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232eabbbe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232eabbb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0facb75130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0facb75130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232eabbb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232eabbb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0facb75130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0facb75130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0facb75130_0_1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0facb75130_0_1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0facb75130_0_23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0facb75130_0_23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c6ac5e878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c6ac5e878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0facb7513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0facb7513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0facb75130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0facb75130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32eabbbe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232eabbb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facb75130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facb75130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facb7513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0facb7513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facb7513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facb7513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232eabbb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232eabbb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1" name="Google Shape;451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5" name="Google Shape;455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7" name="Google Shape;457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9" name="Google Shape;489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2" name="Google Shape;492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4" name="Google Shape;494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6" name="Google Shape;496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8" name="Google Shape;498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9" name="Google Shape;499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0" name="Google Shape;500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1" name="Google Shape;501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2" name="Google Shape;502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3" name="Google Shape;503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81" name="Google Shape;581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2" name="Google Shape;582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4" name="Google Shape;584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5" name="Google Shape;585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7" name="Google Shape;587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19" name="Google Shape;61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50" name="Google Shape;65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02" name="Google Shape;702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5" name="Google Shape;775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9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0" name="Google Shape;820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0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ASSISTANT</a:t>
            </a:r>
            <a:endParaRPr/>
          </a:p>
        </p:txBody>
      </p:sp>
      <p:sp>
        <p:nvSpPr>
          <p:cNvPr id="832" name="Google Shape;832;p30"/>
          <p:cNvSpPr txBox="1"/>
          <p:nvPr>
            <p:ph idx="1" type="subTitle"/>
          </p:nvPr>
        </p:nvSpPr>
        <p:spPr>
          <a:xfrm>
            <a:off x="888000" y="3783775"/>
            <a:ext cx="39168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2440078411 - Alvon Danilo Sukardi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2440018854 - </a:t>
            </a:r>
            <a:r>
              <a:rPr lang="en" sz="1500">
                <a:solidFill>
                  <a:srgbClr val="666666"/>
                </a:solidFill>
              </a:rPr>
              <a:t>Gerry William Nanlohy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2440043345 - </a:t>
            </a:r>
            <a:r>
              <a:rPr lang="en" sz="1500">
                <a:solidFill>
                  <a:srgbClr val="666666"/>
                </a:solidFill>
              </a:rPr>
              <a:t>Misel Christian Bell</a:t>
            </a:r>
            <a:endParaRPr sz="1500">
              <a:solidFill>
                <a:srgbClr val="666666"/>
              </a:solidFill>
            </a:endParaRPr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9"/>
          <p:cNvSpPr txBox="1"/>
          <p:nvPr>
            <p:ph type="title"/>
          </p:nvPr>
        </p:nvSpPr>
        <p:spPr>
          <a:xfrm>
            <a:off x="1320300" y="2046758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CHALLENGE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6" name="Google Shape;946;p39"/>
          <p:cNvSpPr txBox="1"/>
          <p:nvPr>
            <p:ph idx="2" type="title"/>
          </p:nvPr>
        </p:nvSpPr>
        <p:spPr>
          <a:xfrm>
            <a:off x="3915450" y="1163050"/>
            <a:ext cx="13767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952" name="Google Shape;952;p40"/>
          <p:cNvSpPr/>
          <p:nvPr/>
        </p:nvSpPr>
        <p:spPr>
          <a:xfrm>
            <a:off x="4953413" y="1736241"/>
            <a:ext cx="807300" cy="807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0"/>
          <p:cNvSpPr/>
          <p:nvPr/>
        </p:nvSpPr>
        <p:spPr>
          <a:xfrm>
            <a:off x="4953413" y="3314418"/>
            <a:ext cx="807300" cy="807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0"/>
          <p:cNvSpPr/>
          <p:nvPr/>
        </p:nvSpPr>
        <p:spPr>
          <a:xfrm>
            <a:off x="3383288" y="1736241"/>
            <a:ext cx="807300" cy="807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0"/>
          <p:cNvSpPr/>
          <p:nvPr/>
        </p:nvSpPr>
        <p:spPr>
          <a:xfrm>
            <a:off x="3383288" y="3314418"/>
            <a:ext cx="807300" cy="807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0"/>
          <p:cNvSpPr txBox="1"/>
          <p:nvPr>
            <p:ph idx="4294967295" type="subTitle"/>
          </p:nvPr>
        </p:nvSpPr>
        <p:spPr>
          <a:xfrm flipH="1">
            <a:off x="752450" y="1559802"/>
            <a:ext cx="1650300" cy="10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Not Responding</a:t>
            </a:r>
            <a:endParaRPr b="1" sz="16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57" name="Google Shape;957;p40"/>
          <p:cNvSpPr txBox="1"/>
          <p:nvPr>
            <p:ph idx="4294967295" type="title"/>
          </p:nvPr>
        </p:nvSpPr>
        <p:spPr>
          <a:xfrm flipH="1">
            <a:off x="2431176" y="1736241"/>
            <a:ext cx="8697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8" name="Google Shape;958;p40"/>
          <p:cNvSpPr txBox="1"/>
          <p:nvPr>
            <p:ph idx="4294967295" type="title"/>
          </p:nvPr>
        </p:nvSpPr>
        <p:spPr>
          <a:xfrm flipH="1">
            <a:off x="2431176" y="3314757"/>
            <a:ext cx="8697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9" name="Google Shape;959;p40"/>
          <p:cNvSpPr txBox="1"/>
          <p:nvPr>
            <p:ph idx="4294967295" type="title"/>
          </p:nvPr>
        </p:nvSpPr>
        <p:spPr>
          <a:xfrm flipH="1">
            <a:off x="5843124" y="1735854"/>
            <a:ext cx="8697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0" name="Google Shape;960;p40"/>
          <p:cNvSpPr txBox="1"/>
          <p:nvPr>
            <p:ph idx="4294967295" type="title"/>
          </p:nvPr>
        </p:nvSpPr>
        <p:spPr>
          <a:xfrm flipH="1">
            <a:off x="5843124" y="3314757"/>
            <a:ext cx="8697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961" name="Google Shape;961;p40"/>
          <p:cNvCxnSpPr>
            <a:stCxn id="954" idx="6"/>
            <a:endCxn id="952" idx="2"/>
          </p:cNvCxnSpPr>
          <p:nvPr/>
        </p:nvCxnSpPr>
        <p:spPr>
          <a:xfrm>
            <a:off x="4190588" y="2139891"/>
            <a:ext cx="7629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0"/>
          <p:cNvCxnSpPr>
            <a:stCxn id="952" idx="4"/>
            <a:endCxn id="955" idx="0"/>
          </p:cNvCxnSpPr>
          <p:nvPr/>
        </p:nvCxnSpPr>
        <p:spPr>
          <a:xfrm flipH="1">
            <a:off x="3786863" y="2543541"/>
            <a:ext cx="1570200" cy="77100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0"/>
          <p:cNvCxnSpPr>
            <a:stCxn id="953" idx="2"/>
            <a:endCxn id="955" idx="6"/>
          </p:cNvCxnSpPr>
          <p:nvPr/>
        </p:nvCxnSpPr>
        <p:spPr>
          <a:xfrm rot="10800000">
            <a:off x="4190513" y="3718068"/>
            <a:ext cx="7629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4" name="Google Shape;964;p40"/>
          <p:cNvGrpSpPr/>
          <p:nvPr/>
        </p:nvGrpSpPr>
        <p:grpSpPr>
          <a:xfrm>
            <a:off x="3598475" y="1954729"/>
            <a:ext cx="376926" cy="370324"/>
            <a:chOff x="-40748275" y="3238700"/>
            <a:chExt cx="322600" cy="316950"/>
          </a:xfrm>
        </p:grpSpPr>
        <p:sp>
          <p:nvSpPr>
            <p:cNvPr id="965" name="Google Shape;965;p40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40"/>
          <p:cNvGrpSpPr/>
          <p:nvPr/>
        </p:nvGrpSpPr>
        <p:grpSpPr>
          <a:xfrm>
            <a:off x="5171155" y="1970546"/>
            <a:ext cx="371814" cy="338690"/>
            <a:chOff x="-40745125" y="3632900"/>
            <a:chExt cx="318225" cy="289875"/>
          </a:xfrm>
        </p:grpSpPr>
        <p:sp>
          <p:nvSpPr>
            <p:cNvPr id="972" name="Google Shape;972;p40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3601027" y="3532869"/>
            <a:ext cx="371820" cy="370398"/>
            <a:chOff x="2085450" y="842250"/>
            <a:chExt cx="483700" cy="481850"/>
          </a:xfrm>
        </p:grpSpPr>
        <p:sp>
          <p:nvSpPr>
            <p:cNvPr id="980" name="Google Shape;980;p40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5168588" y="3537832"/>
            <a:ext cx="376949" cy="360472"/>
            <a:chOff x="5045500" y="842250"/>
            <a:chExt cx="503875" cy="481850"/>
          </a:xfrm>
        </p:grpSpPr>
        <p:sp>
          <p:nvSpPr>
            <p:cNvPr id="984" name="Google Shape;984;p40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86" name="Google Shape;986;p40"/>
          <p:cNvSpPr txBox="1"/>
          <p:nvPr>
            <p:ph idx="4294967295" type="subTitle"/>
          </p:nvPr>
        </p:nvSpPr>
        <p:spPr>
          <a:xfrm flipH="1">
            <a:off x="6738750" y="1491152"/>
            <a:ext cx="1650300" cy="10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Typo Correcti</a:t>
            </a:r>
            <a:r>
              <a:rPr b="1" lang="en" sz="1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ng</a:t>
            </a:r>
            <a:endParaRPr b="1" sz="16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87" name="Google Shape;987;p40"/>
          <p:cNvSpPr txBox="1"/>
          <p:nvPr>
            <p:ph idx="4294967295" type="subTitle"/>
          </p:nvPr>
        </p:nvSpPr>
        <p:spPr>
          <a:xfrm flipH="1">
            <a:off x="755000" y="3192202"/>
            <a:ext cx="1650300" cy="10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Bahasa Terbatas</a:t>
            </a:r>
            <a:endParaRPr b="1" sz="16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88" name="Google Shape;988;p40"/>
          <p:cNvSpPr txBox="1"/>
          <p:nvPr>
            <p:ph idx="4294967295" type="subTitle"/>
          </p:nvPr>
        </p:nvSpPr>
        <p:spPr>
          <a:xfrm flipH="1">
            <a:off x="6741300" y="3192202"/>
            <a:ext cx="1650300" cy="10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Kecepatan Program</a:t>
            </a:r>
            <a:endParaRPr b="1" sz="1600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1"/>
          <p:cNvSpPr txBox="1"/>
          <p:nvPr>
            <p:ph type="title"/>
          </p:nvPr>
        </p:nvSpPr>
        <p:spPr>
          <a:xfrm>
            <a:off x="1352100" y="2046758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TIMELINE &amp; WORKFLOW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994" name="Google Shape;994;p41"/>
          <p:cNvSpPr txBox="1"/>
          <p:nvPr>
            <p:ph idx="2" type="title"/>
          </p:nvPr>
        </p:nvSpPr>
        <p:spPr>
          <a:xfrm>
            <a:off x="3915450" y="1163050"/>
            <a:ext cx="13767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&amp; WORKFLOW</a:t>
            </a:r>
            <a:endParaRPr/>
          </a:p>
        </p:txBody>
      </p:sp>
      <p:graphicFrame>
        <p:nvGraphicFramePr>
          <p:cNvPr id="1000" name="Google Shape;1000;p42"/>
          <p:cNvGraphicFramePr/>
          <p:nvPr/>
        </p:nvGraphicFramePr>
        <p:xfrm>
          <a:off x="820800" y="14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{4B040613-95A9-4BD1-9E41-68B0028E1A8A}</a:tableStyleId>
              </a:tblPr>
              <a:tblGrid>
                <a:gridCol w="1250000"/>
                <a:gridCol w="1250000"/>
                <a:gridCol w="1250000"/>
                <a:gridCol w="1250000"/>
                <a:gridCol w="1250000"/>
                <a:gridCol w="1250000"/>
              </a:tblGrid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TASK</a:t>
                      </a:r>
                      <a:endParaRPr b="1" sz="170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DESCRIPTION</a:t>
                      </a:r>
                      <a:endParaRPr b="1" sz="170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DATE</a:t>
                      </a:r>
                      <a:endParaRPr b="1" sz="170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STATUS</a:t>
                      </a:r>
                      <a:endParaRPr b="1" sz="1700">
                        <a:solidFill>
                          <a:schemeClr val="dk1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2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1</a:t>
                      </a:r>
                      <a:endParaRPr b="1" sz="2200">
                        <a:solidFill>
                          <a:schemeClr val="dk2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Pembuatan Teknologi Text-to-Speech</a:t>
                      </a:r>
                      <a:endParaRPr/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Februari - 10 Maret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Selesai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2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2</a:t>
                      </a:r>
                      <a:endParaRPr b="1" sz="2200">
                        <a:solidFill>
                          <a:schemeClr val="dk2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Pembuatan Teknologi Speech Recognition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Maret -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Dalam Proses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2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3</a:t>
                      </a:r>
                      <a:endParaRPr b="1" sz="2200">
                        <a:solidFill>
                          <a:schemeClr val="dk2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Pembuatan Desktop Application dengan Tkinter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 Maret - 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Dalam Proses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2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4</a:t>
                      </a:r>
                      <a:endParaRPr b="1" sz="2200">
                        <a:solidFill>
                          <a:schemeClr val="dk2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Pembuatan Model Typo Correcting</a:t>
                      </a:r>
                      <a:endParaRPr/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April -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Dalam Proses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4850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3"/>
          <p:cNvSpPr txBox="1"/>
          <p:nvPr>
            <p:ph type="title"/>
          </p:nvPr>
        </p:nvSpPr>
        <p:spPr>
          <a:xfrm>
            <a:off x="1320300" y="2046758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PRODUCT DEMO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1006" name="Google Shape;1006;p43"/>
          <p:cNvSpPr txBox="1"/>
          <p:nvPr>
            <p:ph idx="2" type="title"/>
          </p:nvPr>
        </p:nvSpPr>
        <p:spPr>
          <a:xfrm>
            <a:off x="3915450" y="1163050"/>
            <a:ext cx="13767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4"/>
          <p:cNvSpPr txBox="1"/>
          <p:nvPr>
            <p:ph type="title"/>
          </p:nvPr>
        </p:nvSpPr>
        <p:spPr>
          <a:xfrm>
            <a:off x="682750" y="149300"/>
            <a:ext cx="7701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COMPARISON</a:t>
            </a:r>
            <a:endParaRPr/>
          </a:p>
        </p:txBody>
      </p:sp>
      <p:sp>
        <p:nvSpPr>
          <p:cNvPr id="1012" name="Google Shape;1012;p44"/>
          <p:cNvSpPr txBox="1"/>
          <p:nvPr>
            <p:ph idx="1" type="subTitle"/>
          </p:nvPr>
        </p:nvSpPr>
        <p:spPr>
          <a:xfrm>
            <a:off x="739875" y="2503450"/>
            <a:ext cx="1889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CORTANA</a:t>
            </a:r>
            <a:endParaRPr/>
          </a:p>
        </p:txBody>
      </p:sp>
      <p:sp>
        <p:nvSpPr>
          <p:cNvPr id="1013" name="Google Shape;1013;p44"/>
          <p:cNvSpPr txBox="1"/>
          <p:nvPr>
            <p:ph idx="4" type="subTitle"/>
          </p:nvPr>
        </p:nvSpPr>
        <p:spPr>
          <a:xfrm>
            <a:off x="1576400" y="2874850"/>
            <a:ext cx="15018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Microsoft</a:t>
            </a:r>
            <a:endParaRPr/>
          </a:p>
        </p:txBody>
      </p:sp>
      <p:pic>
        <p:nvPicPr>
          <p:cNvPr id="1014" name="Google Shape;10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400" y="741500"/>
            <a:ext cx="3017987" cy="44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"/>
          <p:cNvSpPr/>
          <p:nvPr/>
        </p:nvSpPr>
        <p:spPr>
          <a:xfrm>
            <a:off x="3115888" y="2678386"/>
            <a:ext cx="658200" cy="659700"/>
          </a:xfrm>
          <a:prstGeom prst="ellipse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5"/>
          <p:cNvSpPr/>
          <p:nvPr/>
        </p:nvSpPr>
        <p:spPr>
          <a:xfrm>
            <a:off x="3867229" y="2678386"/>
            <a:ext cx="658200" cy="659700"/>
          </a:xfrm>
          <a:prstGeom prst="ellipse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5"/>
          <p:cNvSpPr/>
          <p:nvPr/>
        </p:nvSpPr>
        <p:spPr>
          <a:xfrm>
            <a:off x="4618573" y="2678386"/>
            <a:ext cx="658200" cy="659700"/>
          </a:xfrm>
          <a:prstGeom prst="ellipse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5"/>
          <p:cNvSpPr/>
          <p:nvPr/>
        </p:nvSpPr>
        <p:spPr>
          <a:xfrm>
            <a:off x="5369919" y="2678386"/>
            <a:ext cx="658200" cy="659700"/>
          </a:xfrm>
          <a:prstGeom prst="ellipse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5"/>
          <p:cNvSpPr txBox="1"/>
          <p:nvPr/>
        </p:nvSpPr>
        <p:spPr>
          <a:xfrm>
            <a:off x="2779350" y="4208208"/>
            <a:ext cx="35853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45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25" name="Google Shape;1025;p45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grpSp>
        <p:nvGrpSpPr>
          <p:cNvPr id="1026" name="Google Shape;1026;p45"/>
          <p:cNvGrpSpPr/>
          <p:nvPr/>
        </p:nvGrpSpPr>
        <p:grpSpPr>
          <a:xfrm>
            <a:off x="5541149" y="2850353"/>
            <a:ext cx="315740" cy="315740"/>
            <a:chOff x="4933458" y="1687279"/>
            <a:chExt cx="397907" cy="397907"/>
          </a:xfrm>
        </p:grpSpPr>
        <p:sp>
          <p:nvSpPr>
            <p:cNvPr id="1027" name="Google Shape;1027;p45"/>
            <p:cNvSpPr/>
            <p:nvPr/>
          </p:nvSpPr>
          <p:spPr>
            <a:xfrm>
              <a:off x="5071801" y="1766541"/>
              <a:ext cx="125867" cy="241215"/>
            </a:xfrm>
            <a:custGeom>
              <a:rect b="b" l="l" r="r" t="t"/>
              <a:pathLst>
                <a:path extrusionOk="0" h="11558" w="6031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4933458" y="1687279"/>
              <a:ext cx="397907" cy="397907"/>
            </a:xfrm>
            <a:custGeom>
              <a:rect b="b" l="l" r="r" t="t"/>
              <a:pathLst>
                <a:path extrusionOk="0" h="19066" w="19066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45"/>
          <p:cNvGrpSpPr/>
          <p:nvPr/>
        </p:nvGrpSpPr>
        <p:grpSpPr>
          <a:xfrm>
            <a:off x="4789811" y="2850374"/>
            <a:ext cx="315723" cy="315723"/>
            <a:chOff x="1379798" y="1723250"/>
            <a:chExt cx="397887" cy="397887"/>
          </a:xfrm>
        </p:grpSpPr>
        <p:sp>
          <p:nvSpPr>
            <p:cNvPr id="1030" name="Google Shape;1030;p45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45"/>
          <p:cNvGrpSpPr/>
          <p:nvPr/>
        </p:nvGrpSpPr>
        <p:grpSpPr>
          <a:xfrm>
            <a:off x="3287118" y="2850363"/>
            <a:ext cx="315740" cy="315723"/>
            <a:chOff x="266768" y="1721375"/>
            <a:chExt cx="397907" cy="397887"/>
          </a:xfrm>
        </p:grpSpPr>
        <p:sp>
          <p:nvSpPr>
            <p:cNvPr id="1035" name="Google Shape;1035;p45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5"/>
          <p:cNvGrpSpPr/>
          <p:nvPr/>
        </p:nvGrpSpPr>
        <p:grpSpPr>
          <a:xfrm>
            <a:off x="4038479" y="2850363"/>
            <a:ext cx="315706" cy="315723"/>
            <a:chOff x="864491" y="1723250"/>
            <a:chExt cx="397866" cy="397887"/>
          </a:xfrm>
        </p:grpSpPr>
        <p:sp>
          <p:nvSpPr>
            <p:cNvPr id="1038" name="Google Shape;1038;p45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Google Shape;1045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41" name="Google Shape;841;p31"/>
          <p:cNvSpPr txBox="1"/>
          <p:nvPr>
            <p:ph type="title"/>
          </p:nvPr>
        </p:nvSpPr>
        <p:spPr>
          <a:xfrm>
            <a:off x="1716675" y="137496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2" name="Google Shape;842;p31"/>
          <p:cNvSpPr txBox="1"/>
          <p:nvPr>
            <p:ph idx="1" type="subTitle"/>
          </p:nvPr>
        </p:nvSpPr>
        <p:spPr>
          <a:xfrm>
            <a:off x="849825" y="194634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43" name="Google Shape;843;p31"/>
          <p:cNvSpPr txBox="1"/>
          <p:nvPr>
            <p:ph idx="3" type="title"/>
          </p:nvPr>
        </p:nvSpPr>
        <p:spPr>
          <a:xfrm>
            <a:off x="6472350" y="1374949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4" name="Google Shape;844;p31"/>
          <p:cNvSpPr txBox="1"/>
          <p:nvPr>
            <p:ph idx="4" type="subTitle"/>
          </p:nvPr>
        </p:nvSpPr>
        <p:spPr>
          <a:xfrm>
            <a:off x="5605500" y="1946329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45" name="Google Shape;845;p31"/>
          <p:cNvSpPr txBox="1"/>
          <p:nvPr>
            <p:ph idx="6" type="title"/>
          </p:nvPr>
        </p:nvSpPr>
        <p:spPr>
          <a:xfrm>
            <a:off x="1716675" y="360790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46" name="Google Shape;846;p31"/>
          <p:cNvSpPr txBox="1"/>
          <p:nvPr>
            <p:ph idx="7" type="subTitle"/>
          </p:nvPr>
        </p:nvSpPr>
        <p:spPr>
          <a:xfrm>
            <a:off x="849825" y="417926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847" name="Google Shape;847;p31"/>
          <p:cNvSpPr txBox="1"/>
          <p:nvPr>
            <p:ph idx="13" type="title"/>
          </p:nvPr>
        </p:nvSpPr>
        <p:spPr>
          <a:xfrm>
            <a:off x="6472350" y="3583077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48" name="Google Shape;848;p31"/>
          <p:cNvSpPr txBox="1"/>
          <p:nvPr>
            <p:ph idx="14" type="subTitle"/>
          </p:nvPr>
        </p:nvSpPr>
        <p:spPr>
          <a:xfrm>
            <a:off x="5605500" y="4154442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49" name="Google Shape;849;p31"/>
          <p:cNvSpPr txBox="1"/>
          <p:nvPr>
            <p:ph idx="13" type="title"/>
          </p:nvPr>
        </p:nvSpPr>
        <p:spPr>
          <a:xfrm>
            <a:off x="4029600" y="2536289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0" name="Google Shape;850;p31"/>
          <p:cNvSpPr txBox="1"/>
          <p:nvPr>
            <p:ph idx="14" type="subTitle"/>
          </p:nvPr>
        </p:nvSpPr>
        <p:spPr>
          <a:xfrm>
            <a:off x="3162750" y="3107654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2"/>
          <p:cNvSpPr txBox="1"/>
          <p:nvPr>
            <p:ph type="title"/>
          </p:nvPr>
        </p:nvSpPr>
        <p:spPr>
          <a:xfrm>
            <a:off x="1320300" y="2046758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6" name="Google Shape;856;p32"/>
          <p:cNvSpPr txBox="1"/>
          <p:nvPr>
            <p:ph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1" name="Google Shape;861;p33"/>
          <p:cNvCxnSpPr>
            <a:stCxn id="862" idx="6"/>
            <a:endCxn id="863" idx="2"/>
          </p:cNvCxnSpPr>
          <p:nvPr/>
        </p:nvCxnSpPr>
        <p:spPr>
          <a:xfrm>
            <a:off x="3220959" y="2653590"/>
            <a:ext cx="2923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3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65" name="Google Shape;865;p33"/>
          <p:cNvSpPr txBox="1"/>
          <p:nvPr>
            <p:ph idx="4294967295" type="subTitle"/>
          </p:nvPr>
        </p:nvSpPr>
        <p:spPr>
          <a:xfrm flipH="1">
            <a:off x="1780650" y="3324125"/>
            <a:ext cx="20625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Perkembangan Teknologi yang Sangat Pesat</a:t>
            </a:r>
            <a:endParaRPr b="1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6" name="Google Shape;866;p33"/>
          <p:cNvSpPr txBox="1"/>
          <p:nvPr>
            <p:ph idx="4294967295" type="subTitle"/>
          </p:nvPr>
        </p:nvSpPr>
        <p:spPr>
          <a:xfrm flipH="1">
            <a:off x="4232700" y="3196650"/>
            <a:ext cx="41913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Penyandang Disabilitas Kesulitan dalam Berinteraksi dengan Teknologi</a:t>
            </a:r>
            <a:endParaRPr b="1">
              <a:solidFill>
                <a:schemeClr val="dk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2" name="Google Shape;862;p33"/>
          <p:cNvSpPr/>
          <p:nvPr/>
        </p:nvSpPr>
        <p:spPr>
          <a:xfrm>
            <a:off x="2402859" y="2244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6144456" y="2244553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 txBox="1"/>
          <p:nvPr>
            <p:ph idx="4294967295" type="subTitle"/>
          </p:nvPr>
        </p:nvSpPr>
        <p:spPr>
          <a:xfrm flipH="1">
            <a:off x="2039709" y="15434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01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8" name="Google Shape;868;p33"/>
          <p:cNvSpPr txBox="1"/>
          <p:nvPr>
            <p:ph idx="4294967295" type="subTitle"/>
          </p:nvPr>
        </p:nvSpPr>
        <p:spPr>
          <a:xfrm flipH="1">
            <a:off x="5781306" y="1543437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02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869" name="Google Shape;869;p33"/>
          <p:cNvGrpSpPr/>
          <p:nvPr/>
        </p:nvGrpSpPr>
        <p:grpSpPr>
          <a:xfrm>
            <a:off x="6383853" y="2483976"/>
            <a:ext cx="339306" cy="339253"/>
            <a:chOff x="2685825" y="840375"/>
            <a:chExt cx="481900" cy="481825"/>
          </a:xfrm>
        </p:grpSpPr>
        <p:sp>
          <p:nvSpPr>
            <p:cNvPr id="870" name="Google Shape;870;p33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72" name="Google Shape;872;p33"/>
          <p:cNvGrpSpPr/>
          <p:nvPr/>
        </p:nvGrpSpPr>
        <p:grpSpPr>
          <a:xfrm>
            <a:off x="2642309" y="2483955"/>
            <a:ext cx="339200" cy="339271"/>
            <a:chOff x="5049725" y="2027900"/>
            <a:chExt cx="481750" cy="481850"/>
          </a:xfrm>
        </p:grpSpPr>
        <p:sp>
          <p:nvSpPr>
            <p:cNvPr id="873" name="Google Shape;873;p33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4"/>
          <p:cNvSpPr txBox="1"/>
          <p:nvPr>
            <p:ph type="title"/>
          </p:nvPr>
        </p:nvSpPr>
        <p:spPr>
          <a:xfrm>
            <a:off x="1320300" y="2046758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6" name="Google Shape;886;p34"/>
          <p:cNvSpPr txBox="1"/>
          <p:nvPr>
            <p:ph idx="2" type="title"/>
          </p:nvPr>
        </p:nvSpPr>
        <p:spPr>
          <a:xfrm>
            <a:off x="3915450" y="1163050"/>
            <a:ext cx="13767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5"/>
          <p:cNvSpPr txBox="1"/>
          <p:nvPr>
            <p:ph type="title"/>
          </p:nvPr>
        </p:nvSpPr>
        <p:spPr>
          <a:xfrm>
            <a:off x="1243198" y="1320926"/>
            <a:ext cx="28470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ALPHA</a:t>
            </a:r>
            <a:endParaRPr sz="3500"/>
          </a:p>
        </p:txBody>
      </p:sp>
      <p:sp>
        <p:nvSpPr>
          <p:cNvPr id="892" name="Google Shape;892;p35"/>
          <p:cNvSpPr txBox="1"/>
          <p:nvPr>
            <p:ph idx="1" type="subTitle"/>
          </p:nvPr>
        </p:nvSpPr>
        <p:spPr>
          <a:xfrm>
            <a:off x="945450" y="2416775"/>
            <a:ext cx="36420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Sebuah asisten digital yang menerima inputan berupa perintah, baik melalui </a:t>
            </a:r>
            <a:r>
              <a:rPr lang="en">
                <a:highlight>
                  <a:srgbClr val="93C47D"/>
                </a:highlight>
              </a:rPr>
              <a:t>suara</a:t>
            </a:r>
            <a:r>
              <a:rPr lang="en"/>
              <a:t> maupun </a:t>
            </a:r>
            <a:r>
              <a:rPr lang="en">
                <a:highlight>
                  <a:srgbClr val="93C47D"/>
                </a:highlight>
              </a:rPr>
              <a:t>ketikan</a:t>
            </a:r>
            <a:r>
              <a:rPr lang="en"/>
              <a:t> untuk menjalankan beberapa instruksi yang telah kami sediakan</a:t>
            </a:r>
            <a:endParaRPr/>
          </a:p>
        </p:txBody>
      </p:sp>
      <p:sp>
        <p:nvSpPr>
          <p:cNvPr id="893" name="Google Shape;893;p35"/>
          <p:cNvSpPr/>
          <p:nvPr/>
        </p:nvSpPr>
        <p:spPr>
          <a:xfrm>
            <a:off x="4916119" y="915125"/>
            <a:ext cx="3271500" cy="3271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4" name="Google Shape;894;p35"/>
          <p:cNvPicPr preferRelativeResize="0"/>
          <p:nvPr/>
        </p:nvPicPr>
        <p:blipFill rotWithShape="1">
          <a:blip r:embed="rId3">
            <a:alphaModFix/>
          </a:blip>
          <a:srcRect b="0" l="16759" r="16759" t="0"/>
          <a:stretch/>
        </p:blipFill>
        <p:spPr>
          <a:xfrm>
            <a:off x="5043833" y="1043662"/>
            <a:ext cx="3016074" cy="3014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5" name="Google Shape;895;p35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896" name="Google Shape;896;p35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6"/>
          <p:cNvSpPr txBox="1"/>
          <p:nvPr>
            <p:ph idx="1" type="subTitle"/>
          </p:nvPr>
        </p:nvSpPr>
        <p:spPr>
          <a:xfrm>
            <a:off x="1257275" y="2139751"/>
            <a:ext cx="27768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DESKTOP APPLICATION</a:t>
            </a:r>
            <a:endParaRPr sz="2600"/>
          </a:p>
        </p:txBody>
      </p:sp>
      <p:sp>
        <p:nvSpPr>
          <p:cNvPr id="908" name="Google Shape;908;p3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 PLATFORM</a:t>
            </a:r>
            <a:endParaRPr/>
          </a:p>
        </p:txBody>
      </p:sp>
      <p:grpSp>
        <p:nvGrpSpPr>
          <p:cNvPr id="909" name="Google Shape;909;p36"/>
          <p:cNvGrpSpPr/>
          <p:nvPr/>
        </p:nvGrpSpPr>
        <p:grpSpPr>
          <a:xfrm>
            <a:off x="5024538" y="1653915"/>
            <a:ext cx="2681196" cy="2266715"/>
            <a:chOff x="5090400" y="1381750"/>
            <a:chExt cx="2815200" cy="2380003"/>
          </a:xfrm>
        </p:grpSpPr>
        <p:sp>
          <p:nvSpPr>
            <p:cNvPr id="910" name="Google Shape;910;p36"/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fmla="val 184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5090850" y="1381750"/>
              <a:ext cx="2814300" cy="2021100"/>
            </a:xfrm>
            <a:prstGeom prst="roundRect">
              <a:avLst>
                <a:gd fmla="val 581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 rot="10800000">
              <a:off x="5090400" y="3127925"/>
              <a:ext cx="2815200" cy="274800"/>
            </a:xfrm>
            <a:prstGeom prst="round2SameRect">
              <a:avLst>
                <a:gd fmla="val 41621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430650" y="3197975"/>
              <a:ext cx="134700" cy="13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5" name="Google Shape;915;p36"/>
          <p:cNvPicPr preferRelativeResize="0"/>
          <p:nvPr/>
        </p:nvPicPr>
        <p:blipFill rotWithShape="1">
          <a:blip r:embed="rId3">
            <a:alphaModFix/>
          </a:blip>
          <a:srcRect b="2919" l="0" r="0" t="2909"/>
          <a:stretch/>
        </p:blipFill>
        <p:spPr>
          <a:xfrm>
            <a:off x="5138974" y="1764684"/>
            <a:ext cx="2452324" cy="14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7"/>
          <p:cNvSpPr txBox="1"/>
          <p:nvPr>
            <p:ph idx="1" type="subTitle"/>
          </p:nvPr>
        </p:nvSpPr>
        <p:spPr>
          <a:xfrm>
            <a:off x="-4" y="2083725"/>
            <a:ext cx="33837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</p:txBody>
      </p:sp>
      <p:sp>
        <p:nvSpPr>
          <p:cNvPr id="921" name="Google Shape;921;p37"/>
          <p:cNvSpPr txBox="1"/>
          <p:nvPr>
            <p:ph idx="4" type="subTitle"/>
          </p:nvPr>
        </p:nvSpPr>
        <p:spPr>
          <a:xfrm>
            <a:off x="2220103" y="3530504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</a:t>
            </a:r>
            <a:endParaRPr/>
          </a:p>
        </p:txBody>
      </p:sp>
      <p:sp>
        <p:nvSpPr>
          <p:cNvPr id="922" name="Google Shape;922;p37"/>
          <p:cNvSpPr txBox="1"/>
          <p:nvPr>
            <p:ph idx="2" type="subTitle"/>
          </p:nvPr>
        </p:nvSpPr>
        <p:spPr>
          <a:xfrm>
            <a:off x="273900" y="2455125"/>
            <a:ext cx="2835900" cy="4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speech_recognition</a:t>
            </a:r>
            <a:endParaRPr/>
          </a:p>
        </p:txBody>
      </p:sp>
      <p:sp>
        <p:nvSpPr>
          <p:cNvPr id="923" name="Google Shape;923;p37"/>
          <p:cNvSpPr txBox="1"/>
          <p:nvPr>
            <p:ph idx="7" type="subTitle"/>
          </p:nvPr>
        </p:nvSpPr>
        <p:spPr>
          <a:xfrm>
            <a:off x="4006650" y="2083725"/>
            <a:ext cx="3222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Jaccard Distance</a:t>
            </a:r>
            <a:endParaRPr/>
          </a:p>
        </p:txBody>
      </p:sp>
      <p:sp>
        <p:nvSpPr>
          <p:cNvPr id="924" name="Google Shape;924;p37"/>
          <p:cNvSpPr txBox="1"/>
          <p:nvPr>
            <p:ph type="title"/>
          </p:nvPr>
        </p:nvSpPr>
        <p:spPr>
          <a:xfrm>
            <a:off x="1248909" y="1501824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5" name="Google Shape;925;p37"/>
          <p:cNvSpPr txBox="1"/>
          <p:nvPr>
            <p:ph idx="3" type="title"/>
          </p:nvPr>
        </p:nvSpPr>
        <p:spPr>
          <a:xfrm>
            <a:off x="2921048" y="2948624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6" name="Google Shape;926;p37"/>
          <p:cNvSpPr txBox="1"/>
          <p:nvPr>
            <p:ph idx="6" type="title"/>
          </p:nvPr>
        </p:nvSpPr>
        <p:spPr>
          <a:xfrm>
            <a:off x="5174988" y="1501837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7" name="Google Shape;927;p37"/>
          <p:cNvSpPr txBox="1"/>
          <p:nvPr>
            <p:ph idx="5" type="subTitle"/>
          </p:nvPr>
        </p:nvSpPr>
        <p:spPr>
          <a:xfrm>
            <a:off x="2220100" y="3901900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nltk</a:t>
            </a:r>
            <a:endParaRPr/>
          </a:p>
        </p:txBody>
      </p:sp>
      <p:sp>
        <p:nvSpPr>
          <p:cNvPr id="928" name="Google Shape;928;p37"/>
          <p:cNvSpPr txBox="1"/>
          <p:nvPr>
            <p:ph idx="9" type="title"/>
          </p:nvPr>
        </p:nvSpPr>
        <p:spPr>
          <a:xfrm>
            <a:off x="980250" y="4231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TECHNIQUES + FIELDS</a:t>
            </a:r>
            <a:endParaRPr/>
          </a:p>
        </p:txBody>
      </p:sp>
      <p:sp>
        <p:nvSpPr>
          <p:cNvPr id="929" name="Google Shape;929;p37"/>
          <p:cNvSpPr txBox="1"/>
          <p:nvPr>
            <p:ph idx="7" type="subTitle"/>
          </p:nvPr>
        </p:nvSpPr>
        <p:spPr>
          <a:xfrm>
            <a:off x="6340275" y="3530500"/>
            <a:ext cx="2790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Text-to-Speech</a:t>
            </a:r>
            <a:endParaRPr/>
          </a:p>
        </p:txBody>
      </p:sp>
      <p:sp>
        <p:nvSpPr>
          <p:cNvPr id="930" name="Google Shape;930;p37"/>
          <p:cNvSpPr txBox="1"/>
          <p:nvPr>
            <p:ph idx="6" type="title"/>
          </p:nvPr>
        </p:nvSpPr>
        <p:spPr>
          <a:xfrm>
            <a:off x="7292613" y="2948624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31" name="Google Shape;931;p37"/>
          <p:cNvSpPr txBox="1"/>
          <p:nvPr>
            <p:ph idx="5" type="subTitle"/>
          </p:nvPr>
        </p:nvSpPr>
        <p:spPr>
          <a:xfrm>
            <a:off x="4474050" y="2455113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nltk</a:t>
            </a:r>
            <a:endParaRPr/>
          </a:p>
        </p:txBody>
      </p:sp>
      <p:sp>
        <p:nvSpPr>
          <p:cNvPr id="932" name="Google Shape;932;p37"/>
          <p:cNvSpPr txBox="1"/>
          <p:nvPr>
            <p:ph idx="5" type="subTitle"/>
          </p:nvPr>
        </p:nvSpPr>
        <p:spPr>
          <a:xfrm>
            <a:off x="6591675" y="3901900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pyttsx3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8"/>
          <p:cNvSpPr txBox="1"/>
          <p:nvPr>
            <p:ph idx="7" type="subTitle"/>
          </p:nvPr>
        </p:nvSpPr>
        <p:spPr>
          <a:xfrm>
            <a:off x="1999500" y="2041600"/>
            <a:ext cx="5145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and Answer Engine</a:t>
            </a:r>
            <a:endParaRPr/>
          </a:p>
        </p:txBody>
      </p:sp>
      <p:sp>
        <p:nvSpPr>
          <p:cNvPr id="938" name="Google Shape;938;p38"/>
          <p:cNvSpPr txBox="1"/>
          <p:nvPr>
            <p:ph idx="6" type="title"/>
          </p:nvPr>
        </p:nvSpPr>
        <p:spPr>
          <a:xfrm>
            <a:off x="4129038" y="151421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39" name="Google Shape;939;p38"/>
          <p:cNvSpPr txBox="1"/>
          <p:nvPr>
            <p:ph idx="9" type="title"/>
          </p:nvPr>
        </p:nvSpPr>
        <p:spPr>
          <a:xfrm>
            <a:off x="980250" y="4231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TECHNIQUES</a:t>
            </a:r>
            <a:endParaRPr/>
          </a:p>
        </p:txBody>
      </p:sp>
      <p:sp>
        <p:nvSpPr>
          <p:cNvPr id="940" name="Google Shape;940;p38"/>
          <p:cNvSpPr txBox="1"/>
          <p:nvPr>
            <p:ph idx="5" type="subTitle"/>
          </p:nvPr>
        </p:nvSpPr>
        <p:spPr>
          <a:xfrm>
            <a:off x="3428100" y="2412988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wolframalpha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