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270" r:id="rId2"/>
    <p:sldId id="269" r:id="rId3"/>
    <p:sldId id="27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296" r:id="rId23"/>
    <p:sldId id="297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9" r:id="rId37"/>
    <p:sldId id="320" r:id="rId38"/>
    <p:sldId id="321" r:id="rId39"/>
    <p:sldId id="313" r:id="rId40"/>
    <p:sldId id="325" r:id="rId41"/>
    <p:sldId id="314" r:id="rId42"/>
    <p:sldId id="323" r:id="rId43"/>
    <p:sldId id="324" r:id="rId44"/>
    <p:sldId id="326" r:id="rId45"/>
    <p:sldId id="328" r:id="rId46"/>
    <p:sldId id="329" r:id="rId47"/>
    <p:sldId id="330" r:id="rId48"/>
    <p:sldId id="316" r:id="rId49"/>
    <p:sldId id="275" r:id="rId50"/>
    <p:sldId id="317" r:id="rId51"/>
    <p:sldId id="322" r:id="rId52"/>
    <p:sldId id="318" r:id="rId53"/>
  </p:sldIdLst>
  <p:sldSz cx="9144000" cy="6858000" type="screen4x3"/>
  <p:notesSz cx="7099300" cy="10234613"/>
  <p:custDataLst>
    <p:tags r:id="rId56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18" autoAdjust="0"/>
  </p:normalViewPr>
  <p:slideViewPr>
    <p:cSldViewPr>
      <p:cViewPr varScale="1">
        <p:scale>
          <a:sx n="66" d="100"/>
          <a:sy n="66" d="100"/>
        </p:scale>
        <p:origin x="90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5.xml"/><Relationship Id="rId5" Type="http://schemas.openxmlformats.org/officeDocument/2006/relationships/slide" Target="slides/slide24.xml"/><Relationship Id="rId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BD183A-F254-4A3A-ADB1-710FF9CE40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7FFC33C-65A8-4C21-ADA9-A9E8F80FFA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7CE49E-2EAD-4E01-BD97-6117D03D6062}" type="datetime3">
              <a:rPr lang="en-AU" altLang="zh-TW"/>
              <a:pPr>
                <a:defRPr/>
              </a:pPr>
              <a:t>21 November, 2021</a:t>
            </a:fld>
            <a:endParaRPr lang="en-AU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ED70F06-1327-4170-8568-AB632052C2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AA181FC-3218-468D-A44B-FE82DBEF18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C574CC-8F27-4C84-8048-8515CE23334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8AA1B94-844A-43E9-B7EA-F9CA5C54B3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647A464-DD0A-4279-9A94-9A585544BA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FF5A4C-A418-46D8-9A70-646283258B9D}" type="datetime3">
              <a:rPr lang="en-AU" altLang="zh-TW"/>
              <a:pPr>
                <a:defRPr/>
              </a:pPr>
              <a:t>21 November, 2021</a:t>
            </a:fld>
            <a:endParaRPr lang="en-AU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41E3708-CE25-4893-8F5E-61344E3682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FDD9ECB-D84E-4308-88AC-92EB155439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866A689C-8DDD-453F-8C16-B25F955ED9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D525B3B-2C09-459D-8C3F-B593139D6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ABF9F4A-E34F-41CA-AF40-F4B5C279759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987E42-024C-477C-ABE4-4E5D4A00D5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FEC9A73-31E5-4299-8EAD-BB3DC6F303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CB5BC5-1A17-4C7E-B26B-47DFDB59297A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2DB70DA-6532-4EB6-AB43-8CC7DF5B8A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4BB832E0-4A40-4096-AA92-5CA30A5F6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B1EF63-AFC4-40B6-945C-E7252C86C071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ADC70DD3-E406-4128-A560-D9ADBF409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9D6C90A8-8DA4-4C24-AA8A-DAB04434E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E63BBB3-AF3E-4504-A3CF-F85386697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55050F0-0DEC-47C9-B55C-55A111C1D4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37381-55B6-4054-A436-D612B3C0A02B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6E95E5AA-F2CF-459F-AE0C-544595DE24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99F43497-EDDE-4D9D-BCBF-9DF5E0110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38FA3-D386-469D-8EF5-AD064247C421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34EBFF8B-90D0-45D8-8BD5-B1C9A983F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18FAED90-E32D-4B2F-9C64-07602BA8D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FA7866D-D0EA-4DC4-B20D-31CC8D5F08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0A51CEF-2FBA-4EF1-B275-B534A55FA7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859AA-AAE9-4D6C-A0EE-A0F5ECF3FEF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A5E9153C-F499-4F21-BC79-3F4FF940FB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992C58FC-779E-43F9-B522-A37028035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C4031-52F3-416C-B4DB-B5D42EC0E162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F01FF6E9-83F3-4B26-A77F-637DDFB0E0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439775B0-1130-44DF-9947-2EF7A6AA0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ADC969F-E8F9-46A5-BB2F-4DC9E996DA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7EE4670-C213-46FC-887E-2605487C2D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2FAF79-E28C-4B02-9D72-E098D72A682E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BBD2FEB-C313-4547-A553-B7533FC0C3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6EFDC4D2-5A8F-4D22-9B79-307D5201E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52B203-8081-4CD8-9A53-D0B1EB553951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BFF4B34-F31C-4871-97A0-193AE1746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16A4FDC2-4241-411F-AFF4-D6315F246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6F15466-59A5-4E02-A4E4-0A4812A08E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7B85CFF-D959-4CC9-999A-083311A39D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8BE69D-D67F-48A6-BF85-AE7ED673FF71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B337AD39-FEAD-41B5-8F38-79BF9FC566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62DC5C4F-8FD5-42B7-B6FA-19021E5C6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9078F-4F01-44AB-A167-BD97A0059B41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7438443E-DCAF-4DA0-BA88-C9DB9B751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A25C7236-9DC0-402D-9F17-3D8E8A376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0111C3-9AAE-469C-B1F4-66EDF7723C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1CF9AE-395F-47DD-93FD-AD3F87D1E8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D6B08-4B9F-4649-A917-DE749FB6D75D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3565A0EC-8EE1-49AE-B1BA-0E1513BA8C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098B99AC-A90C-4B1B-80C5-C13F94AF5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0089D-8B2C-4A3F-A88D-4923B268322E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3656A10F-5DBD-425D-AFAC-6C38B28B7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8AC0D388-1694-4AF4-B9B0-070289F6C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3496A4C-B1E5-4518-92D5-E1437868E1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684CF7-6BEA-4A21-813C-95CB60C440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DA4C6-FC13-4886-AE49-4643DA33060F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E63870B9-47C7-45C3-85E5-21A9778278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24767D0C-87F0-41B2-88AA-848BCAE87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79753C-1498-4C9F-84C9-F2C551C30258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DF2AE16E-C910-4863-8AFA-293968522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DB6A27B4-E0AD-478C-B47B-E103903E0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ACB34D5-7538-4A1C-A3A3-3520CACE55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0D3A62-A935-4A52-990B-4DE58D9216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13B5F-BDA9-4234-825B-3E8B5011EED7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F5319CA-AC48-4EF1-9804-90D2EDB759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570ABA2B-EDA2-4FEA-86AC-8BF845F83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E3736-81DC-4F1B-8BAF-EB799515FDC9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3EB5630C-DF92-41E7-9F05-C290CB3F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C26635BC-D9FA-4B5D-B7C6-DE5712F34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62C49EF-5050-49FF-B0E7-DB801EDD1A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EE97A1D-C1BF-4F7C-922C-6F9AB610B1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D88D2-86D6-422F-8517-A1823259CE2E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2F07E4E7-A5C0-47B9-8394-043D9A4721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69D9673F-A337-47DD-84DE-B2D6181A2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C49CB-593E-44E6-92DB-9A1FC920EA41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0B0EBC9D-D844-47F9-9A8E-2AB071DE1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346E910D-9AAA-4CA5-8A72-E5FC393C8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33C5F5F-D355-4C7B-BA77-9C4F657B34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6892A3A-5352-4666-97EF-A6D7CD0587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49EE2-1B0A-4F66-A292-CE58963721D9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6960D867-ACF1-4CCE-85B0-BF8B67CAE1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9AD7BE78-C1A9-49F2-9677-115A73E2E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9D950C-24A3-4E84-BF3D-A65FA5EB3F1C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4F900247-3028-4A31-9F27-ADE61161B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81F1B9B4-CCA5-4685-9954-9EC4C8781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A979BEA-26B7-4D9A-BEC2-F40271B3B3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31C63FF-6CB4-4FAC-BB23-22597488FA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A5322F-677B-459C-8966-7672A04B93A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20794877-F03A-43C9-AEDD-FB57016333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105DAC2-09DD-4E7C-A528-D4D1278F4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ECC31-3328-41A1-8310-DD47D8549F4F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77C4FA5F-4839-4709-AC79-5036CCBBB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428A8B7C-FB70-4860-8BD7-A16578220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235245-642B-4303-B6C8-8D4EF4A7A9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88499C-11E4-4DF5-8CFA-3612F7FD13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48DA30-7AD2-495E-A829-9CD311AE8BA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0A281A89-4E54-4576-B968-342CDAD74A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F08A8CC9-7D3F-43AC-A9E1-7DC4C47B8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72516-694C-4132-92E8-1DDD092411BD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71570EBE-E812-4D44-8FE8-BDC6D6C72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DE11BC0-52B1-4719-AE67-EA7C9D2C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180CB1C-7A41-4621-9122-A3C80BB78C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3304145-9A09-481E-8716-8270D1BC70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CBEE28-AA11-4B76-9E63-5BC73B4115D9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9D140A2D-71C0-41AF-88AF-77AB981512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144865E9-3AE9-4721-8852-B28C9A9EA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91AC56-17E6-4253-BFE8-DB32FFFA0F10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2ACC1611-F634-4DA8-9BBB-BACDD54BB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0AB89FC0-692C-479C-9251-2963FC1A8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39221EC-1A33-4DA3-9D53-DE1D38CDA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F7F41FC-0F1C-4E0B-B8C8-10E13DA7C2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3D3F4F-3179-4D65-8F79-B243AD6624D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1D4F7974-F2B3-4934-8DFA-A05B1B5DB2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4BE741C8-7352-4B1A-B77D-64290E304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CC4EE5-7FD0-4ED8-A9FF-A8B4718FCCD5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A3249521-37E7-4378-9134-AC29A6FCD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F71D5F51-DA78-4D7E-BE25-3D3048D16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44C960D-C219-4CB6-8158-CFFFF10ABB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F510B96-0DA4-4423-B18E-7600867D3A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E5BC5-3A10-457A-A6D5-50720E206DA1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963F3DC1-58A7-4EEF-B0E8-74D2CA16C6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E48FF2CB-5A26-4537-BC9A-EFF58B749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150220-A640-42CA-995F-20B43EA60707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8B01BF4D-DF26-4650-B765-607EC0C3A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81025631-4206-45E1-9B8E-F6149D9F4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3957489-FB13-4AFF-B2B9-3B2DCE24AC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60DCCFF-B63E-4EEC-9AFB-DEE09D34C4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3AC736-3F06-405D-8BF4-86115E176E70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F7A42AFD-5E5C-4EBD-99F8-5BD6BE19E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C9443F97-A5BC-44DC-94C7-5FF635203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C71DC-AA1F-4784-9A04-555DAD341853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07DA2EB-E6BF-4218-9470-9EBC512D7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811F6786-0C64-4105-950B-8BB69588B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44F41F9-136A-4D62-AECA-7946FA9AAB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B7FA133-7504-41AA-8960-BC454C44B0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98A414-02D1-4AD0-BD83-FB7F35DB34E5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205C4112-5674-4814-91C9-1390008F9D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80249F21-394C-4251-B1B0-5BECE3FB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910543-7550-4C83-AF52-692132FF96D8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20231E1F-8C5C-408D-9D61-9AC647637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ABC35AE-A58F-4A2B-9A21-EA55F797B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731A3D8-9FBA-454F-AF12-F65C0FC858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071AA04-45B7-4B4C-81A7-3C11A94DB0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B68A66-FA6D-488D-AA94-7BAF855EC27B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C6D41857-6F9D-417D-AA45-6D61576EA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8A7B9176-36FF-4E2B-9E3F-CBEA4DDC8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E00C0E-5700-4469-96B9-961923D983EF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976130BC-4E17-4247-B14E-DE72F3A9C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66A265B7-06B9-4DB8-9B37-006646C93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1EFDFF1-853C-4CF1-B42F-3A64125466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97F6544-D4B3-4CB5-B237-81196E8FA8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90D6B2-AF2B-4490-9021-C68FB9B31244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1E2774FE-40A9-4472-AEAD-F0587A19F4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0F351D66-D587-4546-82C5-2F6BC9291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65845-00E1-4AD9-ABEE-CE72E6722204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E952AC69-9106-4184-9309-4AC3C7947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719B0F95-5E74-4F6C-8F2C-D4449448F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4945677-6626-404B-BFD8-74F3D5A901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525B17F-1F5D-49E8-BD82-901C5BC92D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229B7-0294-4DC4-B971-BC027AC44A3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F3CC9852-BB8C-4A73-8F19-981CA006AA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AA75C51C-7E30-4EC5-A4B0-D235EC1D2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588513-EA3E-406E-A8C9-3D94E9B41BBA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D0064910-79DB-4EB9-947D-A0FF3EF66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BCBC8875-60C6-441F-85C2-761E6A9C6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E3005E8-9661-4B05-A948-21B0709AD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F7D01E-9529-4C99-A8BC-CA7873FCC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DC895D-82FC-4C2A-97FB-CFB5EE3703F3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F1C1AB69-2E43-4D13-8A02-A1C3810A2A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64D92F7-8AB1-48C5-B243-E8CF08663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782169-EE2C-435D-A13C-58F00290DCB7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7667D7D6-A960-426C-9C3B-F020CDA7C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E8FBCD88-5F24-4BAE-9337-394289070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FAB7BC3-D2C9-41E2-A2FC-7BAAEB19F8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2A816F0-AA58-4A50-8C6E-751B0DB732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D17D1-AB49-47A0-960B-AF0A8F726DC1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73174DBA-625D-4EFE-BD0B-6F670E917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72CAE441-1A23-4CC0-8EBB-970BA54AB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BA3C96-D746-435D-B4C3-FAAD7932895C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A03D98EE-DFDF-4E70-AE84-ACA903405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0817C113-785D-4BD0-BD95-5A4B1DCDA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0EAE3E-BAC3-4581-903D-1B8BC88941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7B91862-23F7-4428-B134-B4F87C0B34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825564-F2D5-496D-BE9C-381B0C07A69B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42E0AE8F-F4E2-47C0-A4C1-18428663CC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2993C134-EEA2-4CAC-9438-14061F047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DB1DCD-E0EE-4D92-8785-B6EAF236D1EE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2BF1D4B4-2249-4749-B280-81E81DC74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6ABBE16D-DFCC-4540-8326-ADA814D7B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407BBBA-0FB6-4FA8-AE67-25C85C7D35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64B7A1D-6EE3-49FF-A265-874318A727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AF9838-95C3-4C94-B138-0DF060703B6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66A4B21B-FBE1-4BA7-BEE7-90E9F540C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AD5D1346-8ADF-4728-994F-5F73305C5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EA05D-3D6D-4D41-B639-050F90181042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EB1E2AD0-8FA2-4703-9E77-28C2778CA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C0A292E5-364C-463C-B8CC-5D94E968F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191EF50-6EAD-4252-8E3F-F245B639A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1F3595B-92C9-4C85-BE27-7ED2BB328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6FA7A-B7AA-491F-BD4E-4D7545035743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3578C658-8CF7-4EC6-AAF6-7BBF37D53C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A15D0C37-38A3-4BAB-8ABB-F38490EAB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EDA3F-84D3-464B-A5F8-00D5308897B0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2F8BCEAC-94F6-46CC-9712-216E14172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0D0B65A4-F006-4A31-80FA-51D7B8F91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FD753BB-BD7E-419A-9BC6-95EF0F5040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C0D9FD1-BA5F-4A3A-ADBA-491DDF563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FBC05F-95CC-4B63-82C5-57379804A55D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A3C9EB64-2CC2-4C4A-85C8-B87F017E09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B74E388-C6F8-4956-8D65-57F07C666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078F1C-75CB-4077-9344-3C53B53771CE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31318DBB-1D55-42ED-BAA9-EBE320AE4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29487A06-4E46-4149-A9BF-B30D21A1F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AD426EA-514F-49BF-BB23-EB2925C6D5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10EC61-7B5A-49CC-A1F5-E9E79FDE62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5C690E-0491-433C-9C04-4390A6C97D42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E6855D9E-5CFA-4169-8C82-E011E1C62E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07C3FCBA-08C9-471F-BDD7-97CC5F3C3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2C430-7973-49AB-ABB2-2B4CFE9B5E41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F2BC0B12-0C69-4E31-AAFD-8AD7DC3DA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81E955C0-8616-4320-83B5-6B7067AA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89669FE-107B-40CC-BACA-9B2109CA15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59EED04-93A6-4E01-A262-D0BD00FCCE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3B9AFE-8FC6-4263-A649-89E9E557C6C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9DCB9B37-F36A-45FE-A5CC-47AA34CF87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295305F5-8A05-40E0-9E07-0C9DC8EDF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A3F7C8-53A7-406A-9151-75BB78FA4208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0F70F5CE-0E4A-4371-BD63-E12E816F8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38AF9DC0-706A-4CCA-8880-5044E7A0A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91177C-6ACE-4A71-B5C2-A25C78D8F6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ACFE5EB-D0F2-46E2-90C3-C939C081FA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5E65B1-FE5B-432C-AE3B-083B1904D806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35594F69-0CB2-4981-A04C-E444035182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86E9C131-4906-465C-8111-B315D172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FC7F56-4397-4785-AD9E-B23A0628326C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F325DA7E-D71B-43FB-8915-63ACC99C6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0BB38877-5B96-4848-B4C4-C2B8B39AF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F0491A9-3B46-4B3C-A854-3D9C84FC00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5E2BBF6-B6F4-4D36-8F8C-D4FA865D58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8640F-21F0-43FC-AAD0-B84C0579C4A3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195D6F26-89D0-465D-9E13-1A593804C5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501F1C9E-18E5-40A9-9FEA-3CFA335FC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0BC5C-9C92-4959-B3CB-539303974ABB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7B80239A-58A7-402F-AD51-FBC06E88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0190BC75-41DD-4838-AE84-E8DE16C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28CC715-E4B6-4ADB-9D36-F61CEEBF8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F268DFB-8233-41C5-8BB8-C5E2B4DE66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9F0D93-D509-499A-AA57-6461E86111AE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9919156D-3AFA-4AC5-812E-562AD584E9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851D275-913B-40F7-8187-6EC44AF36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437DD-8BCB-446B-9C56-14A141C50A31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6F42643A-5FDB-4CE2-9AE0-3B0D8BC71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53537686-E01D-4D1E-B24B-362A2256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AA5D487-420A-47ED-8E25-8A3895D02A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6170D74-9AEB-4522-A40D-2EE5BF5928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E25B5-544E-4D76-97B9-BE301C2A8B65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22DD936F-2AB5-4E3B-B54E-1BE3040897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9CF74C08-1A3B-4AE3-B34F-2343E5455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E5E84F-D8F0-451E-9E29-408270259131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152A97B2-B87A-4409-B0E3-C90E3612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C0872C87-B7CD-4403-99DF-6C07A5388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3B869A0-B76B-41E1-86C2-18F2C3C51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0E59E53-5B78-42F8-A539-478E82C767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130B4-287D-48F4-A0A4-48E912B67D04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D7B0D84E-AC0A-418D-B1F9-97D774D938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9FE12603-7856-4FED-8FD8-AC0EE10AE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1E7F96-5965-4F2C-830D-93034CDB1195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CA94DD7D-276B-4F01-972B-937D19111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872A09A9-7D96-4726-82F8-28C30E793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4F5AC4E-DAA4-42D7-B06F-34792870AD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C2F972-BDD5-490F-8EBC-762977B3794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9FDC3A-8DDC-4A43-BFCD-3BE668224472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4791FE8E-3CB1-48C7-923E-7A4E0DCAF2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14B7173-ED21-4A48-A3B9-F1475A6FB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EE7254-CCED-47B9-8AE3-279D2AE95496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76FB3EBA-B80E-46D7-967B-F5DC9FC24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C8F6FC7E-5D29-475D-985C-C236354A8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3141EE8-132C-42F9-A2FE-40B7045AC3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319B839-044D-4B9F-AF20-2E518B1BF4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245211-810D-4087-A732-3587A3AD0827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A505D13D-5B42-4381-8191-506E96784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16D0FB21-362F-4000-9D49-6363FC162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80D900-D2B1-4DDF-9094-FB73B514A182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9F01A58C-70D1-4455-A278-9890A2220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5CCAEBF8-CB34-462D-9B13-1162345F6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5897B1E-0560-40B7-ABDF-EAD7E43742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BA7BC6B-5810-4716-B0A5-55457B582A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E67A4-AA87-407B-8000-25D78B53E6D6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D1A8EB21-A1BD-494B-A4D9-68DC6FD82C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9B86F228-4793-4ADB-A92C-75318E85D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FACEB-9D0F-4554-B7E8-506E6E5AE3B2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BAA28B33-354D-4246-A213-BC8A533B2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7CA23956-6E44-45A4-AC6C-93D19F554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92DD255-9923-41C5-BC21-EF5D524D3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774DFC-E007-4CAB-A494-BAC40C0132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77AE4-9A24-4C48-A699-98BA0C889D21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03A5823F-B0BE-4488-B40A-27BF0D3AF5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4BC35A0B-255D-47BE-BE27-5D13837B4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45901-856E-4101-9658-1748CE9CCAC8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D391032F-3F33-4E5D-95FD-21C17D0A1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0DEC7B8A-11F2-4F4C-A867-16A2C3031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62D6FD2-D05C-445B-82FC-3083EE14D1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65C919D-05BB-4AE2-8630-26CEC167FC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77EEA2-4EE7-4ACC-9050-1ACE2DD4CFB2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A6F94BF4-98C1-4F0F-87B4-0E58167D5B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9661F7BD-4A36-4BBC-8BFC-A9454E042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8FB851-B94F-489D-8B26-D32F30024717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>
            <a:extLst>
              <a:ext uri="{FF2B5EF4-FFF2-40B4-BE49-F238E27FC236}">
                <a16:creationId xmlns:a16="http://schemas.microsoft.com/office/drawing/2014/main" id="{6CAFA583-7291-4AE1-B4DF-354451560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>
            <a:extLst>
              <a:ext uri="{FF2B5EF4-FFF2-40B4-BE49-F238E27FC236}">
                <a16:creationId xmlns:a16="http://schemas.microsoft.com/office/drawing/2014/main" id="{99EB1CA4-E74C-4D5F-9DA4-643D497AD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9D0EF36-E212-44CC-B9D4-F444784D76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A353732-9019-46AD-8C12-C344067182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2C3A2-ADAB-4E32-8BD1-C5CCCD7F43F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527BDFE0-6FD2-4686-B17C-8B69C0326A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6D4DEF3A-D505-4A6E-83BE-0B97A96A5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D0993-ABC1-4CFF-879E-D17110F7CE68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3D5E3E9-FB8E-49E0-9EA6-1E7F24767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77855B9E-558B-45FC-A31D-AEE7CDFE3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23298F3-9408-431B-B914-3469323756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F6F671D-2589-4120-91F4-EA3D997B81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81BE09-9FC4-4EC7-86B9-31062237F949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B7A3B459-F97C-42EE-A7D0-8F9C7B880F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10797100-0CF0-4AED-920F-8D96F21F8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1284B-12B1-450B-B15D-5B24C4BBB19D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34F07313-FF3A-4B56-A0E3-1A79C1A1E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92D20F0F-2B70-41E0-A86E-E862605B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1B31D91-7EBD-4D1C-B9C5-D330107BD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A71EB25-9C42-45BF-925C-E17931493F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11870-DAD2-4210-8672-F58D5AC6BC12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5894F7F0-FD0D-4CFE-9B14-D872AF2918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326EFD2A-AD1A-40BB-BCDE-B660904C0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3808D-311C-4E7B-B819-6EDDC23524E0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1CF04172-A828-4723-BCF2-94DFBA6F4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D870048B-9F1E-49BD-AE70-97A58D166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8CA7456-888B-4CB0-B51A-B5A87D72B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E8F948C-3BFB-44E9-B69C-FEC0337B70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F0A0FD-5448-4120-9BC5-9A06D894AC6C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D230D180-0295-44D4-952C-5A2116E986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3A77DFFF-0AA0-4A16-9FF9-D5F30759D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474CF7-81BE-4F08-B3F9-2BBD029BB2ED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B9FEA875-6CB4-4446-9A8C-4A2E11A0C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D17D7B2B-3AAA-4F51-A449-733EE8C20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AC70AC-D6FF-43DF-8307-4DADC042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B77263-B785-44CE-80B0-3831069FDE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5F08A9-8AFC-4ECF-A259-BFD1456EDC8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D92CB922-1B9A-4FE1-ADA1-75527E765B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59451028-1CF6-4358-927B-3720C163A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C3FCF0-91CF-43C0-A5FC-023C91206D64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D2514509-AF2C-4591-A46A-CEEC163F7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D5DD7752-5ECA-411E-BB14-000B4639B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4CBE66-118A-4970-AA09-CAD975CDD4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4C1FC7-6AB5-46B2-A6C1-50DB4D1D83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61A6E-CEAE-4750-B0CB-80CF4026505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36A6F06-FCA4-4395-9F48-042EF29A5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8C4475F-CD16-4347-B932-68324435D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EDEF4A-1CC8-4534-92B3-3555250C62D9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A30B9BCD-98B2-483C-BE2B-B5AC71045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E6DFA3A-A023-4781-9445-39EDB2C77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85A6D6-43E1-403C-9B1B-0C827723A6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874A1F1-F343-4A68-BAF9-CD870F7CDB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36FC59-B891-4053-A445-487267A3AAB5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7918EBDF-36E4-499A-9F24-26E5881F0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BE5643C9-AD84-4212-99BE-52635B904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FDFEF3-4812-4506-B606-1FD5DA9C5D58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7DE3B97-AD8E-4890-9380-AFA28687A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41CE4B05-3F65-48F8-8ECE-AA3DF5509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A3088B-613F-48FE-B144-900D51FE3C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3B93B85-B8AD-419F-B08D-8B96B77866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F1AB25-F434-4CF7-9FAB-44AE7CF8ED25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B4152192-710B-4814-9802-474075380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639976DD-ECB0-44E1-85BC-8E3A12923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AD0A1E-0CDB-4309-A600-CC5F618A1099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5192C01A-A972-4E59-90FA-B467081C2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66ABEAF8-F127-4B1C-9247-CA341A73F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E022780-B473-4960-876F-9F4DCCB6CC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A2B6875-4591-4D4B-8147-E320645124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F898DF-38CF-4172-B5A2-14C2C70A9578}" type="datetime3">
              <a:rPr lang="en-AU" altLang="en-US" smtClean="0">
                <a:latin typeface="Times New Roman" panose="02020603050405020304" pitchFamily="18" charset="0"/>
              </a:rPr>
              <a:pPr/>
              <a:t>21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1A601F38-3EC0-4B47-8946-B5FD6F5D28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D7C4C3DF-428D-4613-97B6-3C54029B5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937E5D-FA7B-4250-83B4-6310C70BCC15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CAE8DB73-6113-4F95-BEB7-C6137A6B9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B78DF804-7CC0-4B6F-8DCE-C24143A5B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D9F7EDF8-71A5-4C37-A9A4-4934126E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C0EBDFEF-F1B6-4EFC-844C-F2FA8249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89835768-37D3-4D4E-A6E8-4520598E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6F5CF16-8470-4A1B-9936-74DF68EF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416B2AC-9A48-4AEA-88C6-06AA4C711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C73CFA92-B10F-4F00-941F-7DCAED4F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390375A7-8315-4EB9-A3E1-023AEC131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3290494E-577D-4578-9644-0F23DE4FC99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5A33A91D-7950-419E-B6A7-97DE398278F2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zh-TW" sz="3000" b="1">
                  <a:solidFill>
                    <a:schemeClr val="bg1"/>
                  </a:solidFill>
                  <a:latin typeface="Corbel" panose="020B0503020204020204" pitchFamily="34" charset="0"/>
                  <a:ea typeface="新細明體" panose="02020500000000000000" pitchFamily="18" charset="-120"/>
                </a:rPr>
                <a:t>COMPUTER ORGANIZATION AND DESIGN</a:t>
              </a:r>
              <a:endParaRPr lang="en-US" altLang="zh-TW" sz="3000" b="1">
                <a:solidFill>
                  <a:schemeClr val="bg1"/>
                </a:solidFill>
                <a:latin typeface="Corbel" panose="020B0503020204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62807D68-6074-408C-A4C3-83D54B8B3C9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zh-TW" sz="2000">
                  <a:solidFill>
                    <a:schemeClr val="bg1"/>
                  </a:solidFill>
                  <a:ea typeface="新細明體" panose="02020500000000000000" pitchFamily="18" charset="-120"/>
                </a:rPr>
                <a:t>The Hardware/Software Interface</a:t>
              </a:r>
              <a:endParaRPr lang="en-US" altLang="zh-TW" sz="20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C1EBFAF-145B-4B71-86AF-77B3966838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7350" y="92075"/>
            <a:ext cx="935038" cy="935038"/>
            <a:chOff x="8007350" y="92075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9105308-7BB7-4A4C-A6A0-2743D4C9BF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07350" y="92075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0208C84F-723E-408F-B058-F98AE61B504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20050" y="293688"/>
              <a:ext cx="909638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RISC-V</a:t>
              </a:r>
            </a:p>
            <a:p>
              <a:pPr>
                <a:defRPr/>
              </a:pPr>
              <a:endParaRPr lang="en-US" altLang="zh-TW" sz="2000">
                <a:solidFill>
                  <a:schemeClr val="bg1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3F8A896E-A1D5-46D7-BD4C-B46F29A0B8B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5300" y="492125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ea typeface="新細明體" panose="02020500000000000000" pitchFamily="18" charset="-120"/>
                </a:rPr>
                <a:t>Edition</a:t>
              </a:r>
              <a:endParaRPr lang="en-US" altLang="zh-TW" sz="14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488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7085A5A-288C-4CB8-90B6-59E3328383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8E8B225-8B7A-4A86-B152-F65C4DB158A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77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8E17D0A-B56A-4E6C-99B6-40271F63A8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33495C5-0DE0-41D2-91B3-A3332E76756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25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D1FC31B-1BC0-4D18-8155-FD620E0C3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12BD88C5-F2C9-4042-BF6F-E0F96F083B1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96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EFDE2DB-70BB-41C4-B40F-FA42B61EBE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DE2D81AC-E0C1-48AC-A991-71B75790FB3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894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AB328AB-B56B-4A43-99AC-93AA16B24D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7D9F7923-3A41-4207-B358-6AC09F7D2B6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94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56E6AE5E-B38D-4916-A393-8D3877394A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88FAB2E2-0AFD-4A54-AD94-A710720441D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55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C1CCB4C4-62E0-4363-AC32-445B0F316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B66062A0-5D50-423B-AA8E-4DE9E8EFA61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48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2EC5653-5E19-48E3-B1A7-25370DB96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297BB138-3C88-4880-B5ED-88E02AFE78E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153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60A0ECD-277E-4031-8115-199F6E60F9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C53A5B38-B04D-4149-ADB3-3FD693ADAEA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21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6A6352D-3EB0-4C4F-83C4-34ACF736F2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4DE49D33-D5DE-4F32-88E6-4B5A25407DC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9657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00A005B0-274D-4FAC-B3BB-4A71E56E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C3E4B06C-B4C8-4BCA-9F22-C505B402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25E8EA0D-5214-43E3-BD1C-26EE80D3D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ACF023B6-1D61-4075-9CE2-CA3CD40303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3 — Arithmetic for Computers — </a:t>
            </a:r>
            <a:fld id="{8535FAE6-97A2-4A57-A929-D1C0120A624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281306D1-B9F4-4C4E-B13E-3BEE1D12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64B7BC37-93A8-4564-825E-A94E8601E14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8422894-E162-4264-9364-32C2389F15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4DB20F1B-6756-4451-B367-D254616876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32A2B136-FD56-4562-B170-CD88B3E8C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7FDD908-08AB-4BC7-8F7E-7084F66171D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C3E61D8-3669-4AC9-AF5B-1641BBAED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22FDF33-2131-499F-A9A5-0C3940B5E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Four multiply instructions:</a:t>
            </a:r>
          </a:p>
          <a:p>
            <a:pPr lvl="1" eaLnBrk="1" hangingPunct="1"/>
            <a:r>
              <a:rPr lang="en-US" altLang="en-US" sz="2400"/>
              <a:t>mul:  multiply</a:t>
            </a:r>
          </a:p>
          <a:p>
            <a:pPr lvl="2" eaLnBrk="1" hangingPunct="1"/>
            <a:r>
              <a:rPr lang="en-US" altLang="en-US" sz="2000"/>
              <a:t>Gives the lower 64 bits of the product</a:t>
            </a:r>
          </a:p>
          <a:p>
            <a:pPr lvl="1" eaLnBrk="1" hangingPunct="1"/>
            <a:r>
              <a:rPr lang="en-US" altLang="en-US" sz="2400"/>
              <a:t>mulh:  multiply high</a:t>
            </a:r>
          </a:p>
          <a:p>
            <a:pPr lvl="2" eaLnBrk="1" hangingPunct="1"/>
            <a:r>
              <a:rPr lang="en-US" altLang="en-US" sz="2000"/>
              <a:t>Gives the upper 64 bits of the product, assuming the operands are signed</a:t>
            </a:r>
          </a:p>
          <a:p>
            <a:pPr lvl="1" eaLnBrk="1" hangingPunct="1"/>
            <a:r>
              <a:rPr lang="en-US" altLang="en-US" sz="2400"/>
              <a:t>mulhu:  multiply high unsigned</a:t>
            </a:r>
          </a:p>
          <a:p>
            <a:pPr lvl="2" eaLnBrk="1" hangingPunct="1"/>
            <a:r>
              <a:rPr lang="en-US" altLang="en-US" sz="2000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 sz="2400"/>
              <a:t>mulhsu:  multiply high signed/unsigned</a:t>
            </a:r>
          </a:p>
          <a:p>
            <a:pPr lvl="2" eaLnBrk="1" hangingPunct="1"/>
            <a:r>
              <a:rPr lang="en-US" altLang="en-US" sz="2000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 sz="2400"/>
              <a:t>Use mulh result to check for 64-bit overflow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6E2652D0-1055-4BB8-A35E-F7103E72A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5241770-5A1F-43AD-BE9D-52C45856C8B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A6BD463-31EC-4966-A51F-BA243F1F6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D8C455B-9516-41D6-ABFB-336326800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28803147-C3C2-4DC1-8DF0-B1105350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   10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40AA99F2-63B3-47FB-8F05-A5170FBF7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0D26AA3F-FC51-4F1C-9180-2433059F9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1171E861-B8E6-41B2-BB3C-7969631CF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BE94D5E9-2125-494C-A068-109057C0EFBF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116065C9-B3D8-4777-802D-DC668DE872A6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46C7930-3957-45C7-BEFB-D79B6EACBEC1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6D772E5E-7F47-4EB0-82DF-5ECEB3636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C9FA3AF1-AF5E-48ED-949E-896A30E1BD74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885FF0F0-1BDF-447C-9297-CAB536213F52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2039DE15-3CC0-41F3-B4EB-54CB67710869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8953D476-ECE1-4E32-840C-220AD262B7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§3.4 Division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987746AD-5C0D-482B-A14B-66D292760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FC0A60B-76E3-42D2-802C-CCA6FC60DD7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0AF3DAC-3ADA-4520-BC54-17C238A81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27652" name="AutoShape 5">
            <a:extLst>
              <a:ext uri="{FF2B5EF4-FFF2-40B4-BE49-F238E27FC236}">
                <a16:creationId xmlns:a16="http://schemas.microsoft.com/office/drawing/2014/main" id="{B8078546-E820-4BD3-888F-E279FDAE88C4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18009C0D-DE21-40EA-A272-66C2E5A6C018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4" name="Picture 1">
            <a:extLst>
              <a:ext uri="{FF2B5EF4-FFF2-40B4-BE49-F238E27FC236}">
                <a16:creationId xmlns:a16="http://schemas.microsoft.com/office/drawing/2014/main" id="{93D774EA-788E-42E2-A28E-97E7D3BFE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20938"/>
            <a:ext cx="4608513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">
            <a:extLst>
              <a:ext uri="{FF2B5EF4-FFF2-40B4-BE49-F238E27FC236}">
                <a16:creationId xmlns:a16="http://schemas.microsoft.com/office/drawing/2014/main" id="{972FC65B-65E3-4578-B17D-6EC30A1F7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397192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7FB6E825-2F82-458E-B451-6E9AD9C2D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F67A917-574D-482C-A141-B3E0B68E557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5B6C442-48D9-459A-B8C7-F0A3A0FBF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11F9380-8393-4322-998D-804ABB0C1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  <p:pic>
        <p:nvPicPr>
          <p:cNvPr id="29701" name="Picture 1">
            <a:extLst>
              <a:ext uri="{FF2B5EF4-FFF2-40B4-BE49-F238E27FC236}">
                <a16:creationId xmlns:a16="http://schemas.microsoft.com/office/drawing/2014/main" id="{DC80833C-7312-46DE-8F16-8454653E4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4313"/>
            <a:ext cx="544353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F93ECE6F-3E3B-4BE5-BED6-601FA246C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D347F107-78E6-4356-9A92-8F6F3B46594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42B4D34-6F34-4C48-8C77-5B13F6B0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CB11D7B-2718-4CE9-BBD1-560DEE889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23B2845A-2EF2-47A2-A5BD-4B6A9CF73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18A2B3C-524A-4A5A-98EF-9D4360AE510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613D3C7-6E6F-4887-8D22-5910FC920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Division</a:t>
            </a:r>
            <a:endParaRPr lang="en-AU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91C3BD-565B-4808-B0B4-17002968C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52F4F5C2-D1BA-4A73-8E3A-9FEBCAB42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D0DE09D8-E34C-4D96-A370-E1CC6566094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D8D5D73-4265-4CEA-9262-A527DF317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A6EAD69-3401-4ADD-B522-181E2A1BF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±1.</a:t>
            </a:r>
            <a:r>
              <a:rPr lang="en-US" altLang="en-US" i="1">
                <a:cs typeface="Arial" panose="020B0604020202020204" pitchFamily="34" charset="0"/>
              </a:rPr>
              <a:t>xxxxxxx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× 2</a:t>
            </a:r>
            <a:r>
              <a:rPr lang="en-US" altLang="en-US" i="1" baseline="3000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panose="020B06090405040202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27AD5B07-2D6A-4BB6-BD4A-850A6BDDF36F}"/>
              </a:ext>
            </a:extLst>
          </p:cNvPr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normalized</a:t>
            </a:r>
            <a:endParaRPr lang="en-AU" altLang="en-US" sz="180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610D592D-B467-4E67-ACC4-EE6030A43DAB}"/>
              </a:ext>
            </a:extLst>
          </p:cNvPr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240EC388-0F55-42D0-8C80-1A10A3FF5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E991449-EA25-463E-AE30-C4EA11A2CFE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§3.5 Floating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7B14C943-AD40-4EF7-AAF4-4715F5733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E4B64C9-1ED0-4647-BE4D-768E6441AF1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2E517BA-87E4-4872-B05A-9A5403033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7E20B9B-9CB7-4F8A-ADF6-670967217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EDE95890-6095-4EE3-904E-2DF410F179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B448F47-E6EE-4D84-8610-A997EBC0A5B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9939" name="Rectangle 10">
            <a:extLst>
              <a:ext uri="{FF2B5EF4-FFF2-40B4-BE49-F238E27FC236}">
                <a16:creationId xmlns:a16="http://schemas.microsoft.com/office/drawing/2014/main" id="{BEF82DCE-612D-4694-8CA7-AA8301EB0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39940" name="Rectangle 11">
            <a:extLst>
              <a:ext uri="{FF2B5EF4-FFF2-40B4-BE49-F238E27FC236}">
                <a16:creationId xmlns:a16="http://schemas.microsoft.com/office/drawing/2014/main" id="{61BB185C-0383-4227-8764-326B0EE39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Single: Bias = 127; Double: Bias = 1023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06254C64-9830-4569-BEE0-20C3C7A0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D502AF1D-6D57-466E-B60D-141D1531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5D1880D9-A36F-4528-B1F4-A2BD67FA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8D7DC63D-DD79-4AFD-B96C-D9600415E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C522FD62-F92A-4336-89D1-9AB4D58C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39946" name="Object 9">
            <a:extLst>
              <a:ext uri="{FF2B5EF4-FFF2-40B4-BE49-F238E27FC236}">
                <a16:creationId xmlns:a16="http://schemas.microsoft.com/office/drawing/2014/main" id="{CACB0233-6B95-45DB-93D4-F77650BCC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0FF77C87-A7A8-4CAC-B684-2DA86FECD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6627728-777D-4676-A39C-BBEBD099B47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F62DB293-8BF0-417B-AD4C-AE515052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8FD3F21E-121D-42C3-BAA6-78FCE67BC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00000000 and 11111111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–126</a:t>
            </a:r>
            <a:r>
              <a:rPr lang="en-US" altLang="en-US" sz="240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+127</a:t>
            </a:r>
            <a:r>
              <a:rPr lang="en-US" altLang="en-US" sz="240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0A8560F0-D0C3-4FEC-9EE8-C158A9510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CBDF737-D056-445D-93EC-4CF2EE2B05E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4ABABA7-7D42-483D-9BA0-84420A7D1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2E739C3B-43F7-4640-8E00-A52DE343F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>
            <a:extLst>
              <a:ext uri="{FF2B5EF4-FFF2-40B4-BE49-F238E27FC236}">
                <a16:creationId xmlns:a16="http://schemas.microsoft.com/office/drawing/2014/main" id="{032C037E-8F9D-44A7-BD68-3D33441AA9C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3CF3B8C9-6824-4E49-A5AA-91B59E6D02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BD6D9636-348F-4CD2-9B1F-18F3BB064BC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99C07FAA-9D47-42F8-85B8-6D1794D6D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C4D9281A-D8DE-46B0-A2C7-8C224BBB7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–1022</a:t>
            </a:r>
            <a:r>
              <a:rPr lang="en-US" altLang="en-US" sz="240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+1023</a:t>
            </a:r>
            <a:r>
              <a:rPr lang="en-US" altLang="en-US" sz="240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0654B629-FC13-474A-A681-644143833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9E215E2-61D4-40D9-AAD7-1FD2DAAB20A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A01D9B15-6AC3-43CE-9264-E0AE387AC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279697F9-B9CB-4C9A-B24B-08D417A7F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precision</a:t>
            </a:r>
          </a:p>
          <a:p>
            <a:pPr lvl="1" eaLnBrk="1" hangingPunct="1"/>
            <a:r>
              <a:rPr lang="en-US" altLang="en-US"/>
              <a:t>all fraction bits are significant</a:t>
            </a:r>
          </a:p>
          <a:p>
            <a:pPr lvl="1" eaLnBrk="1" hangingPunct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 eaLnBrk="1" hangingPunct="1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 eaLnBrk="1" hangingPunct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 eaLnBrk="1" hangingPunct="1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D6E5EF59-FF80-4FF1-8F8E-CBD44FA8B6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A9C358E-B2AB-47FA-B1FD-594E0BBB158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46301C5-542C-433F-8102-D32846373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EE79D4D-2FC5-4A7E-AD6F-EAB41BF4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27BA998-01A4-44EC-9543-CF6B0CCFB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DF91252D-E367-47DE-90C6-2DE86457DE8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64CA362-B44F-452A-9219-5912A7459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64E895E-ED05-4C95-9B0A-39E3E20CD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–5.0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D16E351B-E819-4403-B238-D400385A5B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1423EDA-5F01-443A-ACD4-8295D34CE9E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328BD6E9-4137-426C-824B-B71BD4D77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52228" name="Rectangle 10">
            <a:extLst>
              <a:ext uri="{FF2B5EF4-FFF2-40B4-BE49-F238E27FC236}">
                <a16:creationId xmlns:a16="http://schemas.microsoft.com/office/drawing/2014/main" id="{0E5D29A6-F709-49EC-9556-6A1094799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6D23860-3E35-48BE-95A4-6CF41D6F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Smaller than normal numbers</a:t>
            </a:r>
          </a:p>
          <a:p>
            <a:pPr lvl="1" eaLnBrk="1" hangingPunct="1"/>
            <a:r>
              <a:rPr lang="en-US" altLang="en-US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Denormal with fraction = 000...0</a:t>
            </a:r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13CD8238-7964-448B-AB23-ABBB36958369}"/>
              </a:ext>
            </a:extLst>
          </p:cNvPr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p:graphicFrame>
        <p:nvGraphicFramePr>
          <p:cNvPr id="52231" name="Object 8">
            <a:extLst>
              <a:ext uri="{FF2B5EF4-FFF2-40B4-BE49-F238E27FC236}">
                <a16:creationId xmlns:a16="http://schemas.microsoft.com/office/drawing/2014/main" id="{8D92BE9F-5BD3-455C-8AC1-D93069500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1">
            <a:extLst>
              <a:ext uri="{FF2B5EF4-FFF2-40B4-BE49-F238E27FC236}">
                <a16:creationId xmlns:a16="http://schemas.microsoft.com/office/drawing/2014/main" id="{58509883-DAA1-4B64-B385-51DF14270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0B5E022F-61FA-460A-9C3C-072D283E8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43E30C7-B262-47FC-8C98-9D93DF08420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B5606934-9F5C-42DD-89FF-AF317095C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14134E47-9D96-45AF-A253-D39140F43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CC9F364-70D1-4A3A-B7C0-CE343B59C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362C0DE-2266-40DA-860B-7ABDAD3FBAD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500102E3-80D5-480D-9A53-7E2E21881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A709F2D5-02BE-4F61-9BB7-FCE04A230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+ 1.610 × 10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  <a:r>
              <a:rPr lang="en-US" altLang="en-US" sz="2400"/>
              <a:t> = 10.015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1.0015 × 10</a:t>
            </a:r>
            <a:r>
              <a:rPr lang="en-US" altLang="en-US" sz="2400" baseline="3000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1.002 × 10</a:t>
            </a:r>
            <a:r>
              <a:rPr lang="en-US" altLang="en-US" sz="2400" baseline="30000"/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3E45DD52-8F9B-4635-95A9-21743FA69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913B6F2-70F0-4B9C-ADC6-F23A40DFE2B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30FD5AEE-A4E6-48FB-BDB6-7369F784D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CEEA61BE-1806-4333-8885-A9764289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–1.110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–2</a:t>
            </a:r>
            <a:r>
              <a:rPr lang="en-US" altLang="en-US" sz="240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</a:t>
            </a:r>
            <a:r>
              <a:rPr lang="en-US" altLang="en-US" sz="2400"/>
              <a:t>1 = 0.001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 (no change)  = 0.0625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E4698384-B7F7-45DC-9C59-6CA274FF6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B1FA71BC-D5E6-479D-A1C1-07C08342972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05E5228-F9BF-48F0-9D3F-484C70D5F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3299EBA-6C3A-4C5C-AAA9-F339AF6FB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Much more complex than integer adder</a:t>
            </a:r>
          </a:p>
          <a:p>
            <a:pPr eaLnBrk="1" hangingPunct="1"/>
            <a:r>
              <a:rPr lang="en-US" altLang="en-US"/>
              <a:t>Doing it in one clock cycle would take too long</a:t>
            </a:r>
          </a:p>
          <a:p>
            <a:pPr lvl="1" eaLnBrk="1" hangingPunct="1"/>
            <a:r>
              <a:rPr lang="en-US" altLang="en-US"/>
              <a:t>Much longer than integer operations</a:t>
            </a:r>
          </a:p>
          <a:p>
            <a:pPr lvl="1" eaLnBrk="1" hangingPunct="1"/>
            <a:r>
              <a:rPr lang="en-US" altLang="en-US"/>
              <a:t>Slower clock would penalize all instructions</a:t>
            </a:r>
          </a:p>
          <a:p>
            <a:pPr eaLnBrk="1" hangingPunct="1"/>
            <a:r>
              <a:rPr lang="en-US" altLang="en-US"/>
              <a:t>FP adder usually takes several cycles</a:t>
            </a:r>
          </a:p>
          <a:p>
            <a:pPr lvl="1" eaLnBrk="1" hangingPunct="1"/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0996834A-BE55-4135-B3E1-B71875491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A8E9DDB-B795-4360-B3D1-BA392DDEB6A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AE2C3350-5009-4B10-866A-D66BAF8F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A4FD2125-DD18-475D-9DC9-E7C4456B4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B566D22A-316F-455D-92A7-AB46D2F10E5C}"/>
              </a:ext>
            </a:extLst>
          </p:cNvPr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CD1EC5AC-816B-4181-8B4D-0D3B96D5A6CF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8238371-A84B-493D-9A53-6166A02E35BA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06B24D5-A0AD-45D6-852C-EBD16F340423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45FDC65E-E115-4A9B-A62A-08389BEA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A4B7BC17-8FA4-4F3D-B7E6-73BD0DB8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EA0CA960-0EFD-4527-A587-D2D4D065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57B6EE31-9DEA-4213-B7DF-38FFA7485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1D8A39C0-C521-42D7-9FCA-E045A539E00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139AEF95-7701-46D7-AF92-73CE967A0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D16670F-4700-49E4-B34A-DAE70FD55D1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03F0A968-7AC6-42B4-867E-C4F9629C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>
            <a:extLst>
              <a:ext uri="{FF2B5EF4-FFF2-40B4-BE49-F238E27FC236}">
                <a16:creationId xmlns:a16="http://schemas.microsoft.com/office/drawing/2014/main" id="{8546028C-FD09-4D87-87C7-6DC68419F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213D4A9-43BE-4EF4-A258-B3CD8C9B4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2A0DA4BA-6251-4AEC-9DEB-4F6446C7306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B6CDA34-B738-4489-8457-8F0470B7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Adding +ve and –ve operands, no overflow</a:t>
            </a:r>
          </a:p>
          <a:p>
            <a:pPr lvl="1" eaLnBrk="1" hangingPunct="1"/>
            <a:r>
              <a:rPr lang="en-US" altLang="en-US" sz="2400"/>
              <a:t>Adding two +ve operands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  <a:p>
            <a:pPr lvl="1" eaLnBrk="1" hangingPunct="1"/>
            <a:r>
              <a:rPr lang="en-US" altLang="en-US" sz="2400"/>
              <a:t>Adding two –ve operands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427F00ED-79AB-4961-8772-7B40ABF97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F13A902-E46A-4CCA-A0E8-32964CEC907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91DFCD59-0C27-4704-A016-215E60D49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0BA55CEB-3E6A-4CA1-B6CB-555B96C9E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10</a:t>
            </a:r>
            <a:r>
              <a:rPr lang="en-US" altLang="en-US" sz="2000" baseline="30000"/>
              <a:t>10</a:t>
            </a:r>
            <a:r>
              <a:rPr lang="en-US" altLang="en-US" sz="2000"/>
              <a:t> × 9.200 × 10</a:t>
            </a:r>
            <a:r>
              <a:rPr lang="en-US" altLang="en-US" sz="2000" baseline="3000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9.200 = 10.212  </a:t>
            </a:r>
            <a:r>
              <a:rPr lang="en-US" altLang="en-US" sz="2000">
                <a:sym typeface="Symbol" panose="05050102010706020507" pitchFamily="18" charset="2"/>
              </a:rPr>
              <a:t>  10.212 </a:t>
            </a:r>
            <a:r>
              <a:rPr lang="en-US" altLang="en-US" sz="2000"/>
              <a:t>× 10</a:t>
            </a:r>
            <a:r>
              <a:rPr lang="en-US" altLang="en-US" sz="2000" baseline="30000"/>
              <a:t>5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1.0212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+1.021 × 10</a:t>
            </a:r>
            <a:r>
              <a:rPr lang="en-US" altLang="en-US" sz="2000" baseline="30000"/>
              <a:t>6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1FA6F395-0D65-4E15-9FD1-DAB5D8E24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632D223-9EBD-439C-AD9A-401B41FB2D1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2E2A7B7C-D6FD-48AF-A84B-4E98D4CEE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73711026-D285-4F57-8F45-8A44C06B1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–1</a:t>
            </a:r>
            <a:r>
              <a:rPr lang="en-US" altLang="en-US" sz="2000"/>
              <a:t> × 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–2</a:t>
            </a:r>
            <a:r>
              <a:rPr lang="en-US" altLang="en-US" sz="200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1.110</a:t>
            </a:r>
            <a:r>
              <a:rPr lang="en-US" altLang="en-US" sz="2000" baseline="-25000"/>
              <a:t>2</a:t>
            </a:r>
            <a:r>
              <a:rPr lang="en-US" altLang="en-US" sz="2000"/>
              <a:t> = 1.1102  </a:t>
            </a:r>
            <a:r>
              <a:rPr lang="en-US" altLang="en-US" sz="2000">
                <a:sym typeface="Symbol" panose="05050102010706020507" pitchFamily="18" charset="2"/>
              </a:rPr>
              <a:t>  </a:t>
            </a: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sign: +ve × –ve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 = –0.21875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5D842E34-E63A-438B-9318-41DB4BCEB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CBFE570F-C451-4ABD-8C27-6E513339FEF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56A74A8-0289-4E83-A9B1-014341DCE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A8EFCFD-723D-4A7C-943A-ACF767091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8067AB1A-86EB-4C5D-A91E-9B43C2F42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D5B89273-895A-4573-9180-550CDB26955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ACAC16C0-5176-43F8-B50A-C83F4E96F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RISC-V</a:t>
            </a:r>
            <a:endParaRPr lang="en-AU" altLang="en-US"/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EEF4E0F3-32C0-44A5-B720-875DE12C7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registers: f0, …, 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double-precision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single-precision values stored in the lower 32 bits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flw, fld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fsw, fsd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38D9E5AF-C327-4131-B7AD-F1E2D76098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9B1A514-DFC8-4513-8DED-B2BFC49D3BB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09B43458-8F86-42F6-A955-0313887FA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RISC-V</a:t>
            </a:r>
            <a:endParaRPr lang="en-AU" altLang="en-US"/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D182B57C-C27B-40D8-AA00-79D707F42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fadd.s, fsub.s, fmul.s, fdiv.s, fsqrt.s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fadds.s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fadd.d, fsub.d, fmul.d, fdiv.d, fsqrt.d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fadd.d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feq.s, flt.s, fle.s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feq.d, flt.d, fle.d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Result is 0 or 1 in integer destination register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Use beq, bne to branch on comparison result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B.cond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C65FE9B6-7060-4531-808F-1B3E058C0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E68B4A0-C297-4F0D-B2AE-34BE8D5CE4C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BC743EDB-F84D-4090-90E2-823A63F79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EFC27591-72D0-4A61-902D-3EEF6B84D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	float f2c (float 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return ((5.0/9.0)*(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 - 32.0));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/>
              <a:t> in f10, result in f10, literals in global memory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Compiled 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1800" dirty="0">
                <a:latin typeface="Lucida Console" panose="020B0609040504020204" pitchFamily="49" charset="0"/>
              </a:rPr>
              <a:t>f2c: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f0,const5(x3)  // f0 = 5.0f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f1,const9(x3)  // f1 =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fdiv.s</a:t>
            </a:r>
            <a:r>
              <a:rPr lang="en-US" altLang="en-US" sz="1800" dirty="0">
                <a:latin typeface="Lucida Console" panose="020B0609040504020204" pitchFamily="49" charset="0"/>
              </a:rPr>
              <a:t> f0, f0, f1  // f0 = 5.0f /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flw</a:t>
            </a:r>
            <a:r>
              <a:rPr lang="en-US" altLang="en-US" sz="1800" dirty="0">
                <a:latin typeface="Lucida Console" panose="020B0609040504020204" pitchFamily="49" charset="0"/>
              </a:rPr>
              <a:t>    f1,const32(x3) // f1 = 32.0f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fsub.s</a:t>
            </a:r>
            <a:r>
              <a:rPr lang="en-US" altLang="en-US" sz="1800" dirty="0">
                <a:latin typeface="Lucida Console" panose="020B0609040504020204" pitchFamily="49" charset="0"/>
              </a:rPr>
              <a:t> f10,f10,f1  // f10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fahr</a:t>
            </a:r>
            <a:r>
              <a:rPr lang="en-US" altLang="en-US" sz="1800" dirty="0">
                <a:latin typeface="Lucida Console" panose="020B0609040504020204" pitchFamily="49" charset="0"/>
              </a:rPr>
              <a:t> –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fmul.s</a:t>
            </a:r>
            <a:r>
              <a:rPr lang="en-US" altLang="en-US" sz="1800" dirty="0">
                <a:latin typeface="Lucida Console" panose="020B0609040504020204" pitchFamily="49" charset="0"/>
              </a:rPr>
              <a:t> f10,f0,f10  // f10 = (5.0f/9.0f) * (</a:t>
            </a:r>
            <a:r>
              <a:rPr lang="en-US" altLang="en-US" sz="1800" dirty="0" err="1">
                <a:latin typeface="Lucida Console" panose="020B0609040504020204" pitchFamily="49" charset="0"/>
              </a:rPr>
              <a:t>fahr</a:t>
            </a:r>
            <a:r>
              <a:rPr lang="en-US" altLang="en-US" sz="1800" dirty="0">
                <a:latin typeface="Lucida Console" panose="020B0609040504020204" pitchFamily="49" charset="0"/>
              </a:rPr>
              <a:t>–32.0f)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jalr</a:t>
            </a:r>
            <a:r>
              <a:rPr lang="en-US" altLang="en-US" sz="1800" dirty="0">
                <a:latin typeface="Lucida Console" panose="020B0609040504020204" pitchFamily="49" charset="0"/>
              </a:rPr>
              <a:t>   x0,0(x1)    // 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36B3E15B-A909-414B-B700-0FAB2781A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3197B33-EE6A-4B8F-BE41-1BDB665C161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76E4FE-3DAE-4445-8510-E2DC75714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CB5033-5819-4212-8475-7B487E77D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= C + A </a:t>
            </a:r>
            <a:r>
              <a:rPr lang="en-US" altLang="en-US" sz="2800">
                <a:cs typeface="Arial" panose="020B0604020202020204" pitchFamily="34" charset="0"/>
              </a:rPr>
              <a:t>×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c[][],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a[][], double b[][])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size_t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 &lt;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 &lt;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 &lt;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c[i][j] = c[i][j]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a[i][k] * b[k][j];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c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a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</a:t>
            </a:r>
            <a:r>
              <a:rPr lang="en-US" altLang="en-US" sz="2400"/>
              <a:t> in x10, x11, x12,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x5, x6, x7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5">
            <a:extLst>
              <a:ext uri="{FF2B5EF4-FFF2-40B4-BE49-F238E27FC236}">
                <a16:creationId xmlns:a16="http://schemas.microsoft.com/office/drawing/2014/main" id="{88BF611C-970C-4424-818D-52D430E3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/>
              <a:t>  RISC-V code: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  <a:r>
              <a:rPr lang="en-AU" altLang="en-US" sz="1600" dirty="0">
                <a:latin typeface="Lucida Console" panose="020B0609040504020204" pitchFamily="49" charset="0"/>
              </a:rPr>
              <a:t>mm:...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600" dirty="0">
                <a:latin typeface="Lucida Console" panose="020B0609040504020204" pitchFamily="49" charset="0"/>
              </a:rPr>
              <a:t>		</a:t>
            </a:r>
            <a:r>
              <a:rPr lang="en-AU" altLang="en-US" sz="1400" dirty="0">
                <a:latin typeface="Lucida Console" panose="020B0609040504020204" pitchFamily="49" charset="0"/>
              </a:rPr>
              <a:t> li    x28,32       // x28 = 32 (row size/loop end)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li    x5,0         //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L1:    li    x6,0         // j = 0; initialize 2nd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L2:    li    x7,0         // k = 0; initialize 3rd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x30,x5,5     // x30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2**5 (size of row of c)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>
                <a:latin typeface="Lucida Console" panose="020B0609040504020204" pitchFamily="49" charset="0"/>
              </a:rPr>
              <a:t>add   x30,x30,x6   // x30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size(row) + j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x30,x30,3    // x30 = byte offset of 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	 </a:t>
            </a:r>
            <a:r>
              <a:rPr lang="en-US" altLang="en-US" sz="1400" dirty="0">
                <a:latin typeface="Lucida Console" panose="020B0609040504020204" pitchFamily="49" charset="0"/>
              </a:rPr>
              <a:t>add   x30,x10,x30  // x30 = byte address of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fld</a:t>
            </a:r>
            <a:r>
              <a:rPr lang="en-US" altLang="en-US" sz="1400" dirty="0">
                <a:latin typeface="Lucida Console" panose="020B0609040504020204" pitchFamily="49" charset="0"/>
              </a:rPr>
              <a:t>   f0,0(x30)    // f0 =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L3: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x29,x7,5     // x29 = k * 2**5 (size of row of b)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add   x29,x29,x6   // x29 = k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slli</a:t>
            </a:r>
            <a:r>
              <a:rPr lang="en-AU" altLang="en-US" sz="1400" dirty="0">
                <a:latin typeface="Lucida Console" panose="020B0609040504020204" pitchFamily="49" charset="0"/>
              </a:rPr>
              <a:t>  x29,x29,3    // x29 = byte offset of 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add   x29,x12,x29  // x29 = byte address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f1,0(x29)    // f1 = b[k][j]</a:t>
            </a:r>
          </a:p>
        </p:txBody>
      </p:sp>
      <p:sp>
        <p:nvSpPr>
          <p:cNvPr id="78851" name="Footer Placeholder 2">
            <a:extLst>
              <a:ext uri="{FF2B5EF4-FFF2-40B4-BE49-F238E27FC236}">
                <a16:creationId xmlns:a16="http://schemas.microsoft.com/office/drawing/2014/main" id="{D6C76F95-9205-4500-95BD-0EF496F1B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123BB06-A739-432E-A232-2A8C26D1192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195687A6-F22E-495E-A853-CDD80153D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>
            <a:extLst>
              <a:ext uri="{FF2B5EF4-FFF2-40B4-BE49-F238E27FC236}">
                <a16:creationId xmlns:a16="http://schemas.microsoft.com/office/drawing/2014/main" id="{362E22FE-BB9F-4819-80B1-57FC0FAF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…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 x29,x5,5     // x29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add    x29,x29,x7   // x29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1400" dirty="0">
                <a:latin typeface="Lucida Console" panose="020B0609040504020204" pitchFamily="49" charset="0"/>
              </a:rPr>
              <a:t>   x29,x29,3    // x29 = byte offset of 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add    x29,x11,x29  // x29 = byte address of a[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fld</a:t>
            </a:r>
            <a:r>
              <a:rPr lang="en-US" altLang="en-US" sz="1400" dirty="0">
                <a:latin typeface="Lucida Console" panose="020B0609040504020204" pitchFamily="49" charset="0"/>
              </a:rPr>
              <a:t>    f2,0(x29)    // f2 = a[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</a:t>
            </a:r>
            <a:r>
              <a:rPr lang="en-AU" altLang="en-US" sz="1400" dirty="0">
                <a:latin typeface="Lucida Console" panose="020B0609040504020204" pitchFamily="49" charset="0"/>
              </a:rPr>
              <a:t> f1, f2, f1   // f1 = a[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</a:t>
            </a:r>
            <a:r>
              <a:rPr lang="en-AU" altLang="en-US" sz="1400" dirty="0">
                <a:latin typeface="Lucida Console" panose="020B0609040504020204" pitchFamily="49" charset="0"/>
              </a:rPr>
              <a:t> f0, f0, f1   // f0 = c[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][j] + a[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400" dirty="0">
                <a:latin typeface="Lucida Console" panose="020B0609040504020204" pitchFamily="49" charset="0"/>
              </a:rPr>
              <a:t>   x7,x7,1      // k = k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bltu</a:t>
            </a:r>
            <a:r>
              <a:rPr lang="en-US" altLang="en-US" sz="1400" dirty="0">
                <a:latin typeface="Lucida Console" panose="020B0609040504020204" pitchFamily="49" charset="0"/>
              </a:rPr>
              <a:t>   x7,x28,L3    // if (k &lt; 32) go to L3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 dirty="0"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fsd</a:t>
            </a:r>
            <a:r>
              <a:rPr lang="en-US" altLang="en-US" sz="1400" dirty="0">
                <a:latin typeface="Lucida Console" panose="020B0609040504020204" pitchFamily="49" charset="0"/>
              </a:rPr>
              <a:t>    f0,0(x30)    // c[</a:t>
            </a:r>
            <a:r>
              <a:rPr lang="en-US" altLang="en-US" sz="1400" dirty="0" err="1">
                <a:latin typeface="Lucida Console" panose="020B06090405040202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</a:rPr>
              <a:t>][j] = f0</a:t>
            </a:r>
            <a:endParaRPr lang="en-AU" altLang="en-US" sz="1400" dirty="0">
              <a:latin typeface="Lucida Console" panose="020B0609040504020204" pitchFamily="49" charset="0"/>
            </a:endParaRP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x6,x6,1      // j = j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x6,x28,L2    // if (j &lt; 32) go to L2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x5,x5,1      //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= 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x5,x28,L1    // if (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 &lt; 32) go to L1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899" name="Footer Placeholder 2">
            <a:extLst>
              <a:ext uri="{FF2B5EF4-FFF2-40B4-BE49-F238E27FC236}">
                <a16:creationId xmlns:a16="http://schemas.microsoft.com/office/drawing/2014/main" id="{F9FF7DDB-85C6-486D-90D7-32E71FACD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EAE2E6B1-D220-4594-8851-E175A0A67DF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22B0102A-CC0A-479E-92DB-E2AFF0EB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261FDB4E-A3CE-4D88-ADC7-22D0CFFC0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EACB018-BEE6-4907-B394-2AB7B68D377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8114DD-669A-44B8-9C34-A42035520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BBE034A-3478-4539-B61F-4CC2ACD7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Trade-off between hardware complexity, performance, and market requirements</a:t>
            </a:r>
            <a:endParaRPr lang="en-AU" alt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D404C041-5AB8-4418-A955-D8954240A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F313FCF-657F-49C7-B7B9-1098DFD6CE7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5F19A949-887A-44B2-B6C6-1AD90B3B2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B52A90C9-96FA-4EC8-B051-FCDE0B6C6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 negation of second operand</a:t>
            </a:r>
          </a:p>
          <a:p>
            <a:pPr eaLnBrk="1" hangingPunct="1"/>
            <a:r>
              <a:rPr lang="en-US" altLang="en-US" sz="280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+7:	0000 0000 … 0000 0111</a:t>
            </a:r>
            <a:br>
              <a:rPr lang="en-US" altLang="en-US" sz="2400"/>
            </a:br>
            <a:r>
              <a:rPr lang="en-US" altLang="en-US" sz="2400" u="sng"/>
              <a:t>–6:	1111 1111 … 1111 1010</a:t>
            </a:r>
            <a:br>
              <a:rPr lang="en-US" altLang="en-US" sz="2400"/>
            </a:br>
            <a:r>
              <a:rPr lang="en-US" altLang="en-US" sz="2400"/>
              <a:t>+1:	0000 0000 … 0000 0001</a:t>
            </a:r>
          </a:p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Subtracting two +ve or two –ve operands, no overflow</a:t>
            </a:r>
          </a:p>
          <a:p>
            <a:pPr lvl="1" eaLnBrk="1" hangingPunct="1"/>
            <a:r>
              <a:rPr lang="en-US" altLang="en-US" sz="2400"/>
              <a:t>Subtracting +ve from –ve operand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  <a:p>
            <a:pPr lvl="1" eaLnBrk="1" hangingPunct="1"/>
            <a:r>
              <a:rPr lang="en-US" altLang="en-US" sz="2400"/>
              <a:t>Subtracting –ve from +ve operand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BD9F23BF-C05F-4997-91EA-EB2B9CD43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Subword Parallellism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314AC8B8-C899-4B99-B0EB-4F3594B07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and audio applications can take advantage of performing simultaneous operations on short vectors</a:t>
            </a:r>
          </a:p>
          <a:p>
            <a:pPr lvl="1"/>
            <a:r>
              <a:rPr lang="en-US" altLang="en-US"/>
              <a:t>Example:  128-bit adder:</a:t>
            </a:r>
          </a:p>
          <a:p>
            <a:pPr lvl="2"/>
            <a:r>
              <a:rPr lang="en-US" altLang="en-US"/>
              <a:t>Sixteen 8-bit adds</a:t>
            </a:r>
          </a:p>
          <a:p>
            <a:pPr lvl="2"/>
            <a:r>
              <a:rPr lang="en-US" altLang="en-US"/>
              <a:t>Eight 16-bit adds</a:t>
            </a:r>
          </a:p>
          <a:p>
            <a:pPr lvl="2"/>
            <a:r>
              <a:rPr lang="en-US" altLang="en-US"/>
              <a:t>Four 32-bit adds</a:t>
            </a:r>
          </a:p>
          <a:p>
            <a:r>
              <a:rPr lang="en-US" altLang="en-US"/>
              <a:t>Also called data-level parallelism, vector parallelism, or Single Instruction, Multiple Data (SIMD)</a:t>
            </a:r>
          </a:p>
        </p:txBody>
      </p:sp>
      <p:sp>
        <p:nvSpPr>
          <p:cNvPr id="84996" name="Footer Placeholder 3">
            <a:extLst>
              <a:ext uri="{FF2B5EF4-FFF2-40B4-BE49-F238E27FC236}">
                <a16:creationId xmlns:a16="http://schemas.microsoft.com/office/drawing/2014/main" id="{863C4158-8E37-46FC-BACE-90FE6DBF3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B23851CA-DDE8-4B43-9E6C-892B6F52D92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0D23B237-6AF5-4A01-88E3-4D16321F294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05513" y="2800350"/>
            <a:ext cx="593883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D14DC2A3-7684-4FE9-83FA-DF9BADF44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E7F2DD95-680E-40AF-A898-12147D77DAD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DEC2F26-29A9-49D4-A8C3-8A1858CC2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x86 FP Architecture</a:t>
            </a:r>
            <a:endParaRPr lang="en-AU" alt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BB25651-5808-48F9-BD7E-D1E1E5007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Originally based on 8087 FP coprocessor</a:t>
            </a:r>
          </a:p>
          <a:p>
            <a:pPr lvl="1" eaLnBrk="1" hangingPunct="1"/>
            <a:r>
              <a:rPr lang="en-US" altLang="en-US" sz="2400"/>
              <a:t>8 × 80-bit extended-precision registers</a:t>
            </a:r>
          </a:p>
          <a:p>
            <a:pPr lvl="1" eaLnBrk="1" hangingPunct="1"/>
            <a:r>
              <a:rPr lang="en-US" altLang="en-US" sz="2400"/>
              <a:t>Used as a push-down stack</a:t>
            </a:r>
          </a:p>
          <a:p>
            <a:pPr lvl="1" eaLnBrk="1" hangingPunct="1"/>
            <a:r>
              <a:rPr lang="en-US" altLang="en-US" sz="2400"/>
              <a:t>Registers indexed from TOS: ST(0), ST(1), …</a:t>
            </a:r>
          </a:p>
          <a:p>
            <a:pPr eaLnBrk="1" hangingPunct="1"/>
            <a:r>
              <a:rPr lang="en-US" altLang="en-US" sz="2800"/>
              <a:t>FP values are 32-bit or 64 in memory</a:t>
            </a:r>
          </a:p>
          <a:p>
            <a:pPr lvl="1" eaLnBrk="1" hangingPunct="1"/>
            <a:r>
              <a:rPr lang="en-US" altLang="en-US" sz="2400"/>
              <a:t>Converted on load/store of memory operand</a:t>
            </a:r>
          </a:p>
          <a:p>
            <a:pPr lvl="1" eaLnBrk="1" hangingPunct="1"/>
            <a:r>
              <a:rPr lang="en-US" altLang="en-US" sz="2400"/>
              <a:t>Integer operands can also be converted</a:t>
            </a:r>
            <a:br>
              <a:rPr lang="en-US" altLang="en-US" sz="2400"/>
            </a:br>
            <a:r>
              <a:rPr lang="en-US" altLang="en-US" sz="2400"/>
              <a:t>on load/store</a:t>
            </a:r>
          </a:p>
          <a:p>
            <a:pPr eaLnBrk="1" hangingPunct="1"/>
            <a:r>
              <a:rPr lang="en-US" altLang="en-US" sz="2800"/>
              <a:t>Very difficult to generate and optimize code</a:t>
            </a:r>
          </a:p>
          <a:p>
            <a:pPr lvl="1" eaLnBrk="1" hangingPunct="1"/>
            <a:r>
              <a:rPr lang="en-US" altLang="en-US" sz="2400"/>
              <a:t>Result: poor FP performance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E936E426-7A94-4795-ACD2-C65DE55993E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88025" y="2984500"/>
            <a:ext cx="63452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§3.7 Real Stuff: Streaming SIMD Extensions and AVX in x86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2738C801-79A3-4BCA-843A-35407C492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F8D7BE1-1964-4D12-8D01-C2F18EF17D1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9937A18-551F-4B0C-81C4-A7EBF12B0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FP Instructions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F9A0F30F-4B9E-490B-BCCE-73F9E4E4D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171950"/>
            <a:ext cx="8270875" cy="2065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Optional variations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400"/>
              <a:t>: integer operand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P</a:t>
            </a:r>
            <a:r>
              <a:rPr lang="en-AU" altLang="en-US" sz="2400"/>
              <a:t>: pop operand from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R</a:t>
            </a:r>
            <a:r>
              <a:rPr lang="en-AU" altLang="en-US" sz="2400"/>
              <a:t>: reverse operand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But not all combinations allowed</a:t>
            </a:r>
          </a:p>
        </p:txBody>
      </p:sp>
      <p:graphicFrame>
        <p:nvGraphicFramePr>
          <p:cNvPr id="356398" name="Group 46">
            <a:extLst>
              <a:ext uri="{FF2B5EF4-FFF2-40B4-BE49-F238E27FC236}">
                <a16:creationId xmlns:a16="http://schemas.microsoft.com/office/drawing/2014/main" id="{5FB40FFB-B4AC-41DA-A661-7215C207AADC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397000"/>
          <a:ext cx="8255000" cy="2513013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Transcendental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FLDZ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FRNDINT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FSTSW AX/mem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FYL2X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>
            <a:extLst>
              <a:ext uri="{FF2B5EF4-FFF2-40B4-BE49-F238E27FC236}">
                <a16:creationId xmlns:a16="http://schemas.microsoft.com/office/drawing/2014/main" id="{9BC7C15B-C31C-457B-B5CF-6374BEAC4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95A8064-95D6-452B-B74D-326DC4DEEE0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5778DE7-E932-47E5-B890-82E6528F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AU" altLang="en-US" sz="3600"/>
              <a:t>Streaming SIMD Extension 2 (SSE2)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310DBDD-F606-4CBB-B24C-B610B63DF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Adds 4 </a:t>
            </a:r>
            <a:r>
              <a:rPr lang="en-US" altLang="en-US">
                <a:cs typeface="Arial" panose="020B0604020202020204" pitchFamily="34" charset="0"/>
              </a:rPr>
              <a:t>× 128-bit registers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Extended to 8 registers in AMD64/EM64T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Can be used for multiple FP operands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2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64-bit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4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32-bit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Instructions operate on them simultaneously</a:t>
            </a:r>
          </a:p>
          <a:p>
            <a:pPr lvl="2" eaLnBrk="1" hangingPunct="1"/>
            <a:r>
              <a:rPr lang="en-US" altLang="en-US" u="sng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ingle-</a:t>
            </a:r>
            <a:r>
              <a:rPr lang="en-US" altLang="en-US" u="sng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nstruction </a:t>
            </a:r>
            <a:r>
              <a:rPr lang="en-US" altLang="en-US" u="sng">
                <a:cs typeface="Arial" panose="020B0604020202020204" pitchFamily="34" charset="0"/>
              </a:rPr>
              <a:t>M</a:t>
            </a:r>
            <a:r>
              <a:rPr lang="en-US" altLang="en-US">
                <a:cs typeface="Arial" panose="020B0604020202020204" pitchFamily="34" charset="0"/>
              </a:rPr>
              <a:t>ultiple-</a:t>
            </a:r>
            <a:r>
              <a:rPr lang="en-US" altLang="en-US" u="sng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ata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48947FCC-3E52-4DA3-9128-F492C84A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75E42CF1-E11F-4FEB-A677-A28901962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Unoptimized code: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 void dgemm (int n, double* A, double* B, double* 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2. {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3.  for (int i = 0; i &lt; n; ++i)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4.    for (int j = 0; j &lt; n; ++j)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5.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6.     double cij = C[i+j*n]; /* cij = C[i][j]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7.     for(int k = 0; k &lt; n; k++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8.      cij += A[i+k*n] * B[k+j*n]; /* cij += A[i][k]*B[k][j]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9.     C[i+j*n] = cij; /* C[i][j] = cij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10.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11. }</a:t>
            </a:r>
          </a:p>
        </p:txBody>
      </p:sp>
      <p:sp>
        <p:nvSpPr>
          <p:cNvPr id="92164" name="Footer Placeholder 3">
            <a:extLst>
              <a:ext uri="{FF2B5EF4-FFF2-40B4-BE49-F238E27FC236}">
                <a16:creationId xmlns:a16="http://schemas.microsoft.com/office/drawing/2014/main" id="{4045463C-9C54-4B69-9954-4D3B5A0A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3AE42ED-6D14-4AC6-8C04-A9373C0E85D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086852AD-274F-41FA-8347-68E7439829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B2397D34-8591-49E1-B3C5-A9DE350CD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6280A711-E5D4-4E48-B515-5F17D582F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x86 assembly code:</a:t>
            </a:r>
          </a:p>
        </p:txBody>
      </p:sp>
      <p:sp>
        <p:nvSpPr>
          <p:cNvPr id="93188" name="Footer Placeholder 3">
            <a:extLst>
              <a:ext uri="{FF2B5EF4-FFF2-40B4-BE49-F238E27FC236}">
                <a16:creationId xmlns:a16="http://schemas.microsoft.com/office/drawing/2014/main" id="{23D56EF0-093F-4E9B-9361-5408D4F4B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4D97204-EBDC-49AA-A74A-4CDA4D032B3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pic>
        <p:nvPicPr>
          <p:cNvPr id="93189" name="Picture 2">
            <a:extLst>
              <a:ext uri="{FF2B5EF4-FFF2-40B4-BE49-F238E27FC236}">
                <a16:creationId xmlns:a16="http://schemas.microsoft.com/office/drawing/2014/main" id="{9A7C0F67-78C5-4075-BC6C-E7A8742F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73238"/>
            <a:ext cx="8158163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9CC05D7-80B0-45EC-9FF4-4D9B4E067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763FA67E-70F0-4376-BBB6-81BA74B3B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Optimized C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 #include &lt;x86intrin.h&gt;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2. void dgemm (int n, double* A, double* B, double* 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3. {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4.  for ( int i = 0; i &lt; n; i+=4 )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5.   for ( int j = 0; j &lt; n; j++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6.    __m256d c0 = _mm256_load_pd(C+i+j*n); /* c0 = C[i][j]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7.    for( int k = 0; k &lt; n; k++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8.     c0 = _mm256_add_pd(c0, /* c0 += A[i][k]*B[k][j]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9.              _mm256_mul_pd(_mm256_load_pd(A+i+k*n),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10.             _mm256_broadcast_sd(B+k+j*n)));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11.   _mm256_store_pd(C+i+j*n, c0); /* C[i][j] = c0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12.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13. }</a:t>
            </a:r>
            <a:endParaRPr lang="en-US" altLang="zh-TW" sz="1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94212" name="Footer Placeholder 3">
            <a:extLst>
              <a:ext uri="{FF2B5EF4-FFF2-40B4-BE49-F238E27FC236}">
                <a16:creationId xmlns:a16="http://schemas.microsoft.com/office/drawing/2014/main" id="{577C15F8-9364-4FC6-AF7B-91F6BD9EC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CC11A7B-3EB3-4F5A-9BBC-CD1144BE3EF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FCEDFDA1-6DBE-4FF7-AFB1-2DD03C326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83BD-B0B7-4DF4-86D9-70DC370E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Optimized 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(%r11),%ymm0      # Load 4 elements of C into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register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(%rax,%r8,1),%ymm1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5. add $0x8,%rax             # register %rax = %rax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),%ymm1,%ymm1 # Parallel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7. add %r9,%rcx     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8. cmp %r10,%rax             # compare %r10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%ymm1,%ymm0,%ymm0  # Parallel add %ymm1,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50 &lt;dgemm+0x50&gt;      # jump if not %r10 !=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600" dirty="0">
                <a:latin typeface="Courier New" pitchFamily="49" charset="0"/>
                <a:cs typeface="Courier New" pitchFamily="49" charset="0"/>
              </a:rPr>
              <a:t>11. add $0x1,%esi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%ymm0,(%r11)     # Store %ymm0 into 4 C elements</a:t>
            </a:r>
          </a:p>
        </p:txBody>
      </p:sp>
      <p:sp>
        <p:nvSpPr>
          <p:cNvPr id="95236" name="Footer Placeholder 3">
            <a:extLst>
              <a:ext uri="{FF2B5EF4-FFF2-40B4-BE49-F238E27FC236}">
                <a16:creationId xmlns:a16="http://schemas.microsoft.com/office/drawing/2014/main" id="{99E73C12-30A5-4F2B-BAC7-53EE52B9F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4B34E757-789F-4609-96DF-06875B9BB6D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CE8D37A9-17E6-4BFA-979A-451214218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9750F16-897B-40F1-A00C-BB48D11EB8B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396483C-A0E7-49D0-9B4A-3287D48C1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F476A59-3705-4679-B7F6-A36743344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 shift by </a:t>
            </a:r>
            <a:r>
              <a:rPr lang="en-US" altLang="en-US" i="1"/>
              <a:t>i</a:t>
            </a:r>
            <a:r>
              <a:rPr lang="en-US" altLang="en-US"/>
              <a:t> places multiplies an integer by 2</a:t>
            </a:r>
            <a:r>
              <a:rPr lang="en-US" altLang="en-US" i="1" baseline="30000"/>
              <a:t>i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Right shift divides by 2</a:t>
            </a:r>
            <a:r>
              <a:rPr lang="en-US" altLang="en-US" i="1" baseline="30000"/>
              <a:t>i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 2 = </a:t>
            </a:r>
            <a:r>
              <a:rPr lang="en-US" altLang="en-US">
                <a:solidFill>
                  <a:schemeClr val="hlink"/>
                </a:solidFill>
              </a:rPr>
              <a:t>111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&gt;&gt;&gt; 2 = </a:t>
            </a:r>
            <a:r>
              <a:rPr lang="en-US" altLang="en-US">
                <a:solidFill>
                  <a:schemeClr val="hlink"/>
                </a:solidFill>
              </a:rPr>
              <a:t>001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+62</a:t>
            </a:r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056061BD-61B0-419E-A888-B4A862A8C8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6BF7E645-FC2D-4C33-9A8B-12E824FAB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BD37BEE-4460-424C-BF7C-6071B5B6FCA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17D0D27-FEE2-4E78-9F76-A8501B0F2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E4E6063-582D-41D5-B46F-462BC4A7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636712"/>
          </a:xfrm>
        </p:spPr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D6879754-28C0-4FCD-9A78-1ABA5B6A3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6">
            <a:extLst>
              <a:ext uri="{FF2B5EF4-FFF2-40B4-BE49-F238E27FC236}">
                <a16:creationId xmlns:a16="http://schemas.microsoft.com/office/drawing/2014/main" id="{17D78863-83BF-4D7A-AA98-C489629B3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Need to validate parallel programs under varying degrees of parallelism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D205EB8A-63CA-441B-9644-3C391647F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CCED66C-FB3D-4F0B-BBFD-C946C5CA2B5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10B0059-4CF2-4865-B4AC-64AEC124B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6FC0F76-1170-400D-B637-25D8DF66F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/>
              <a:t>Use 64-bit adder, with partitioned carry chain</a:t>
            </a:r>
          </a:p>
          <a:p>
            <a:pPr lvl="2" eaLnBrk="1" hangingPunct="1"/>
            <a:r>
              <a:rPr lang="en-AU" altLang="en-US"/>
              <a:t>Operate on 8</a:t>
            </a:r>
            <a:r>
              <a:rPr lang="en-US" altLang="en-US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c.f. 2s-complement modulo arithmetic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E.g., clipping in audio, saturation in video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234F40B1-AC54-462F-B89B-A9EF71FC1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21379B5-0B0B-4EFF-B808-C8CCD6A7931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9A4341E-3B99-41E9-855F-EC83004D3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277E955-2488-4566-9405-DEE0305C0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lvl="2" eaLnBrk="1" hangingPunct="1"/>
            <a:endParaRPr lang="en-US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>
            <a:extLst>
              <a:ext uri="{FF2B5EF4-FFF2-40B4-BE49-F238E27FC236}">
                <a16:creationId xmlns:a16="http://schemas.microsoft.com/office/drawing/2014/main" id="{F66C234D-9FF3-421C-BB5C-F9E85AC1F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CAFC8229-4417-4A1C-ABF4-D9EA5AC0DA7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2BBD5B8-206F-4F15-B7A0-4A916C8C1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AE8F9B1-21AD-4B61-AF34-62243AF86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Bits have no inherent meaning</a:t>
            </a:r>
          </a:p>
          <a:p>
            <a:pPr lvl="1" eaLnBrk="1" hangingPunct="1"/>
            <a:r>
              <a:rPr lang="en-AU" altLang="en-US"/>
              <a:t>Interpretation depends on the instructions applied</a:t>
            </a:r>
          </a:p>
          <a:p>
            <a:pPr lvl="1" eaLnBrk="1" hangingPunct="1"/>
            <a:endParaRPr lang="en-AU" altLang="en-US"/>
          </a:p>
          <a:p>
            <a:pPr eaLnBrk="1" hangingPunct="1"/>
            <a:r>
              <a:rPr lang="en-AU" altLang="en-US"/>
              <a:t>Computer representations of numbers</a:t>
            </a:r>
          </a:p>
          <a:p>
            <a:pPr lvl="1" eaLnBrk="1" hangingPunct="1"/>
            <a:r>
              <a:rPr lang="en-AU" altLang="en-US"/>
              <a:t>Finite range and precision</a:t>
            </a:r>
          </a:p>
          <a:p>
            <a:pPr lvl="1" eaLnBrk="1" hangingPunct="1"/>
            <a:r>
              <a:rPr lang="en-AU" altLang="en-US"/>
              <a:t>Need to account for this in programs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E7968B73-258E-41CC-806E-05CC34834E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81094" y="1299369"/>
            <a:ext cx="2967038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§3.10 Concluding Remarks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919E4179-09A4-41AB-9680-4017D34B3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F4049F14-6A1F-4851-A183-068356D26F7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F3F9B28-79EC-475A-BEE4-ECDC84A33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C403BF7-D6CC-4C16-BEB2-5528893C3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7AA046B2-9CEE-493C-9A33-E7BEE6DC40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D3FBDA0-EA4E-4A35-B481-AAB30ECC805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F60A72D-5424-457F-9A8B-228F73E4A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8BCA556-BDCB-45E6-A62B-FB5FDE2A1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7397FC9D-53F8-4F73-97F8-569023785CC7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8370B212-F1B6-4899-9E71-C1805718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×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Lucida Console" panose="020B0609040504020204" pitchFamily="49" charset="0"/>
                </a:rPr>
                <a:t>1001000</a:t>
              </a:r>
              <a:endParaRPr lang="en-AU" altLang="en-US" sz="2000">
                <a:latin typeface="Lucida Console" panose="020B06090405040202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934B0079-89C4-4C2C-805F-5010D7A09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C6175997-3491-4F7C-A99E-19C839038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CFDE945C-7FC0-44A1-8B83-B393FAE9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1BAF7CEA-1D8B-4710-B5CA-CDFD994631E5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CA34CFAB-4801-4646-AF84-1C1727B1815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FF3BB483-F329-4682-9203-FD67D0B3E058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15370" name="Text Box 14">
            <a:extLst>
              <a:ext uri="{FF2B5EF4-FFF2-40B4-BE49-F238E27FC236}">
                <a16:creationId xmlns:a16="http://schemas.microsoft.com/office/drawing/2014/main" id="{6614ED9A-4127-4632-A42C-343CB3FC03A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5371" name="Picture 1">
            <a:extLst>
              <a:ext uri="{FF2B5EF4-FFF2-40B4-BE49-F238E27FC236}">
                <a16:creationId xmlns:a16="http://schemas.microsoft.com/office/drawing/2014/main" id="{C7964659-FD88-434B-9BBF-8386E2B1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276475"/>
            <a:ext cx="51974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4F333E5F-E170-4CE8-A2AD-F5C29060F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C483A704-4F85-47D2-89B6-8B74984D45D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000F207-E380-453D-8A0F-054AA60AD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7412" name="AutoShape 5">
            <a:extLst>
              <a:ext uri="{FF2B5EF4-FFF2-40B4-BE49-F238E27FC236}">
                <a16:creationId xmlns:a16="http://schemas.microsoft.com/office/drawing/2014/main" id="{AB4A1F39-433A-4DF1-B2C0-DE0C8D99C4FA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6B82619B-69A1-40AB-865F-5B8F91D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82700"/>
            <a:ext cx="3484563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>
            <a:extLst>
              <a:ext uri="{FF2B5EF4-FFF2-40B4-BE49-F238E27FC236}">
                <a16:creationId xmlns:a16="http://schemas.microsoft.com/office/drawing/2014/main" id="{9A06E3BB-2D03-4A18-9B34-3723686F5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060575"/>
            <a:ext cx="519906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文字方塊 1">
            <a:extLst>
              <a:ext uri="{FF2B5EF4-FFF2-40B4-BE49-F238E27FC236}">
                <a16:creationId xmlns:a16="http://schemas.microsoft.com/office/drawing/2014/main" id="{F914F27F-0896-431F-B5B9-CAA18DFA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371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64nd</a:t>
            </a:r>
            <a:endParaRPr lang="zh-TW" altLang="en-US" sz="180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002D514A-1660-4BF9-BF08-9B5094A9C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9FD013F2-E1E8-40B9-9082-7F525EFA050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7B7A4738-7D7D-4375-B678-BA73D0769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3440092D-336A-4EF0-82F2-3D99F730E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F707F10-8D2C-48C4-A166-8488A782B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One cycle per partial-product addition</a:t>
            </a:r>
          </a:p>
          <a:p>
            <a:pPr lvl="1" eaLnBrk="1" hangingPunct="1"/>
            <a:r>
              <a:rPr lang="en-US" altLang="en-US"/>
              <a:t>That’s ok, if frequency of multiplications is low</a:t>
            </a:r>
            <a:endParaRPr lang="en-AU" altLang="en-US"/>
          </a:p>
        </p:txBody>
      </p:sp>
      <p:pic>
        <p:nvPicPr>
          <p:cNvPr id="19462" name="Picture 1">
            <a:extLst>
              <a:ext uri="{FF2B5EF4-FFF2-40B4-BE49-F238E27FC236}">
                <a16:creationId xmlns:a16="http://schemas.microsoft.com/office/drawing/2014/main" id="{06092F4C-36EB-4DCF-B9EB-2D68E8B9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92313"/>
            <a:ext cx="5616575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DEA7124-DC25-4B17-B971-3DAE6C888023}"/>
              </a:ext>
            </a:extLst>
          </p:cNvPr>
          <p:cNvSpPr/>
          <p:nvPr/>
        </p:nvSpPr>
        <p:spPr bwMode="auto">
          <a:xfrm>
            <a:off x="1184275" y="4302125"/>
            <a:ext cx="7199313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F941DD-3E34-498D-950D-948A6C0DC666}"/>
              </a:ext>
            </a:extLst>
          </p:cNvPr>
          <p:cNvSpPr/>
          <p:nvPr/>
        </p:nvSpPr>
        <p:spPr bwMode="auto">
          <a:xfrm>
            <a:off x="1184275" y="3355975"/>
            <a:ext cx="7199313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36AD69-EB0B-4F88-AFE0-3E7EFF71B73B}"/>
              </a:ext>
            </a:extLst>
          </p:cNvPr>
          <p:cNvSpPr/>
          <p:nvPr/>
        </p:nvSpPr>
        <p:spPr bwMode="auto">
          <a:xfrm>
            <a:off x="1187450" y="2708275"/>
            <a:ext cx="7200900" cy="504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09" name="Footer Placeholder 3">
            <a:extLst>
              <a:ext uri="{FF2B5EF4-FFF2-40B4-BE49-F238E27FC236}">
                <a16:creationId xmlns:a16="http://schemas.microsoft.com/office/drawing/2014/main" id="{E1511FD1-B638-485C-9D68-D41422690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5C3BCEAF-F848-461F-9CB8-463A5A2F75C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E539949-5E88-48E8-BBAB-DE75DDA2F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9EAC5D1C-F0EB-47C7-B11C-36277C3BC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337C96C7-D551-4021-81FE-03ADFB9E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be pipelined</a:t>
            </a:r>
          </a:p>
          <a:p>
            <a:pPr lvl="1" eaLnBrk="1" hangingPunct="1"/>
            <a:r>
              <a:rPr lang="en-US" altLang="en-US"/>
              <a:t>Several multiplication performed in parallel</a:t>
            </a:r>
          </a:p>
        </p:txBody>
      </p:sp>
      <p:pic>
        <p:nvPicPr>
          <p:cNvPr id="21513" name="Picture 1">
            <a:extLst>
              <a:ext uri="{FF2B5EF4-FFF2-40B4-BE49-F238E27FC236}">
                <a16:creationId xmlns:a16="http://schemas.microsoft.com/office/drawing/2014/main" id="{D9FB26A3-6373-48CA-989C-ECB1E688D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33625"/>
            <a:ext cx="7294562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文字方塊 3">
            <a:extLst>
              <a:ext uri="{FF2B5EF4-FFF2-40B4-BE49-F238E27FC236}">
                <a16:creationId xmlns:a16="http://schemas.microsoft.com/office/drawing/2014/main" id="{EF75B562-8705-484A-8804-F9090437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90825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Stage 1</a:t>
            </a:r>
            <a:endParaRPr lang="zh-TW" altLang="en-US" sz="180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1515" name="文字方塊 11">
            <a:extLst>
              <a:ext uri="{FF2B5EF4-FFF2-40B4-BE49-F238E27FC236}">
                <a16:creationId xmlns:a16="http://schemas.microsoft.com/office/drawing/2014/main" id="{0B7DC2EA-056E-4A4A-997A-0C1D1B6A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3408363"/>
            <a:ext cx="979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Stage 2</a:t>
            </a:r>
            <a:endParaRPr lang="zh-TW" altLang="en-US" sz="180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1516" name="文字方塊 12">
            <a:extLst>
              <a:ext uri="{FF2B5EF4-FFF2-40B4-BE49-F238E27FC236}">
                <a16:creationId xmlns:a16="http://schemas.microsoft.com/office/drawing/2014/main" id="{BB7F5F6A-211E-452E-99DB-0189D4B8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3053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Stage 6</a:t>
            </a:r>
            <a:endParaRPr lang="zh-TW" altLang="en-US" sz="180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8555</TotalTime>
  <Words>4709</Words>
  <Application>Microsoft Office PowerPoint</Application>
  <PresentationFormat>如螢幕大小 (4:3)</PresentationFormat>
  <Paragraphs>756</Paragraphs>
  <Slides>52</Slides>
  <Notes>47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cod4e</vt:lpstr>
      <vt:lpstr>Chapter 3</vt:lpstr>
      <vt:lpstr>Arithmetic for Computers</vt:lpstr>
      <vt:lpstr>Integer Addition</vt:lpstr>
      <vt:lpstr>Integer Subtraction</vt:lpstr>
      <vt:lpstr>Arithmetic for Multimedia</vt:lpstr>
      <vt:lpstr>Multiplication</vt:lpstr>
      <vt:lpstr>Multiplication Hardware</vt:lpstr>
      <vt:lpstr>Optimized Multiplier</vt:lpstr>
      <vt:lpstr>Faster Multiplier</vt:lpstr>
      <vt:lpstr>RISC-V Multiplication</vt:lpstr>
      <vt:lpstr>Division</vt:lpstr>
      <vt:lpstr>Division Hardware</vt:lpstr>
      <vt:lpstr>Optimized Divider</vt:lpstr>
      <vt:lpstr>Faster Division</vt:lpstr>
      <vt:lpstr>RISC-V Division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Subword Parallellism</vt:lpstr>
      <vt:lpstr>x86 FP Architecture</vt:lpstr>
      <vt:lpstr>x86 FP Instructions</vt:lpstr>
      <vt:lpstr>Streaming SIMD Extension 2 (SSE2)</vt:lpstr>
      <vt:lpstr>Matrix Multiply</vt:lpstr>
      <vt:lpstr>Matrix Multiply</vt:lpstr>
      <vt:lpstr>Matrix Multiply</vt:lpstr>
      <vt:lpstr>Matrix Multiply</vt:lpstr>
      <vt:lpstr>Right Shift and Division</vt:lpstr>
      <vt:lpstr>Associativity</vt:lpstr>
      <vt:lpstr>Who Cares About FP Accuracy?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懷元 郭</cp:lastModifiedBy>
  <cp:revision>78</cp:revision>
  <dcterms:created xsi:type="dcterms:W3CDTF">2008-07-28T10:20:18Z</dcterms:created>
  <dcterms:modified xsi:type="dcterms:W3CDTF">2021-11-21T08:13:28Z</dcterms:modified>
</cp:coreProperties>
</file>