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82" r:id="rId7"/>
    <p:sldId id="273" r:id="rId8"/>
    <p:sldId id="274" r:id="rId9"/>
    <p:sldId id="283" r:id="rId10"/>
    <p:sldId id="280" r:id="rId11"/>
    <p:sldId id="281" r:id="rId12"/>
    <p:sldId id="284" r:id="rId13"/>
    <p:sldId id="277" r:id="rId14"/>
    <p:sldId id="264" r:id="rId15"/>
    <p:sldId id="286" r:id="rId16"/>
    <p:sldId id="287" r:id="rId17"/>
    <p:sldId id="267" r:id="rId18"/>
    <p:sldId id="278" r:id="rId19"/>
    <p:sldId id="279" r:id="rId2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1"/>
    <p:restoredTop sz="50000" autoAdjust="0"/>
  </p:normalViewPr>
  <p:slideViewPr>
    <p:cSldViewPr>
      <p:cViewPr>
        <p:scale>
          <a:sx n="100" d="100"/>
          <a:sy n="100" d="100"/>
        </p:scale>
        <p:origin x="82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2FAB1D5D-6EB7-7845-B443-2CC1F5F32256}"/>
    <pc:docChg chg="custSel modSld">
      <pc:chgData name="Hsin-Mu Tsai" userId="7730981_tp_dropbox" providerId="OAuth2" clId="{2FAB1D5D-6EB7-7845-B443-2CC1F5F32256}" dt="2018-05-09T03:29:47.842" v="2" actId="7634"/>
      <pc:docMkLst>
        <pc:docMk/>
      </pc:docMkLst>
      <pc:sldChg chg="addSp">
        <pc:chgData name="Hsin-Mu Tsai" userId="7730981_tp_dropbox" providerId="OAuth2" clId="{2FAB1D5D-6EB7-7845-B443-2CC1F5F32256}" dt="2018-05-08T07:46:54.478" v="0" actId="7634"/>
        <pc:sldMkLst>
          <pc:docMk/>
          <pc:sldMk cId="611011591" sldId="269"/>
        </pc:sldMkLst>
        <pc:inkChg chg="add">
          <ac:chgData name="Hsin-Mu Tsai" userId="7730981_tp_dropbox" providerId="OAuth2" clId="{2FAB1D5D-6EB7-7845-B443-2CC1F5F32256}" dt="2018-05-08T07:46:54.478" v="0" actId="7634"/>
          <ac:inkMkLst>
            <pc:docMk/>
            <pc:sldMk cId="611011591" sldId="269"/>
            <ac:inkMk id="5" creationId="{FFA18591-FB15-E24A-824A-3834A6D8692A}"/>
          </ac:inkMkLst>
        </pc:inkChg>
      </pc:sldChg>
      <pc:sldChg chg="addSp">
        <pc:chgData name="Hsin-Mu Tsai" userId="7730981_tp_dropbox" providerId="OAuth2" clId="{2FAB1D5D-6EB7-7845-B443-2CC1F5F32256}" dt="2018-05-08T07:46:54.478" v="0" actId="7634"/>
        <pc:sldMkLst>
          <pc:docMk/>
          <pc:sldMk cId="410383215" sldId="270"/>
        </pc:sldMkLst>
        <pc:inkChg chg="add">
          <ac:chgData name="Hsin-Mu Tsai" userId="7730981_tp_dropbox" providerId="OAuth2" clId="{2FAB1D5D-6EB7-7845-B443-2CC1F5F32256}" dt="2018-05-08T07:46:54.478" v="0" actId="7634"/>
          <ac:inkMkLst>
            <pc:docMk/>
            <pc:sldMk cId="410383215" sldId="270"/>
            <ac:inkMk id="5" creationId="{A4BE6C9E-3F2A-9C4A-9021-0B122737F2A0}"/>
          </ac:inkMkLst>
        </pc:inkChg>
      </pc:sldChg>
      <pc:sldChg chg="addSp delSp">
        <pc:chgData name="Hsin-Mu Tsai" userId="7730981_tp_dropbox" providerId="OAuth2" clId="{2FAB1D5D-6EB7-7845-B443-2CC1F5F32256}" dt="2018-05-08T07:47:19.637" v="1" actId="478"/>
        <pc:sldMkLst>
          <pc:docMk/>
          <pc:sldMk cId="2432905910" sldId="271"/>
        </pc:sldMkLst>
        <pc:inkChg chg="add del">
          <ac:chgData name="Hsin-Mu Tsai" userId="7730981_tp_dropbox" providerId="OAuth2" clId="{2FAB1D5D-6EB7-7845-B443-2CC1F5F32256}" dt="2018-05-08T07:47:19.637" v="1" actId="478"/>
          <ac:inkMkLst>
            <pc:docMk/>
            <pc:sldMk cId="2432905910" sldId="271"/>
            <ac:inkMk id="5" creationId="{523361AA-E855-7544-9AC8-E3B1DFF4A969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1451686549" sldId="272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1451686549" sldId="272"/>
            <ac:inkMk id="5" creationId="{53416103-58D1-6D49-906B-118DA08E7A03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3275102960" sldId="273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3275102960" sldId="273"/>
            <ac:inkMk id="3" creationId="{2405F9CA-2D38-F342-BD20-CAC236FDAD12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2596528158" sldId="274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2596528158" sldId="274"/>
            <ac:inkMk id="13" creationId="{9C249701-FC76-1B40-8F6A-F28632AD6D98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121411749" sldId="280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121411749" sldId="280"/>
            <ac:inkMk id="3" creationId="{91282F78-FED2-234A-89F0-276E631DE049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1774809492" sldId="281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1774809492" sldId="281"/>
            <ac:inkMk id="3" creationId="{19F1532E-1DC4-DD4E-8C4D-F021199AC3C0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1958958091" sldId="282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1958958091" sldId="282"/>
            <ac:inkMk id="5" creationId="{BE84FEE9-78CA-5E49-834E-90FD7099A215}"/>
          </ac:inkMkLst>
        </pc:inkChg>
      </pc:sldChg>
      <pc:sldChg chg="addSp">
        <pc:chgData name="Hsin-Mu Tsai" userId="7730981_tp_dropbox" providerId="OAuth2" clId="{2FAB1D5D-6EB7-7845-B443-2CC1F5F32256}" dt="2018-05-09T03:29:47.842" v="2" actId="7634"/>
        <pc:sldMkLst>
          <pc:docMk/>
          <pc:sldMk cId="2087742367" sldId="283"/>
        </pc:sldMkLst>
        <pc:inkChg chg="add">
          <ac:chgData name="Hsin-Mu Tsai" userId="7730981_tp_dropbox" providerId="OAuth2" clId="{2FAB1D5D-6EB7-7845-B443-2CC1F5F32256}" dt="2018-05-09T03:29:47.842" v="2" actId="7634"/>
          <ac:inkMkLst>
            <pc:docMk/>
            <pc:sldMk cId="2087742367" sldId="283"/>
            <ac:inkMk id="5" creationId="{EBB6A3F8-6ED1-A948-B55A-A401E4087A8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0FC168A-13E4-45E3-9053-CB7244C38E80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122FEB-47A0-46B2-87A2-A72E83F23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80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2FEB-47A0-46B2-87A2-A72E83F237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9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2FEB-47A0-46B2-87A2-A72E83F237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2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2FEB-47A0-46B2-87A2-A72E83F237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MAKE-SET:</a:t>
            </a:r>
            <a:r>
              <a:rPr lang="en-US" baseline="0" dirty="0"/>
              <a:t> O(1)</a:t>
            </a:r>
          </a:p>
          <a:p>
            <a:r>
              <a:rPr lang="en-US" baseline="0" dirty="0"/>
              <a:t>FIND-SET: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2FEB-47A0-46B2-87A2-A72E83F237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9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使用簡單的</a:t>
            </a:r>
            <a:r>
              <a:rPr lang="en-US" altLang="zh-TW" dirty="0"/>
              <a:t>union</a:t>
            </a:r>
            <a:r>
              <a:rPr lang="zh-TW" altLang="en-US" dirty="0"/>
              <a:t>方法</a:t>
            </a:r>
            <a:r>
              <a:rPr lang="en-US" altLang="zh-TW" dirty="0"/>
              <a:t>(</a:t>
            </a:r>
            <a:r>
              <a:rPr lang="zh-TW" altLang="en-US" dirty="0"/>
              <a:t>永遠把第二個</a:t>
            </a:r>
            <a:r>
              <a:rPr lang="en-US" altLang="zh-TW" dirty="0"/>
              <a:t>set</a:t>
            </a:r>
            <a:r>
              <a:rPr lang="en-US" altLang="zh-TW" baseline="0" dirty="0"/>
              <a:t>, </a:t>
            </a:r>
            <a:r>
              <a:rPr lang="zh-TW" altLang="en-US" baseline="0" dirty="0"/>
              <a:t>加到第一個裡面</a:t>
            </a:r>
            <a:r>
              <a:rPr lang="en-US" altLang="zh-TW" baseline="0" dirty="0"/>
              <a:t>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2FEB-47A0-46B2-87A2-A72E83F237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5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8C-A260-9447-9D46-71F9135ABA29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CC67-EDE4-9E47-8343-6CBF08A342B5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FCB7-C7C9-0F42-8275-99BABE2A48D3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E397-0483-1F49-B00C-3D2DA1F9F6C3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A8D7-6310-7546-A052-D2C184744129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ECB-A173-C941-B736-903C015DC59B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9337-7930-E04A-9944-31FD2F63E3D1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B22B-3751-8D4F-AC48-0EB60F78E1A5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7580-EA0D-D548-9FCB-489D73CEC7FA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373-B24D-5C4C-846E-DF29F77513D9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4DA-A6A0-5D4B-A74D-22535744FBFB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CD8A74-569A-B645-8818-31CB2E9D4217}" type="datetime1">
              <a:rPr lang="en-US" altLang="zh-TW" smtClean="0"/>
              <a:t>5/22/18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C511EB7-43CD-4401-A553-20DEF40AFD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0.png"/><Relationship Id="rId5" Type="http://schemas.openxmlformats.org/officeDocument/2006/relationships/image" Target="../media/image5.png"/><Relationship Id="rId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848600" cy="1927225"/>
          </a:xfrm>
        </p:spPr>
        <p:txBody>
          <a:bodyPr/>
          <a:lstStyle/>
          <a:p>
            <a:r>
              <a:rPr lang="en-US" altLang="zh-TW" dirty="0"/>
              <a:t>Disjoint Sets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/>
              <a:t>2018/05/08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07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方法三</a:t>
            </a:r>
            <a:r>
              <a:rPr lang="en-US" altLang="zh-TW" dirty="0"/>
              <a:t> Linked-list Representation</a:t>
            </a:r>
            <a:endParaRPr lang="en-US" dirty="0"/>
          </a:p>
        </p:txBody>
      </p:sp>
      <p:sp>
        <p:nvSpPr>
          <p:cNvPr id="187" name="Content Placeholder 186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31980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使用上面的資料結構代表一個</a:t>
            </a:r>
            <a:r>
              <a:rPr lang="en-US" altLang="zh-TW" dirty="0"/>
              <a:t>disjoint set</a:t>
            </a:r>
          </a:p>
          <a:p>
            <a:r>
              <a:rPr lang="en-US" dirty="0"/>
              <a:t>MAKE-SET</a:t>
            </a:r>
            <a:r>
              <a:rPr lang="zh-TW" altLang="en-US" dirty="0"/>
              <a:t>要花多少時間</a:t>
            </a:r>
            <a:r>
              <a:rPr lang="en-US" altLang="zh-TW" dirty="0"/>
              <a:t>?</a:t>
            </a:r>
          </a:p>
          <a:p>
            <a:r>
              <a:rPr lang="en-US" dirty="0"/>
              <a:t>FIND-SET</a:t>
            </a:r>
            <a:r>
              <a:rPr lang="zh-TW" altLang="en-US" dirty="0"/>
              <a:t>要花多少時間</a:t>
            </a:r>
            <a:r>
              <a:rPr lang="en-US" altLang="zh-TW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248288" y="2433200"/>
            <a:ext cx="1154470" cy="1152128"/>
            <a:chOff x="1689338" y="3140968"/>
            <a:chExt cx="1154470" cy="1152128"/>
          </a:xfrm>
        </p:grpSpPr>
        <p:sp>
          <p:nvSpPr>
            <p:cNvPr id="5" name="Rectangle 4"/>
            <p:cNvSpPr/>
            <p:nvPr/>
          </p:nvSpPr>
          <p:spPr>
            <a:xfrm>
              <a:off x="1691680" y="3140968"/>
              <a:ext cx="11521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50096" y="3284984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50096" y="3780656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9338" y="330185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8674" y="3797473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2919" y="2051972"/>
            <a:ext cx="1008112" cy="1533810"/>
            <a:chOff x="2051720" y="1548408"/>
            <a:chExt cx="1008112" cy="1533810"/>
          </a:xfrm>
        </p:grpSpPr>
        <p:sp>
          <p:nvSpPr>
            <p:cNvPr id="11" name="Rectangle 10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4899" y="2051518"/>
            <a:ext cx="1008112" cy="1533810"/>
            <a:chOff x="2051720" y="1548408"/>
            <a:chExt cx="1008112" cy="1533810"/>
          </a:xfrm>
        </p:grpSpPr>
        <p:sp>
          <p:nvSpPr>
            <p:cNvPr id="16" name="Rectangle 15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76880" y="2051972"/>
            <a:ext cx="1008112" cy="1533810"/>
            <a:chOff x="2051720" y="1548408"/>
            <a:chExt cx="1008112" cy="1533810"/>
          </a:xfrm>
        </p:grpSpPr>
        <p:sp>
          <p:nvSpPr>
            <p:cNvPr id="20" name="Rectangle 19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/>
          <p:cNvCxnSpPr>
            <a:stCxn id="11" idx="0"/>
            <a:endCxn id="5" idx="0"/>
          </p:cNvCxnSpPr>
          <p:nvPr/>
        </p:nvCxnSpPr>
        <p:spPr>
          <a:xfrm rot="16200000" flipH="1" flipV="1">
            <a:off x="2871221" y="1007445"/>
            <a:ext cx="381228" cy="2470281"/>
          </a:xfrm>
          <a:prstGeom prst="bentConnector3">
            <a:avLst>
              <a:gd name="adj1" fmla="val -37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 flipV="1">
            <a:off x="3720665" y="295860"/>
            <a:ext cx="381682" cy="3862261"/>
          </a:xfrm>
          <a:prstGeom prst="bentConnector3">
            <a:avLst>
              <a:gd name="adj1" fmla="val -759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 flipV="1">
            <a:off x="4573378" y="-399845"/>
            <a:ext cx="381228" cy="5254242"/>
          </a:xfrm>
          <a:prstGeom prst="bentConnector3">
            <a:avLst>
              <a:gd name="adj1" fmla="val -1123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" idx="3"/>
            <a:endCxn id="22" idx="2"/>
          </p:cNvCxnSpPr>
          <p:nvPr/>
        </p:nvCxnSpPr>
        <p:spPr>
          <a:xfrm>
            <a:off x="2271046" y="3248716"/>
            <a:ext cx="4809890" cy="337066"/>
          </a:xfrm>
          <a:prstGeom prst="bentConnector4">
            <a:avLst>
              <a:gd name="adj1" fmla="val 16643"/>
              <a:gd name="adj2" fmla="val 2156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3"/>
            <a:endCxn id="13" idx="2"/>
          </p:cNvCxnSpPr>
          <p:nvPr/>
        </p:nvCxnSpPr>
        <p:spPr>
          <a:xfrm>
            <a:off x="2271046" y="2753044"/>
            <a:ext cx="2025929" cy="832738"/>
          </a:xfrm>
          <a:prstGeom prst="bentConnector4">
            <a:avLst>
              <a:gd name="adj1" fmla="val 48559"/>
              <a:gd name="adj2" fmla="val 130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3"/>
            <a:endCxn id="18" idx="1"/>
          </p:cNvCxnSpPr>
          <p:nvPr/>
        </p:nvCxnSpPr>
        <p:spPr>
          <a:xfrm flipV="1">
            <a:off x="4801031" y="3329108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205315" y="3329108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89022" y="31694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20865" y="2608349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8884" y="2639932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96545" y="2630749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data3</a:t>
            </a:r>
          </a:p>
        </p:txBody>
      </p:sp>
    </p:spTree>
    <p:extLst>
      <p:ext uri="{BB962C8B-B14F-4D97-AF65-F5344CB8AC3E}">
        <p14:creationId xmlns:p14="http://schemas.microsoft.com/office/powerpoint/2010/main" val="1214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方法三</a:t>
            </a:r>
            <a:r>
              <a:rPr lang="en-US" altLang="zh-TW" dirty="0"/>
              <a:t> Linked-list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8288" y="2433200"/>
            <a:ext cx="1154470" cy="1152128"/>
            <a:chOff x="1689338" y="3140968"/>
            <a:chExt cx="1154470" cy="1152128"/>
          </a:xfrm>
        </p:grpSpPr>
        <p:sp>
          <p:nvSpPr>
            <p:cNvPr id="6" name="Rectangle 5"/>
            <p:cNvSpPr/>
            <p:nvPr/>
          </p:nvSpPr>
          <p:spPr>
            <a:xfrm>
              <a:off x="1691680" y="3140968"/>
              <a:ext cx="11521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50096" y="3284984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0096" y="3780656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9338" y="330185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8674" y="3797473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2919" y="2051972"/>
            <a:ext cx="1008112" cy="1533810"/>
            <a:chOff x="2051720" y="1548408"/>
            <a:chExt cx="1008112" cy="1533810"/>
          </a:xfrm>
        </p:grpSpPr>
        <p:sp>
          <p:nvSpPr>
            <p:cNvPr id="12" name="Rectangle 11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4899" y="2051518"/>
            <a:ext cx="1008112" cy="1533810"/>
            <a:chOff x="2051720" y="1548408"/>
            <a:chExt cx="1008112" cy="1533810"/>
          </a:xfrm>
        </p:grpSpPr>
        <p:sp>
          <p:nvSpPr>
            <p:cNvPr id="16" name="Rectangle 15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76880" y="2051972"/>
            <a:ext cx="1008112" cy="1533810"/>
            <a:chOff x="2051720" y="1548408"/>
            <a:chExt cx="1008112" cy="1533810"/>
          </a:xfrm>
        </p:grpSpPr>
        <p:sp>
          <p:nvSpPr>
            <p:cNvPr id="20" name="Rectangle 19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Elbow Connector 22"/>
          <p:cNvCxnSpPr>
            <a:stCxn id="14" idx="0"/>
            <a:endCxn id="8" idx="0"/>
          </p:cNvCxnSpPr>
          <p:nvPr/>
        </p:nvCxnSpPr>
        <p:spPr>
          <a:xfrm rot="16200000" flipH="1" flipV="1">
            <a:off x="2871221" y="1007445"/>
            <a:ext cx="381228" cy="2470281"/>
          </a:xfrm>
          <a:prstGeom prst="bentConnector3">
            <a:avLst>
              <a:gd name="adj1" fmla="val -37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 flipV="1">
            <a:off x="3720665" y="295860"/>
            <a:ext cx="381682" cy="3862261"/>
          </a:xfrm>
          <a:prstGeom prst="bentConnector3">
            <a:avLst>
              <a:gd name="adj1" fmla="val -759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 flipV="1">
            <a:off x="4573378" y="-399845"/>
            <a:ext cx="381228" cy="5254242"/>
          </a:xfrm>
          <a:prstGeom prst="bentConnector3">
            <a:avLst>
              <a:gd name="adj1" fmla="val -1123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25" idx="2"/>
          </p:cNvCxnSpPr>
          <p:nvPr/>
        </p:nvCxnSpPr>
        <p:spPr>
          <a:xfrm>
            <a:off x="2271046" y="3248716"/>
            <a:ext cx="4809890" cy="337066"/>
          </a:xfrm>
          <a:prstGeom prst="bentConnector4">
            <a:avLst>
              <a:gd name="adj1" fmla="val 16643"/>
              <a:gd name="adj2" fmla="val 2156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6" idx="2"/>
          </p:cNvCxnSpPr>
          <p:nvPr/>
        </p:nvCxnSpPr>
        <p:spPr>
          <a:xfrm>
            <a:off x="2271046" y="2753044"/>
            <a:ext cx="2025929" cy="832738"/>
          </a:xfrm>
          <a:prstGeom prst="bentConnector4">
            <a:avLst>
              <a:gd name="adj1" fmla="val 48559"/>
              <a:gd name="adj2" fmla="val 130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21" idx="1"/>
          </p:cNvCxnSpPr>
          <p:nvPr/>
        </p:nvCxnSpPr>
        <p:spPr>
          <a:xfrm flipV="1">
            <a:off x="4801031" y="3329108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205315" y="3329108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89022" y="31694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0865" y="2608349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8884" y="2639932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96545" y="2630749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8288" y="5041661"/>
            <a:ext cx="1154470" cy="1152128"/>
            <a:chOff x="1689338" y="3140968"/>
            <a:chExt cx="1154470" cy="1152128"/>
          </a:xfrm>
        </p:grpSpPr>
        <p:sp>
          <p:nvSpPr>
            <p:cNvPr id="35" name="Rectangle 34"/>
            <p:cNvSpPr/>
            <p:nvPr/>
          </p:nvSpPr>
          <p:spPr>
            <a:xfrm>
              <a:off x="1691680" y="3140968"/>
              <a:ext cx="11521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0096" y="3284984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50096" y="3780656"/>
              <a:ext cx="362000" cy="35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9338" y="330185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78674" y="3797473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919" y="4660433"/>
            <a:ext cx="1008112" cy="1533810"/>
            <a:chOff x="2051720" y="1548408"/>
            <a:chExt cx="1008112" cy="1533810"/>
          </a:xfrm>
        </p:grpSpPr>
        <p:sp>
          <p:nvSpPr>
            <p:cNvPr id="41" name="Rectangle 40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84899" y="4659979"/>
            <a:ext cx="1008112" cy="1533810"/>
            <a:chOff x="2051720" y="1548408"/>
            <a:chExt cx="1008112" cy="1533810"/>
          </a:xfrm>
        </p:grpSpPr>
        <p:sp>
          <p:nvSpPr>
            <p:cNvPr id="45" name="Rectangle 44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76880" y="4660433"/>
            <a:ext cx="1008112" cy="1533810"/>
            <a:chOff x="2051720" y="1548408"/>
            <a:chExt cx="1008112" cy="1533810"/>
          </a:xfrm>
        </p:grpSpPr>
        <p:sp>
          <p:nvSpPr>
            <p:cNvPr id="49" name="Rectangle 48"/>
            <p:cNvSpPr/>
            <p:nvPr/>
          </p:nvSpPr>
          <p:spPr>
            <a:xfrm>
              <a:off x="2051720" y="154840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1720" y="206084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51720" y="2569778"/>
              <a:ext cx="1008112" cy="512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Elbow Connector 54"/>
          <p:cNvCxnSpPr>
            <a:stCxn id="42" idx="3"/>
            <a:endCxn id="57" idx="2"/>
          </p:cNvCxnSpPr>
          <p:nvPr/>
        </p:nvCxnSpPr>
        <p:spPr>
          <a:xfrm>
            <a:off x="2271046" y="5857177"/>
            <a:ext cx="4809890" cy="337066"/>
          </a:xfrm>
          <a:prstGeom prst="bentConnector4">
            <a:avLst>
              <a:gd name="adj1" fmla="val 16643"/>
              <a:gd name="adj2" fmla="val 2156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</p:cNvCxnSpPr>
          <p:nvPr/>
        </p:nvCxnSpPr>
        <p:spPr>
          <a:xfrm>
            <a:off x="2271046" y="5361505"/>
            <a:ext cx="2025929" cy="832738"/>
          </a:xfrm>
          <a:prstGeom prst="bentConnector4">
            <a:avLst>
              <a:gd name="adj1" fmla="val 48559"/>
              <a:gd name="adj2" fmla="val 130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801031" y="5937569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205315" y="5937569"/>
            <a:ext cx="383868" cy="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89022" y="57778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20865" y="5216810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28884" y="5248393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96545" y="5239210"/>
            <a:ext cx="88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34595" y="265457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如何</a:t>
            </a:r>
            <a:r>
              <a:rPr lang="en-US" altLang="zh-TW" dirty="0"/>
              <a:t>union?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07388" y="378515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花多少時間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0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方法三</a:t>
            </a:r>
            <a:r>
              <a:rPr lang="en-US" altLang="zh-TW" dirty="0"/>
              <a:t> Linked-list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Worst-case?</a:t>
                </a:r>
              </a:p>
              <a:p>
                <a:r>
                  <a:rPr lang="en-US" dirty="0"/>
                  <a:t>MAKE-SET for n items</a:t>
                </a:r>
              </a:p>
              <a:p>
                <a:r>
                  <a:rPr lang="en-US" dirty="0"/>
                  <a:t>Union(s2, s1)  // now s2 has two items {1,2}  </a:t>
                </a:r>
              </a:p>
              <a:p>
                <a:r>
                  <a:rPr lang="en-US" dirty="0"/>
                  <a:t>Union(s3, s2) // now s3 has three items {1,2,3}</a:t>
                </a:r>
              </a:p>
              <a:p>
                <a:r>
                  <a:rPr lang="is-IS" dirty="0"/>
                  <a:t>…</a:t>
                </a:r>
              </a:p>
              <a:p>
                <a:r>
                  <a:rPr lang="is-IS" dirty="0"/>
                  <a:t>Union (sn, sn-1) // now sn has n items</a:t>
                </a:r>
              </a:p>
              <a:p>
                <a:endParaRPr lang="is-IS" dirty="0"/>
              </a:p>
              <a:p>
                <a:r>
                  <a:rPr lang="is-IS" dirty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改良版 </a:t>
            </a:r>
            <a:r>
              <a:rPr lang="en-US" altLang="zh-TW" dirty="0"/>
              <a:t>Weighted 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之前的問題在於</a:t>
            </a:r>
            <a:r>
              <a:rPr lang="en-US" altLang="zh-TW" dirty="0"/>
              <a:t>, </a:t>
            </a:r>
            <a:r>
              <a:rPr lang="zh-TW" altLang="en-US" dirty="0"/>
              <a:t>結合的時候沒有仔細選誰併入誰</a:t>
            </a:r>
            <a:endParaRPr lang="en-US" altLang="zh-TW" dirty="0"/>
          </a:p>
          <a:p>
            <a:r>
              <a:rPr lang="zh-TW" altLang="en-US" dirty="0"/>
              <a:t>如果從一開始</a:t>
            </a:r>
            <a:r>
              <a:rPr lang="en-US" altLang="zh-TW" dirty="0"/>
              <a:t>(</a:t>
            </a:r>
            <a:r>
              <a:rPr lang="zh-TW" altLang="en-US" dirty="0"/>
              <a:t>每一個</a:t>
            </a:r>
            <a:r>
              <a:rPr lang="en-US" altLang="zh-TW" dirty="0"/>
              <a:t>set</a:t>
            </a:r>
            <a:r>
              <a:rPr lang="zh-TW" altLang="en-US" dirty="0"/>
              <a:t>只有一個</a:t>
            </a:r>
            <a:r>
              <a:rPr lang="en-US" altLang="zh-TW" dirty="0"/>
              <a:t>element)</a:t>
            </a:r>
            <a:r>
              <a:rPr lang="zh-TW" altLang="en-US" dirty="0"/>
              <a:t>的時候，每次</a:t>
            </a:r>
            <a:r>
              <a:rPr lang="en-US" altLang="zh-TW" dirty="0"/>
              <a:t>UNION</a:t>
            </a:r>
            <a:r>
              <a:rPr lang="zh-TW" altLang="en-US" dirty="0"/>
              <a:t>的時候仔細選擇誰要當新的頭，</a:t>
            </a:r>
            <a:r>
              <a:rPr lang="en-US" altLang="zh-TW" dirty="0"/>
              <a:t> </a:t>
            </a:r>
            <a:r>
              <a:rPr lang="zh-TW" altLang="en-US" dirty="0"/>
              <a:t>則可以避免這個問題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Weighted Union: Union</a:t>
            </a:r>
            <a:r>
              <a:rPr lang="zh-TW" altLang="en-US" dirty="0"/>
              <a:t>的時候用某種</a:t>
            </a:r>
            <a:r>
              <a:rPr lang="en-US" altLang="zh-TW" dirty="0"/>
              <a:t>”weight”</a:t>
            </a:r>
            <a:r>
              <a:rPr lang="zh-TW" altLang="en-US" dirty="0"/>
              <a:t>來決定誰當</a:t>
            </a:r>
            <a:r>
              <a:rPr lang="en-US" altLang="zh-TW" dirty="0"/>
              <a:t>root. (</a:t>
            </a:r>
            <a:r>
              <a:rPr lang="zh-TW" altLang="en-US" dirty="0"/>
              <a:t>必須記錄這些</a:t>
            </a:r>
            <a:r>
              <a:rPr lang="en-US" altLang="zh-TW" dirty="0"/>
              <a:t>weight)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b="1" dirty="0"/>
              <a:t>Union by size</a:t>
            </a:r>
            <a:r>
              <a:rPr lang="en-US" altLang="zh-TW" dirty="0"/>
              <a:t>: </a:t>
            </a:r>
            <a:r>
              <a:rPr lang="zh-TW" altLang="en-US" dirty="0"/>
              <a:t>每個</a:t>
            </a:r>
            <a:r>
              <a:rPr lang="en-US" altLang="zh-TW" dirty="0"/>
              <a:t>set (tree)</a:t>
            </a:r>
            <a:r>
              <a:rPr lang="zh-TW" altLang="en-US" dirty="0"/>
              <a:t>紀錄裡面有幾個</a:t>
            </a:r>
            <a:r>
              <a:rPr lang="en-US" altLang="zh-TW" dirty="0"/>
              <a:t>node (element). Size</a:t>
            </a:r>
            <a:r>
              <a:rPr lang="zh-TW" altLang="en-US" dirty="0"/>
              <a:t>大的</a:t>
            </a:r>
            <a:r>
              <a:rPr lang="en-US" altLang="zh-TW" dirty="0"/>
              <a:t>set</a:t>
            </a:r>
            <a:r>
              <a:rPr lang="zh-TW" altLang="en-US" dirty="0"/>
              <a:t>的</a:t>
            </a:r>
            <a:r>
              <a:rPr lang="en-US" altLang="zh-TW" dirty="0"/>
              <a:t>root</a:t>
            </a:r>
            <a:r>
              <a:rPr lang="zh-TW" altLang="en-US" dirty="0"/>
              <a:t>當合併之後的</a:t>
            </a:r>
            <a:r>
              <a:rPr lang="en-US" altLang="zh-TW" dirty="0"/>
              <a:t>tree</a:t>
            </a:r>
            <a:r>
              <a:rPr lang="zh-TW" altLang="en-US" dirty="0"/>
              <a:t>的</a:t>
            </a:r>
            <a:r>
              <a:rPr lang="en-US" altLang="zh-TW" dirty="0"/>
              <a:t>root.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b="1" dirty="0"/>
              <a:t>Union by height</a:t>
            </a:r>
            <a:r>
              <a:rPr lang="en-US" altLang="zh-TW" dirty="0"/>
              <a:t>:</a:t>
            </a:r>
            <a:r>
              <a:rPr lang="zh-TW" altLang="en-US" dirty="0"/>
              <a:t>每個</a:t>
            </a:r>
            <a:r>
              <a:rPr lang="en-US" altLang="zh-TW" dirty="0"/>
              <a:t>set (tree)</a:t>
            </a:r>
            <a:r>
              <a:rPr lang="zh-TW" altLang="en-US" dirty="0"/>
              <a:t>紀錄裡面</a:t>
            </a:r>
            <a:r>
              <a:rPr lang="en-US" altLang="zh-TW" dirty="0"/>
              <a:t>tree</a:t>
            </a:r>
            <a:r>
              <a:rPr lang="zh-TW" altLang="en-US" dirty="0"/>
              <a:t>的高度</a:t>
            </a:r>
            <a:r>
              <a:rPr lang="en-US" altLang="zh-TW" dirty="0"/>
              <a:t>. </a:t>
            </a:r>
            <a:r>
              <a:rPr lang="zh-TW" altLang="en-US" dirty="0"/>
              <a:t>比較高的</a:t>
            </a:r>
            <a:r>
              <a:rPr lang="en-US" altLang="zh-TW" dirty="0"/>
              <a:t>set</a:t>
            </a:r>
            <a:r>
              <a:rPr lang="zh-TW" altLang="en-US" dirty="0"/>
              <a:t>的</a:t>
            </a:r>
            <a:r>
              <a:rPr lang="en-US" altLang="zh-TW" dirty="0"/>
              <a:t>root</a:t>
            </a:r>
            <a:r>
              <a:rPr lang="zh-TW" altLang="en-US" dirty="0"/>
              <a:t>當合併之後的</a:t>
            </a:r>
            <a:r>
              <a:rPr lang="en-US" altLang="zh-TW" dirty="0"/>
              <a:t>tree</a:t>
            </a:r>
            <a:r>
              <a:rPr lang="zh-TW" altLang="en-US" dirty="0"/>
              <a:t>的</a:t>
            </a:r>
            <a:r>
              <a:rPr lang="en-US" altLang="zh-TW" dirty="0"/>
              <a:t>root. (</a:t>
            </a:r>
            <a:r>
              <a:rPr lang="zh-TW" altLang="en-US" dirty="0"/>
              <a:t>例如方法二可以適用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使用兩者的執行時間相似</a:t>
            </a:r>
            <a:r>
              <a:rPr lang="en-US" altLang="zh-TW" dirty="0"/>
              <a:t>, </a:t>
            </a:r>
            <a:r>
              <a:rPr lang="zh-TW" altLang="en-US" dirty="0"/>
              <a:t>下面使用</a:t>
            </a:r>
            <a:r>
              <a:rPr lang="en-US" altLang="zh-TW" dirty="0"/>
              <a:t>Union by size</a:t>
            </a:r>
            <a:r>
              <a:rPr lang="zh-TW" altLang="en-US" dirty="0"/>
              <a:t>舉例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 by size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/>
                  <a:t>考慮某個</a:t>
                </a:r>
                <a:r>
                  <a:rPr lang="en-US" altLang="zh-TW" dirty="0"/>
                  <a:t>element x, </a:t>
                </a:r>
                <a:r>
                  <a:rPr lang="zh-TW" altLang="en-US" dirty="0"/>
                  <a:t>一開始它所屬的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只有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element</a:t>
                </a:r>
              </a:p>
              <a:p>
                <a:r>
                  <a:rPr lang="zh-TW" altLang="en-US" dirty="0"/>
                  <a:t>跟別人</a:t>
                </a:r>
                <a:r>
                  <a:rPr lang="en-US" altLang="zh-TW" dirty="0"/>
                  <a:t>union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如果加入別人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別人當</a:t>
                </a:r>
                <a:r>
                  <a:rPr lang="en-US" altLang="zh-TW" dirty="0"/>
                  <a:t>root)</a:t>
                </a:r>
                <a:r>
                  <a:rPr lang="zh-TW" altLang="en-US" dirty="0"/>
                  <a:t>就是比較小的</a:t>
                </a:r>
                <a:endParaRPr lang="en-US" altLang="zh-TW" dirty="0"/>
              </a:p>
              <a:p>
                <a:r>
                  <a:rPr lang="zh-TW" altLang="en-US" dirty="0"/>
                  <a:t>第一次</a:t>
                </a:r>
                <a:r>
                  <a:rPr lang="en-US" altLang="zh-TW" dirty="0"/>
                  <a:t>union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如果是加入別人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產生的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最少有兩個</a:t>
                </a:r>
                <a:r>
                  <a:rPr lang="en-US" altLang="zh-TW" dirty="0"/>
                  <a:t>element</a:t>
                </a:r>
              </a:p>
              <a:p>
                <a:r>
                  <a:rPr lang="zh-TW" altLang="en-US" dirty="0"/>
                  <a:t>第二次</a:t>
                </a:r>
                <a:r>
                  <a:rPr lang="en-US" altLang="zh-TW" dirty="0"/>
                  <a:t>union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如果是加入別人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產生的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最少有四個</a:t>
                </a:r>
                <a:r>
                  <a:rPr lang="en-US" altLang="zh-TW" dirty="0"/>
                  <a:t>element</a:t>
                </a:r>
              </a:p>
              <a:p>
                <a:r>
                  <a:rPr lang="en-US" altLang="zh-TW" dirty="0"/>
                  <a:t>…</a:t>
                </a:r>
              </a:p>
              <a:p>
                <a:r>
                  <a:rPr lang="en-US" altLang="zh-TW" dirty="0">
                    <a:sym typeface="Wingdings" pitchFamily="2" charset="2"/>
                  </a:rPr>
                  <a:t></a:t>
                </a:r>
                <a:r>
                  <a:rPr lang="zh-TW" altLang="en-US" dirty="0">
                    <a:sym typeface="Wingdings" pitchFamily="2" charset="2"/>
                  </a:rPr>
                  <a:t>每次加入別人的時候</a:t>
                </a:r>
                <a:r>
                  <a:rPr lang="en-US" altLang="zh-TW" dirty="0">
                    <a:sym typeface="Wingdings" pitchFamily="2" charset="2"/>
                  </a:rPr>
                  <a:t>, set</a:t>
                </a:r>
                <a:r>
                  <a:rPr lang="zh-TW" altLang="en-US" dirty="0">
                    <a:sym typeface="Wingdings" pitchFamily="2" charset="2"/>
                  </a:rPr>
                  <a:t>的</a:t>
                </a:r>
                <a:r>
                  <a:rPr lang="en-US" altLang="zh-TW" dirty="0">
                    <a:sym typeface="Wingdings" pitchFamily="2" charset="2"/>
                  </a:rPr>
                  <a:t>size</a:t>
                </a:r>
                <a:r>
                  <a:rPr lang="zh-TW" altLang="en-US" dirty="0">
                    <a:sym typeface="Wingdings" pitchFamily="2" charset="2"/>
                  </a:rPr>
                  <a:t>最少會變兩倍大</a:t>
                </a:r>
                <a:endParaRPr lang="en-US" altLang="zh-TW" dirty="0">
                  <a:sym typeface="Wingdings" pitchFamily="2" charset="2"/>
                </a:endParaRPr>
              </a:p>
              <a:p>
                <a:r>
                  <a:rPr lang="zh-TW" altLang="en-US" dirty="0">
                    <a:sym typeface="Wingdings" pitchFamily="2" charset="2"/>
                  </a:rPr>
                  <a:t>如果某個</a:t>
                </a:r>
                <a:r>
                  <a:rPr lang="en-US" altLang="zh-TW" dirty="0">
                    <a:sym typeface="Wingdings" pitchFamily="2" charset="2"/>
                  </a:rPr>
                  <a:t>item x</a:t>
                </a:r>
                <a:r>
                  <a:rPr lang="zh-TW" altLang="en-US" dirty="0">
                    <a:sym typeface="Wingdings" pitchFamily="2" charset="2"/>
                  </a:rPr>
                  <a:t>的</a:t>
                </a:r>
                <a:r>
                  <a:rPr lang="en-US" altLang="zh-TW" dirty="0">
                    <a:sym typeface="Wingdings" pitchFamily="2" charset="2"/>
                  </a:rPr>
                  <a:t>pointer</a:t>
                </a:r>
                <a:r>
                  <a:rPr lang="zh-TW" altLang="en-US" dirty="0">
                    <a:sym typeface="Wingdings" pitchFamily="2" charset="2"/>
                  </a:rPr>
                  <a:t>被</a:t>
                </a:r>
                <a:r>
                  <a:rPr lang="en-US" altLang="zh-TW" dirty="0">
                    <a:sym typeface="Wingdings" pitchFamily="2" charset="2"/>
                  </a:rPr>
                  <a:t>update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charset="0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dirty="0">
                    <a:sym typeface="Wingdings" pitchFamily="2" charset="2"/>
                  </a:rPr>
                  <a:t>次</a:t>
                </a:r>
                <a:r>
                  <a:rPr lang="en-US" altLang="zh-TW" dirty="0">
                    <a:sym typeface="Wingdings" pitchFamily="2" charset="2"/>
                  </a:rPr>
                  <a:t>, </a:t>
                </a:r>
                <a:r>
                  <a:rPr lang="zh-TW" altLang="en-US" dirty="0">
                    <a:sym typeface="Wingdings" pitchFamily="2" charset="2"/>
                  </a:rPr>
                  <a:t>則他所屬的</a:t>
                </a:r>
                <a:r>
                  <a:rPr lang="en-US" altLang="zh-TW" dirty="0">
                    <a:sym typeface="Wingdings" pitchFamily="2" charset="2"/>
                  </a:rPr>
                  <a:t>set</a:t>
                </a:r>
                <a:r>
                  <a:rPr lang="zh-TW" altLang="en-US" dirty="0">
                    <a:sym typeface="Wingdings" pitchFamily="2" charset="2"/>
                  </a:rPr>
                  <a:t>至少有</a:t>
                </a:r>
                <a:r>
                  <a:rPr lang="en-US" altLang="zh-TW" dirty="0">
                    <a:sym typeface="Wingdings" pitchFamily="2" charset="2"/>
                  </a:rPr>
                  <a:t>k</a:t>
                </a:r>
                <a:r>
                  <a:rPr lang="zh-TW" altLang="en-US" dirty="0">
                    <a:sym typeface="Wingdings" pitchFamily="2" charset="2"/>
                  </a:rPr>
                  <a:t>個東西</a:t>
                </a:r>
                <a:r>
                  <a:rPr lang="en-US" altLang="zh-TW" dirty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最大的</a:t>
                </a:r>
                <a:r>
                  <a:rPr lang="en-US" altLang="zh-TW" dirty="0">
                    <a:sym typeface="Wingdings" pitchFamily="2" charset="2"/>
                  </a:rPr>
                  <a:t>set</a:t>
                </a:r>
                <a:r>
                  <a:rPr lang="zh-TW" altLang="en-US" dirty="0">
                    <a:sym typeface="Wingdings" pitchFamily="2" charset="2"/>
                  </a:rPr>
                  <a:t>只會有</a:t>
                </a:r>
                <a:r>
                  <a:rPr lang="en-US" altLang="zh-TW" dirty="0">
                    <a:sym typeface="Wingdings" pitchFamily="2" charset="2"/>
                  </a:rPr>
                  <a:t>n</a:t>
                </a:r>
                <a:r>
                  <a:rPr lang="zh-TW" altLang="en-US" dirty="0">
                    <a:sym typeface="Wingdings" pitchFamily="2" charset="2"/>
                  </a:rPr>
                  <a:t>個東西</a:t>
                </a:r>
                <a:r>
                  <a:rPr lang="en-US" altLang="zh-TW" dirty="0">
                    <a:sym typeface="Wingdings" pitchFamily="2" charset="2"/>
                  </a:rPr>
                  <a:t>, </a:t>
                </a:r>
                <a:r>
                  <a:rPr lang="zh-TW" altLang="en-US" dirty="0">
                    <a:sym typeface="Wingdings" pitchFamily="2" charset="2"/>
                  </a:rPr>
                  <a:t>因此每個</a:t>
                </a:r>
                <a:r>
                  <a:rPr lang="en-US" altLang="zh-TW" dirty="0">
                    <a:sym typeface="Wingdings" pitchFamily="2" charset="2"/>
                  </a:rPr>
                  <a:t>item</a:t>
                </a:r>
                <a:r>
                  <a:rPr lang="zh-TW" altLang="en-US" dirty="0">
                    <a:sym typeface="Wingdings" pitchFamily="2" charset="2"/>
                  </a:rPr>
                  <a:t>最多</a:t>
                </a:r>
                <a:r>
                  <a:rPr lang="en-US" altLang="zh-TW" dirty="0">
                    <a:sym typeface="Wingdings" pitchFamily="2" charset="2"/>
                  </a:rPr>
                  <a:t>update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charset="0"/>
                            <a:sym typeface="Wingdings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>
                    <a:sym typeface="Wingdings" pitchFamily="2" charset="2"/>
                  </a:rPr>
                  <a:t> </a:t>
                </a:r>
                <a:r>
                  <a:rPr lang="zh-TW" altLang="en-US" dirty="0">
                    <a:sym typeface="Wingdings" pitchFamily="2" charset="2"/>
                  </a:rPr>
                  <a:t>次</a:t>
                </a:r>
                <a:r>
                  <a:rPr lang="en-US" altLang="zh-TW" dirty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/>
                  <a:t>因此</a:t>
                </a:r>
                <a:r>
                  <a:rPr lang="zh-TW" altLang="en-US" b="1" dirty="0"/>
                  <a:t>所有</a:t>
                </a:r>
                <a:r>
                  <a:rPr lang="en-US" altLang="zh-TW" b="1" dirty="0"/>
                  <a:t>union</a:t>
                </a:r>
                <a:r>
                  <a:rPr lang="zh-TW" altLang="en-US" b="1" dirty="0"/>
                  <a:t>的</a:t>
                </a:r>
                <a:r>
                  <a:rPr lang="en-US" altLang="zh-TW" b="1" dirty="0"/>
                  <a:t>operation(</a:t>
                </a:r>
                <a:r>
                  <a:rPr lang="zh-TW" altLang="en-US" b="1" dirty="0"/>
                  <a:t>包含在</a:t>
                </a:r>
                <a:r>
                  <a:rPr lang="en-US" altLang="zh-TW" b="1" dirty="0"/>
                  <a:t>m</a:t>
                </a:r>
                <a:r>
                  <a:rPr lang="zh-TW" altLang="en-US" b="1" dirty="0"/>
                  <a:t>次</a:t>
                </a:r>
                <a:r>
                  <a:rPr lang="en-US" altLang="zh-TW" b="1" dirty="0"/>
                  <a:t> operation</a:t>
                </a:r>
                <a:r>
                  <a:rPr lang="zh-TW" altLang="en-US" b="1" dirty="0"/>
                  <a:t>中</a:t>
                </a:r>
                <a:r>
                  <a:rPr lang="en-US" altLang="zh-TW" b="1" dirty="0"/>
                  <a:t>)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最多花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876800"/>
              </a:xfrm>
              <a:blipFill rotWithShape="0">
                <a:blip r:embed="rId2"/>
                <a:stretch>
                  <a:fillRect l="-501" t="-1125"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763688" y="5661248"/>
                <a:ext cx="123379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61248"/>
                <a:ext cx="123379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75856" y="583127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186" y="500799"/>
            <a:ext cx="8229600" cy="990600"/>
          </a:xfrm>
        </p:spPr>
        <p:txBody>
          <a:bodyPr/>
          <a:lstStyle/>
          <a:p>
            <a:r>
              <a:rPr lang="zh-TW" altLang="en-US" dirty="0"/>
              <a:t>回到方法二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FIND-SET(x)?</a:t>
            </a:r>
          </a:p>
          <a:p>
            <a:pPr lvl="1"/>
            <a:r>
              <a:rPr lang="zh-TW" altLang="en-US" dirty="0"/>
              <a:t>必須找到該</a:t>
            </a:r>
            <a:r>
              <a:rPr lang="en-US" altLang="zh-TW" dirty="0"/>
              <a:t>”tree”</a:t>
            </a:r>
            <a:r>
              <a:rPr lang="zh-TW" altLang="en-US" dirty="0"/>
              <a:t>的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時間複雜度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跟樹的高度有關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Worst case: skew tree (</a:t>
            </a:r>
            <a:r>
              <a:rPr lang="zh-TW" altLang="en-US" dirty="0"/>
              <a:t>一條龍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UNION(</a:t>
            </a:r>
            <a:r>
              <a:rPr lang="en-US" altLang="zh-TW" dirty="0" err="1"/>
              <a:t>x,y</a:t>
            </a:r>
            <a:r>
              <a:rPr lang="en-US" altLang="zh-TW" dirty="0"/>
              <a:t>)?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element x</a:t>
            </a:r>
            <a:r>
              <a:rPr lang="zh-TW" altLang="en-US" dirty="0"/>
              <a:t>的</a:t>
            </a:r>
            <a:r>
              <a:rPr lang="en-US" altLang="zh-TW" dirty="0"/>
              <a:t>set</a:t>
            </a:r>
            <a:r>
              <a:rPr lang="zh-TW" altLang="en-US" dirty="0"/>
              <a:t>的</a:t>
            </a:r>
            <a:r>
              <a:rPr lang="en-US" altLang="zh-TW" dirty="0"/>
              <a:t>root</a:t>
            </a:r>
            <a:r>
              <a:rPr lang="zh-TW" altLang="en-US" dirty="0"/>
              <a:t>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parent (array</a:t>
            </a:r>
            <a:r>
              <a:rPr lang="zh-TW" altLang="en-US" dirty="0"/>
              <a:t>的值</a:t>
            </a:r>
            <a:r>
              <a:rPr lang="en-US" altLang="zh-TW" dirty="0"/>
              <a:t>)</a:t>
            </a:r>
            <a:r>
              <a:rPr lang="zh-TW" altLang="en-US" dirty="0"/>
              <a:t>設成</a:t>
            </a:r>
            <a:r>
              <a:rPr lang="en-US" altLang="zh-TW" dirty="0"/>
              <a:t>y (</a:t>
            </a:r>
            <a:r>
              <a:rPr lang="zh-TW" altLang="en-US" dirty="0"/>
              <a:t>或反過來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UNION(2,4)</a:t>
            </a:r>
          </a:p>
          <a:p>
            <a:r>
              <a:rPr lang="zh-TW" altLang="en-US" dirty="0"/>
              <a:t>時間複雜度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如果不計算找</a:t>
            </a:r>
            <a:r>
              <a:rPr lang="en-US" altLang="zh-TW" dirty="0"/>
              <a:t>root</a:t>
            </a:r>
            <a:r>
              <a:rPr lang="zh-TW" altLang="en-US" dirty="0"/>
              <a:t>的部分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通常需要先用</a:t>
            </a:r>
            <a:r>
              <a:rPr lang="en-US" altLang="zh-TW" dirty="0"/>
              <a:t>FIND</a:t>
            </a:r>
            <a:br>
              <a:rPr lang="en-US" altLang="zh-TW" dirty="0"/>
            </a:br>
            <a:r>
              <a:rPr lang="zh-TW" altLang="en-US" dirty="0"/>
              <a:t>檢查兩個是否為同</a:t>
            </a:r>
            <a:r>
              <a:rPr lang="en-US" altLang="zh-TW" dirty="0"/>
              <a:t>set)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326767" y="2241164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966727" y="3084935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0"/>
            <a:endCxn id="5" idx="3"/>
          </p:cNvCxnSpPr>
          <p:nvPr/>
        </p:nvCxnSpPr>
        <p:spPr>
          <a:xfrm flipV="1">
            <a:off x="5146747" y="2575243"/>
            <a:ext cx="232747" cy="509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9" idx="0"/>
            <a:endCxn id="5" idx="5"/>
          </p:cNvCxnSpPr>
          <p:nvPr/>
        </p:nvCxnSpPr>
        <p:spPr>
          <a:xfrm flipH="1" flipV="1">
            <a:off x="5634080" y="2575243"/>
            <a:ext cx="392071" cy="4663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5846131" y="3041636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238203" y="3781133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0"/>
            <a:endCxn id="9" idx="5"/>
          </p:cNvCxnSpPr>
          <p:nvPr/>
        </p:nvCxnSpPr>
        <p:spPr>
          <a:xfrm flipH="1" flipV="1">
            <a:off x="6153444" y="3375715"/>
            <a:ext cx="264779" cy="4054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762688" y="2265189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>
          <a:xfrm>
            <a:off x="6892309" y="1883518"/>
            <a:ext cx="460838" cy="428078"/>
          </a:xfrm>
          <a:custGeom>
            <a:avLst/>
            <a:gdLst>
              <a:gd name="connsiteX0" fmla="*/ 0 w 685800"/>
              <a:gd name="connsiteY0" fmla="*/ 560591 h 636864"/>
              <a:gd name="connsiteX1" fmla="*/ 12700 w 685800"/>
              <a:gd name="connsiteY1" fmla="*/ 420891 h 636864"/>
              <a:gd name="connsiteX2" fmla="*/ 25400 w 685800"/>
              <a:gd name="connsiteY2" fmla="*/ 243091 h 636864"/>
              <a:gd name="connsiteX3" fmla="*/ 177800 w 685800"/>
              <a:gd name="connsiteY3" fmla="*/ 77991 h 636864"/>
              <a:gd name="connsiteX4" fmla="*/ 215900 w 685800"/>
              <a:gd name="connsiteY4" fmla="*/ 52591 h 636864"/>
              <a:gd name="connsiteX5" fmla="*/ 292100 w 685800"/>
              <a:gd name="connsiteY5" fmla="*/ 39891 h 636864"/>
              <a:gd name="connsiteX6" fmla="*/ 584200 w 685800"/>
              <a:gd name="connsiteY6" fmla="*/ 65291 h 636864"/>
              <a:gd name="connsiteX7" fmla="*/ 647700 w 685800"/>
              <a:gd name="connsiteY7" fmla="*/ 141491 h 636864"/>
              <a:gd name="connsiteX8" fmla="*/ 685800 w 685800"/>
              <a:gd name="connsiteY8" fmla="*/ 179591 h 636864"/>
              <a:gd name="connsiteX9" fmla="*/ 673100 w 685800"/>
              <a:gd name="connsiteY9" fmla="*/ 243091 h 636864"/>
              <a:gd name="connsiteX10" fmla="*/ 571500 w 685800"/>
              <a:gd name="connsiteY10" fmla="*/ 344691 h 636864"/>
              <a:gd name="connsiteX11" fmla="*/ 533400 w 685800"/>
              <a:gd name="connsiteY11" fmla="*/ 382791 h 636864"/>
              <a:gd name="connsiteX12" fmla="*/ 482600 w 685800"/>
              <a:gd name="connsiteY12" fmla="*/ 408191 h 636864"/>
              <a:gd name="connsiteX13" fmla="*/ 342900 w 685800"/>
              <a:gd name="connsiteY13" fmla="*/ 497091 h 636864"/>
              <a:gd name="connsiteX14" fmla="*/ 292100 w 685800"/>
              <a:gd name="connsiteY14" fmla="*/ 547891 h 636864"/>
              <a:gd name="connsiteX15" fmla="*/ 215900 w 685800"/>
              <a:gd name="connsiteY15" fmla="*/ 598691 h 636864"/>
              <a:gd name="connsiteX16" fmla="*/ 177800 w 685800"/>
              <a:gd name="connsiteY16" fmla="*/ 636791 h 63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" h="636864">
                <a:moveTo>
                  <a:pt x="0" y="560591"/>
                </a:moveTo>
                <a:cubicBezTo>
                  <a:pt x="4233" y="514024"/>
                  <a:pt x="8971" y="467501"/>
                  <a:pt x="12700" y="420891"/>
                </a:cubicBezTo>
                <a:cubicBezTo>
                  <a:pt x="17438" y="361663"/>
                  <a:pt x="10402" y="300585"/>
                  <a:pt x="25400" y="243091"/>
                </a:cubicBezTo>
                <a:cubicBezTo>
                  <a:pt x="56549" y="123687"/>
                  <a:pt x="89371" y="131049"/>
                  <a:pt x="177800" y="77991"/>
                </a:cubicBezTo>
                <a:cubicBezTo>
                  <a:pt x="190888" y="70138"/>
                  <a:pt x="201420" y="57418"/>
                  <a:pt x="215900" y="52591"/>
                </a:cubicBezTo>
                <a:cubicBezTo>
                  <a:pt x="240329" y="44448"/>
                  <a:pt x="266700" y="44124"/>
                  <a:pt x="292100" y="39891"/>
                </a:cubicBezTo>
                <a:cubicBezTo>
                  <a:pt x="402961" y="-15539"/>
                  <a:pt x="382804" y="-18624"/>
                  <a:pt x="584200" y="65291"/>
                </a:cubicBezTo>
                <a:cubicBezTo>
                  <a:pt x="614720" y="78008"/>
                  <a:pt x="625734" y="116779"/>
                  <a:pt x="647700" y="141491"/>
                </a:cubicBezTo>
                <a:cubicBezTo>
                  <a:pt x="659632" y="154915"/>
                  <a:pt x="673100" y="166891"/>
                  <a:pt x="685800" y="179591"/>
                </a:cubicBezTo>
                <a:cubicBezTo>
                  <a:pt x="681567" y="200758"/>
                  <a:pt x="681867" y="223366"/>
                  <a:pt x="673100" y="243091"/>
                </a:cubicBezTo>
                <a:cubicBezTo>
                  <a:pt x="651570" y="291533"/>
                  <a:pt x="609480" y="311458"/>
                  <a:pt x="571500" y="344691"/>
                </a:cubicBezTo>
                <a:cubicBezTo>
                  <a:pt x="557983" y="356518"/>
                  <a:pt x="548015" y="372352"/>
                  <a:pt x="533400" y="382791"/>
                </a:cubicBezTo>
                <a:cubicBezTo>
                  <a:pt x="517994" y="393795"/>
                  <a:pt x="498834" y="398451"/>
                  <a:pt x="482600" y="408191"/>
                </a:cubicBezTo>
                <a:cubicBezTo>
                  <a:pt x="435270" y="436589"/>
                  <a:pt x="387410" y="464450"/>
                  <a:pt x="342900" y="497091"/>
                </a:cubicBezTo>
                <a:cubicBezTo>
                  <a:pt x="323589" y="511253"/>
                  <a:pt x="310800" y="532931"/>
                  <a:pt x="292100" y="547891"/>
                </a:cubicBezTo>
                <a:cubicBezTo>
                  <a:pt x="268262" y="566961"/>
                  <a:pt x="215900" y="598691"/>
                  <a:pt x="215900" y="598691"/>
                </a:cubicBezTo>
                <a:cubicBezTo>
                  <a:pt x="188152" y="640313"/>
                  <a:pt x="205764" y="636791"/>
                  <a:pt x="177800" y="63679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5506787" y="1797854"/>
            <a:ext cx="460838" cy="428078"/>
          </a:xfrm>
          <a:custGeom>
            <a:avLst/>
            <a:gdLst>
              <a:gd name="connsiteX0" fmla="*/ 0 w 685800"/>
              <a:gd name="connsiteY0" fmla="*/ 560591 h 636864"/>
              <a:gd name="connsiteX1" fmla="*/ 12700 w 685800"/>
              <a:gd name="connsiteY1" fmla="*/ 420891 h 636864"/>
              <a:gd name="connsiteX2" fmla="*/ 25400 w 685800"/>
              <a:gd name="connsiteY2" fmla="*/ 243091 h 636864"/>
              <a:gd name="connsiteX3" fmla="*/ 177800 w 685800"/>
              <a:gd name="connsiteY3" fmla="*/ 77991 h 636864"/>
              <a:gd name="connsiteX4" fmla="*/ 215900 w 685800"/>
              <a:gd name="connsiteY4" fmla="*/ 52591 h 636864"/>
              <a:gd name="connsiteX5" fmla="*/ 292100 w 685800"/>
              <a:gd name="connsiteY5" fmla="*/ 39891 h 636864"/>
              <a:gd name="connsiteX6" fmla="*/ 584200 w 685800"/>
              <a:gd name="connsiteY6" fmla="*/ 65291 h 636864"/>
              <a:gd name="connsiteX7" fmla="*/ 647700 w 685800"/>
              <a:gd name="connsiteY7" fmla="*/ 141491 h 636864"/>
              <a:gd name="connsiteX8" fmla="*/ 685800 w 685800"/>
              <a:gd name="connsiteY8" fmla="*/ 179591 h 636864"/>
              <a:gd name="connsiteX9" fmla="*/ 673100 w 685800"/>
              <a:gd name="connsiteY9" fmla="*/ 243091 h 636864"/>
              <a:gd name="connsiteX10" fmla="*/ 571500 w 685800"/>
              <a:gd name="connsiteY10" fmla="*/ 344691 h 636864"/>
              <a:gd name="connsiteX11" fmla="*/ 533400 w 685800"/>
              <a:gd name="connsiteY11" fmla="*/ 382791 h 636864"/>
              <a:gd name="connsiteX12" fmla="*/ 482600 w 685800"/>
              <a:gd name="connsiteY12" fmla="*/ 408191 h 636864"/>
              <a:gd name="connsiteX13" fmla="*/ 342900 w 685800"/>
              <a:gd name="connsiteY13" fmla="*/ 497091 h 636864"/>
              <a:gd name="connsiteX14" fmla="*/ 292100 w 685800"/>
              <a:gd name="connsiteY14" fmla="*/ 547891 h 636864"/>
              <a:gd name="connsiteX15" fmla="*/ 215900 w 685800"/>
              <a:gd name="connsiteY15" fmla="*/ 598691 h 636864"/>
              <a:gd name="connsiteX16" fmla="*/ 177800 w 685800"/>
              <a:gd name="connsiteY16" fmla="*/ 636791 h 63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" h="636864">
                <a:moveTo>
                  <a:pt x="0" y="560591"/>
                </a:moveTo>
                <a:cubicBezTo>
                  <a:pt x="4233" y="514024"/>
                  <a:pt x="8971" y="467501"/>
                  <a:pt x="12700" y="420891"/>
                </a:cubicBezTo>
                <a:cubicBezTo>
                  <a:pt x="17438" y="361663"/>
                  <a:pt x="10402" y="300585"/>
                  <a:pt x="25400" y="243091"/>
                </a:cubicBezTo>
                <a:cubicBezTo>
                  <a:pt x="56549" y="123687"/>
                  <a:pt x="89371" y="131049"/>
                  <a:pt x="177800" y="77991"/>
                </a:cubicBezTo>
                <a:cubicBezTo>
                  <a:pt x="190888" y="70138"/>
                  <a:pt x="201420" y="57418"/>
                  <a:pt x="215900" y="52591"/>
                </a:cubicBezTo>
                <a:cubicBezTo>
                  <a:pt x="240329" y="44448"/>
                  <a:pt x="266700" y="44124"/>
                  <a:pt x="292100" y="39891"/>
                </a:cubicBezTo>
                <a:cubicBezTo>
                  <a:pt x="402961" y="-15539"/>
                  <a:pt x="382804" y="-18624"/>
                  <a:pt x="584200" y="65291"/>
                </a:cubicBezTo>
                <a:cubicBezTo>
                  <a:pt x="614720" y="78008"/>
                  <a:pt x="625734" y="116779"/>
                  <a:pt x="647700" y="141491"/>
                </a:cubicBezTo>
                <a:cubicBezTo>
                  <a:pt x="659632" y="154915"/>
                  <a:pt x="673100" y="166891"/>
                  <a:pt x="685800" y="179591"/>
                </a:cubicBezTo>
                <a:cubicBezTo>
                  <a:pt x="681567" y="200758"/>
                  <a:pt x="681867" y="223366"/>
                  <a:pt x="673100" y="243091"/>
                </a:cubicBezTo>
                <a:cubicBezTo>
                  <a:pt x="651570" y="291533"/>
                  <a:pt x="609480" y="311458"/>
                  <a:pt x="571500" y="344691"/>
                </a:cubicBezTo>
                <a:cubicBezTo>
                  <a:pt x="557983" y="356518"/>
                  <a:pt x="548015" y="372352"/>
                  <a:pt x="533400" y="382791"/>
                </a:cubicBezTo>
                <a:cubicBezTo>
                  <a:pt x="517994" y="393795"/>
                  <a:pt x="498834" y="398451"/>
                  <a:pt x="482600" y="408191"/>
                </a:cubicBezTo>
                <a:cubicBezTo>
                  <a:pt x="435270" y="436589"/>
                  <a:pt x="387410" y="464450"/>
                  <a:pt x="342900" y="497091"/>
                </a:cubicBezTo>
                <a:cubicBezTo>
                  <a:pt x="323589" y="511253"/>
                  <a:pt x="310800" y="532931"/>
                  <a:pt x="292100" y="547891"/>
                </a:cubicBezTo>
                <a:cubicBezTo>
                  <a:pt x="268262" y="566961"/>
                  <a:pt x="215900" y="598691"/>
                  <a:pt x="215900" y="598691"/>
                </a:cubicBezTo>
                <a:cubicBezTo>
                  <a:pt x="188152" y="640313"/>
                  <a:pt x="205764" y="636791"/>
                  <a:pt x="177800" y="63679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044437" y="2374247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436509" y="3113744"/>
            <a:ext cx="360040" cy="39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0"/>
            <a:endCxn id="15" idx="5"/>
          </p:cNvCxnSpPr>
          <p:nvPr/>
        </p:nvCxnSpPr>
        <p:spPr>
          <a:xfrm flipH="1" flipV="1">
            <a:off x="8351750" y="2708326"/>
            <a:ext cx="264779" cy="4054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 17"/>
          <p:cNvSpPr/>
          <p:nvPr/>
        </p:nvSpPr>
        <p:spPr>
          <a:xfrm>
            <a:off x="8206090" y="1996330"/>
            <a:ext cx="460838" cy="428078"/>
          </a:xfrm>
          <a:custGeom>
            <a:avLst/>
            <a:gdLst>
              <a:gd name="connsiteX0" fmla="*/ 0 w 685800"/>
              <a:gd name="connsiteY0" fmla="*/ 560591 h 636864"/>
              <a:gd name="connsiteX1" fmla="*/ 12700 w 685800"/>
              <a:gd name="connsiteY1" fmla="*/ 420891 h 636864"/>
              <a:gd name="connsiteX2" fmla="*/ 25400 w 685800"/>
              <a:gd name="connsiteY2" fmla="*/ 243091 h 636864"/>
              <a:gd name="connsiteX3" fmla="*/ 177800 w 685800"/>
              <a:gd name="connsiteY3" fmla="*/ 77991 h 636864"/>
              <a:gd name="connsiteX4" fmla="*/ 215900 w 685800"/>
              <a:gd name="connsiteY4" fmla="*/ 52591 h 636864"/>
              <a:gd name="connsiteX5" fmla="*/ 292100 w 685800"/>
              <a:gd name="connsiteY5" fmla="*/ 39891 h 636864"/>
              <a:gd name="connsiteX6" fmla="*/ 584200 w 685800"/>
              <a:gd name="connsiteY6" fmla="*/ 65291 h 636864"/>
              <a:gd name="connsiteX7" fmla="*/ 647700 w 685800"/>
              <a:gd name="connsiteY7" fmla="*/ 141491 h 636864"/>
              <a:gd name="connsiteX8" fmla="*/ 685800 w 685800"/>
              <a:gd name="connsiteY8" fmla="*/ 179591 h 636864"/>
              <a:gd name="connsiteX9" fmla="*/ 673100 w 685800"/>
              <a:gd name="connsiteY9" fmla="*/ 243091 h 636864"/>
              <a:gd name="connsiteX10" fmla="*/ 571500 w 685800"/>
              <a:gd name="connsiteY10" fmla="*/ 344691 h 636864"/>
              <a:gd name="connsiteX11" fmla="*/ 533400 w 685800"/>
              <a:gd name="connsiteY11" fmla="*/ 382791 h 636864"/>
              <a:gd name="connsiteX12" fmla="*/ 482600 w 685800"/>
              <a:gd name="connsiteY12" fmla="*/ 408191 h 636864"/>
              <a:gd name="connsiteX13" fmla="*/ 342900 w 685800"/>
              <a:gd name="connsiteY13" fmla="*/ 497091 h 636864"/>
              <a:gd name="connsiteX14" fmla="*/ 292100 w 685800"/>
              <a:gd name="connsiteY14" fmla="*/ 547891 h 636864"/>
              <a:gd name="connsiteX15" fmla="*/ 215900 w 685800"/>
              <a:gd name="connsiteY15" fmla="*/ 598691 h 636864"/>
              <a:gd name="connsiteX16" fmla="*/ 177800 w 685800"/>
              <a:gd name="connsiteY16" fmla="*/ 636791 h 63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" h="636864">
                <a:moveTo>
                  <a:pt x="0" y="560591"/>
                </a:moveTo>
                <a:cubicBezTo>
                  <a:pt x="4233" y="514024"/>
                  <a:pt x="8971" y="467501"/>
                  <a:pt x="12700" y="420891"/>
                </a:cubicBezTo>
                <a:cubicBezTo>
                  <a:pt x="17438" y="361663"/>
                  <a:pt x="10402" y="300585"/>
                  <a:pt x="25400" y="243091"/>
                </a:cubicBezTo>
                <a:cubicBezTo>
                  <a:pt x="56549" y="123687"/>
                  <a:pt x="89371" y="131049"/>
                  <a:pt x="177800" y="77991"/>
                </a:cubicBezTo>
                <a:cubicBezTo>
                  <a:pt x="190888" y="70138"/>
                  <a:pt x="201420" y="57418"/>
                  <a:pt x="215900" y="52591"/>
                </a:cubicBezTo>
                <a:cubicBezTo>
                  <a:pt x="240329" y="44448"/>
                  <a:pt x="266700" y="44124"/>
                  <a:pt x="292100" y="39891"/>
                </a:cubicBezTo>
                <a:cubicBezTo>
                  <a:pt x="402961" y="-15539"/>
                  <a:pt x="382804" y="-18624"/>
                  <a:pt x="584200" y="65291"/>
                </a:cubicBezTo>
                <a:cubicBezTo>
                  <a:pt x="614720" y="78008"/>
                  <a:pt x="625734" y="116779"/>
                  <a:pt x="647700" y="141491"/>
                </a:cubicBezTo>
                <a:cubicBezTo>
                  <a:pt x="659632" y="154915"/>
                  <a:pt x="673100" y="166891"/>
                  <a:pt x="685800" y="179591"/>
                </a:cubicBezTo>
                <a:cubicBezTo>
                  <a:pt x="681567" y="200758"/>
                  <a:pt x="681867" y="223366"/>
                  <a:pt x="673100" y="243091"/>
                </a:cubicBezTo>
                <a:cubicBezTo>
                  <a:pt x="651570" y="291533"/>
                  <a:pt x="609480" y="311458"/>
                  <a:pt x="571500" y="344691"/>
                </a:cubicBezTo>
                <a:cubicBezTo>
                  <a:pt x="557983" y="356518"/>
                  <a:pt x="548015" y="372352"/>
                  <a:pt x="533400" y="382791"/>
                </a:cubicBezTo>
                <a:cubicBezTo>
                  <a:pt x="517994" y="393795"/>
                  <a:pt x="498834" y="398451"/>
                  <a:pt x="482600" y="408191"/>
                </a:cubicBezTo>
                <a:cubicBezTo>
                  <a:pt x="435270" y="436589"/>
                  <a:pt x="387410" y="464450"/>
                  <a:pt x="342900" y="497091"/>
                </a:cubicBezTo>
                <a:cubicBezTo>
                  <a:pt x="323589" y="511253"/>
                  <a:pt x="310800" y="532931"/>
                  <a:pt x="292100" y="547891"/>
                </a:cubicBezTo>
                <a:cubicBezTo>
                  <a:pt x="268262" y="566961"/>
                  <a:pt x="215900" y="598691"/>
                  <a:pt x="215900" y="598691"/>
                </a:cubicBezTo>
                <a:cubicBezTo>
                  <a:pt x="188152" y="640313"/>
                  <a:pt x="205764" y="636791"/>
                  <a:pt x="177800" y="63679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5777051" y="2493181"/>
            <a:ext cx="985637" cy="5484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07633" y="3511615"/>
                <a:ext cx="7216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33" y="3511615"/>
                <a:ext cx="7216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32200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232965" y="6146151"/>
                <a:ext cx="7216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965" y="6146151"/>
                <a:ext cx="72167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038865" y="57999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0.00278 0.1106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553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00104 0.1215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3" grpId="1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開外掛加強版</a:t>
            </a:r>
            <a:r>
              <a:rPr lang="en-US" altLang="zh-TW" dirty="0"/>
              <a:t>1: Union by Height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zh-TW" altLang="en-US" dirty="0"/>
              <a:t>考慮某個</a:t>
            </a:r>
            <a:r>
              <a:rPr lang="en-US" altLang="zh-TW" dirty="0"/>
              <a:t>element x, </a:t>
            </a:r>
            <a:r>
              <a:rPr lang="zh-TW" altLang="en-US" dirty="0"/>
              <a:t>一開始它所屬的</a:t>
            </a:r>
            <a:r>
              <a:rPr lang="en-US" altLang="zh-TW" dirty="0"/>
              <a:t>set</a:t>
            </a:r>
            <a:r>
              <a:rPr lang="zh-TW" altLang="en-US" dirty="0"/>
              <a:t>只有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element</a:t>
            </a:r>
          </a:p>
          <a:p>
            <a:r>
              <a:rPr lang="zh-TW" altLang="en-US" dirty="0"/>
              <a:t>跟別人</a:t>
            </a:r>
            <a:r>
              <a:rPr lang="en-US" altLang="zh-TW" dirty="0"/>
              <a:t>union</a:t>
            </a:r>
            <a:r>
              <a:rPr lang="zh-TW" altLang="en-US" dirty="0"/>
              <a:t>的時候</a:t>
            </a:r>
            <a:r>
              <a:rPr lang="en-US" altLang="zh-TW" dirty="0"/>
              <a:t>, </a:t>
            </a:r>
            <a:r>
              <a:rPr lang="zh-TW" altLang="en-US" dirty="0"/>
              <a:t>如果加入別人</a:t>
            </a:r>
            <a:r>
              <a:rPr lang="en-US" altLang="zh-TW" dirty="0"/>
              <a:t>(</a:t>
            </a:r>
            <a:r>
              <a:rPr lang="zh-TW" altLang="en-US" dirty="0"/>
              <a:t>別人當</a:t>
            </a:r>
            <a:r>
              <a:rPr lang="en-US" altLang="zh-TW" dirty="0"/>
              <a:t>root)</a:t>
            </a:r>
            <a:r>
              <a:rPr lang="zh-TW" altLang="en-US" dirty="0"/>
              <a:t>就是比較小的</a:t>
            </a:r>
            <a:endParaRPr lang="en-US" altLang="zh-TW" dirty="0"/>
          </a:p>
          <a:p>
            <a:r>
              <a:rPr lang="zh-TW" altLang="en-US" dirty="0"/>
              <a:t>第一次</a:t>
            </a:r>
            <a:r>
              <a:rPr lang="en-US" altLang="zh-TW" dirty="0"/>
              <a:t>union</a:t>
            </a:r>
            <a:r>
              <a:rPr lang="zh-TW" altLang="en-US" dirty="0"/>
              <a:t>的時候</a:t>
            </a:r>
            <a:r>
              <a:rPr lang="en-US" altLang="zh-TW" dirty="0"/>
              <a:t>, </a:t>
            </a:r>
            <a:r>
              <a:rPr lang="zh-TW" altLang="en-US" dirty="0"/>
              <a:t>如果是加入別人</a:t>
            </a:r>
            <a:r>
              <a:rPr lang="en-US" altLang="zh-TW" dirty="0"/>
              <a:t>, </a:t>
            </a:r>
            <a:r>
              <a:rPr lang="zh-TW" altLang="en-US" dirty="0"/>
              <a:t>產生的</a:t>
            </a:r>
            <a:r>
              <a:rPr lang="en-US" altLang="zh-TW" dirty="0"/>
              <a:t>set</a:t>
            </a:r>
            <a:r>
              <a:rPr lang="zh-TW" altLang="en-US" dirty="0"/>
              <a:t>最少有兩個</a:t>
            </a:r>
            <a:r>
              <a:rPr lang="en-US" altLang="zh-TW" dirty="0"/>
              <a:t>element</a:t>
            </a:r>
          </a:p>
          <a:p>
            <a:r>
              <a:rPr lang="zh-TW" altLang="en-US" dirty="0"/>
              <a:t>第二次</a:t>
            </a:r>
            <a:r>
              <a:rPr lang="en-US" altLang="zh-TW" dirty="0"/>
              <a:t>union</a:t>
            </a:r>
            <a:r>
              <a:rPr lang="zh-TW" altLang="en-US" dirty="0"/>
              <a:t>的時候</a:t>
            </a:r>
            <a:r>
              <a:rPr lang="en-US" altLang="zh-TW" dirty="0"/>
              <a:t>,</a:t>
            </a:r>
            <a:r>
              <a:rPr lang="zh-TW" altLang="en-US" dirty="0"/>
              <a:t>如果是加入別人</a:t>
            </a:r>
            <a:r>
              <a:rPr lang="en-US" altLang="zh-TW" dirty="0"/>
              <a:t>, </a:t>
            </a:r>
            <a:r>
              <a:rPr lang="zh-TW" altLang="en-US" dirty="0"/>
              <a:t>產生的</a:t>
            </a:r>
            <a:r>
              <a:rPr lang="en-US" altLang="zh-TW" dirty="0"/>
              <a:t>set</a:t>
            </a:r>
            <a:r>
              <a:rPr lang="zh-TW" altLang="en-US" dirty="0"/>
              <a:t>最少有四個</a:t>
            </a:r>
            <a:r>
              <a:rPr lang="en-US" altLang="zh-TW" dirty="0"/>
              <a:t>element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每次加入別人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高度增加</a:t>
            </a:r>
            <a:r>
              <a:rPr lang="en-US" altLang="zh-TW" dirty="0">
                <a:sym typeface="Wingdings" pitchFamily="2" charset="2"/>
              </a:rPr>
              <a:t>)</a:t>
            </a:r>
            <a:r>
              <a:rPr lang="zh-TW" altLang="en-US" dirty="0">
                <a:sym typeface="Wingdings" pitchFamily="2" charset="2"/>
              </a:rPr>
              <a:t>的時候</a:t>
            </a:r>
            <a:r>
              <a:rPr lang="en-US" altLang="zh-TW" dirty="0">
                <a:sym typeface="Wingdings" pitchFamily="2" charset="2"/>
              </a:rPr>
              <a:t>, tree</a:t>
            </a:r>
            <a:r>
              <a:rPr lang="zh-TW" altLang="en-US" dirty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size</a:t>
            </a:r>
            <a:r>
              <a:rPr lang="zh-TW" altLang="en-US" dirty="0">
                <a:sym typeface="Wingdings" pitchFamily="2" charset="2"/>
              </a:rPr>
              <a:t>最少會變兩倍大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每個</a:t>
            </a:r>
            <a:r>
              <a:rPr lang="en-US" altLang="zh-TW" dirty="0">
                <a:sym typeface="Wingdings" pitchFamily="2" charset="2"/>
              </a:rPr>
              <a:t>FIND</a:t>
            </a:r>
            <a:r>
              <a:rPr lang="zh-TW" altLang="en-US" dirty="0">
                <a:sym typeface="Wingdings" pitchFamily="2" charset="2"/>
              </a:rPr>
              <a:t>最多只會花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UNION</a:t>
            </a:r>
            <a:r>
              <a:rPr lang="zh-TW" altLang="en-US" dirty="0">
                <a:sym typeface="Wingdings" pitchFamily="2" charset="2"/>
              </a:rPr>
              <a:t>的部分不變</a:t>
            </a:r>
            <a:r>
              <a:rPr lang="en-US" altLang="zh-TW" dirty="0">
                <a:sym typeface="Wingdings" pitchFamily="2" charset="2"/>
              </a:rPr>
              <a:t>!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635896" y="5147990"/>
                <a:ext cx="105830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147990"/>
                <a:ext cx="105830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939636" y="502948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758580" y="5948905"/>
                <a:ext cx="7128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80" y="5948905"/>
                <a:ext cx="7128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86070" y="598198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開外掛加強版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Path Compression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FIND-SET</a:t>
            </a:r>
            <a:r>
              <a:rPr lang="zh-TW" altLang="en-US" dirty="0"/>
              <a:t>還是太慢了</a:t>
            </a:r>
            <a:endParaRPr lang="en-US" altLang="zh-TW" dirty="0"/>
          </a:p>
          <a:p>
            <a:r>
              <a:rPr lang="zh-TW" altLang="en-US" dirty="0"/>
              <a:t>有沒有什麼方法可以加快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從某一個</a:t>
            </a:r>
            <a:r>
              <a:rPr lang="en-US" altLang="zh-TW" dirty="0"/>
              <a:t>node</a:t>
            </a:r>
            <a:r>
              <a:rPr lang="zh-TW" altLang="en-US" dirty="0"/>
              <a:t>往上走的路上</a:t>
            </a:r>
            <a:r>
              <a:rPr lang="en-US" altLang="zh-TW" dirty="0"/>
              <a:t>, </a:t>
            </a:r>
            <a:r>
              <a:rPr lang="zh-TW" altLang="en-US" dirty="0"/>
              <a:t>每一個</a:t>
            </a:r>
            <a:r>
              <a:rPr lang="en-US" altLang="zh-TW" dirty="0"/>
              <a:t>parent</a:t>
            </a:r>
            <a:r>
              <a:rPr lang="zh-TW" altLang="en-US" dirty="0"/>
              <a:t>都改指到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時間複雜度還是一樣</a:t>
            </a:r>
            <a:r>
              <a:rPr lang="en-US" altLang="zh-TW" dirty="0"/>
              <a:t>, constant</a:t>
            </a:r>
            <a:r>
              <a:rPr lang="zh-TW" altLang="en-US" dirty="0"/>
              <a:t>變大而已</a:t>
            </a:r>
            <a:endParaRPr lang="en-US" altLang="zh-TW" dirty="0"/>
          </a:p>
          <a:p>
            <a:r>
              <a:rPr lang="zh-TW" altLang="en-US" b="1" dirty="0"/>
              <a:t>下一次</a:t>
            </a:r>
            <a:r>
              <a:rPr lang="en-US" altLang="zh-TW" b="1" dirty="0"/>
              <a:t>FIND-SET</a:t>
            </a:r>
            <a:r>
              <a:rPr lang="zh-TW" altLang="en-US" dirty="0"/>
              <a:t>就快得多</a:t>
            </a:r>
            <a:endParaRPr lang="en-US" altLang="zh-TW" dirty="0"/>
          </a:p>
          <a:p>
            <a:r>
              <a:rPr lang="zh-TW" altLang="en-US" dirty="0"/>
              <a:t>此方法叫做</a:t>
            </a:r>
            <a:r>
              <a:rPr lang="en-US" altLang="zh-TW" dirty="0"/>
              <a:t>path compression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10011" y="4608175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449971" y="5112231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223561" y="5214066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0"/>
            <a:endCxn id="5" idx="3"/>
          </p:cNvCxnSpPr>
          <p:nvPr/>
        </p:nvCxnSpPr>
        <p:spPr>
          <a:xfrm flipV="1">
            <a:off x="4593987" y="4854026"/>
            <a:ext cx="258205" cy="258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7" idx="0"/>
            <a:endCxn id="5" idx="5"/>
          </p:cNvCxnSpPr>
          <p:nvPr/>
        </p:nvCxnSpPr>
        <p:spPr>
          <a:xfrm flipH="1" flipV="1">
            <a:off x="5055862" y="4854026"/>
            <a:ext cx="311715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173353" y="5688295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7"/>
            <a:endCxn id="6" idx="3"/>
          </p:cNvCxnSpPr>
          <p:nvPr/>
        </p:nvCxnSpPr>
        <p:spPr>
          <a:xfrm flipV="1">
            <a:off x="4419204" y="5358082"/>
            <a:ext cx="72948" cy="3723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5418433" y="4216792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838331" y="4983310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0"/>
            <a:endCxn id="12" idx="4"/>
          </p:cNvCxnSpPr>
          <p:nvPr/>
        </p:nvCxnSpPr>
        <p:spPr>
          <a:xfrm flipH="1" flipV="1">
            <a:off x="5562449" y="4504824"/>
            <a:ext cx="419898" cy="4784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76741" y="5679309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0"/>
            <a:endCxn id="13" idx="4"/>
          </p:cNvCxnSpPr>
          <p:nvPr/>
        </p:nvCxnSpPr>
        <p:spPr>
          <a:xfrm flipH="1" flipV="1">
            <a:off x="5982347" y="5271342"/>
            <a:ext cx="238410" cy="4079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7"/>
            <a:endCxn id="12" idx="3"/>
          </p:cNvCxnSpPr>
          <p:nvPr/>
        </p:nvCxnSpPr>
        <p:spPr>
          <a:xfrm flipV="1">
            <a:off x="5055862" y="4462643"/>
            <a:ext cx="404752" cy="1877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504776" y="6421460"/>
            <a:ext cx="288032" cy="28803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8" idx="0"/>
            <a:endCxn id="15" idx="5"/>
          </p:cNvCxnSpPr>
          <p:nvPr/>
        </p:nvCxnSpPr>
        <p:spPr>
          <a:xfrm flipH="1" flipV="1">
            <a:off x="6322592" y="5925160"/>
            <a:ext cx="326200" cy="496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5750560" y="4378960"/>
            <a:ext cx="927264" cy="1320800"/>
          </a:xfrm>
          <a:custGeom>
            <a:avLst/>
            <a:gdLst>
              <a:gd name="connsiteX0" fmla="*/ 568960 w 927264"/>
              <a:gd name="connsiteY0" fmla="*/ 1320800 h 1320800"/>
              <a:gd name="connsiteX1" fmla="*/ 904240 w 927264"/>
              <a:gd name="connsiteY1" fmla="*/ 812800 h 1320800"/>
              <a:gd name="connsiteX2" fmla="*/ 0 w 927264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264" h="1320800">
                <a:moveTo>
                  <a:pt x="568960" y="1320800"/>
                </a:moveTo>
                <a:cubicBezTo>
                  <a:pt x="784013" y="1176866"/>
                  <a:pt x="999067" y="1032933"/>
                  <a:pt x="904240" y="812800"/>
                </a:cubicBezTo>
                <a:cubicBezTo>
                  <a:pt x="809413" y="592667"/>
                  <a:pt x="404706" y="296333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5" grpId="0" animBg="1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Amortized Analysis (</a:t>
            </a:r>
            <a:r>
              <a:rPr lang="en-US" altLang="zh-TW" dirty="0" err="1"/>
              <a:t>Averge</a:t>
            </a:r>
            <a:r>
              <a:rPr lang="en-US" altLang="zh-TW" dirty="0"/>
              <a:t>)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48895"/>
                  </p:ext>
                </p:extLst>
              </p:nvPr>
            </p:nvGraphicFramePr>
            <p:xfrm>
              <a:off x="611560" y="980728"/>
              <a:ext cx="7704858" cy="568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6178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3148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8194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32965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24588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FIND(x)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UNION(</a:t>
                          </a:r>
                          <a:r>
                            <a:rPr lang="en-US" altLang="zh-TW" dirty="0" err="1"/>
                            <a:t>x,y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m</a:t>
                          </a:r>
                          <a:r>
                            <a:rPr lang="zh-TW" altLang="en-US" dirty="0"/>
                            <a:t>個</a:t>
                          </a:r>
                          <a:r>
                            <a:rPr lang="en-US" altLang="zh-TW" dirty="0"/>
                            <a:t>MAKET-SET+ UNION+FIND-SET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55532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方法一</a:t>
                          </a:r>
                          <a:r>
                            <a:rPr lang="en-US" altLang="zh-TW" dirty="0"/>
                            <a:t>: array</a:t>
                          </a:r>
                          <a:r>
                            <a:rPr lang="zh-TW" altLang="en-US" dirty="0"/>
                            <a:t>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O(m+n^2)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55532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方法三</a:t>
                          </a:r>
                          <a:r>
                            <a:rPr lang="en-US" altLang="zh-TW" dirty="0"/>
                            <a:t>: linked list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O(m+n^2)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55532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方法三</a:t>
                          </a:r>
                          <a:r>
                            <a:rPr lang="en-US" altLang="zh-TW" dirty="0"/>
                            <a:t>: linked list+ Weighted Union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O(log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</a:t>
                          </a:r>
                          <a:r>
                            <a:rPr lang="en-US" altLang="zh-TW" dirty="0" err="1"/>
                            <a:t>m+n</a:t>
                          </a:r>
                          <a:r>
                            <a:rPr lang="en-US" altLang="zh-TW" dirty="0"/>
                            <a:t> log n)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4588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方法二</a:t>
                          </a:r>
                          <a:r>
                            <a:rPr lang="en-US" altLang="zh-TW" dirty="0"/>
                            <a:t>: array</a:t>
                          </a:r>
                          <a:r>
                            <a:rPr lang="en-US" altLang="zh-TW" baseline="0" dirty="0"/>
                            <a:t> (tree)</a:t>
                          </a:r>
                          <a:r>
                            <a:rPr lang="zh-TW" altLang="en-US" dirty="0"/>
                            <a:t>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O(m+n^2) 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24588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方法二</a:t>
                          </a:r>
                          <a:r>
                            <a:rPr lang="en-US" altLang="zh-TW" dirty="0"/>
                            <a:t>: tree</a:t>
                          </a:r>
                          <a:r>
                            <a:rPr lang="zh-TW" altLang="en-US" dirty="0"/>
                            <a:t>法</a:t>
                          </a:r>
                          <a:r>
                            <a:rPr lang="en-US" altLang="zh-TW" dirty="0"/>
                            <a:t>+Weighted Union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O(log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O(m</a:t>
                          </a:r>
                          <a:r>
                            <a:rPr lang="en-US" altLang="zh-TW" baseline="0" dirty="0"/>
                            <a:t> </a:t>
                          </a:r>
                          <a:r>
                            <a:rPr lang="en-US" altLang="zh-TW" dirty="0"/>
                            <a:t>log n) </a:t>
                          </a:r>
                          <a:br>
                            <a:rPr lang="en-US" altLang="zh-TW" dirty="0"/>
                          </a:b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24588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方法二</a:t>
                          </a:r>
                          <a:r>
                            <a:rPr lang="en-US" altLang="zh-TW" dirty="0"/>
                            <a:t>: tree</a:t>
                          </a:r>
                          <a:r>
                            <a:rPr lang="zh-TW" altLang="en-US" dirty="0"/>
                            <a:t>法</a:t>
                          </a:r>
                          <a:r>
                            <a:rPr lang="en-US" altLang="zh-TW" dirty="0"/>
                            <a:t>+Weighted </a:t>
                          </a:r>
                          <a:r>
                            <a:rPr lang="en-US" altLang="zh-TW" dirty="0" err="1"/>
                            <a:t>Union+Path</a:t>
                          </a:r>
                          <a:r>
                            <a:rPr lang="en-US" altLang="zh-TW" baseline="0" dirty="0"/>
                            <a:t> Compression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O(log</a:t>
                          </a:r>
                          <a:r>
                            <a:rPr lang="en-US" altLang="zh-TW" baseline="0" dirty="0"/>
                            <a:t>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/>
                                  <a:ea typeface="Cambria Math"/>
                                </a:rPr>
                                <m:t>≈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TW" b="0" i="1" dirty="0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endParaRPr lang="en-US" altLang="zh-TW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zh-TW" alt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zh-TW" altLang="en-US" dirty="0"/>
                            <a:t>是一個長得很慢的</a:t>
                          </a:r>
                          <a:r>
                            <a:rPr lang="en-US" altLang="zh-TW" dirty="0"/>
                            <a:t>function</a:t>
                          </a:r>
                        </a:p>
                        <a:p>
                          <a:r>
                            <a:rPr lang="en-US" altLang="zh-TW" dirty="0"/>
                            <a:t>Ackermann’s function</a:t>
                          </a:r>
                          <a:r>
                            <a:rPr lang="zh-TW" altLang="en-US" dirty="0"/>
                            <a:t>的反函式 </a:t>
                          </a:r>
                          <a:r>
                            <a:rPr lang="en-US" altLang="zh-TW" dirty="0"/>
                            <a:t>,</a:t>
                          </a:r>
                        </a:p>
                        <a:p>
                          <a:r>
                            <a:rPr lang="zh-TW" altLang="en-US" b="0" dirty="0"/>
                            <a:t>大部分情形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≤4</m:t>
                              </m:r>
                            </m:oMath>
                          </a14:m>
                          <a:r>
                            <a:rPr lang="en-US" altLang="zh-TW" dirty="0"/>
                            <a:t/>
                          </a:r>
                          <a:br>
                            <a:rPr lang="en-US" altLang="zh-TW" dirty="0"/>
                          </a:br>
                          <a:r>
                            <a:rPr lang="en-US" altLang="zh-TW" dirty="0"/>
                            <a:t>(</a:t>
                          </a:r>
                          <a:r>
                            <a:rPr lang="en-US" altLang="zh-TW" dirty="0" err="1"/>
                            <a:t>Cormen</a:t>
                          </a:r>
                          <a:r>
                            <a:rPr lang="en-US" altLang="zh-TW" dirty="0"/>
                            <a:t> 21.4)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48895"/>
                  </p:ext>
                </p:extLst>
              </p:nvPr>
            </p:nvGraphicFramePr>
            <p:xfrm>
              <a:off x="611560" y="980728"/>
              <a:ext cx="7704858" cy="568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61780"/>
                    <a:gridCol w="1831480"/>
                    <a:gridCol w="1481946"/>
                    <a:gridCol w="2329652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FIND(x)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UNION(</a:t>
                          </a:r>
                          <a:r>
                            <a:rPr lang="en-US" altLang="zh-TW" dirty="0" err="1" smtClean="0"/>
                            <a:t>x,y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</a:t>
                          </a:r>
                          <a:r>
                            <a:rPr lang="zh-TW" altLang="en-US" dirty="0" smtClean="0"/>
                            <a:t>個</a:t>
                          </a:r>
                          <a:r>
                            <a:rPr lang="en-US" altLang="zh-TW" dirty="0" smtClean="0"/>
                            <a:t>MAKET-SET+ UNION+FIND-SET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555532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方法一</a:t>
                          </a:r>
                          <a:r>
                            <a:rPr lang="en-US" altLang="zh-TW" dirty="0" smtClean="0"/>
                            <a:t>: array</a:t>
                          </a:r>
                          <a:r>
                            <a:rPr lang="zh-TW" altLang="en-US" dirty="0" smtClean="0"/>
                            <a:t>法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O(m+n^2)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555532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方法三</a:t>
                          </a:r>
                          <a:r>
                            <a:rPr lang="en-US" altLang="zh-TW" dirty="0" smtClean="0"/>
                            <a:t>: linked list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O(m+n^2)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方法三</a:t>
                          </a:r>
                          <a:r>
                            <a:rPr lang="en-US" altLang="zh-TW" dirty="0" smtClean="0"/>
                            <a:t>: linked list+ Weighted Union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O(log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</a:t>
                          </a:r>
                          <a:r>
                            <a:rPr lang="en-US" altLang="zh-TW" dirty="0" err="1" smtClean="0"/>
                            <a:t>m+n</a:t>
                          </a:r>
                          <a:r>
                            <a:rPr lang="en-US" altLang="zh-TW" dirty="0" smtClean="0"/>
                            <a:t> log n)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方法二</a:t>
                          </a:r>
                          <a:r>
                            <a:rPr lang="en-US" altLang="zh-TW" dirty="0" smtClean="0"/>
                            <a:t>: </a:t>
                          </a:r>
                          <a:r>
                            <a:rPr lang="en-US" altLang="zh-TW" dirty="0" smtClean="0"/>
                            <a:t>array</a:t>
                          </a:r>
                          <a:r>
                            <a:rPr lang="en-US" altLang="zh-TW" baseline="0" dirty="0" smtClean="0"/>
                            <a:t> (tree)</a:t>
                          </a:r>
                          <a:r>
                            <a:rPr lang="zh-TW" altLang="en-US" dirty="0" smtClean="0"/>
                            <a:t>法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O(m+n^2) 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方法二</a:t>
                          </a:r>
                          <a:r>
                            <a:rPr lang="en-US" altLang="zh-TW" dirty="0" smtClean="0"/>
                            <a:t>: tree</a:t>
                          </a:r>
                          <a:r>
                            <a:rPr lang="zh-TW" altLang="en-US" dirty="0" smtClean="0"/>
                            <a:t>法</a:t>
                          </a:r>
                          <a:r>
                            <a:rPr lang="en-US" altLang="zh-TW" dirty="0" smtClean="0"/>
                            <a:t>+Weighted Union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O(log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O(m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log </a:t>
                          </a:r>
                          <a:r>
                            <a:rPr lang="en-US" altLang="zh-TW" dirty="0" smtClean="0"/>
                            <a:t>n) </a:t>
                          </a:r>
                          <a:br>
                            <a:rPr lang="en-US" altLang="zh-TW" dirty="0" smtClean="0"/>
                          </a:br>
                          <a:endParaRPr lang="zh-TW" altLang="en-US" dirty="0"/>
                        </a:p>
                      </a:txBody>
                      <a:tcPr/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方法二</a:t>
                          </a:r>
                          <a:r>
                            <a:rPr lang="en-US" altLang="zh-TW" dirty="0" smtClean="0"/>
                            <a:t>: tree</a:t>
                          </a:r>
                          <a:r>
                            <a:rPr lang="zh-TW" altLang="en-US" dirty="0" smtClean="0"/>
                            <a:t>法</a:t>
                          </a:r>
                          <a:r>
                            <a:rPr lang="en-US" altLang="zh-TW" dirty="0" smtClean="0"/>
                            <a:t>+Weighted </a:t>
                          </a:r>
                          <a:r>
                            <a:rPr lang="en-US" altLang="zh-TW" dirty="0" err="1" smtClean="0"/>
                            <a:t>Union+Path</a:t>
                          </a:r>
                          <a:r>
                            <a:rPr lang="en-US" altLang="zh-TW" baseline="0" dirty="0" smtClean="0"/>
                            <a:t> Compression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O(log</a:t>
                          </a:r>
                          <a:r>
                            <a:rPr lang="en-US" altLang="zh-TW" baseline="0" dirty="0" smtClean="0"/>
                            <a:t> 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O(1)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1414" t="-184290" r="-785" b="-4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47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Course Book Chapter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Cormen</a:t>
            </a:r>
            <a:r>
              <a:rPr lang="en-US" altLang="zh-TW" dirty="0"/>
              <a:t> chapter 21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1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Set: </a:t>
                </a:r>
                <a:r>
                  <a:rPr lang="zh-TW" altLang="en-US" dirty="0"/>
                  <a:t>一個</a:t>
                </a:r>
                <a:r>
                  <a:rPr lang="en-US" altLang="zh-TW" dirty="0"/>
                  <a:t>group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elements, </a:t>
                </a:r>
                <a:r>
                  <a:rPr lang="zh-TW" altLang="en-US" b="1" dirty="0"/>
                  <a:t>沒有次序</a:t>
                </a:r>
                <a:endParaRPr lang="en-US" altLang="zh-TW" b="1" dirty="0"/>
              </a:p>
              <a:p>
                <a:endParaRPr lang="en-US" altLang="zh-TW" dirty="0"/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為包含所有元素的集合</a:t>
                </a:r>
                <a:endParaRPr lang="en-US" altLang="zh-TW" dirty="0"/>
              </a:p>
              <a:p>
                <a:endParaRPr lang="en-US" altLang="zh-TW" b="1" dirty="0"/>
              </a:p>
              <a:p>
                <a:r>
                  <a:rPr lang="zh-TW" altLang="en-US" dirty="0">
                    <a:sym typeface="Wingdings" pitchFamily="2" charset="2"/>
                  </a:rPr>
                  <a:t>兩個</a:t>
                </a:r>
                <a:r>
                  <a:rPr lang="en-US" altLang="zh-TW" dirty="0">
                    <a:sym typeface="Wingdings" pitchFamily="2" charset="2"/>
                  </a:rPr>
                  <a:t>element a</a:t>
                </a:r>
                <a:r>
                  <a:rPr lang="zh-TW" altLang="en-US" dirty="0">
                    <a:sym typeface="Wingdings" pitchFamily="2" charset="2"/>
                  </a:rPr>
                  <a:t>和</a:t>
                </a:r>
                <a:r>
                  <a:rPr lang="en-US" altLang="zh-TW" dirty="0">
                    <a:sym typeface="Wingdings" pitchFamily="2" charset="2"/>
                  </a:rPr>
                  <a:t>b</a:t>
                </a:r>
                <a:r>
                  <a:rPr lang="zh-TW" altLang="en-US" dirty="0">
                    <a:sym typeface="Wingdings" pitchFamily="2" charset="2"/>
                  </a:rPr>
                  <a:t>的</a:t>
                </a:r>
                <a:r>
                  <a:rPr lang="en-US" altLang="zh-TW" dirty="0">
                    <a:sym typeface="Wingdings" pitchFamily="2" charset="2"/>
                  </a:rPr>
                  <a:t>relation R</a:t>
                </a:r>
                <a:r>
                  <a:rPr lang="zh-TW" altLang="en-US" dirty="0">
                    <a:sym typeface="Wingdings" pitchFamily="2" charset="2"/>
                  </a:rPr>
                  <a:t>稱為</a:t>
                </a:r>
                <a:r>
                  <a:rPr lang="en-US" altLang="zh-TW" b="1" dirty="0">
                    <a:sym typeface="Wingdings" pitchFamily="2" charset="2"/>
                  </a:rPr>
                  <a:t>equivalence relation</a:t>
                </a:r>
                <a:r>
                  <a:rPr lang="en-US" altLang="zh-TW" dirty="0">
                    <a:sym typeface="Wingdings" pitchFamily="2" charset="2"/>
                  </a:rPr>
                  <a:t>, </a:t>
                </a:r>
                <a:r>
                  <a:rPr lang="en-US" altLang="zh-TW" dirty="0" err="1">
                    <a:sym typeface="Wingdings" pitchFamily="2" charset="2"/>
                  </a:rPr>
                  <a:t>iff</a:t>
                </a:r>
                <a:r>
                  <a:rPr lang="en-US" altLang="zh-TW" dirty="0">
                    <a:sym typeface="Wingdings" pitchFamily="2" charset="2"/>
                  </a:rPr>
                  <a:t>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zh-TW" dirty="0">
                    <a:sym typeface="Wingdings" pitchFamily="2" charset="2"/>
                  </a:rPr>
                  <a:t>Reflexive: </a:t>
                </a:r>
                <a:r>
                  <a:rPr lang="zh-TW" altLang="en-US" dirty="0">
                    <a:sym typeface="Wingdings" pitchFamily="2" charset="2"/>
                  </a:rPr>
                  <a:t>對每個</a:t>
                </a:r>
                <a:r>
                  <a:rPr lang="en-US" altLang="zh-TW" dirty="0">
                    <a:sym typeface="Wingdings" pitchFamily="2" charset="2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is true.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zh-TW" dirty="0">
                    <a:sym typeface="Wingdings" pitchFamily="2" charset="2"/>
                  </a:rPr>
                  <a:t>Symmetric: </a:t>
                </a:r>
                <a:r>
                  <a:rPr lang="zh-TW" altLang="en-US" dirty="0">
                    <a:sym typeface="Wingdings" pitchFamily="2" charset="2"/>
                  </a:rPr>
                  <a:t>對任兩個</a:t>
                </a:r>
                <a:r>
                  <a:rPr lang="en-US" altLang="zh-TW" dirty="0">
                    <a:sym typeface="Wingdings" pitchFamily="2" charset="2"/>
                  </a:rPr>
                  <a:t>elements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,</a:t>
                </a:r>
                <a:br>
                  <a:rPr lang="en-US" altLang="zh-TW" dirty="0">
                    <a:sym typeface="Wingdings" pitchFamily="2" charset="2"/>
                  </a:rPr>
                </a:br>
                <a:r>
                  <a:rPr lang="en-US" altLang="zh-TW" dirty="0">
                    <a:sym typeface="Wingdings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is true,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is true.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zh-TW" dirty="0">
                    <a:sym typeface="Wingdings" pitchFamily="2" charset="2"/>
                  </a:rPr>
                  <a:t>Transitive: </a:t>
                </a:r>
                <a:r>
                  <a:rPr lang="zh-TW" altLang="en-US" dirty="0">
                    <a:sym typeface="Wingdings" pitchFamily="2" charset="2"/>
                  </a:rPr>
                  <a:t>對任三個</a:t>
                </a:r>
                <a:r>
                  <a:rPr lang="en-US" altLang="zh-TW" dirty="0">
                    <a:sym typeface="Wingdings" pitchFamily="2" charset="2"/>
                  </a:rPr>
                  <a:t>elements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, </a:t>
                </a:r>
                <a:br>
                  <a:rPr lang="en-US" altLang="zh-TW" dirty="0">
                    <a:sym typeface="Wingdings" pitchFamily="2" charset="2"/>
                  </a:rPr>
                </a:br>
                <a:r>
                  <a:rPr lang="en-US" altLang="zh-TW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𝑐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is true,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sym typeface="Wingdings" pitchFamily="2" charset="2"/>
                      </a:rPr>
                      <m:t>𝑐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is true.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dirty="0">
                  <a:sym typeface="Wingdings" pitchFamily="2" charset="2"/>
                </a:endParaRPr>
              </a:p>
              <a:p>
                <a:r>
                  <a:rPr lang="zh-TW" altLang="en-US" dirty="0">
                    <a:sym typeface="Wingdings" pitchFamily="2" charset="2"/>
                  </a:rPr>
                  <a:t>例</a:t>
                </a:r>
                <a:r>
                  <a:rPr lang="en-US" altLang="zh-TW" dirty="0">
                    <a:sym typeface="Wingdings" pitchFamily="2" charset="2"/>
                  </a:rPr>
                  <a:t>: </a:t>
                </a:r>
                <a:r>
                  <a:rPr lang="zh-TW" altLang="en-US" dirty="0">
                    <a:sym typeface="Wingdings" pitchFamily="2" charset="2"/>
                  </a:rPr>
                  <a:t>道路連接性 </a:t>
                </a:r>
                <a:r>
                  <a:rPr lang="en-US" altLang="zh-TW" dirty="0">
                    <a:sym typeface="Wingdings" pitchFamily="2" charset="2"/>
                  </a:rPr>
                  <a:t>(road connectivity)</a:t>
                </a:r>
                <a:r>
                  <a:rPr lang="zh-TW" altLang="en-US" dirty="0">
                    <a:sym typeface="Wingdings" pitchFamily="2" charset="2"/>
                  </a:rPr>
                  <a:t>是</a:t>
                </a:r>
                <a:r>
                  <a:rPr lang="en-US" altLang="zh-TW" dirty="0">
                    <a:sym typeface="Wingdings" pitchFamily="2" charset="2"/>
                  </a:rPr>
                  <a:t>equivalence relation</a:t>
                </a:r>
              </a:p>
              <a:p>
                <a:endParaRPr lang="en-US" altLang="zh-TW" dirty="0">
                  <a:sym typeface="Wingdings" pitchFamily="2" charset="2"/>
                </a:endParaRPr>
              </a:p>
              <a:p>
                <a:endParaRPr lang="en-US" altLang="zh-TW" dirty="0">
                  <a:sym typeface="Wingdings" pitchFamily="2" charset="2"/>
                </a:endParaRPr>
              </a:p>
              <a:p>
                <a:endParaRPr lang="en-US" altLang="zh-TW" dirty="0"/>
              </a:p>
              <a:p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 b="-1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0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Class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876800"/>
              </a:xfrm>
            </p:spPr>
            <p:txBody>
              <a:bodyPr/>
              <a:lstStyle/>
              <a:p>
                <a:r>
                  <a:rPr lang="en-US" altLang="zh-TW" dirty="0"/>
                  <a:t>The equivalence class of an element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TW" dirty="0"/>
                  <a:t>: </a:t>
                </a:r>
                <a:br>
                  <a:rPr lang="en-US" altLang="zh-TW" dirty="0"/>
                </a:br>
                <a:r>
                  <a:rPr lang="zh-TW" altLang="en-US" dirty="0"/>
                  <a:t>一個包含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中所有和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𝑎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en-US" dirty="0"/>
                  <a:t>有</a:t>
                </a:r>
                <a:r>
                  <a:rPr lang="en-US" altLang="zh-TW" dirty="0"/>
                  <a:t>equivalence relation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elements</a:t>
                </a:r>
                <a:r>
                  <a:rPr lang="zh-TW" altLang="en-US" dirty="0"/>
                  <a:t>的集合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{∀</m:t>
                    </m:r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.  </m:t>
                    </m:r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  <m:r>
                      <a:rPr lang="en-US" altLang="zh-TW" b="0" i="1" smtClean="0">
                        <a:latin typeface="Cambria Math" charset="0"/>
                      </a:rPr>
                      <m:t> </m:t>
                    </m:r>
                    <m:r>
                      <a:rPr lang="en-US" altLang="zh-TW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ℝ</m:t>
                    </m:r>
                    <m:r>
                      <a:rPr lang="en-US" altLang="zh-TW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  <a:sym typeface="Wingdings" pitchFamily="2" charset="2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假設我們把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中所有元素分到不同的</a:t>
                </a:r>
                <a:r>
                  <a:rPr lang="en-US" altLang="zh-TW" dirty="0"/>
                  <a:t>equivalence class, </a:t>
                </a:r>
                <a:r>
                  <a:rPr lang="zh-TW" altLang="en-US" dirty="0"/>
                  <a:t>則每個元素只會屬於一個</a:t>
                </a:r>
                <a:r>
                  <a:rPr lang="en-US" altLang="zh-TW" dirty="0"/>
                  <a:t>equivalence class</a:t>
                </a:r>
              </a:p>
              <a:p>
                <a:pPr lvl="1"/>
                <a:r>
                  <a:rPr lang="zh-TW" altLang="en-US" b="0" dirty="0"/>
                  <a:t>任兩個</a:t>
                </a:r>
                <a:r>
                  <a:rPr lang="en-US" altLang="zh-TW" b="0" dirty="0"/>
                  <a:t>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都符合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zh-TW" dirty="0"/>
                  <a:t>,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ym typeface="Wingdings" pitchFamily="2" charset="2"/>
                  </a:rPr>
                  <a:t>Disjoint sets!</a:t>
                </a:r>
                <a:endParaRPr lang="en-US" altLang="zh-TW" b="1" dirty="0"/>
              </a:p>
              <a:p>
                <a:pPr lvl="1"/>
                <a:r>
                  <a:rPr lang="en-US" altLang="zh-TW" dirty="0"/>
                  <a:t>Equivalence classes </a:t>
                </a:r>
                <a:r>
                  <a:rPr lang="zh-TW" altLang="en-US" dirty="0"/>
                  <a:t>把原本的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 切</a:t>
                </a:r>
                <a:r>
                  <a:rPr lang="en-US" altLang="zh-TW" dirty="0"/>
                  <a:t>(partition)</a:t>
                </a:r>
                <a:r>
                  <a:rPr lang="zh-TW" altLang="en-US" dirty="0"/>
                  <a:t>成數個</a:t>
                </a:r>
                <a:r>
                  <a:rPr lang="en-US" altLang="zh-TW" dirty="0"/>
                  <a:t>equivalence class</a:t>
                </a:r>
              </a:p>
              <a:p>
                <a:pPr lvl="1"/>
                <a:endParaRPr lang="en-US" altLang="zh-TW" dirty="0"/>
              </a:p>
              <a:p>
                <a:r>
                  <a:rPr lang="zh-TW" altLang="en-US" dirty="0"/>
                  <a:t>道路連接性的例子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如果兩個城市有路連接，則它們屬於同一個</a:t>
                </a:r>
                <a:r>
                  <a:rPr lang="en-US" altLang="zh-TW" dirty="0"/>
                  <a:t>equivalence class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876800"/>
              </a:xfrm>
              <a:blipFill rotWithShape="0">
                <a:blip r:embed="rId2"/>
                <a:stretch>
                  <a:fillRect l="-64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Operation on Disjoint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MAKE-SET(x):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做一個新的</a:t>
            </a:r>
            <a:r>
              <a:rPr lang="en-US" altLang="zh-TW" dirty="0"/>
              <a:t>set, </a:t>
            </a:r>
            <a:r>
              <a:rPr lang="zh-TW" altLang="en-US" dirty="0"/>
              <a:t>只包含</a:t>
            </a:r>
            <a:r>
              <a:rPr lang="en-US" altLang="zh-TW" dirty="0"/>
              <a:t>element x</a:t>
            </a:r>
          </a:p>
          <a:p>
            <a:endParaRPr lang="en-US" altLang="zh-TW" dirty="0"/>
          </a:p>
          <a:p>
            <a:r>
              <a:rPr lang="en-US" altLang="zh-TW" dirty="0"/>
              <a:t>UNION(</a:t>
            </a:r>
            <a:r>
              <a:rPr lang="en-US" altLang="zh-TW" dirty="0" err="1"/>
              <a:t>x,y</a:t>
            </a:r>
            <a:r>
              <a:rPr lang="en-US" altLang="zh-TW" dirty="0"/>
              <a:t>):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將包含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set</a:t>
            </a:r>
            <a:r>
              <a:rPr lang="zh-TW" altLang="en-US" dirty="0"/>
              <a:t>和包含</a:t>
            </a:r>
            <a:r>
              <a:rPr lang="en-US" altLang="zh-TW" dirty="0"/>
              <a:t>y</a:t>
            </a:r>
            <a:r>
              <a:rPr lang="zh-TW" altLang="en-US" dirty="0"/>
              <a:t>的</a:t>
            </a:r>
            <a:r>
              <a:rPr lang="en-US" altLang="zh-TW" dirty="0"/>
              <a:t>set</a:t>
            </a:r>
            <a:r>
              <a:rPr lang="zh-TW" altLang="en-US" dirty="0"/>
              <a:t>合併成為一個新的</a:t>
            </a:r>
            <a:r>
              <a:rPr lang="en-US" altLang="zh-TW" dirty="0"/>
              <a:t>set (</a:t>
            </a:r>
            <a:r>
              <a:rPr lang="zh-TW" altLang="en-US" dirty="0"/>
              <a:t>原本包含</a:t>
            </a:r>
            <a:r>
              <a:rPr lang="en-US" altLang="zh-TW" dirty="0"/>
              <a:t>x</a:t>
            </a:r>
            <a:r>
              <a:rPr lang="zh-TW" altLang="en-US" dirty="0"/>
              <a:t>和包含</a:t>
            </a:r>
            <a:r>
              <a:rPr lang="en-US" altLang="zh-TW" dirty="0"/>
              <a:t>y</a:t>
            </a:r>
            <a:r>
              <a:rPr lang="zh-TW" altLang="en-US" dirty="0"/>
              <a:t>的兩個</a:t>
            </a:r>
            <a:r>
              <a:rPr lang="en-US" altLang="zh-TW" dirty="0"/>
              <a:t>set</a:t>
            </a:r>
            <a:r>
              <a:rPr lang="zh-TW" altLang="en-US" dirty="0"/>
              <a:t>刪掉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FIND-SET(x):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找出包含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set</a:t>
            </a:r>
            <a:r>
              <a:rPr lang="zh-TW" altLang="en-US" dirty="0"/>
              <a:t>的</a:t>
            </a:r>
            <a:r>
              <a:rPr lang="en-US" altLang="zh-TW" dirty="0"/>
              <a:t>”</a:t>
            </a:r>
            <a:r>
              <a:rPr lang="zh-TW" altLang="en-US" dirty="0"/>
              <a:t>名字</a:t>
            </a:r>
            <a:r>
              <a:rPr lang="en-US" altLang="zh-TW" dirty="0"/>
              <a:t>”(ID</a:t>
            </a:r>
            <a:r>
              <a:rPr lang="zh-TW" altLang="en-US" dirty="0"/>
              <a:t>號碼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代表號碼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UNION</a:t>
            </a:r>
            <a:r>
              <a:rPr lang="zh-TW" altLang="en-US" dirty="0"/>
              <a:t>之前通常要先用</a:t>
            </a:r>
            <a:r>
              <a:rPr lang="en-US" altLang="zh-TW" dirty="0"/>
              <a:t>FIND-SET</a:t>
            </a:r>
            <a:r>
              <a:rPr lang="zh-TW" altLang="en-US" dirty="0"/>
              <a:t>確定兩個</a:t>
            </a:r>
            <a:r>
              <a:rPr lang="en-US" altLang="zh-TW" dirty="0"/>
              <a:t>element</a:t>
            </a:r>
            <a:r>
              <a:rPr lang="zh-TW" altLang="en-US" dirty="0"/>
              <a:t>屬於不同</a:t>
            </a:r>
            <a:r>
              <a:rPr lang="en-US" altLang="zh-TW" dirty="0"/>
              <a:t>set</a:t>
            </a:r>
          </a:p>
          <a:p>
            <a:r>
              <a:rPr lang="zh-TW" altLang="en-US" dirty="0"/>
              <a:t>問</a:t>
            </a:r>
            <a:r>
              <a:rPr lang="en-US" altLang="zh-TW" dirty="0"/>
              <a:t>: </a:t>
            </a:r>
            <a:r>
              <a:rPr lang="zh-TW" altLang="en-US" dirty="0"/>
              <a:t>如何表示</a:t>
            </a:r>
            <a:r>
              <a:rPr lang="en-US" altLang="zh-TW" dirty="0"/>
              <a:t>Disjoint Sets, </a:t>
            </a:r>
            <a:r>
              <a:rPr lang="zh-TW" altLang="en-US" dirty="0"/>
              <a:t>使得這些</a:t>
            </a:r>
            <a:r>
              <a:rPr lang="en-US" altLang="zh-TW" dirty="0"/>
              <a:t>operation</a:t>
            </a:r>
            <a:r>
              <a:rPr lang="zh-TW" altLang="en-US" dirty="0"/>
              <a:t>可以快速地執行呢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9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尋找兩個城市是否連接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32189"/>
            <a:ext cx="8651304" cy="3753803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給一些城市</a:t>
            </a:r>
            <a:r>
              <a:rPr lang="en-US" altLang="zh-TW" dirty="0"/>
              <a:t>, </a:t>
            </a:r>
            <a:r>
              <a:rPr lang="zh-TW" altLang="en-US" dirty="0"/>
              <a:t>及所有道路</a:t>
            </a:r>
            <a:r>
              <a:rPr lang="en-US" altLang="zh-TW" dirty="0"/>
              <a:t>(</a:t>
            </a:r>
            <a:r>
              <a:rPr lang="zh-TW" altLang="en-US" dirty="0"/>
              <a:t>每條道路連接兩個城市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each city C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MAKE-SET(C)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each road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if FIND-SET(x)!=FIND-SET(y)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UNION(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+mn-ea"/>
                <a:cs typeface="Courier New" pitchFamily="49" charset="0"/>
              </a:rPr>
              <a:t>如何知道兩個城市是否連接</a:t>
            </a:r>
            <a:r>
              <a:rPr lang="en-US" altLang="zh-TW" dirty="0">
                <a:latin typeface="+mn-ea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Boolean CITY_CONNECTED(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if FIND-SET(x)==FIND-SET(y)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400600" cy="150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6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定義</a:t>
                </a:r>
                <a:r>
                  <a:rPr lang="en-US" altLang="zh-TW" dirty="0"/>
                  <a:t>:</a:t>
                </a:r>
                <a:endParaRPr lang="en-US" dirty="0"/>
              </a:p>
              <a:p>
                <a:r>
                  <a:rPr lang="en-US" dirty="0"/>
                  <a:t>MAKE-SET</a:t>
                </a:r>
                <a:r>
                  <a:rPr lang="zh-TW" altLang="en-US" dirty="0"/>
                  <a:t>的執行次數</a:t>
                </a:r>
                <a:r>
                  <a:rPr lang="en-US" altLang="zh-TW" dirty="0"/>
                  <a:t>: n (</a:t>
                </a:r>
                <a:r>
                  <a:rPr lang="zh-TW" altLang="en-US" dirty="0"/>
                  <a:t>也就是到目前為止有幾個</a:t>
                </a:r>
                <a:r>
                  <a:rPr lang="en-US" altLang="zh-TW" dirty="0"/>
                  <a:t>set)</a:t>
                </a:r>
              </a:p>
              <a:p>
                <a:r>
                  <a:rPr lang="en-US" dirty="0"/>
                  <a:t>MAKE-SET, UNION, FIND-SET</a:t>
                </a:r>
                <a:r>
                  <a:rPr lang="zh-TW" altLang="en-US" dirty="0"/>
                  <a:t>的總執行次數</a:t>
                </a:r>
                <a:r>
                  <a:rPr lang="en-US" altLang="zh-TW" dirty="0"/>
                  <a:t>:m</a:t>
                </a:r>
              </a:p>
              <a:p>
                <a:endParaRPr lang="en-US" dirty="0"/>
              </a:p>
              <a:p>
                <a:r>
                  <a:rPr lang="en-US" dirty="0"/>
                  <a:t>UNION</a:t>
                </a:r>
                <a:r>
                  <a:rPr lang="zh-TW" altLang="en-US" dirty="0"/>
                  <a:t>最多</a:t>
                </a:r>
                <a:r>
                  <a:rPr lang="en-US" altLang="zh-TW" dirty="0"/>
                  <a:t>n-1</a:t>
                </a:r>
                <a:r>
                  <a:rPr lang="zh-TW" altLang="en-US" dirty="0"/>
                  <a:t>次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:r>
                  <a:rPr lang="zh-TW" altLang="en-US" dirty="0"/>
                  <a:t>因為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包含了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次的</a:t>
                </a:r>
                <a:r>
                  <a:rPr lang="en-US" altLang="zh-TW" dirty="0"/>
                  <a:t>MAKE-SET)</a:t>
                </a:r>
              </a:p>
              <a:p>
                <a:endParaRPr lang="en-US" dirty="0"/>
              </a:p>
              <a:p>
                <a:r>
                  <a:rPr lang="zh-TW" altLang="en-US" dirty="0"/>
                  <a:t>除了看單一個</a:t>
                </a:r>
                <a:r>
                  <a:rPr lang="en-US" altLang="zh-TW" dirty="0"/>
                  <a:t>operation</a:t>
                </a:r>
                <a:r>
                  <a:rPr lang="zh-TW" altLang="en-US" dirty="0"/>
                  <a:t>花多少時間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有時候也會看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operation </a:t>
                </a:r>
                <a:r>
                  <a:rPr lang="zh-TW" altLang="en-US" dirty="0"/>
                  <a:t>總共花了多少時間</a:t>
                </a:r>
                <a:r>
                  <a:rPr lang="en-US" altLang="zh-TW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5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184" y="332656"/>
            <a:ext cx="8229600" cy="990600"/>
          </a:xfrm>
        </p:spPr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尋找兩個城市是否連接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96944" cy="34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5400600" cy="150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10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要怎麼表示集合呢</a:t>
            </a:r>
            <a:r>
              <a:rPr lang="en-US" altLang="zh-TW" dirty="0"/>
              <a:t>? </a:t>
            </a:r>
            <a:r>
              <a:rPr lang="zh-TW" altLang="en-US" dirty="0"/>
              <a:t>方法一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19256" cy="49971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b="1" dirty="0"/>
                  <a:t>方法一</a:t>
                </a:r>
                <a:r>
                  <a:rPr lang="en-US" altLang="zh-TW" b="1" dirty="0"/>
                  <a:t>: Array</a:t>
                </a:r>
                <a:r>
                  <a:rPr lang="zh-TW" altLang="en-US" b="1" dirty="0"/>
                  <a:t>法</a:t>
                </a:r>
                <a:r>
                  <a:rPr lang="en-US" altLang="zh-TW" b="1" dirty="0"/>
                  <a:t> – Find-Set</a:t>
                </a:r>
                <a:r>
                  <a:rPr lang="zh-TW" altLang="en-US" b="1" dirty="0"/>
                  <a:t>很快</a:t>
                </a:r>
                <a:r>
                  <a:rPr lang="en-US" altLang="zh-TW" b="1" dirty="0"/>
                  <a:t>, Union</a:t>
                </a:r>
                <a:r>
                  <a:rPr lang="zh-TW" altLang="en-US" b="1" dirty="0"/>
                  <a:t>很慢</a:t>
                </a:r>
                <a:endParaRPr lang="en-US" altLang="zh-TW" b="1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上面的例子共有四個</a:t>
                </a:r>
                <a:r>
                  <a:rPr lang="en-US" altLang="zh-TW" dirty="0"/>
                  <a:t>SET: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4,5,6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0,2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={1}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FIND-SET(x)?</a:t>
                </a:r>
              </a:p>
              <a:p>
                <a:pPr lvl="1"/>
                <a:r>
                  <a:rPr lang="zh-TW" altLang="en-US" dirty="0"/>
                  <a:t>直接看</a:t>
                </a:r>
                <a:r>
                  <a:rPr lang="en-US" altLang="zh-TW" dirty="0"/>
                  <a:t>array</a:t>
                </a:r>
                <a:r>
                  <a:rPr lang="zh-TW" altLang="en-US" dirty="0"/>
                  <a:t>的值</a:t>
                </a:r>
                <a:endParaRPr lang="en-US" altLang="zh-TW" dirty="0"/>
              </a:p>
              <a:p>
                <a:r>
                  <a:rPr lang="zh-TW" altLang="en-US" dirty="0"/>
                  <a:t>時間複雜度</a:t>
                </a:r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UNION(</a:t>
                </a:r>
                <a:r>
                  <a:rPr lang="en-US" altLang="zh-TW" dirty="0" err="1"/>
                  <a:t>x,y</a:t>
                </a:r>
                <a:r>
                  <a:rPr lang="en-US" altLang="zh-TW" dirty="0"/>
                  <a:t>)?</a:t>
                </a:r>
              </a:p>
              <a:p>
                <a:pPr lvl="1"/>
                <a:r>
                  <a:rPr lang="zh-TW" altLang="en-US" dirty="0"/>
                  <a:t>要把所有跟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同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element</a:t>
                </a:r>
                <a:r>
                  <a:rPr lang="zh-TW" altLang="en-US" dirty="0"/>
                  <a:t>都改</a:t>
                </a:r>
                <a:r>
                  <a:rPr lang="en-US" altLang="zh-TW" dirty="0"/>
                  <a:t>set ID</a:t>
                </a:r>
                <a:r>
                  <a:rPr lang="zh-TW" altLang="en-US" dirty="0"/>
                  <a:t>成跟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set ID</a:t>
                </a:r>
                <a:r>
                  <a:rPr lang="zh-TW" altLang="en-US" dirty="0"/>
                  <a:t>一樣</a:t>
                </a:r>
                <a:endParaRPr lang="en-US" altLang="zh-TW" dirty="0"/>
              </a:p>
              <a:p>
                <a:r>
                  <a:rPr lang="zh-TW" altLang="en-US" dirty="0"/>
                  <a:t>時間複雜度</a:t>
                </a:r>
                <a:r>
                  <a:rPr lang="en-US" altLang="zh-TW" dirty="0"/>
                  <a:t>?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19256" cy="4997152"/>
              </a:xfrm>
              <a:blipFill rotWithShape="0">
                <a:blip r:embed="rId3"/>
                <a:stretch>
                  <a:fillRect l="-519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7887"/>
              </p:ext>
            </p:extLst>
          </p:nvPr>
        </p:nvGraphicFramePr>
        <p:xfrm>
          <a:off x="1039733" y="2764131"/>
          <a:ext cx="6095999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98126"/>
              </p:ext>
            </p:extLst>
          </p:nvPr>
        </p:nvGraphicFramePr>
        <p:xfrm>
          <a:off x="1039733" y="2260075"/>
          <a:ext cx="6095999" cy="370840"/>
        </p:xfrm>
        <a:graphic>
          <a:graphicData uri="http://schemas.openxmlformats.org/drawingml/2006/table">
            <a:tbl>
              <a:tblPr bandCol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36096" y="1915106"/>
            <a:ext cx="3576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r>
              <a:rPr lang="zh-TW" altLang="en-US" dirty="0"/>
              <a:t>代表的是每個</a:t>
            </a:r>
            <a:r>
              <a:rPr lang="en-US" altLang="zh-TW" dirty="0"/>
              <a:t>element</a:t>
            </a:r>
            <a:r>
              <a:rPr lang="zh-TW" altLang="en-US" dirty="0"/>
              <a:t>的號碼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292872" y="3307050"/>
            <a:ext cx="4817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Array</a:t>
            </a:r>
            <a:r>
              <a:rPr lang="zh-TW" altLang="en-US" dirty="0"/>
              <a:t>裡面的值紀錄的是該</a:t>
            </a:r>
            <a:r>
              <a:rPr lang="en-US" altLang="zh-TW" dirty="0"/>
              <a:t>element</a:t>
            </a:r>
            <a:r>
              <a:rPr lang="zh-TW" altLang="en-US" dirty="0"/>
              <a:t>所屬的</a:t>
            </a:r>
            <a:r>
              <a:rPr lang="en-US" altLang="zh-TW" dirty="0"/>
              <a:t>set ID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61148" y="4907990"/>
                <a:ext cx="7128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48" y="4907990"/>
                <a:ext cx="7128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128841" y="469196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61148" y="6131107"/>
                <a:ext cx="7216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48" y="6131107"/>
                <a:ext cx="72167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openclipart.org/image/100px/svg_to_png/91759/disag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5435" y="58395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5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要怎麼表示集合呢</a:t>
            </a:r>
            <a:r>
              <a:rPr lang="en-US" altLang="zh-TW" dirty="0"/>
              <a:t>? </a:t>
            </a:r>
            <a:r>
              <a:rPr lang="zh-TW" altLang="en-US" dirty="0"/>
              <a:t>方法二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方法二</a:t>
            </a:r>
            <a:r>
              <a:rPr lang="en-US" altLang="zh-TW" b="1" dirty="0"/>
              <a:t>: Array</a:t>
            </a:r>
            <a:r>
              <a:rPr lang="zh-TW" altLang="en-US" b="1" dirty="0"/>
              <a:t>法 </a:t>
            </a:r>
            <a:r>
              <a:rPr lang="en-US" altLang="zh-TW" b="1" dirty="0"/>
              <a:t>– Union</a:t>
            </a:r>
            <a:r>
              <a:rPr lang="zh-TW" altLang="en-US" b="1" dirty="0"/>
              <a:t>很快</a:t>
            </a:r>
            <a:r>
              <a:rPr lang="en-US" altLang="zh-TW" b="1"/>
              <a:t>, Find-Set</a:t>
            </a:r>
            <a:r>
              <a:rPr lang="zh-TW" altLang="en-US" b="1" dirty="0"/>
              <a:t>有點慢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dirty="0"/>
              <a:t>如何表示</a:t>
            </a:r>
            <a:r>
              <a:rPr lang="en-US" altLang="zh-TW" dirty="0"/>
              <a:t>? Hint: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EB7-43CD-4401-A553-20DEF40AFD0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1730</TotalTime>
  <Words>1088</Words>
  <Application>Microsoft Macintosh PowerPoint</Application>
  <PresentationFormat>On-screen Show (4:3)</PresentationFormat>
  <Paragraphs>250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Cambria Math</vt:lpstr>
      <vt:lpstr>Consolas</vt:lpstr>
      <vt:lpstr>Corbel</vt:lpstr>
      <vt:lpstr>Courier New</vt:lpstr>
      <vt:lpstr>Wingdings</vt:lpstr>
      <vt:lpstr>微軟正黑體</vt:lpstr>
      <vt:lpstr>新細明體</vt:lpstr>
      <vt:lpstr>Arial</vt:lpstr>
      <vt:lpstr>清晰度</vt:lpstr>
      <vt:lpstr>Disjoint Sets</vt:lpstr>
      <vt:lpstr>Equivalence Relation</vt:lpstr>
      <vt:lpstr>Equivalence Class</vt:lpstr>
      <vt:lpstr>Operation on Disjoint Sets</vt:lpstr>
      <vt:lpstr>例子: 尋找兩個城市是否連接</vt:lpstr>
      <vt:lpstr>Running Time Analysis</vt:lpstr>
      <vt:lpstr>例子: 尋找兩個城市是否連接</vt:lpstr>
      <vt:lpstr>要怎麼表示集合呢? 方法一</vt:lpstr>
      <vt:lpstr>要怎麼表示集合呢? 方法二</vt:lpstr>
      <vt:lpstr>方法三 Linked-list Representation</vt:lpstr>
      <vt:lpstr>方法三 Linked-list Representation</vt:lpstr>
      <vt:lpstr>方法三 Linked-list Representation</vt:lpstr>
      <vt:lpstr>改良版 Weighted Union</vt:lpstr>
      <vt:lpstr>Union by size</vt:lpstr>
      <vt:lpstr>回到方法二</vt:lpstr>
      <vt:lpstr>開外掛加強版1: Union by Height</vt:lpstr>
      <vt:lpstr>開外掛加強版2 Path Compression</vt:lpstr>
      <vt:lpstr>Amortized Analysis (Averge)  </vt:lpstr>
      <vt:lpstr>Related Course Book Chapter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樹的最後一部分</dc:title>
  <dc:creator>Hsin-Mu Tsai</dc:creator>
  <cp:lastModifiedBy>Hsin-Mu Tsai</cp:lastModifiedBy>
  <cp:revision>94</cp:revision>
  <cp:lastPrinted>2010-11-04T15:36:27Z</cp:lastPrinted>
  <dcterms:created xsi:type="dcterms:W3CDTF">2010-11-04T03:38:45Z</dcterms:created>
  <dcterms:modified xsi:type="dcterms:W3CDTF">2018-05-22T04:25:08Z</dcterms:modified>
</cp:coreProperties>
</file>