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83" r:id="rId9"/>
    <p:sldId id="268" r:id="rId10"/>
    <p:sldId id="261" r:id="rId11"/>
    <p:sldId id="262" r:id="rId12"/>
    <p:sldId id="284" r:id="rId13"/>
    <p:sldId id="264" r:id="rId14"/>
    <p:sldId id="285" r:id="rId15"/>
    <p:sldId id="287" r:id="rId16"/>
    <p:sldId id="288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/>
    <p:restoredTop sz="50000"/>
  </p:normalViewPr>
  <p:slideViewPr>
    <p:cSldViewPr>
      <p:cViewPr varScale="1">
        <p:scale>
          <a:sx n="108" d="100"/>
          <a:sy n="108" d="100"/>
        </p:scale>
        <p:origin x="53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in-Mu Tsai" userId="7730981_tp_dropbox" providerId="OAuth2" clId="{1AD5123E-5E84-CB43-B6DD-709BB679CB99}"/>
    <pc:docChg chg="custSel modSld">
      <pc:chgData name="Hsin-Mu Tsai" userId="7730981_tp_dropbox" providerId="OAuth2" clId="{1AD5123E-5E84-CB43-B6DD-709BB679CB99}" dt="2018-05-29T04:31:31.480" v="7" actId="14100"/>
      <pc:docMkLst>
        <pc:docMk/>
      </pc:docMkLst>
      <pc:sldChg chg="addSp delSp modSp">
        <pc:chgData name="Hsin-Mu Tsai" userId="7730981_tp_dropbox" providerId="OAuth2" clId="{1AD5123E-5E84-CB43-B6DD-709BB679CB99}" dt="2018-05-29T04:31:31.480" v="7" actId="14100"/>
        <pc:sldMkLst>
          <pc:docMk/>
          <pc:sldMk cId="378409503" sldId="332"/>
        </pc:sldMkLst>
        <pc:spChg chg="del">
          <ac:chgData name="Hsin-Mu Tsai" userId="7730981_tp_dropbox" providerId="OAuth2" clId="{1AD5123E-5E84-CB43-B6DD-709BB679CB99}" dt="2018-05-29T04:31:20.695" v="3" actId="21"/>
          <ac:spMkLst>
            <pc:docMk/>
            <pc:sldMk cId="378409503" sldId="332"/>
            <ac:spMk id="5" creationId="{00000000-0000-0000-0000-000000000000}"/>
          </ac:spMkLst>
        </pc:spChg>
        <pc:spChg chg="add mod">
          <ac:chgData name="Hsin-Mu Tsai" userId="7730981_tp_dropbox" providerId="OAuth2" clId="{1AD5123E-5E84-CB43-B6DD-709BB679CB99}" dt="2018-05-29T04:31:24.302" v="5" actId="1076"/>
          <ac:spMkLst>
            <pc:docMk/>
            <pc:sldMk cId="378409503" sldId="332"/>
            <ac:spMk id="17" creationId="{45EA4D3A-3F02-4A46-8BC8-4B2C4A4B139A}"/>
          </ac:spMkLst>
        </pc:spChg>
        <pc:picChg chg="add mod">
          <ac:chgData name="Hsin-Mu Tsai" userId="7730981_tp_dropbox" providerId="OAuth2" clId="{1AD5123E-5E84-CB43-B6DD-709BB679CB99}" dt="2018-05-29T04:31:31.480" v="7" actId="14100"/>
          <ac:picMkLst>
            <pc:docMk/>
            <pc:sldMk cId="378409503" sldId="332"/>
            <ac:picMk id="12" creationId="{0C29D9D4-2141-4C4C-BE3A-E29D389FED42}"/>
          </ac:picMkLst>
        </pc:picChg>
        <pc:picChg chg="del">
          <ac:chgData name="Hsin-Mu Tsai" userId="7730981_tp_dropbox" providerId="OAuth2" clId="{1AD5123E-5E84-CB43-B6DD-709BB679CB99}" dt="2018-05-29T04:31:02.048" v="0" actId="478"/>
          <ac:picMkLst>
            <pc:docMk/>
            <pc:sldMk cId="378409503" sldId="332"/>
            <ac:picMk id="307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0D73038-F710-4B4F-A140-24AD75F5A160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B211347-9AA1-4C90-B6BB-0C57BCB87C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3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11347-9AA1-4C90-B6BB-0C57BCB87CA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A151-0BBC-42F0-8BC4-AD560523AB9B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CEB-B36C-43FB-BAAE-2B8B94E671DC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1DC1-CA4E-4915-8C15-23EF44D23236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FB46-AC06-4BA6-8002-4E50B0EDF09E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1EB4-E410-4FC3-8456-49EEB4FE9BF4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1454-7B33-4635-B3D9-478FB0A22A60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BA4-E1A1-4100-ABF0-7E605C4AC8EE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4D1E-3FC3-4C54-95CC-B7D578E70E09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7027-0DAC-4143-89C2-3B98FE0FF425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73B-E517-4A28-8733-1286FD38382D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54CA-240F-4C5F-9DFC-02E17A8669F8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505B1AD-FE0C-47AF-B4E9-60ADB8519616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9090EB-6FDB-4827-AF15-A35D0611C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25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Graph BASICS	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Michael Tsai</a:t>
            </a:r>
          </a:p>
          <a:p>
            <a:r>
              <a:rPr lang="en-US" altLang="zh-TW" dirty="0"/>
              <a:t>2019/5/14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589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有連接的</a:t>
            </a:r>
            <a:r>
              <a:rPr lang="en-US" altLang="zh-TW" dirty="0"/>
              <a:t>(connected)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b="1" dirty="0"/>
              <a:t>In undirected graph:</a:t>
            </a:r>
          </a:p>
          <a:p>
            <a:r>
              <a:rPr lang="en-US" altLang="zh-TW" dirty="0"/>
              <a:t>Vertices u and v are said to be </a:t>
            </a:r>
            <a:r>
              <a:rPr lang="en-US" altLang="zh-TW" b="1" u="sng" dirty="0"/>
              <a:t>connected</a:t>
            </a:r>
            <a:r>
              <a:rPr lang="en-US" altLang="zh-TW" dirty="0"/>
              <a:t> </a:t>
            </a:r>
            <a:r>
              <a:rPr lang="en-US" altLang="zh-TW" dirty="0" err="1"/>
              <a:t>iff</a:t>
            </a:r>
            <a:endParaRPr lang="en-US" altLang="zh-TW" dirty="0"/>
          </a:p>
          <a:p>
            <a:r>
              <a:rPr lang="en-US" altLang="zh-TW" dirty="0"/>
              <a:t>there is a path from u to v. (graph &amp; digraph)</a:t>
            </a:r>
          </a:p>
          <a:p>
            <a:endParaRPr lang="en-US" altLang="zh-TW" dirty="0"/>
          </a:p>
          <a:p>
            <a:r>
              <a:rPr lang="en-US" altLang="zh-TW" b="1" dirty="0"/>
              <a:t>Connected graph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iff</a:t>
            </a:r>
            <a:r>
              <a:rPr lang="en-US" altLang="zh-TW" dirty="0"/>
              <a:t> every pair of distinct vertices u and v in V(G) is connected</a:t>
            </a:r>
          </a:p>
          <a:p>
            <a:endParaRPr lang="en-US" altLang="zh-TW" dirty="0"/>
          </a:p>
          <a:p>
            <a:r>
              <a:rPr lang="en-US" altLang="zh-TW" b="1" dirty="0"/>
              <a:t>Connected component </a:t>
            </a:r>
            <a:r>
              <a:rPr lang="en-US" altLang="zh-TW" dirty="0"/>
              <a:t>(</a:t>
            </a:r>
            <a:r>
              <a:rPr lang="zh-TW" altLang="en-US" dirty="0"/>
              <a:t>也有人直接叫</a:t>
            </a:r>
            <a:r>
              <a:rPr lang="en-US" altLang="zh-TW" dirty="0"/>
              <a:t>component):</a:t>
            </a:r>
          </a:p>
          <a:p>
            <a:r>
              <a:rPr lang="en-US" altLang="zh-TW" dirty="0"/>
              <a:t>A maximal connected </a:t>
            </a:r>
            <a:r>
              <a:rPr lang="en-US" altLang="zh-TW" dirty="0" err="1"/>
              <a:t>subgraph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/>
              <a:t>Maximal</a:t>
            </a:r>
            <a:r>
              <a:rPr lang="en-US" altLang="zh-TW" dirty="0"/>
              <a:t>: no other </a:t>
            </a:r>
            <a:r>
              <a:rPr lang="en-US" altLang="zh-TW" dirty="0" err="1"/>
              <a:t>subgraph</a:t>
            </a:r>
            <a:r>
              <a:rPr lang="en-US" altLang="zh-TW" dirty="0"/>
              <a:t> in G is both connected and contains the component.</a:t>
            </a:r>
          </a:p>
          <a:p>
            <a:endParaRPr lang="en-US" altLang="zh-TW" dirty="0"/>
          </a:p>
          <a:p>
            <a:r>
              <a:rPr lang="zh-TW" altLang="en-US" dirty="0"/>
              <a:t>問</a:t>
            </a:r>
            <a:r>
              <a:rPr lang="en-US" altLang="zh-TW" dirty="0"/>
              <a:t>: Tree</a:t>
            </a:r>
            <a:r>
              <a:rPr lang="zh-TW" altLang="en-US" dirty="0"/>
              <a:t>是一個怎麼樣的</a:t>
            </a:r>
            <a:r>
              <a:rPr lang="en-US" altLang="zh-TW" dirty="0"/>
              <a:t>graph?</a:t>
            </a:r>
          </a:p>
          <a:p>
            <a:r>
              <a:rPr lang="zh-TW" altLang="en-US" dirty="0"/>
              <a:t>答</a:t>
            </a:r>
            <a:r>
              <a:rPr lang="en-US" altLang="zh-TW" dirty="0"/>
              <a:t>: connected and acyclic (</a:t>
            </a:r>
            <a:r>
              <a:rPr lang="zh-TW" altLang="en-US" dirty="0"/>
              <a:t>沒有</a:t>
            </a:r>
            <a:r>
              <a:rPr lang="en-US" altLang="zh-TW" dirty="0"/>
              <a:t>cycle) graph</a:t>
            </a:r>
          </a:p>
          <a:p>
            <a:endParaRPr lang="en-US" altLang="zh-TW" dirty="0"/>
          </a:p>
          <a:p>
            <a:r>
              <a:rPr lang="zh-TW" altLang="en-US" dirty="0"/>
              <a:t>問</a:t>
            </a:r>
            <a:r>
              <a:rPr lang="en-US" altLang="zh-TW" dirty="0"/>
              <a:t>: Forest</a:t>
            </a:r>
            <a:r>
              <a:rPr lang="zh-TW" altLang="en-US" dirty="0"/>
              <a:t>是一個怎麼樣的</a:t>
            </a:r>
            <a:r>
              <a:rPr lang="en-US" altLang="zh-TW" dirty="0"/>
              <a:t>graph?</a:t>
            </a:r>
          </a:p>
          <a:p>
            <a:r>
              <a:rPr lang="zh-TW" altLang="en-US" dirty="0"/>
              <a:t>答</a:t>
            </a:r>
            <a:r>
              <a:rPr lang="en-US" altLang="zh-TW" dirty="0"/>
              <a:t>: acyclic graph</a:t>
            </a:r>
          </a:p>
        </p:txBody>
      </p:sp>
      <p:sp>
        <p:nvSpPr>
          <p:cNvPr id="4" name="橢圓 3"/>
          <p:cNvSpPr/>
          <p:nvPr/>
        </p:nvSpPr>
        <p:spPr>
          <a:xfrm>
            <a:off x="6737233" y="5665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737233" y="215069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945145" y="150262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673337" y="13784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8" name="直線接點 7"/>
          <p:cNvCxnSpPr>
            <a:stCxn id="4" idx="3"/>
            <a:endCxn id="6" idx="7"/>
          </p:cNvCxnSpPr>
          <p:nvPr/>
        </p:nvCxnSpPr>
        <p:spPr>
          <a:xfrm flipH="1">
            <a:off x="6190996" y="812368"/>
            <a:ext cx="588418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7"/>
            <a:endCxn id="7" idx="3"/>
          </p:cNvCxnSpPr>
          <p:nvPr/>
        </p:nvCxnSpPr>
        <p:spPr>
          <a:xfrm flipV="1">
            <a:off x="6983084" y="1624307"/>
            <a:ext cx="732434" cy="568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  <a:endCxn id="7" idx="2"/>
          </p:cNvCxnSpPr>
          <p:nvPr/>
        </p:nvCxnSpPr>
        <p:spPr>
          <a:xfrm flipV="1">
            <a:off x="6233177" y="1522472"/>
            <a:ext cx="1440160" cy="124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7744105" y="2260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8680209" y="148867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11" idx="7"/>
            <a:endCxn id="12" idx="3"/>
          </p:cNvCxnSpPr>
          <p:nvPr/>
        </p:nvCxnSpPr>
        <p:spPr>
          <a:xfrm flipV="1">
            <a:off x="7989956" y="1734526"/>
            <a:ext cx="732434" cy="568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7177665" y="62174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6363995" y="534936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7465697" y="534936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8249401" y="59294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8527484" y="534936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0" name="直線接點 19"/>
          <p:cNvCxnSpPr>
            <a:stCxn id="15" idx="5"/>
            <a:endCxn id="14" idx="1"/>
          </p:cNvCxnSpPr>
          <p:nvPr/>
        </p:nvCxnSpPr>
        <p:spPr>
          <a:xfrm>
            <a:off x="6609846" y="5595214"/>
            <a:ext cx="610000" cy="6644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5" idx="6"/>
            <a:endCxn id="16" idx="2"/>
          </p:cNvCxnSpPr>
          <p:nvPr/>
        </p:nvCxnSpPr>
        <p:spPr>
          <a:xfrm>
            <a:off x="6652027" y="5493379"/>
            <a:ext cx="8136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6" idx="5"/>
            <a:endCxn id="17" idx="1"/>
          </p:cNvCxnSpPr>
          <p:nvPr/>
        </p:nvCxnSpPr>
        <p:spPr>
          <a:xfrm>
            <a:off x="7711548" y="5595214"/>
            <a:ext cx="580034" cy="376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6" idx="6"/>
            <a:endCxn id="18" idx="2"/>
          </p:cNvCxnSpPr>
          <p:nvPr/>
        </p:nvCxnSpPr>
        <p:spPr>
          <a:xfrm>
            <a:off x="7753729" y="5493379"/>
            <a:ext cx="7737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43" y="119809"/>
            <a:ext cx="1160909" cy="10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文字方塊 24"/>
          <p:cNvSpPr txBox="1"/>
          <p:nvPr/>
        </p:nvSpPr>
        <p:spPr>
          <a:xfrm>
            <a:off x="8283808" y="8545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半獸人</a:t>
            </a:r>
          </a:p>
        </p:txBody>
      </p:sp>
    </p:spTree>
    <p:extLst>
      <p:ext uri="{BB962C8B-B14F-4D97-AF65-F5344CB8AC3E}">
        <p14:creationId xmlns:p14="http://schemas.microsoft.com/office/powerpoint/2010/main" val="170669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11" grpId="0" uiExpand="1" animBg="1"/>
      <p:bldP spid="12" grpId="0" uiExpand="1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強連接</a:t>
            </a:r>
            <a:r>
              <a:rPr lang="en-US" altLang="zh-TW" dirty="0"/>
              <a:t>(strongly connected)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In digraph:</a:t>
            </a:r>
          </a:p>
          <a:p>
            <a:endParaRPr lang="en-US" altLang="zh-TW" b="1" dirty="0"/>
          </a:p>
          <a:p>
            <a:r>
              <a:rPr lang="en-US" altLang="zh-TW" b="1" dirty="0"/>
              <a:t>Strongly connected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G is strongly connected </a:t>
            </a:r>
            <a:r>
              <a:rPr lang="en-US" altLang="zh-TW" dirty="0" err="1"/>
              <a:t>iff</a:t>
            </a:r>
            <a:endParaRPr lang="en-US" altLang="zh-TW" dirty="0"/>
          </a:p>
          <a:p>
            <a:r>
              <a:rPr lang="en-US" altLang="zh-TW" dirty="0"/>
              <a:t>for every pair of distinct vertices u and v in V</a:t>
            </a:r>
          </a:p>
          <a:p>
            <a:r>
              <a:rPr lang="en-US" altLang="zh-TW" dirty="0"/>
              <a:t>there is a directed path from u to v and also a directed path from v to u.</a:t>
            </a:r>
          </a:p>
          <a:p>
            <a:endParaRPr lang="en-US" altLang="zh-TW" dirty="0"/>
          </a:p>
          <a:p>
            <a:r>
              <a:rPr lang="en-US" altLang="zh-TW" b="1" dirty="0"/>
              <a:t>Strongly connected component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A maximal </a:t>
            </a:r>
            <a:r>
              <a:rPr lang="en-US" altLang="zh-TW" dirty="0" err="1"/>
              <a:t>subgraph</a:t>
            </a:r>
            <a:r>
              <a:rPr lang="en-US" altLang="zh-TW" dirty="0"/>
              <a:t> which is strongly connected.</a:t>
            </a:r>
          </a:p>
        </p:txBody>
      </p:sp>
      <p:sp>
        <p:nvSpPr>
          <p:cNvPr id="4" name="橢圓 3"/>
          <p:cNvSpPr/>
          <p:nvPr/>
        </p:nvSpPr>
        <p:spPr>
          <a:xfrm>
            <a:off x="6300192" y="17390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7164288" y="17474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8100392" y="175578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300192" y="253110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164288" y="253110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8100392" y="253110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4" idx="6"/>
            <a:endCxn id="5" idx="2"/>
          </p:cNvCxnSpPr>
          <p:nvPr/>
        </p:nvCxnSpPr>
        <p:spPr>
          <a:xfrm>
            <a:off x="6588224" y="1883035"/>
            <a:ext cx="576064" cy="8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0"/>
            <a:endCxn id="4" idx="4"/>
          </p:cNvCxnSpPr>
          <p:nvPr/>
        </p:nvCxnSpPr>
        <p:spPr>
          <a:xfrm flipV="1">
            <a:off x="6444208" y="2027051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7"/>
            <a:endCxn id="8" idx="1"/>
          </p:cNvCxnSpPr>
          <p:nvPr/>
        </p:nvCxnSpPr>
        <p:spPr>
          <a:xfrm>
            <a:off x="6546043" y="2573288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3"/>
            <a:endCxn id="7" idx="5"/>
          </p:cNvCxnSpPr>
          <p:nvPr/>
        </p:nvCxnSpPr>
        <p:spPr>
          <a:xfrm flipH="1">
            <a:off x="6546043" y="2776958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3"/>
            <a:endCxn id="7" idx="7"/>
          </p:cNvCxnSpPr>
          <p:nvPr/>
        </p:nvCxnSpPr>
        <p:spPr>
          <a:xfrm flipH="1">
            <a:off x="6546043" y="1993254"/>
            <a:ext cx="660426" cy="580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4"/>
            <a:endCxn id="8" idx="0"/>
          </p:cNvCxnSpPr>
          <p:nvPr/>
        </p:nvCxnSpPr>
        <p:spPr>
          <a:xfrm>
            <a:off x="7308304" y="2035435"/>
            <a:ext cx="0" cy="495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9" idx="0"/>
            <a:endCxn id="6" idx="4"/>
          </p:cNvCxnSpPr>
          <p:nvPr/>
        </p:nvCxnSpPr>
        <p:spPr>
          <a:xfrm flipV="1">
            <a:off x="8244408" y="2043819"/>
            <a:ext cx="0" cy="487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48680"/>
            <a:ext cx="11620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8169255" y="12687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強獸人</a:t>
            </a:r>
          </a:p>
        </p:txBody>
      </p:sp>
    </p:spTree>
    <p:extLst>
      <p:ext uri="{BB962C8B-B14F-4D97-AF65-F5344CB8AC3E}">
        <p14:creationId xmlns:p14="http://schemas.microsoft.com/office/powerpoint/2010/main" val="4432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要怎麼表示一個</a:t>
            </a:r>
            <a:r>
              <a:rPr lang="en-US" altLang="zh-TW" dirty="0"/>
              <a:t>graph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主流表示法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Adjacency matrix (</a:t>
            </a:r>
            <a:r>
              <a:rPr lang="zh-TW" altLang="en-US" dirty="0"/>
              <a:t>用</a:t>
            </a:r>
            <a:r>
              <a:rPr lang="en-US" altLang="zh-TW" dirty="0"/>
              <a:t>array)</a:t>
            </a:r>
          </a:p>
          <a:p>
            <a:r>
              <a:rPr lang="en-US" altLang="zh-TW" dirty="0"/>
              <a:t>Adjacency lists (</a:t>
            </a:r>
            <a:r>
              <a:rPr lang="zh-TW" altLang="en-US" dirty="0"/>
              <a:t>用</a:t>
            </a:r>
            <a:r>
              <a:rPr lang="en-US" altLang="zh-TW" dirty="0"/>
              <a:t>linked list)</a:t>
            </a:r>
          </a:p>
          <a:p>
            <a:endParaRPr lang="en-US" altLang="zh-TW" dirty="0"/>
          </a:p>
          <a:p>
            <a:r>
              <a:rPr lang="zh-TW" altLang="en-US" dirty="0"/>
              <a:t>兩者都可以表示</a:t>
            </a:r>
            <a:r>
              <a:rPr lang="en-US" altLang="zh-TW" dirty="0"/>
              <a:t>directed &amp; undirected graph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04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表示法</a:t>
            </a:r>
            <a:r>
              <a:rPr lang="en-US" altLang="zh-TW" dirty="0"/>
              <a:t>I </a:t>
            </a:r>
            <a:r>
              <a:rPr lang="zh-TW" altLang="en-US" dirty="0"/>
              <a:t>用</a:t>
            </a:r>
            <a:r>
              <a:rPr lang="en-US" altLang="zh-TW" dirty="0"/>
              <a:t>Array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TW" altLang="en-US" dirty="0"/>
                  <a:t>本方法叫做</a:t>
                </a:r>
                <a:r>
                  <a:rPr lang="en-US" altLang="zh-TW" dirty="0"/>
                  <a:t>adjacency matrix</a:t>
                </a:r>
              </a:p>
              <a:p>
                <a:r>
                  <a:rPr lang="en-US" altLang="zh-TW" dirty="0"/>
                  <a:t>index</a:t>
                </a:r>
                <a:r>
                  <a:rPr lang="zh-TW" altLang="en-US" dirty="0"/>
                  <a:t>當作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號碼</a:t>
                </a:r>
                <a:endParaRPr lang="en-US" altLang="zh-TW" dirty="0"/>
              </a:p>
              <a:p>
                <a:r>
                  <a:rPr lang="en-US" altLang="zh-TW" dirty="0"/>
                  <a:t>edge</a:t>
                </a:r>
                <a:r>
                  <a:rPr lang="zh-TW" altLang="en-US" dirty="0"/>
                  <a:t>用</a:t>
                </a:r>
                <a:r>
                  <a:rPr lang="en-US" altLang="zh-TW" dirty="0"/>
                  <a:t>matrix</a:t>
                </a:r>
                <a:r>
                  <a:rPr lang="zh-TW" altLang="en-US" dirty="0"/>
                  <a:t>的值來表示</a:t>
                </a:r>
                <a:r>
                  <a:rPr lang="en-US" altLang="zh-TW" dirty="0"/>
                  <a:t>:</a:t>
                </a:r>
              </a:p>
              <a:p>
                <a:r>
                  <a:rPr lang="zh-TW" altLang="en-US" dirty="0"/>
                  <a:t>如果有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這條</a:t>
                </a:r>
                <a:r>
                  <a:rPr lang="en-US" altLang="zh-TW" dirty="0"/>
                  <a:t>edge, </a:t>
                </a:r>
                <a:r>
                  <a:rPr lang="zh-TW" altLang="en-US" dirty="0"/>
                  <a:t>則</a:t>
                </a:r>
                <a:r>
                  <a:rPr lang="en-US" altLang="zh-TW" dirty="0"/>
                  <a:t>a[i][j]=1, a[j][i]=1. (graph)</a:t>
                </a:r>
              </a:p>
              <a:p>
                <a:r>
                  <a:rPr lang="zh-TW" altLang="en-US" dirty="0"/>
                  <a:t>如果有</a:t>
                </a:r>
                <a:r>
                  <a:rPr lang="en-US" altLang="zh-TW" dirty="0"/>
                  <a:t>&lt;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&gt;</a:t>
                </a:r>
                <a:r>
                  <a:rPr lang="zh-TW" altLang="en-US" dirty="0"/>
                  <a:t>這條</a:t>
                </a:r>
                <a:r>
                  <a:rPr lang="en-US" altLang="zh-TW" dirty="0"/>
                  <a:t>edge, </a:t>
                </a:r>
                <a:r>
                  <a:rPr lang="zh-TW" altLang="en-US" dirty="0"/>
                  <a:t>則</a:t>
                </a:r>
                <a:r>
                  <a:rPr lang="en-US" altLang="zh-TW" dirty="0"/>
                  <a:t>a[i][j]=1. (digraph)</a:t>
                </a:r>
              </a:p>
              <a:p>
                <a:r>
                  <a:rPr lang="zh-TW" altLang="en-US" dirty="0"/>
                  <a:t>對</a:t>
                </a:r>
                <a:r>
                  <a:rPr lang="en-US" altLang="zh-TW" dirty="0"/>
                  <a:t>undirected graph,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𝑎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/>
                  <a:t> (</a:t>
                </a:r>
                <a:r>
                  <a:rPr lang="zh-TW" altLang="en-US" dirty="0"/>
                  <a:t>也就是對對角線對稱</a:t>
                </a:r>
                <a:r>
                  <a:rPr lang="en-US" altLang="zh-TW" dirty="0"/>
                  <a:t>)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請同學解釋要怎麼建</a:t>
                </a:r>
                <a:r>
                  <a:rPr lang="en-US" altLang="zh-TW" dirty="0"/>
                  <a:t>adjacency matrix</a:t>
                </a:r>
                <a:r>
                  <a:rPr lang="en-US" altLang="zh-TW" dirty="0">
                    <a:sym typeface="Wingdings" pitchFamily="2" charset="2"/>
                  </a:rPr>
                  <a:t>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粉簡單</a:t>
                </a:r>
                <a:r>
                  <a:rPr lang="en-US" altLang="zh-TW" dirty="0"/>
                  <a:t>. </a:t>
                </a:r>
                <a:r>
                  <a:rPr lang="zh-TW" altLang="en-US" dirty="0"/>
                  <a:t>那麼來看看好不好用</a:t>
                </a:r>
                <a:r>
                  <a:rPr lang="en-US" altLang="zh-TW" dirty="0"/>
                  <a:t>:</a:t>
                </a:r>
              </a:p>
              <a:p>
                <a:r>
                  <a:rPr lang="zh-TW" altLang="en-US" dirty="0"/>
                  <a:t>如果要看總共有多少條</a:t>
                </a:r>
                <a:r>
                  <a:rPr lang="en-US" altLang="zh-TW" dirty="0"/>
                  <a:t>edge? O(??)</a:t>
                </a:r>
              </a:p>
              <a:p>
                <a:r>
                  <a:rPr lang="zh-TW" altLang="en-US" dirty="0"/>
                  <a:t>答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有沒有可能跟</a:t>
                </a:r>
                <a:r>
                  <a:rPr lang="en-US" altLang="zh-TW" dirty="0"/>
                  <a:t>edge</a:t>
                </a:r>
                <a:r>
                  <a:rPr lang="zh-TW" altLang="en-US" dirty="0"/>
                  <a:t>數</a:t>
                </a:r>
                <a:r>
                  <a:rPr lang="en-US" altLang="zh-TW" dirty="0"/>
                  <a:t>(e)</a:t>
                </a:r>
                <a:r>
                  <a:rPr lang="zh-TW" altLang="en-US" dirty="0"/>
                  <a:t>成正比呢</a:t>
                </a:r>
                <a:r>
                  <a:rPr lang="en-US" altLang="zh-TW" dirty="0"/>
                  <a:t>? </a:t>
                </a:r>
              </a:p>
              <a:p>
                <a:r>
                  <a:rPr lang="zh-TW" altLang="en-US" dirty="0"/>
                  <a:t>通常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≪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所以</a:t>
                </a:r>
                <a:r>
                  <a:rPr lang="en-US" altLang="zh-TW" dirty="0"/>
                  <a:t>adjacency matrix</a:t>
                </a:r>
                <a:r>
                  <a:rPr lang="zh-TW" altLang="en-US" dirty="0"/>
                  <a:t>裡面很空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2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6012160" y="12320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876256" y="12404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812360" y="12488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012160" y="20241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876256" y="20241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812360" y="20241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6"/>
            <a:endCxn id="5" idx="2"/>
          </p:cNvCxnSpPr>
          <p:nvPr/>
        </p:nvCxnSpPr>
        <p:spPr>
          <a:xfrm>
            <a:off x="6300192" y="1376092"/>
            <a:ext cx="576064" cy="8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0"/>
            <a:endCxn id="4" idx="4"/>
          </p:cNvCxnSpPr>
          <p:nvPr/>
        </p:nvCxnSpPr>
        <p:spPr>
          <a:xfrm flipV="1">
            <a:off x="6156176" y="1520108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7"/>
            <a:endCxn id="8" idx="1"/>
          </p:cNvCxnSpPr>
          <p:nvPr/>
        </p:nvCxnSpPr>
        <p:spPr>
          <a:xfrm>
            <a:off x="6258011" y="2066345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  <a:endCxn id="7" idx="5"/>
          </p:cNvCxnSpPr>
          <p:nvPr/>
        </p:nvCxnSpPr>
        <p:spPr>
          <a:xfrm flipH="1">
            <a:off x="6258011" y="2270015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3"/>
            <a:endCxn id="7" idx="7"/>
          </p:cNvCxnSpPr>
          <p:nvPr/>
        </p:nvCxnSpPr>
        <p:spPr>
          <a:xfrm flipH="1">
            <a:off x="6258011" y="1486311"/>
            <a:ext cx="660426" cy="580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4"/>
            <a:endCxn id="8" idx="0"/>
          </p:cNvCxnSpPr>
          <p:nvPr/>
        </p:nvCxnSpPr>
        <p:spPr>
          <a:xfrm>
            <a:off x="7020272" y="1528492"/>
            <a:ext cx="0" cy="495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0"/>
            <a:endCxn id="6" idx="4"/>
          </p:cNvCxnSpPr>
          <p:nvPr/>
        </p:nvCxnSpPr>
        <p:spPr>
          <a:xfrm flipV="1">
            <a:off x="7956376" y="1536876"/>
            <a:ext cx="0" cy="487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表示法</a:t>
            </a:r>
            <a:r>
              <a:rPr lang="en-US" altLang="zh-TW" dirty="0"/>
              <a:t>II </a:t>
            </a:r>
            <a:r>
              <a:rPr lang="zh-TW" altLang="en-US" dirty="0"/>
              <a:t>用</a:t>
            </a:r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53662"/>
            <a:ext cx="8229600" cy="5141168"/>
          </a:xfrm>
        </p:spPr>
        <p:txBody>
          <a:bodyPr>
            <a:normAutofit/>
          </a:bodyPr>
          <a:lstStyle/>
          <a:p>
            <a:r>
              <a:rPr lang="zh-TW" altLang="en-US" dirty="0"/>
              <a:t>本方法叫做</a:t>
            </a:r>
            <a:r>
              <a:rPr lang="en-US" altLang="zh-TW" dirty="0"/>
              <a:t>adjacency lists</a:t>
            </a:r>
          </a:p>
          <a:p>
            <a:r>
              <a:rPr lang="zh-TW" altLang="en-US" dirty="0"/>
              <a:t>建立一個</a:t>
            </a:r>
            <a:r>
              <a:rPr lang="en-US" altLang="zh-TW" dirty="0"/>
              <a:t>list array</a:t>
            </a:r>
            <a:r>
              <a:rPr lang="zh-TW" altLang="en-US" dirty="0"/>
              <a:t> </a:t>
            </a:r>
            <a:r>
              <a:rPr lang="en-US" altLang="zh-TW" dirty="0"/>
              <a:t>a[n] (n</a:t>
            </a:r>
            <a:r>
              <a:rPr lang="zh-TW" altLang="en-US" dirty="0"/>
              <a:t>為</a:t>
            </a:r>
            <a:r>
              <a:rPr lang="en-US" altLang="zh-TW" dirty="0"/>
              <a:t>vertex</a:t>
            </a:r>
            <a:r>
              <a:rPr lang="zh-TW" altLang="en-US" dirty="0"/>
              <a:t>數目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每個</a:t>
            </a:r>
            <a:r>
              <a:rPr lang="en-US" altLang="zh-TW" dirty="0"/>
              <a:t>list</a:t>
            </a:r>
            <a:r>
              <a:rPr lang="zh-TW" altLang="en-US" dirty="0"/>
              <a:t>裡面紀錄通往別的</a:t>
            </a:r>
            <a:r>
              <a:rPr lang="en-US" altLang="zh-TW" dirty="0"/>
              <a:t>vertex</a:t>
            </a:r>
            <a:r>
              <a:rPr lang="zh-TW" altLang="en-US" dirty="0"/>
              <a:t>的</a:t>
            </a:r>
            <a:r>
              <a:rPr lang="en-US" altLang="zh-TW" dirty="0"/>
              <a:t>edge</a:t>
            </a:r>
          </a:p>
          <a:p>
            <a:r>
              <a:rPr lang="zh-TW" altLang="en-US" dirty="0"/>
              <a:t>問</a:t>
            </a:r>
            <a:r>
              <a:rPr lang="en-US" altLang="zh-TW" dirty="0"/>
              <a:t>: </a:t>
            </a:r>
            <a:r>
              <a:rPr lang="zh-TW" altLang="en-US" dirty="0"/>
              <a:t>怎麼算</a:t>
            </a:r>
            <a:r>
              <a:rPr lang="en-US" altLang="zh-TW" dirty="0"/>
              <a:t>in-degree?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答</a:t>
            </a:r>
            <a:r>
              <a:rPr lang="en-US" altLang="zh-TW" dirty="0"/>
              <a:t>: </a:t>
            </a:r>
            <a:r>
              <a:rPr lang="zh-TW" altLang="en-US" dirty="0"/>
              <a:t>如果要比較容易的話</a:t>
            </a:r>
            <a:r>
              <a:rPr lang="en-US" altLang="zh-TW" dirty="0"/>
              <a:t>, </a:t>
            </a:r>
            <a:r>
              <a:rPr lang="zh-TW" altLang="en-US" dirty="0"/>
              <a:t>要另外建</a:t>
            </a:r>
            <a:r>
              <a:rPr lang="en-US" altLang="zh-TW" dirty="0"/>
              <a:t>”inverse adjacency lists”</a:t>
            </a:r>
          </a:p>
          <a:p>
            <a:endParaRPr lang="en-US" altLang="zh-TW" dirty="0"/>
          </a:p>
        </p:txBody>
      </p:sp>
      <p:sp>
        <p:nvSpPr>
          <p:cNvPr id="4" name="橢圓 3"/>
          <p:cNvSpPr/>
          <p:nvPr/>
        </p:nvSpPr>
        <p:spPr>
          <a:xfrm>
            <a:off x="6444208" y="24125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7308304" y="242088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8244408" y="24292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444208" y="32045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308304" y="32045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8244408" y="32045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6"/>
            <a:endCxn id="5" idx="2"/>
          </p:cNvCxnSpPr>
          <p:nvPr/>
        </p:nvCxnSpPr>
        <p:spPr>
          <a:xfrm>
            <a:off x="6732240" y="2556520"/>
            <a:ext cx="576064" cy="8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0"/>
            <a:endCxn id="4" idx="4"/>
          </p:cNvCxnSpPr>
          <p:nvPr/>
        </p:nvCxnSpPr>
        <p:spPr>
          <a:xfrm flipV="1">
            <a:off x="6588224" y="2700536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7"/>
            <a:endCxn id="8" idx="1"/>
          </p:cNvCxnSpPr>
          <p:nvPr/>
        </p:nvCxnSpPr>
        <p:spPr>
          <a:xfrm>
            <a:off x="6690059" y="3246773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  <a:endCxn id="7" idx="5"/>
          </p:cNvCxnSpPr>
          <p:nvPr/>
        </p:nvCxnSpPr>
        <p:spPr>
          <a:xfrm flipH="1">
            <a:off x="6690059" y="3450443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3"/>
            <a:endCxn id="7" idx="7"/>
          </p:cNvCxnSpPr>
          <p:nvPr/>
        </p:nvCxnSpPr>
        <p:spPr>
          <a:xfrm flipH="1">
            <a:off x="6690059" y="2666739"/>
            <a:ext cx="660426" cy="580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4"/>
            <a:endCxn id="8" idx="0"/>
          </p:cNvCxnSpPr>
          <p:nvPr/>
        </p:nvCxnSpPr>
        <p:spPr>
          <a:xfrm>
            <a:off x="7452320" y="2708920"/>
            <a:ext cx="0" cy="495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0"/>
            <a:endCxn id="6" idx="4"/>
          </p:cNvCxnSpPr>
          <p:nvPr/>
        </p:nvCxnSpPr>
        <p:spPr>
          <a:xfrm flipV="1">
            <a:off x="8388424" y="2717304"/>
            <a:ext cx="0" cy="487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020138"/>
              </p:ext>
            </p:extLst>
          </p:nvPr>
        </p:nvGraphicFramePr>
        <p:xfrm>
          <a:off x="1379984" y="3212976"/>
          <a:ext cx="335360" cy="2304258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33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803920" y="322136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[0]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89626" y="359069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[1]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5200" y="397815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[2]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75200" y="434748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[3]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2413" y="473790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[4]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75200" y="510723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[5]</a:t>
            </a:r>
            <a:endParaRPr lang="zh-TW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498448"/>
              </p:ext>
            </p:extLst>
          </p:nvPr>
        </p:nvGraphicFramePr>
        <p:xfrm>
          <a:off x="2028056" y="3221360"/>
          <a:ext cx="815752" cy="375816"/>
        </p:xfrm>
        <a:graphic>
          <a:graphicData uri="http://schemas.openxmlformats.org/drawingml/2006/table">
            <a:tbl>
              <a:tblPr bandCol="1">
                <a:tableStyleId>{125E5076-3810-47DD-B79F-674D7AD40C01}</a:tableStyleId>
              </a:tblPr>
              <a:tblGrid>
                <a:gridCol w="40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73872"/>
              </p:ext>
            </p:extLst>
          </p:nvPr>
        </p:nvGraphicFramePr>
        <p:xfrm>
          <a:off x="2028056" y="3619644"/>
          <a:ext cx="815752" cy="375816"/>
        </p:xfrm>
        <a:graphic>
          <a:graphicData uri="http://schemas.openxmlformats.org/drawingml/2006/table">
            <a:tbl>
              <a:tblPr bandCol="1">
                <a:tableStyleId>{125E5076-3810-47DD-B79F-674D7AD40C01}</a:tableStyleId>
              </a:tblPr>
              <a:tblGrid>
                <a:gridCol w="40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24386"/>
              </p:ext>
            </p:extLst>
          </p:nvPr>
        </p:nvGraphicFramePr>
        <p:xfrm>
          <a:off x="3145289" y="3603547"/>
          <a:ext cx="815752" cy="375816"/>
        </p:xfrm>
        <a:graphic>
          <a:graphicData uri="http://schemas.openxmlformats.org/drawingml/2006/table">
            <a:tbl>
              <a:tblPr bandCol="1">
                <a:tableStyleId>{125E5076-3810-47DD-B79F-674D7AD40C01}</a:tableStyleId>
              </a:tblPr>
              <a:tblGrid>
                <a:gridCol w="40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29588"/>
              </p:ext>
            </p:extLst>
          </p:nvPr>
        </p:nvGraphicFramePr>
        <p:xfrm>
          <a:off x="2028056" y="5138718"/>
          <a:ext cx="815752" cy="375816"/>
        </p:xfrm>
        <a:graphic>
          <a:graphicData uri="http://schemas.openxmlformats.org/drawingml/2006/table">
            <a:tbl>
              <a:tblPr bandCol="1">
                <a:tableStyleId>{125E5076-3810-47DD-B79F-674D7AD40C01}</a:tableStyleId>
              </a:tblPr>
              <a:tblGrid>
                <a:gridCol w="40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81461"/>
              </p:ext>
            </p:extLst>
          </p:nvPr>
        </p:nvGraphicFramePr>
        <p:xfrm>
          <a:off x="2028056" y="4362087"/>
          <a:ext cx="815752" cy="375816"/>
        </p:xfrm>
        <a:graphic>
          <a:graphicData uri="http://schemas.openxmlformats.org/drawingml/2006/table">
            <a:tbl>
              <a:tblPr bandCol="1">
                <a:tableStyleId>{125E5076-3810-47DD-B79F-674D7AD40C01}</a:tableStyleId>
              </a:tblPr>
              <a:tblGrid>
                <a:gridCol w="40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9402"/>
              </p:ext>
            </p:extLst>
          </p:nvPr>
        </p:nvGraphicFramePr>
        <p:xfrm>
          <a:off x="3180184" y="4413904"/>
          <a:ext cx="815752" cy="375816"/>
        </p:xfrm>
        <a:graphic>
          <a:graphicData uri="http://schemas.openxmlformats.org/drawingml/2006/table">
            <a:tbl>
              <a:tblPr bandCol="1">
                <a:tableStyleId>{125E5076-3810-47DD-B79F-674D7AD40C01}</a:tableStyleId>
              </a:tblPr>
              <a:tblGrid>
                <a:gridCol w="40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43439"/>
              </p:ext>
            </p:extLst>
          </p:nvPr>
        </p:nvGraphicFramePr>
        <p:xfrm>
          <a:off x="2028056" y="4760361"/>
          <a:ext cx="815752" cy="375816"/>
        </p:xfrm>
        <a:graphic>
          <a:graphicData uri="http://schemas.openxmlformats.org/drawingml/2006/table">
            <a:tbl>
              <a:tblPr bandCol="1">
                <a:tableStyleId>{125E5076-3810-47DD-B79F-674D7AD40C01}</a:tableStyleId>
              </a:tblPr>
              <a:tblGrid>
                <a:gridCol w="40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>
            <a:endCxn id="24" idx="1"/>
          </p:cNvCxnSpPr>
          <p:nvPr/>
        </p:nvCxnSpPr>
        <p:spPr>
          <a:xfrm>
            <a:off x="1668016" y="3406026"/>
            <a:ext cx="360040" cy="32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endCxn id="25" idx="1"/>
          </p:cNvCxnSpPr>
          <p:nvPr/>
        </p:nvCxnSpPr>
        <p:spPr>
          <a:xfrm>
            <a:off x="1668016" y="3775358"/>
            <a:ext cx="360040" cy="32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687001" y="4532153"/>
            <a:ext cx="360040" cy="32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659381" y="4922569"/>
            <a:ext cx="360040" cy="32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687001" y="5292090"/>
            <a:ext cx="360040" cy="32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2820144" y="4569618"/>
            <a:ext cx="360040" cy="32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2821449" y="3784330"/>
            <a:ext cx="360040" cy="32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投影片編號版面配置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2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Weighted 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Edge</a:t>
            </a:r>
            <a:r>
              <a:rPr lang="zh-TW" altLang="en-US" dirty="0"/>
              <a:t>可以有</a:t>
            </a:r>
            <a:r>
              <a:rPr lang="en-US" altLang="zh-TW" dirty="0"/>
              <a:t>”weight”</a:t>
            </a:r>
          </a:p>
          <a:p>
            <a:r>
              <a:rPr lang="zh-TW" altLang="en-US" dirty="0"/>
              <a:t>表示長度</a:t>
            </a:r>
            <a:r>
              <a:rPr lang="en-US" altLang="zh-TW" dirty="0"/>
              <a:t>, </a:t>
            </a:r>
            <a:r>
              <a:rPr lang="zh-TW" altLang="en-US" dirty="0"/>
              <a:t>或者是需要花費</a:t>
            </a:r>
            <a:endParaRPr lang="en-US" altLang="zh-TW" dirty="0"/>
          </a:p>
          <a:p>
            <a:r>
              <a:rPr lang="zh-TW" altLang="en-US" dirty="0"/>
              <a:t>一個</a:t>
            </a:r>
            <a:r>
              <a:rPr lang="en-US" altLang="zh-TW" dirty="0"/>
              <a:t>edge</a:t>
            </a:r>
            <a:r>
              <a:rPr lang="zh-TW" altLang="en-US" dirty="0"/>
              <a:t>有</a:t>
            </a:r>
            <a:r>
              <a:rPr lang="en-US" altLang="zh-TW" dirty="0"/>
              <a:t>weight</a:t>
            </a:r>
            <a:r>
              <a:rPr lang="zh-TW" altLang="en-US" dirty="0"/>
              <a:t>的</a:t>
            </a:r>
            <a:r>
              <a:rPr lang="en-US" altLang="zh-TW" dirty="0"/>
              <a:t>graph</a:t>
            </a:r>
          </a:p>
          <a:p>
            <a:r>
              <a:rPr lang="zh-TW" altLang="en-US" dirty="0"/>
              <a:t>又叫做</a:t>
            </a:r>
            <a:r>
              <a:rPr lang="en-US" altLang="zh-TW" dirty="0"/>
              <a:t>network</a:t>
            </a:r>
          </a:p>
          <a:p>
            <a:endParaRPr lang="en-US" altLang="zh-TW" dirty="0"/>
          </a:p>
          <a:p>
            <a:r>
              <a:rPr lang="zh-TW" altLang="en-US" dirty="0"/>
              <a:t>想想看</a:t>
            </a:r>
            <a:r>
              <a:rPr lang="en-US" altLang="zh-TW" dirty="0"/>
              <a:t>: </a:t>
            </a:r>
            <a:r>
              <a:rPr lang="zh-TW" altLang="en-US" dirty="0"/>
              <a:t>用剛剛的</a:t>
            </a:r>
            <a:r>
              <a:rPr lang="en-US" altLang="zh-TW" dirty="0"/>
              <a:t>representation</a:t>
            </a:r>
            <a:r>
              <a:rPr lang="zh-TW" altLang="en-US" dirty="0"/>
              <a:t>要怎麼儲存</a:t>
            </a:r>
            <a:r>
              <a:rPr lang="en-US" altLang="zh-TW" dirty="0"/>
              <a:t>weight?</a:t>
            </a:r>
          </a:p>
          <a:p>
            <a:r>
              <a:rPr lang="zh-TW" altLang="en-US" dirty="0"/>
              <a:t>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adjacency matrix</a:t>
            </a:r>
            <a:r>
              <a:rPr lang="zh-TW" altLang="en-US" dirty="0"/>
              <a:t>可以用</a:t>
            </a:r>
            <a:r>
              <a:rPr lang="en-US" altLang="zh-TW" dirty="0"/>
              <a:t>array</a:t>
            </a:r>
            <a:r>
              <a:rPr lang="zh-TW" altLang="en-US" dirty="0"/>
              <a:t>的值來存</a:t>
            </a:r>
            <a:endParaRPr lang="en-US" altLang="zh-TW" dirty="0"/>
          </a:p>
          <a:p>
            <a:r>
              <a:rPr lang="en-US" altLang="zh-TW" dirty="0"/>
              <a:t>adjacency list</a:t>
            </a:r>
            <a:r>
              <a:rPr lang="zh-TW" altLang="en-US" dirty="0"/>
              <a:t>可以在</a:t>
            </a:r>
            <a:r>
              <a:rPr lang="en-US" altLang="zh-TW" dirty="0"/>
              <a:t>list node</a:t>
            </a:r>
            <a:r>
              <a:rPr lang="zh-TW" altLang="en-US" dirty="0"/>
              <a:t>裡面多開一個欄位存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499518" y="161063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63614" y="161902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299718" y="162740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499518" y="24027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363614" y="24027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299718" y="24027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6"/>
            <a:endCxn id="5" idx="2"/>
          </p:cNvCxnSpPr>
          <p:nvPr/>
        </p:nvCxnSpPr>
        <p:spPr>
          <a:xfrm>
            <a:off x="5787550" y="1754655"/>
            <a:ext cx="576064" cy="8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0"/>
            <a:endCxn id="4" idx="4"/>
          </p:cNvCxnSpPr>
          <p:nvPr/>
        </p:nvCxnSpPr>
        <p:spPr>
          <a:xfrm flipV="1">
            <a:off x="5643534" y="1898671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7"/>
            <a:endCxn id="8" idx="1"/>
          </p:cNvCxnSpPr>
          <p:nvPr/>
        </p:nvCxnSpPr>
        <p:spPr>
          <a:xfrm>
            <a:off x="5745369" y="2444908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  <a:endCxn id="7" idx="5"/>
          </p:cNvCxnSpPr>
          <p:nvPr/>
        </p:nvCxnSpPr>
        <p:spPr>
          <a:xfrm flipH="1">
            <a:off x="5745369" y="2648578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3"/>
            <a:endCxn id="7" idx="7"/>
          </p:cNvCxnSpPr>
          <p:nvPr/>
        </p:nvCxnSpPr>
        <p:spPr>
          <a:xfrm flipH="1">
            <a:off x="5745369" y="1864874"/>
            <a:ext cx="660426" cy="580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4"/>
            <a:endCxn id="8" idx="0"/>
          </p:cNvCxnSpPr>
          <p:nvPr/>
        </p:nvCxnSpPr>
        <p:spPr>
          <a:xfrm>
            <a:off x="6507630" y="1907055"/>
            <a:ext cx="0" cy="495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0"/>
            <a:endCxn id="6" idx="4"/>
          </p:cNvCxnSpPr>
          <p:nvPr/>
        </p:nvCxnSpPr>
        <p:spPr>
          <a:xfrm flipV="1">
            <a:off x="7443734" y="1915439"/>
            <a:ext cx="0" cy="487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868144" y="12580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196230" y="197441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651646" y="19302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996321" y="26907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018932" y="213744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867288" y="189867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461273" y="197441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90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兩者比較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Adjacency lists: </a:t>
                </a:r>
              </a:p>
              <a:p>
                <a:r>
                  <a:rPr lang="zh-TW" altLang="en-US" dirty="0"/>
                  <a:t>用來表示</a:t>
                </a:r>
                <a:r>
                  <a:rPr lang="en-US" altLang="zh-TW" dirty="0"/>
                  <a:t>sparse graphs</a:t>
                </a:r>
                <a:r>
                  <a:rPr lang="zh-TW" altLang="en-US" dirty="0"/>
                  <a:t>時使用比較少空間</a:t>
                </a:r>
                <a:endParaRPr lang="en-US" altLang="zh-TW" dirty="0"/>
              </a:p>
              <a:p>
                <a:r>
                  <a:rPr lang="zh-TW" altLang="en-US" dirty="0"/>
                  <a:t>使用空間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+|</m:t>
                    </m:r>
                    <m:r>
                      <a:rPr lang="en-US" altLang="zh-TW" i="1">
                        <a:latin typeface="Cambria Math"/>
                      </a:rPr>
                      <m:t>𝐸</m:t>
                    </m:r>
                    <m:r>
                      <a:rPr lang="en-US" altLang="zh-TW" i="1">
                        <a:latin typeface="Cambria Math"/>
                      </a:rPr>
                      <m:t>|)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Adjacency matrix: </a:t>
                </a:r>
              </a:p>
              <a:p>
                <a:r>
                  <a:rPr lang="zh-TW" altLang="en-US" dirty="0"/>
                  <a:t>要找某個</a:t>
                </a:r>
                <a:r>
                  <a:rPr lang="en-US" altLang="zh-TW" dirty="0"/>
                  <a:t>edge (</a:t>
                </a:r>
                <a:r>
                  <a:rPr lang="en-US" altLang="zh-TW" dirty="0" err="1"/>
                  <a:t>u,v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有沒有在</a:t>
                </a:r>
                <a:r>
                  <a:rPr lang="en-US" altLang="zh-TW" dirty="0"/>
                  <a:t>graph</a:t>
                </a:r>
                <a:r>
                  <a:rPr lang="zh-TW" altLang="en-US" dirty="0"/>
                  <a:t>裡面比較快</a:t>
                </a:r>
                <a:endParaRPr lang="en-US" altLang="zh-TW" dirty="0"/>
              </a:p>
              <a:p>
                <a:r>
                  <a:rPr lang="zh-TW" altLang="en-US" dirty="0"/>
                  <a:t>一個</a:t>
                </a:r>
                <a:r>
                  <a:rPr lang="en-US" altLang="zh-TW" dirty="0"/>
                  <a:t>entry</a:t>
                </a:r>
                <a:r>
                  <a:rPr lang="zh-TW" altLang="en-US" dirty="0"/>
                  <a:t>只需要</a:t>
                </a:r>
                <a:r>
                  <a:rPr lang="en-US" altLang="zh-TW" dirty="0"/>
                  <a:t>1 bit (</a:t>
                </a:r>
                <a:r>
                  <a:rPr lang="en-US" altLang="zh-TW" dirty="0" err="1"/>
                  <a:t>unweighted</a:t>
                </a:r>
                <a:r>
                  <a:rPr lang="en-US" altLang="zh-TW" dirty="0"/>
                  <a:t> graph)</a:t>
                </a:r>
              </a:p>
              <a:p>
                <a:r>
                  <a:rPr lang="zh-TW" altLang="en-US" dirty="0"/>
                  <a:t>簡單容易</a:t>
                </a:r>
                <a:r>
                  <a:rPr lang="en-US" altLang="zh-TW" dirty="0"/>
                  <a:t>, graph</a:t>
                </a:r>
                <a:r>
                  <a:rPr lang="zh-TW" altLang="en-US" dirty="0"/>
                  <a:t>小的時候用</a:t>
                </a:r>
                <a:r>
                  <a:rPr lang="en-US" altLang="zh-TW" dirty="0"/>
                  <a:t>adjacency matrix</a:t>
                </a:r>
                <a:r>
                  <a:rPr lang="zh-TW" altLang="en-US" dirty="0"/>
                  <a:t>比較方便</a:t>
                </a:r>
                <a:endParaRPr lang="en-US" altLang="zh-TW" dirty="0"/>
              </a:p>
              <a:p>
                <a:r>
                  <a:rPr lang="zh-TW" altLang="en-US" dirty="0"/>
                  <a:t>使用空間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5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Breadth-First Search (BFS)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給一個</a:t>
            </a:r>
            <a:r>
              <a:rPr lang="en-US" altLang="zh-TW" dirty="0"/>
              <a:t>graph G=(V,E)</a:t>
            </a:r>
            <a:r>
              <a:rPr lang="zh-TW" altLang="en-US" dirty="0"/>
              <a:t>及一個</a:t>
            </a:r>
            <a:r>
              <a:rPr lang="en-US" altLang="zh-TW" dirty="0"/>
              <a:t>source vertex s</a:t>
            </a:r>
          </a:p>
          <a:p>
            <a:r>
              <a:rPr lang="zh-TW" altLang="en-US" dirty="0"/>
              <a:t>找出所有從</a:t>
            </a:r>
            <a:r>
              <a:rPr lang="en-US" altLang="zh-TW" dirty="0"/>
              <a:t>s reachable</a:t>
            </a:r>
            <a:r>
              <a:rPr lang="zh-TW" altLang="en-US" dirty="0"/>
              <a:t>的</a:t>
            </a:r>
            <a:r>
              <a:rPr lang="en-US" altLang="zh-TW" dirty="0"/>
              <a:t>vertices</a:t>
            </a:r>
          </a:p>
          <a:p>
            <a:r>
              <a:rPr lang="zh-TW" altLang="en-US" dirty="0"/>
              <a:t>計算從</a:t>
            </a:r>
            <a:r>
              <a:rPr lang="en-US" altLang="zh-TW" dirty="0"/>
              <a:t>s</a:t>
            </a:r>
            <a:r>
              <a:rPr lang="zh-TW" altLang="en-US" dirty="0"/>
              <a:t>到每一個</a:t>
            </a:r>
            <a:r>
              <a:rPr lang="en-US" altLang="zh-TW" dirty="0"/>
              <a:t>reachable</a:t>
            </a:r>
            <a:r>
              <a:rPr lang="zh-TW" altLang="en-US" dirty="0"/>
              <a:t>的</a:t>
            </a:r>
            <a:r>
              <a:rPr lang="en-US" altLang="zh-TW" dirty="0"/>
              <a:t>vertex</a:t>
            </a:r>
            <a:r>
              <a:rPr lang="zh-TW" altLang="en-US" dirty="0"/>
              <a:t>的最少</a:t>
            </a:r>
            <a:r>
              <a:rPr lang="en-US" altLang="zh-TW" dirty="0"/>
              <a:t>edge</a:t>
            </a:r>
            <a:r>
              <a:rPr lang="zh-TW" altLang="en-US" dirty="0"/>
              <a:t>數目</a:t>
            </a:r>
            <a:endParaRPr lang="en-US" altLang="zh-TW" dirty="0"/>
          </a:p>
          <a:p>
            <a:r>
              <a:rPr lang="zh-TW" altLang="en-US" dirty="0"/>
              <a:t>產生</a:t>
            </a:r>
            <a:r>
              <a:rPr lang="en-US" altLang="zh-TW" dirty="0"/>
              <a:t>breadth-first tree, s</a:t>
            </a:r>
            <a:r>
              <a:rPr lang="zh-TW" altLang="en-US" dirty="0"/>
              <a:t>為</a:t>
            </a:r>
            <a:r>
              <a:rPr lang="en-US" altLang="zh-TW" dirty="0"/>
              <a:t>root, </a:t>
            </a:r>
            <a:r>
              <a:rPr lang="zh-TW" altLang="en-US" dirty="0"/>
              <a:t>而其他</a:t>
            </a:r>
            <a:r>
              <a:rPr lang="en-US" altLang="zh-TW" dirty="0"/>
              <a:t>reachable</a:t>
            </a:r>
            <a:r>
              <a:rPr lang="zh-TW" altLang="en-US" dirty="0"/>
              <a:t>的</a:t>
            </a:r>
            <a:r>
              <a:rPr lang="en-US" altLang="zh-TW" dirty="0"/>
              <a:t>vertices</a:t>
            </a:r>
            <a:r>
              <a:rPr lang="zh-TW" altLang="en-US" dirty="0"/>
              <a:t>都在樹裡面</a:t>
            </a:r>
            <a:endParaRPr lang="en-US" altLang="zh-TW" dirty="0"/>
          </a:p>
          <a:p>
            <a:r>
              <a:rPr lang="en-US" altLang="zh-TW" dirty="0"/>
              <a:t>Directed graph &amp; undirected graph</a:t>
            </a:r>
            <a:r>
              <a:rPr lang="zh-TW" altLang="en-US" dirty="0"/>
              <a:t>皆可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此方法會先找到所有距離</a:t>
            </a:r>
            <a:r>
              <a:rPr lang="en-US" altLang="zh-TW" dirty="0"/>
              <a:t>s distance</a:t>
            </a:r>
            <a:r>
              <a:rPr lang="zh-TW" altLang="en-US" dirty="0"/>
              <a:t>為</a:t>
            </a:r>
            <a:r>
              <a:rPr lang="en-US" altLang="zh-TW" dirty="0"/>
              <a:t>k</a:t>
            </a:r>
            <a:r>
              <a:rPr lang="zh-TW" altLang="en-US" dirty="0"/>
              <a:t>的</a:t>
            </a:r>
            <a:r>
              <a:rPr lang="en-US" altLang="zh-TW" dirty="0"/>
              <a:t>vertex, </a:t>
            </a:r>
            <a:r>
              <a:rPr lang="zh-TW" altLang="en-US" dirty="0"/>
              <a:t>然後再繼續找距離為</a:t>
            </a:r>
            <a:r>
              <a:rPr lang="en-US" altLang="zh-TW" dirty="0"/>
              <a:t>k+1</a:t>
            </a:r>
            <a:r>
              <a:rPr lang="zh-TW" altLang="en-US" dirty="0"/>
              <a:t>的</a:t>
            </a:r>
            <a:r>
              <a:rPr lang="en-US" altLang="zh-TW" dirty="0"/>
              <a:t>vertex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25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0600"/>
          </a:xfrm>
        </p:spPr>
        <p:txBody>
          <a:bodyPr/>
          <a:lstStyle/>
          <a:p>
            <a:r>
              <a:rPr lang="en-US" altLang="zh-TW" dirty="0"/>
              <a:t>BFS Pseudo-code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25658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BFS(G,s)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𝑉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−{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}</m:t>
                    </m:r>
                  </m:oMath>
                </a14:m>
                <a:endParaRPr lang="en-US" altLang="zh-TW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=WHITE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u.d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∞</m:t>
                    </m:r>
                  </m:oMath>
                </a14:m>
                <a:endParaRPr lang="en-US" altLang="zh-TW" b="0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err="1">
                    <a:latin typeface="Courier New" pitchFamily="49" charset="0"/>
                    <a:cs typeface="Courier New" pitchFamily="49" charset="0"/>
                  </a:rPr>
                  <a:t>u.pi</a:t>
                </a: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=NIL</a:t>
                </a:r>
              </a:p>
              <a:p>
                <a:pPr marL="0" indent="0"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s.color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=GRAY</a:t>
                </a:r>
              </a:p>
              <a:p>
                <a:pPr marL="0" indent="0">
                  <a:buNone/>
                </a:pPr>
                <a:r>
                  <a:rPr lang="en-US" altLang="zh-TW" b="0" dirty="0" err="1">
                    <a:latin typeface="Courier New" pitchFamily="49" charset="0"/>
                    <a:cs typeface="Courier New" pitchFamily="49" charset="0"/>
                  </a:rPr>
                  <a:t>s.d</a:t>
                </a: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=0</a:t>
                </a:r>
              </a:p>
              <a:p>
                <a:pPr marL="0" indent="0"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s.pi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=NIL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Q={}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ENQUEUE(Q,s)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while Q!={}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u=DEQUEUE(Q)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for each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</m:oMath>
                </a14:m>
                <a:r>
                  <a:rPr lang="en-US" altLang="zh-TW" b="0" dirty="0" err="1">
                    <a:latin typeface="Courier New" pitchFamily="49" charset="0"/>
                    <a:cs typeface="Courier New" pitchFamily="49" charset="0"/>
                  </a:rPr>
                  <a:t>G.Adj</a:t>
                </a: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[u]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	if 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v.color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==WHITE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		</a:t>
                </a:r>
                <a:r>
                  <a:rPr lang="en-US" altLang="zh-TW" b="0" dirty="0" err="1">
                    <a:latin typeface="Courier New" pitchFamily="49" charset="0"/>
                    <a:cs typeface="Courier New" pitchFamily="49" charset="0"/>
                  </a:rPr>
                  <a:t>v.color</a:t>
                </a: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=GRAY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		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v.d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=u.d+1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		</a:t>
                </a:r>
                <a:r>
                  <a:rPr lang="en-US" altLang="zh-TW" b="0" dirty="0" err="1">
                    <a:latin typeface="Courier New" pitchFamily="49" charset="0"/>
                    <a:cs typeface="Courier New" pitchFamily="49" charset="0"/>
                  </a:rPr>
                  <a:t>v.pi</a:t>
                </a: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=u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		ENQUEUE(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Q,v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err="1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=BLACK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256584"/>
              </a:xfrm>
              <a:blipFill rotWithShape="1">
                <a:blip r:embed="rId2"/>
                <a:stretch>
                  <a:fillRect l="-444" t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436096" y="548679"/>
            <a:ext cx="352839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/>
              <a:t>v.color</a:t>
            </a:r>
            <a:r>
              <a:rPr lang="en-US" altLang="zh-TW" dirty="0"/>
              <a:t>: </a:t>
            </a:r>
            <a:r>
              <a:rPr lang="zh-TW" altLang="en-US" dirty="0"/>
              <a:t>用顏色來區別</a:t>
            </a:r>
            <a:r>
              <a:rPr lang="en-US" altLang="zh-TW" dirty="0"/>
              <a:t>discover</a:t>
            </a:r>
            <a:r>
              <a:rPr lang="zh-TW" altLang="en-US" dirty="0"/>
              <a:t>的狀況</a:t>
            </a:r>
            <a:endParaRPr lang="en-US" altLang="zh-TW" dirty="0"/>
          </a:p>
          <a:p>
            <a:r>
              <a:rPr lang="en-US" altLang="zh-TW" dirty="0"/>
              <a:t>   WHITE: </a:t>
            </a:r>
            <a:r>
              <a:rPr lang="zh-TW" altLang="en-US" dirty="0"/>
              <a:t>還沒</a:t>
            </a:r>
            <a:r>
              <a:rPr lang="en-US" altLang="zh-TW" dirty="0"/>
              <a:t>discovered</a:t>
            </a:r>
          </a:p>
          <a:p>
            <a:r>
              <a:rPr lang="en-US" altLang="zh-TW" dirty="0"/>
              <a:t>   GRAY: discovered</a:t>
            </a:r>
            <a:r>
              <a:rPr lang="zh-TW" altLang="en-US" dirty="0"/>
              <a:t>了</a:t>
            </a:r>
            <a:r>
              <a:rPr lang="en-US" altLang="zh-TW" dirty="0"/>
              <a:t>, </a:t>
            </a:r>
            <a:r>
              <a:rPr lang="zh-TW" altLang="en-US" dirty="0"/>
              <a:t>但是和該</a:t>
            </a:r>
            <a:r>
              <a:rPr lang="en-US" altLang="zh-TW" dirty="0"/>
              <a:t>vertex</a:t>
            </a:r>
            <a:r>
              <a:rPr lang="zh-TW" altLang="en-US" dirty="0"/>
              <a:t>相連的鄰居還沒有都</a:t>
            </a:r>
            <a:r>
              <a:rPr lang="en-US" altLang="zh-TW" dirty="0"/>
              <a:t>discovered</a:t>
            </a:r>
          </a:p>
          <a:p>
            <a:r>
              <a:rPr lang="en-US" altLang="zh-TW" dirty="0"/>
              <a:t>   BLACK: discovered</a:t>
            </a:r>
            <a:r>
              <a:rPr lang="zh-TW" altLang="en-US" dirty="0"/>
              <a:t>了且和該</a:t>
            </a:r>
            <a:r>
              <a:rPr lang="en-US" altLang="zh-TW" dirty="0"/>
              <a:t>vertex</a:t>
            </a:r>
            <a:r>
              <a:rPr lang="zh-TW" altLang="en-US" dirty="0"/>
              <a:t>相連的鄰居都已</a:t>
            </a:r>
            <a:r>
              <a:rPr lang="en-US" altLang="zh-TW" dirty="0"/>
              <a:t>discovered</a:t>
            </a:r>
          </a:p>
          <a:p>
            <a:endParaRPr lang="en-US" altLang="zh-TW" dirty="0"/>
          </a:p>
          <a:p>
            <a:r>
              <a:rPr lang="en-US" altLang="zh-TW" dirty="0" err="1"/>
              <a:t>v.d</a:t>
            </a:r>
            <a:r>
              <a:rPr lang="en-US" altLang="zh-TW" dirty="0"/>
              <a:t>: </a:t>
            </a:r>
            <a:r>
              <a:rPr lang="zh-TW" altLang="en-US" dirty="0"/>
              <a:t>和</a:t>
            </a:r>
            <a:r>
              <a:rPr lang="en-US" altLang="zh-TW" dirty="0"/>
              <a:t>root</a:t>
            </a:r>
            <a:r>
              <a:rPr lang="zh-TW" altLang="en-US" dirty="0"/>
              <a:t>的距離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v.pi</a:t>
            </a:r>
            <a:r>
              <a:rPr lang="en-US" altLang="zh-TW" dirty="0"/>
              <a:t>: </a:t>
            </a:r>
            <a:r>
              <a:rPr lang="zh-TW" altLang="en-US" dirty="0"/>
              <a:t>祖先 </a:t>
            </a:r>
            <a:r>
              <a:rPr lang="en-US" altLang="zh-TW" dirty="0"/>
              <a:t>(predecessor)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36682" y="2228308"/>
            <a:ext cx="21707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初始所有</a:t>
            </a:r>
            <a:r>
              <a:rPr lang="en-US" altLang="zh-TW" dirty="0"/>
              <a:t>vertex</a:t>
            </a:r>
            <a:r>
              <a:rPr lang="zh-TW" altLang="en-US" dirty="0"/>
              <a:t>的值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842820" y="3068960"/>
            <a:ext cx="31646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初始開始</a:t>
            </a:r>
            <a:r>
              <a:rPr lang="en-US" altLang="zh-TW" dirty="0"/>
              <a:t>search</a:t>
            </a:r>
            <a:r>
              <a:rPr lang="zh-TW" altLang="en-US" dirty="0"/>
              <a:t>的</a:t>
            </a:r>
            <a:r>
              <a:rPr lang="en-US" altLang="zh-TW" dirty="0"/>
              <a:t>vertex s</a:t>
            </a:r>
            <a:r>
              <a:rPr lang="zh-TW" altLang="en-US" dirty="0"/>
              <a:t>的值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427984" y="4365104"/>
            <a:ext cx="25218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對每一個和</a:t>
            </a:r>
            <a:r>
              <a:rPr lang="en-US" altLang="zh-TW" dirty="0"/>
              <a:t>u</a:t>
            </a:r>
            <a:r>
              <a:rPr lang="zh-TW" altLang="en-US"/>
              <a:t>相連</a:t>
            </a:r>
            <a:r>
              <a:rPr lang="en-US" altLang="zh-TW" dirty="0"/>
              <a:t>vertex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42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6" y="1073323"/>
            <a:ext cx="3245009" cy="134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22" y="1127276"/>
            <a:ext cx="3431635" cy="13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6" y="2720201"/>
            <a:ext cx="3960440" cy="147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09" y="2685394"/>
            <a:ext cx="3872522" cy="150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34" y="4289145"/>
            <a:ext cx="4106542" cy="147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27" y="4293096"/>
            <a:ext cx="3675366" cy="1473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79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Königsberg</a:t>
            </a:r>
            <a:r>
              <a:rPr lang="en-US" altLang="zh-TW" dirty="0"/>
              <a:t> Seven Bridge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西元</a:t>
            </a:r>
            <a:r>
              <a:rPr lang="en-US" altLang="zh-TW" dirty="0"/>
              <a:t>1736</a:t>
            </a:r>
            <a:r>
              <a:rPr lang="zh-TW" altLang="en-US" dirty="0"/>
              <a:t>年</a:t>
            </a:r>
            <a:r>
              <a:rPr lang="en-US" altLang="zh-TW" dirty="0"/>
              <a:t>, Euler</a:t>
            </a:r>
            <a:r>
              <a:rPr lang="zh-TW" altLang="en-US" dirty="0"/>
              <a:t>嘗試著要解答</a:t>
            </a:r>
            <a:br>
              <a:rPr lang="en-US" altLang="zh-TW" dirty="0"/>
            </a:br>
            <a:r>
              <a:rPr lang="zh-TW" altLang="en-US" dirty="0"/>
              <a:t>這個問題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右邊地圖中</a:t>
            </a:r>
            <a:r>
              <a:rPr lang="en-US" altLang="zh-TW" dirty="0"/>
              <a:t>, </a:t>
            </a:r>
            <a:r>
              <a:rPr lang="zh-TW" altLang="en-US" dirty="0"/>
              <a:t>有沒有可能找出一條</a:t>
            </a:r>
            <a:br>
              <a:rPr lang="en-US" altLang="zh-TW" dirty="0"/>
            </a:br>
            <a:r>
              <a:rPr lang="zh-TW" altLang="en-US" dirty="0"/>
              <a:t>路徑</a:t>
            </a:r>
            <a:r>
              <a:rPr lang="en-US" altLang="zh-TW" dirty="0"/>
              <a:t>, </a:t>
            </a:r>
            <a:r>
              <a:rPr lang="zh-TW" altLang="en-US" dirty="0"/>
              <a:t>使得每一條橋都走過一次之後</a:t>
            </a:r>
            <a:br>
              <a:rPr lang="en-US" altLang="zh-TW" dirty="0"/>
            </a:br>
            <a:r>
              <a:rPr lang="zh-TW" altLang="en-US" dirty="0"/>
              <a:t>又回到出發點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28800"/>
            <a:ext cx="2564435" cy="202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upload.wikimedia.org/wikipedia/commons/thumb/9/91/7_bridges.svg/500px-7_bridg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65104"/>
            <a:ext cx="2602260" cy="20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ile:Konigsburg graph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653136"/>
            <a:ext cx="2062200" cy="16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 rot="10800000">
            <a:off x="2204354" y="6446912"/>
            <a:ext cx="693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答案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Graph</a:t>
            </a:r>
            <a:r>
              <a:rPr lang="zh-TW" altLang="en-US" dirty="0"/>
              <a:t>必須要是</a:t>
            </a:r>
            <a:r>
              <a:rPr lang="en-US" altLang="zh-TW" dirty="0"/>
              <a:t>connected &amp; </a:t>
            </a:r>
            <a:r>
              <a:rPr lang="zh-TW" altLang="en-US" dirty="0"/>
              <a:t>必須有</a:t>
            </a:r>
            <a:r>
              <a:rPr lang="en-US" altLang="zh-TW" dirty="0"/>
              <a:t>0</a:t>
            </a:r>
            <a:r>
              <a:rPr lang="zh-TW" altLang="en-US" dirty="0"/>
              <a:t>個或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node</a:t>
            </a:r>
            <a:r>
              <a:rPr lang="zh-TW" altLang="en-US" dirty="0"/>
              <a:t>有</a:t>
            </a:r>
            <a:r>
              <a:rPr lang="en-US" altLang="zh-TW" dirty="0"/>
              <a:t>odd degree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5" y="1091783"/>
            <a:ext cx="3692063" cy="137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848" y="1091783"/>
            <a:ext cx="3439487" cy="15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29" y="2996952"/>
            <a:ext cx="3594862" cy="14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14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0600"/>
          </a:xfrm>
        </p:spPr>
        <p:txBody>
          <a:bodyPr/>
          <a:lstStyle/>
          <a:p>
            <a:r>
              <a:rPr lang="en-US" altLang="zh-TW" dirty="0"/>
              <a:t>BFS Pseudo-code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25658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BFS(G,s)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𝑉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−{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}</m:t>
                    </m:r>
                  </m:oMath>
                </a14:m>
                <a:endParaRPr lang="en-US" altLang="zh-TW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=WHITE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u.d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∞</m:t>
                    </m:r>
                  </m:oMath>
                </a14:m>
                <a:endParaRPr lang="en-US" altLang="zh-TW" b="0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err="1">
                    <a:latin typeface="Courier New" pitchFamily="49" charset="0"/>
                    <a:cs typeface="Courier New" pitchFamily="49" charset="0"/>
                  </a:rPr>
                  <a:t>u.pi</a:t>
                </a: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=NIL</a:t>
                </a:r>
              </a:p>
              <a:p>
                <a:pPr marL="0" indent="0"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s.color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=GRAY</a:t>
                </a:r>
              </a:p>
              <a:p>
                <a:pPr marL="0" indent="0">
                  <a:buNone/>
                </a:pPr>
                <a:r>
                  <a:rPr lang="en-US" altLang="zh-TW" b="0" dirty="0" err="1">
                    <a:latin typeface="Courier New" pitchFamily="49" charset="0"/>
                    <a:cs typeface="Courier New" pitchFamily="49" charset="0"/>
                  </a:rPr>
                  <a:t>s.d</a:t>
                </a: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=0</a:t>
                </a:r>
              </a:p>
              <a:p>
                <a:pPr marL="0" indent="0"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s.pi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=NIL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Q={}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ENQUEUE(Q,s)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while Q!={}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u=DEQUEUE(Q)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for each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</m:oMath>
                </a14:m>
                <a:r>
                  <a:rPr lang="en-US" altLang="zh-TW" b="0" dirty="0" err="1">
                    <a:latin typeface="Courier New" pitchFamily="49" charset="0"/>
                    <a:cs typeface="Courier New" pitchFamily="49" charset="0"/>
                  </a:rPr>
                  <a:t>G.Adj</a:t>
                </a: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[u]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	if 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v.color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==WHITE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		</a:t>
                </a:r>
                <a:r>
                  <a:rPr lang="en-US" altLang="zh-TW" b="0" dirty="0" err="1">
                    <a:latin typeface="Courier New" pitchFamily="49" charset="0"/>
                    <a:cs typeface="Courier New" pitchFamily="49" charset="0"/>
                  </a:rPr>
                  <a:t>v.color</a:t>
                </a: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=GRAY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		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v.d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=u.d+1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		</a:t>
                </a:r>
                <a:r>
                  <a:rPr lang="en-US" altLang="zh-TW" b="0" dirty="0" err="1">
                    <a:latin typeface="Courier New" pitchFamily="49" charset="0"/>
                    <a:cs typeface="Courier New" pitchFamily="49" charset="0"/>
                  </a:rPr>
                  <a:t>v.pi</a:t>
                </a: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=u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		ENQUEUE(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Q,v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err="1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=BLACK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256584"/>
              </a:xfrm>
              <a:blipFill rotWithShape="1">
                <a:blip r:embed="rId2"/>
                <a:stretch>
                  <a:fillRect l="-444" t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08104" y="5116542"/>
                <a:ext cx="73795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𝐸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116542"/>
                <a:ext cx="73795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649009" y="2087560"/>
                <a:ext cx="73795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𝑉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009" y="2087560"/>
                <a:ext cx="73795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弧 10"/>
          <p:cNvSpPr/>
          <p:nvPr/>
        </p:nvSpPr>
        <p:spPr>
          <a:xfrm rot="10800000">
            <a:off x="4139952" y="1628800"/>
            <a:ext cx="360040" cy="115212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/>
          <p:cNvSpPr/>
          <p:nvPr/>
        </p:nvSpPr>
        <p:spPr>
          <a:xfrm rot="10800000">
            <a:off x="5017990" y="4509120"/>
            <a:ext cx="432048" cy="158417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516216" y="3426823"/>
                <a:ext cx="116525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𝑉</m:t>
                      </m:r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𝐸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426823"/>
                <a:ext cx="116525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80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證明</a:t>
            </a:r>
            <a:r>
              <a:rPr lang="en-US" altLang="zh-TW" dirty="0"/>
              <a:t>BFS</a:t>
            </a:r>
            <a:r>
              <a:rPr lang="zh-TW" altLang="en-US" dirty="0"/>
              <a:t>可以找到最短路徑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b="0" dirty="0"/>
                  <a:t>定義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: 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: s</a:t>
                </a:r>
                <a:r>
                  <a:rPr lang="zh-TW" altLang="en-US" dirty="0"/>
                  <a:t>到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的最短路徑的長度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邊的數目</a:t>
                </a:r>
                <a:r>
                  <a:rPr lang="en-US" altLang="zh-TW" dirty="0"/>
                  <a:t>)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Lemma 22.1: G=(V,E)</a:t>
                </a:r>
                <a:r>
                  <a:rPr lang="zh-TW" altLang="en-US" dirty="0"/>
                  <a:t>是一個</a:t>
                </a:r>
                <a:r>
                  <a:rPr lang="en-US" altLang="zh-TW" dirty="0"/>
                  <a:t>directed</a:t>
                </a:r>
                <a:r>
                  <a:rPr lang="zh-TW" altLang="en-US" dirty="0"/>
                  <a:t>或</a:t>
                </a:r>
                <a:r>
                  <a:rPr lang="en-US" altLang="zh-TW" dirty="0"/>
                  <a:t>undirected graph. s</a:t>
                </a:r>
                <a:r>
                  <a:rPr lang="zh-TW" altLang="en-US" dirty="0"/>
                  <a:t>是一個任意</a:t>
                </a:r>
                <a:r>
                  <a:rPr lang="en-US" altLang="zh-TW" dirty="0"/>
                  <a:t>vertex. </a:t>
                </a:r>
                <a:r>
                  <a:rPr lang="zh-TW" altLang="en-US" dirty="0"/>
                  <a:t>則對任何</a:t>
                </a:r>
                <a:r>
                  <a:rPr lang="en-US" altLang="zh-TW" dirty="0"/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zh-TW" altLang="en-US" dirty="0"/>
                  <a:t>證明</a:t>
                </a:r>
                <a:r>
                  <a:rPr lang="en-US" altLang="zh-TW" dirty="0"/>
                  <a:t>: </a:t>
                </a:r>
              </a:p>
              <a:p>
                <a:r>
                  <a:rPr lang="zh-TW" altLang="en-US" dirty="0"/>
                  <a:t>如果從</a:t>
                </a:r>
                <a:r>
                  <a:rPr lang="en-US" altLang="zh-TW" dirty="0"/>
                  <a:t>s</a:t>
                </a:r>
                <a:r>
                  <a:rPr lang="zh-TW" altLang="en-US" dirty="0"/>
                  <a:t>開始</a:t>
                </a:r>
                <a:r>
                  <a:rPr lang="en-US" altLang="zh-TW" dirty="0"/>
                  <a:t>, u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reachable, </a:t>
                </a:r>
                <a:r>
                  <a:rPr lang="zh-TW" altLang="en-US" dirty="0"/>
                  <a:t>那麼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也是</a:t>
                </a:r>
                <a:r>
                  <a:rPr lang="en-US" altLang="zh-TW" dirty="0"/>
                  <a:t>. </a:t>
                </a:r>
              </a:p>
              <a:p>
                <a:r>
                  <a:rPr lang="zh-TW" altLang="en-US" dirty="0"/>
                  <a:t>這個狀況下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s</a:t>
                </a:r>
                <a:r>
                  <a:rPr lang="en-US" altLang="zh-TW" dirty="0" err="1">
                    <a:sym typeface="Wingdings" pitchFamily="2" charset="2"/>
                  </a:rPr>
                  <a:t>v</a:t>
                </a:r>
                <a:r>
                  <a:rPr lang="zh-TW" altLang="en-US" dirty="0">
                    <a:sym typeface="Wingdings" pitchFamily="2" charset="2"/>
                  </a:rPr>
                  <a:t>的最短路徑只可能比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+1</m:t>
                    </m:r>
                  </m:oMath>
                </a14:m>
                <a:r>
                  <a:rPr lang="zh-TW" altLang="en-US" dirty="0"/>
                  <a:t>短</a:t>
                </a:r>
                <a:r>
                  <a:rPr lang="en-US" altLang="zh-TW" dirty="0"/>
                  <a:t> (</a:t>
                </a:r>
                <a:r>
                  <a:rPr lang="zh-TW" altLang="en-US" dirty="0"/>
                  <a:t>最短路徑可能不經由</a:t>
                </a:r>
                <a:r>
                  <a:rPr lang="en-US" altLang="zh-TW" dirty="0"/>
                  <a:t>u</a:t>
                </a:r>
                <a:r>
                  <a:rPr lang="zh-TW" altLang="en-US" dirty="0"/>
                  <a:t>過來</a:t>
                </a:r>
                <a:r>
                  <a:rPr lang="en-US" altLang="zh-TW" dirty="0"/>
                  <a:t>).</a:t>
                </a:r>
                <a:r>
                  <a:rPr lang="zh-TW" altLang="en-US" dirty="0"/>
                  <a:t>不等式成立</a:t>
                </a:r>
                <a:r>
                  <a:rPr lang="en-US" altLang="zh-TW" dirty="0"/>
                  <a:t>.</a:t>
                </a:r>
              </a:p>
              <a:p>
                <a:r>
                  <a:rPr lang="zh-TW" altLang="en-US" dirty="0"/>
                  <a:t>如果</a:t>
                </a:r>
                <a:r>
                  <a:rPr lang="en-US" altLang="zh-TW" dirty="0"/>
                  <a:t>u</a:t>
                </a:r>
                <a:r>
                  <a:rPr lang="zh-TW" altLang="en-US" dirty="0"/>
                  <a:t>不是</a:t>
                </a:r>
                <a:r>
                  <a:rPr lang="en-US" altLang="zh-TW" dirty="0"/>
                  <a:t>reachable</a:t>
                </a:r>
                <a:r>
                  <a:rPr lang="zh-TW" altLang="en-US" dirty="0"/>
                  <a:t>的話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 那麼不等式一定成立</a:t>
                </a:r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21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</a:t>
            </a:r>
            <a:r>
              <a:rPr lang="en-US" altLang="zh-TW" dirty="0"/>
              <a:t>BFS</a:t>
            </a:r>
            <a:r>
              <a:rPr lang="zh-TW" altLang="en-US" dirty="0"/>
              <a:t>可以找到最短路徑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Lemma 22.2: G=(V,E)</a:t>
                </a:r>
                <a:r>
                  <a:rPr lang="zh-TW" altLang="en-US" dirty="0"/>
                  <a:t>是一個</a:t>
                </a:r>
                <a:r>
                  <a:rPr lang="en-US" altLang="zh-TW" dirty="0"/>
                  <a:t>directed</a:t>
                </a:r>
                <a:r>
                  <a:rPr lang="zh-TW" altLang="en-US" dirty="0"/>
                  <a:t>或</a:t>
                </a:r>
                <a:r>
                  <a:rPr lang="en-US" altLang="zh-TW" dirty="0"/>
                  <a:t>undirected graph. </a:t>
                </a:r>
                <a:r>
                  <a:rPr lang="zh-TW" altLang="en-US" dirty="0"/>
                  <a:t>對</a:t>
                </a:r>
                <a:r>
                  <a:rPr lang="en-US" altLang="zh-TW" dirty="0"/>
                  <a:t>G</a:t>
                </a:r>
                <a:r>
                  <a:rPr lang="zh-TW" altLang="en-US" dirty="0"/>
                  <a:t>及</a:t>
                </a:r>
                <a:r>
                  <a:rPr lang="en-US" altLang="zh-TW" dirty="0"/>
                  <a:t>vertex s</a:t>
                </a:r>
                <a:r>
                  <a:rPr lang="zh-TW" altLang="en-US" dirty="0"/>
                  <a:t>跑</a:t>
                </a:r>
                <a:r>
                  <a:rPr lang="en-US" altLang="zh-TW" dirty="0"/>
                  <a:t>BFS. </a:t>
                </a:r>
                <a:r>
                  <a:rPr lang="zh-TW" altLang="en-US" dirty="0"/>
                  <a:t>則結束的時候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每一個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zh-TW" dirty="0"/>
                  <a:t>, BFS</a:t>
                </a:r>
                <a:r>
                  <a:rPr lang="zh-TW" altLang="en-US" dirty="0"/>
                  <a:t>計算的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zh-TW" altLang="en-US" dirty="0"/>
                  <a:t>證明</a:t>
                </a:r>
                <a:r>
                  <a:rPr lang="en-US" altLang="zh-TW" dirty="0"/>
                  <a:t>: </a:t>
                </a:r>
              </a:p>
              <a:p>
                <a:r>
                  <a:rPr lang="zh-TW" altLang="en-US" dirty="0"/>
                  <a:t>使用歸納法證明</a:t>
                </a:r>
                <a:r>
                  <a:rPr lang="en-US" altLang="zh-TW" dirty="0"/>
                  <a:t>. </a:t>
                </a:r>
                <a:r>
                  <a:rPr lang="zh-TW" altLang="en-US" dirty="0"/>
                  <a:t>假設為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每一個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𝑣</m:t>
                    </m:r>
                    <m:r>
                      <a:rPr lang="en-US" altLang="zh-TW" i="1">
                        <a:latin typeface="Cambria Math"/>
                      </a:rPr>
                      <m:t>∈</m:t>
                    </m:r>
                    <m:r>
                      <a:rPr lang="en-US" altLang="zh-TW" i="1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zh-TW" dirty="0"/>
                  <a:t>, BFS</a:t>
                </a:r>
                <a:r>
                  <a:rPr lang="zh-TW" altLang="en-US" dirty="0"/>
                  <a:t>計算的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𝑣</m:t>
                    </m:r>
                    <m:r>
                      <a:rPr lang="en-US" altLang="zh-TW" i="1">
                        <a:latin typeface="Cambria Math"/>
                      </a:rPr>
                      <m:t>.</m:t>
                    </m:r>
                    <m:r>
                      <a:rPr lang="en-US" altLang="zh-TW" i="1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r>
                      <a:rPr lang="en-US" altLang="zh-TW" i="1">
                        <a:latin typeface="Cambria Math"/>
                      </a:rPr>
                      <m:t>𝛿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𝑠</m:t>
                    </m:r>
                    <m:r>
                      <a:rPr lang="en-US" altLang="zh-TW" i="1">
                        <a:latin typeface="Cambria Math"/>
                      </a:rPr>
                      <m:t>,</m:t>
                    </m:r>
                    <m:r>
                      <a:rPr lang="en-US" altLang="zh-TW" i="1">
                        <a:latin typeface="Cambria Math"/>
                      </a:rPr>
                      <m:t>𝑣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”.</a:t>
                </a:r>
              </a:p>
              <a:p>
                <a:r>
                  <a:rPr lang="zh-TW" altLang="en-US" dirty="0"/>
                  <a:t>一開始把</a:t>
                </a:r>
                <a:r>
                  <a:rPr lang="en-US" altLang="zh-TW" dirty="0"/>
                  <a:t>s</a:t>
                </a:r>
                <a:r>
                  <a:rPr lang="zh-TW" altLang="en-US" dirty="0"/>
                  <a:t>丟進</a:t>
                </a:r>
                <a:r>
                  <a:rPr lang="en-US" altLang="zh-TW" dirty="0"/>
                  <a:t>queue</a:t>
                </a:r>
                <a:r>
                  <a:rPr lang="zh-TW" altLang="en-US" dirty="0"/>
                  <a:t>的時候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成立</a:t>
                </a:r>
                <a:r>
                  <a:rPr lang="en-US" altLang="zh-TW" dirty="0"/>
                  <a:t>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b="0" dirty="0"/>
                  <a:t>. </a:t>
                </a:r>
                <a:r>
                  <a:rPr lang="zh-TW" altLang="en-US" b="0" dirty="0"/>
                  <a:t>而其他的</a:t>
                </a:r>
                <a:r>
                  <a:rPr lang="en-US" altLang="zh-TW" dirty="0"/>
                  <a:t>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=∞&gt;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b="0" dirty="0"/>
                  <a:t>.</a:t>
                </a:r>
                <a:endParaRPr lang="en-US" altLang="zh-TW" dirty="0"/>
              </a:p>
              <a:p>
                <a:r>
                  <a:rPr lang="zh-TW" altLang="en-US" b="0" dirty="0"/>
                  <a:t>當找到由</a:t>
                </a:r>
                <a:r>
                  <a:rPr lang="en-US" altLang="zh-TW" b="0" dirty="0"/>
                  <a:t>edge (</a:t>
                </a:r>
                <a:r>
                  <a:rPr lang="en-US" altLang="zh-TW" b="0" dirty="0" err="1"/>
                  <a:t>u,v</a:t>
                </a:r>
                <a:r>
                  <a:rPr lang="en-US" altLang="zh-TW" b="0" dirty="0"/>
                  <a:t>)</a:t>
                </a:r>
                <a:r>
                  <a:rPr lang="zh-TW" altLang="en-US" b="0" dirty="0"/>
                  <a:t>找到</a:t>
                </a:r>
                <a:r>
                  <a:rPr lang="en-US" altLang="zh-TW" dirty="0"/>
                  <a:t>vertex v</a:t>
                </a:r>
                <a:r>
                  <a:rPr lang="zh-TW" altLang="en-US" dirty="0"/>
                  <a:t>時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我們可以假設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b="0" dirty="0"/>
                  <a:t>.</a:t>
                </a:r>
                <a:r>
                  <a:rPr lang="zh-TW" altLang="en-US" b="0" dirty="0"/>
                  <a:t> </a:t>
                </a:r>
                <a:r>
                  <a:rPr lang="zh-TW" altLang="en-US" dirty="0"/>
                  <a:t>且我們知道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+1≥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+1≥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b="0" dirty="0"/>
                  <a:t>.</a:t>
                </a:r>
              </a:p>
              <a:p>
                <a:r>
                  <a:rPr lang="zh-TW" altLang="en-US" dirty="0"/>
                  <a:t>每個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都只做以上步驟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更改</a:t>
                </a:r>
                <a:r>
                  <a:rPr lang="en-US" altLang="zh-TW" dirty="0" err="1"/>
                  <a:t>v.d</a:t>
                </a:r>
                <a:r>
                  <a:rPr lang="zh-TW" altLang="en-US" dirty="0"/>
                  <a:t>值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一次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歸納法證明完成</a:t>
                </a:r>
                <a:r>
                  <a:rPr lang="en-US" altLang="zh-TW" dirty="0"/>
                  <a:t>.</a:t>
                </a:r>
                <a:endParaRPr lang="en-US" altLang="zh-TW" b="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 r="-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52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</a:t>
            </a:r>
            <a:r>
              <a:rPr lang="en-US" altLang="zh-TW" dirty="0"/>
              <a:t>BFS</a:t>
            </a:r>
            <a:r>
              <a:rPr lang="zh-TW" altLang="en-US" dirty="0"/>
              <a:t>可以找到最短路徑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07288" cy="514116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Lemma 22.3: </a:t>
                </a:r>
                <a:r>
                  <a:rPr lang="zh-TW" altLang="en-US" dirty="0"/>
                  <a:t>假設</a:t>
                </a:r>
                <a:r>
                  <a:rPr lang="en-US" altLang="zh-TW" dirty="0"/>
                  <a:t>BFS</a:t>
                </a:r>
                <a:r>
                  <a:rPr lang="zh-TW" altLang="en-US" dirty="0"/>
                  <a:t>執行在</a:t>
                </a:r>
                <a:r>
                  <a:rPr lang="en-US" altLang="zh-TW" dirty="0"/>
                  <a:t>G=(V,E)</a:t>
                </a:r>
                <a:r>
                  <a:rPr lang="zh-TW" altLang="en-US" dirty="0"/>
                  <a:t>上</a:t>
                </a:r>
                <a:r>
                  <a:rPr lang="en-US" altLang="zh-TW" dirty="0"/>
                  <a:t>, queue</a:t>
                </a:r>
                <a:r>
                  <a:rPr lang="zh-TW" altLang="en-US" dirty="0"/>
                  <a:t>裡面有以下</a:t>
                </a:r>
                <a:r>
                  <a:rPr lang="en-US" altLang="zh-TW" dirty="0"/>
                  <a:t>vertices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是</a:t>
                </a:r>
                <a:r>
                  <a:rPr lang="en-US" altLang="zh-TW" dirty="0"/>
                  <a:t>queue</a:t>
                </a:r>
                <a:r>
                  <a:rPr lang="zh-TW" altLang="en-US" dirty="0"/>
                  <a:t>的頭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altLang="en-US" dirty="0"/>
                  <a:t>是</a:t>
                </a:r>
                <a:r>
                  <a:rPr lang="en-US" altLang="zh-TW" dirty="0"/>
                  <a:t>queue</a:t>
                </a:r>
                <a:r>
                  <a:rPr lang="zh-TW" altLang="en-US" dirty="0"/>
                  <a:t>的尾</a:t>
                </a:r>
                <a:r>
                  <a:rPr lang="en-US" altLang="zh-TW" dirty="0"/>
                  <a:t>. </a:t>
                </a:r>
                <a:r>
                  <a:rPr lang="zh-TW" altLang="en-US" dirty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/>
                  <a:t> 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=1,2,…,</m:t>
                    </m:r>
                    <m:r>
                      <a:rPr lang="en-US" altLang="zh-TW" b="0" i="1" smtClean="0">
                        <a:latin typeface="Cambria Math"/>
                      </a:rPr>
                      <m:t>𝑟</m:t>
                    </m:r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zh-TW" altLang="en-US" dirty="0"/>
                  <a:t>證明</a:t>
                </a:r>
                <a:r>
                  <a:rPr lang="en-US" altLang="zh-TW" dirty="0"/>
                  <a:t>:</a:t>
                </a:r>
              </a:p>
              <a:p>
                <a:r>
                  <a:rPr lang="zh-TW" altLang="en-US" dirty="0"/>
                  <a:t>使用歸納法</a:t>
                </a:r>
                <a:r>
                  <a:rPr lang="en-US" altLang="zh-TW" dirty="0"/>
                  <a:t>. </a:t>
                </a:r>
              </a:p>
              <a:p>
                <a:r>
                  <a:rPr lang="zh-TW" altLang="en-US" dirty="0"/>
                  <a:t>當</a:t>
                </a:r>
                <a:r>
                  <a:rPr lang="en-US" altLang="zh-TW" dirty="0"/>
                  <a:t>queue</a:t>
                </a:r>
                <a:r>
                  <a:rPr lang="zh-TW" altLang="en-US" dirty="0"/>
                  <a:t>一開始裡面只有</a:t>
                </a:r>
                <a:r>
                  <a:rPr lang="en-US" altLang="zh-TW" dirty="0"/>
                  <a:t>s</a:t>
                </a:r>
                <a:r>
                  <a:rPr lang="zh-TW" altLang="en-US" dirty="0"/>
                  <a:t>的時候成立</a:t>
                </a:r>
                <a:r>
                  <a:rPr lang="en-US" altLang="zh-TW" dirty="0"/>
                  <a:t>.</a:t>
                </a:r>
              </a:p>
              <a:p>
                <a:r>
                  <a:rPr lang="zh-TW" altLang="en-US" dirty="0"/>
                  <a:t>現在我們必須證明每次</a:t>
                </a:r>
                <a:r>
                  <a:rPr lang="en-US" altLang="zh-TW" dirty="0" err="1"/>
                  <a:t>dequeue</a:t>
                </a:r>
                <a:r>
                  <a:rPr lang="zh-TW" altLang="en-US" dirty="0"/>
                  <a:t>或</a:t>
                </a:r>
                <a:r>
                  <a:rPr lang="en-US" altLang="zh-TW" dirty="0" err="1"/>
                  <a:t>enqueue</a:t>
                </a:r>
                <a:r>
                  <a:rPr lang="zh-TW" altLang="en-US" dirty="0"/>
                  <a:t>的時候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都還是成立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 err="1"/>
                  <a:t>dequeue</a:t>
                </a:r>
                <a:r>
                  <a:rPr lang="zh-TW" altLang="en-US" dirty="0"/>
                  <a:t>的時候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/>
                  <a:t>變成新的</a:t>
                </a:r>
                <a:r>
                  <a:rPr lang="en-US" altLang="zh-TW" dirty="0"/>
                  <a:t>queue</a:t>
                </a:r>
                <a:r>
                  <a:rPr lang="zh-TW" altLang="en-US" dirty="0"/>
                  <a:t>頭</a:t>
                </a:r>
                <a:r>
                  <a:rPr lang="en-US" altLang="zh-TW" dirty="0"/>
                  <a:t>. </a:t>
                </a:r>
                <a:r>
                  <a:rPr lang="zh-TW" altLang="en-US" dirty="0"/>
                  <a:t>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/>
                  <a:t>. </a:t>
                </a:r>
                <a:r>
                  <a:rPr lang="zh-TW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/>
                  <a:t>.</a:t>
                </a:r>
                <a:r>
                  <a:rPr lang="zh-TW" altLang="en-US" dirty="0"/>
                  <a:t>其他不等式都不變</a:t>
                </a:r>
                <a:r>
                  <a:rPr lang="en-US" altLang="zh-TW" dirty="0"/>
                  <a:t>. </a:t>
                </a:r>
                <a:r>
                  <a:rPr lang="zh-TW" altLang="en-US" dirty="0"/>
                  <a:t>因此成立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 err="1"/>
                  <a:t>enqueue</a:t>
                </a:r>
                <a:r>
                  <a:rPr lang="zh-TW" altLang="en-US" dirty="0"/>
                  <a:t>的時候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新加入的</a:t>
                </a:r>
                <a:r>
                  <a:rPr lang="en-US" altLang="zh-TW" dirty="0"/>
                  <a:t>vertex v</a:t>
                </a:r>
                <a:r>
                  <a:rPr lang="zh-TW" altLang="en-US" dirty="0"/>
                  <a:t>變成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/>
                  <a:t>. </a:t>
                </a:r>
              </a:p>
              <a:p>
                <a:r>
                  <a:rPr lang="zh-TW" altLang="en-US" dirty="0"/>
                  <a:t>此時我們剛剛把</a:t>
                </a:r>
                <a:r>
                  <a:rPr lang="en-US" altLang="zh-TW" dirty="0"/>
                  <a:t>u</a:t>
                </a:r>
                <a:r>
                  <a:rPr lang="zh-TW" altLang="en-US" dirty="0"/>
                  <a:t>拿掉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當時是</a:t>
                </a:r>
                <a:r>
                  <a:rPr lang="en-US" altLang="zh-TW" dirty="0"/>
                  <a:t>queue</a:t>
                </a:r>
                <a:r>
                  <a:rPr lang="zh-TW" altLang="en-US" dirty="0"/>
                  <a:t>的頭</a:t>
                </a:r>
                <a:r>
                  <a:rPr lang="en-US" altLang="zh-TW" dirty="0"/>
                  <a:t>). </a:t>
                </a:r>
                <a:r>
                  <a:rPr lang="zh-TW" altLang="en-US" dirty="0"/>
                  <a:t>所以應該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/>
                  <a:t>. </a:t>
                </a:r>
                <a:r>
                  <a:rPr lang="zh-TW" altLang="en-US" dirty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/>
                  <a:t>. </a:t>
                </a:r>
              </a:p>
              <a:p>
                <a:r>
                  <a:rPr lang="zh-TW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+1=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zh-TW" altLang="en-US" dirty="0"/>
                  <a:t>其他的不等式都不變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因此成立</a:t>
                </a:r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07288" cy="5141168"/>
              </a:xfrm>
              <a:blipFill rotWithShape="1">
                <a:blip r:embed="rId2"/>
                <a:stretch>
                  <a:fillRect l="-430" t="-14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52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</a:t>
            </a:r>
            <a:r>
              <a:rPr lang="en-US" altLang="zh-TW" dirty="0"/>
              <a:t>BFS</a:t>
            </a:r>
            <a:r>
              <a:rPr lang="zh-TW" altLang="en-US" dirty="0"/>
              <a:t>可以找到最短路徑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Corollary 22.4: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在執行</a:t>
                </a:r>
                <a:r>
                  <a:rPr lang="en-US" altLang="zh-TW" dirty="0"/>
                  <a:t>BFS</a:t>
                </a:r>
                <a:r>
                  <a:rPr lang="zh-TW" altLang="en-US" dirty="0"/>
                  <a:t>時被</a:t>
                </a:r>
                <a:r>
                  <a:rPr lang="en-US" altLang="zh-TW" dirty="0" err="1"/>
                  <a:t>enqueue</a:t>
                </a:r>
                <a:r>
                  <a:rPr lang="zh-TW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之前被</a:t>
                </a:r>
                <a:r>
                  <a:rPr lang="en-US" altLang="zh-TW" dirty="0" err="1"/>
                  <a:t>enqueue</a:t>
                </a:r>
                <a:r>
                  <a:rPr lang="en-US" altLang="zh-TW" dirty="0"/>
                  <a:t>. </a:t>
                </a:r>
                <a:r>
                  <a:rPr lang="zh-TW" altLang="en-US" dirty="0"/>
                  <a:t>則當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被</a:t>
                </a:r>
                <a:r>
                  <a:rPr lang="en-US" altLang="zh-TW" dirty="0" err="1"/>
                  <a:t>enqueue</a:t>
                </a:r>
                <a:r>
                  <a:rPr lang="zh-TW" altLang="en-US" dirty="0"/>
                  <a:t>的時候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zh-TW" altLang="en-US" dirty="0"/>
                  <a:t>證明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直接從</a:t>
                </a:r>
                <a:r>
                  <a:rPr lang="en-US" altLang="zh-TW" dirty="0"/>
                  <a:t>Lemma 22.3</a:t>
                </a:r>
                <a:r>
                  <a:rPr lang="zh-TW" altLang="en-US" dirty="0"/>
                  <a:t>就可以得到</a:t>
                </a:r>
                <a:r>
                  <a:rPr lang="en-US" altLang="zh-TW" dirty="0"/>
                  <a:t>. </a:t>
                </a:r>
                <a:r>
                  <a:rPr lang="zh-TW" altLang="en-US" dirty="0"/>
                  <a:t>因為</a:t>
                </a:r>
                <a:r>
                  <a:rPr lang="en-US" altLang="zh-TW" dirty="0" err="1"/>
                  <a:t>v.d</a:t>
                </a:r>
                <a:r>
                  <a:rPr lang="zh-TW" altLang="en-US" dirty="0"/>
                  <a:t>只會被指定值一次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enqueue</a:t>
                </a:r>
                <a:r>
                  <a:rPr lang="zh-TW" altLang="en-US" dirty="0"/>
                  <a:t>之時</a:t>
                </a:r>
                <a:r>
                  <a:rPr lang="en-US" altLang="zh-TW" dirty="0"/>
                  <a:t>).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 r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69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</a:t>
            </a:r>
            <a:r>
              <a:rPr lang="en-US" altLang="zh-TW" dirty="0"/>
              <a:t>BFS</a:t>
            </a:r>
            <a:r>
              <a:rPr lang="zh-TW" altLang="en-US" dirty="0"/>
              <a:t>可以找到最短路徑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Theorem 22.5: </a:t>
                </a:r>
                <a:r>
                  <a:rPr lang="zh-TW" altLang="en-US" dirty="0"/>
                  <a:t>證明</a:t>
                </a:r>
                <a:r>
                  <a:rPr lang="en-US" altLang="zh-TW" dirty="0"/>
                  <a:t>BFS</a:t>
                </a:r>
                <a:r>
                  <a:rPr lang="zh-TW" altLang="en-US" dirty="0"/>
                  <a:t>正確性</a:t>
                </a:r>
                <a:r>
                  <a:rPr lang="en-US" altLang="zh-TW" dirty="0"/>
                  <a:t>. BFS</a:t>
                </a:r>
                <a:r>
                  <a:rPr lang="zh-TW" altLang="en-US" dirty="0"/>
                  <a:t>執行在</a:t>
                </a:r>
                <a:r>
                  <a:rPr lang="en-US" altLang="zh-TW" dirty="0"/>
                  <a:t>G=(V,E)</a:t>
                </a:r>
                <a:r>
                  <a:rPr lang="zh-TW" altLang="en-US" dirty="0"/>
                  <a:t>上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從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zh-TW" altLang="en-US" dirty="0"/>
                  <a:t>開始</a:t>
                </a:r>
                <a:r>
                  <a:rPr lang="en-US" altLang="zh-TW" dirty="0"/>
                  <a:t>. BFS</a:t>
                </a:r>
                <a:r>
                  <a:rPr lang="zh-TW" altLang="en-US" dirty="0"/>
                  <a:t>執行的時候會找出所有從</a:t>
                </a:r>
                <a:r>
                  <a:rPr lang="en-US" altLang="zh-TW" dirty="0"/>
                  <a:t>s reachable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zh-TW" dirty="0"/>
                  <a:t>. </a:t>
                </a:r>
                <a:r>
                  <a:rPr lang="zh-TW" altLang="en-US" dirty="0"/>
                  <a:t>結束的時候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每個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 ∀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zh-TW" dirty="0"/>
                  <a:t>. </a:t>
                </a:r>
                <a:endParaRPr lang="en-US" altLang="zh-TW" dirty="0">
                  <a:sym typeface="Wingdings" pitchFamily="2" charset="2"/>
                </a:endParaRPr>
              </a:p>
              <a:p>
                <a:r>
                  <a:rPr lang="zh-TW" altLang="en-US" dirty="0"/>
                  <a:t>證明</a:t>
                </a:r>
                <a:r>
                  <a:rPr lang="en-US" altLang="zh-TW" dirty="0"/>
                  <a:t>: </a:t>
                </a:r>
              </a:p>
              <a:p>
                <a:r>
                  <a:rPr lang="zh-TW" altLang="en-US" dirty="0"/>
                  <a:t>假設有一些</a:t>
                </a:r>
                <a:r>
                  <a:rPr lang="en-US" altLang="zh-TW" dirty="0" err="1"/>
                  <a:t>v.d</a:t>
                </a:r>
                <a:r>
                  <a:rPr lang="zh-TW" altLang="en-US" dirty="0"/>
                  <a:t>不是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. </a:t>
                </a:r>
                <a:r>
                  <a:rPr lang="zh-TW" altLang="en-US" dirty="0"/>
                  <a:t>讓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是其中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𝛿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𝑠</m:t>
                    </m:r>
                    <m:r>
                      <a:rPr lang="en-US" altLang="zh-TW" i="1">
                        <a:latin typeface="Cambria Math"/>
                      </a:rPr>
                      <m:t>,</m:t>
                    </m:r>
                    <m:r>
                      <a:rPr lang="en-US" altLang="zh-TW" i="1">
                        <a:latin typeface="Cambria Math"/>
                      </a:rPr>
                      <m:t>𝑣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/>
                  <a:t>最小的一個</a:t>
                </a:r>
                <a:r>
                  <a:rPr lang="en-US" altLang="zh-TW" dirty="0"/>
                  <a:t>. </a:t>
                </a:r>
              </a:p>
              <a:p>
                <a:r>
                  <a:rPr lang="en-US" altLang="zh-TW" dirty="0"/>
                  <a:t>Lemma 22.2</a:t>
                </a:r>
                <a:r>
                  <a:rPr lang="zh-TW" altLang="en-US" dirty="0"/>
                  <a:t>說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所以現在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&gt;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zh-TW" altLang="en-US" dirty="0"/>
                  <a:t>此時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一定是從</a:t>
                </a:r>
                <a:r>
                  <a:rPr lang="en-US" altLang="zh-TW" dirty="0"/>
                  <a:t>s reachable, </a:t>
                </a:r>
                <a:r>
                  <a:rPr lang="zh-TW" altLang="en-US" dirty="0"/>
                  <a:t>不然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∞</m:t>
                    </m:r>
                    <m:r>
                      <a:rPr lang="en-US" altLang="zh-TW" b="0" i="0" smtClean="0">
                        <a:latin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v</m:t>
                    </m:r>
                    <m:r>
                      <a:rPr lang="en-US" altLang="zh-TW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d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zh-TW" altLang="en-US" dirty="0"/>
                  <a:t>假設</a:t>
                </a:r>
                <a:r>
                  <a:rPr lang="en-US" altLang="zh-TW" dirty="0"/>
                  <a:t>u</a:t>
                </a:r>
                <a:r>
                  <a:rPr lang="zh-TW" altLang="en-US" dirty="0"/>
                  <a:t>是</a:t>
                </a:r>
                <a:r>
                  <a:rPr lang="en-US" altLang="zh-TW" dirty="0" err="1"/>
                  <a:t>s</a:t>
                </a:r>
                <a:r>
                  <a:rPr lang="en-US" altLang="zh-TW" dirty="0" err="1">
                    <a:sym typeface="Wingdings" pitchFamily="2" charset="2"/>
                  </a:rPr>
                  <a:t>v</a:t>
                </a:r>
                <a:r>
                  <a:rPr lang="zh-TW" altLang="en-US" dirty="0">
                    <a:sym typeface="Wingdings" pitchFamily="2" charset="2"/>
                  </a:rPr>
                  <a:t>最短路徑上</a:t>
                </a:r>
                <a:r>
                  <a:rPr lang="en-US" altLang="zh-TW" dirty="0">
                    <a:sym typeface="Wingdings" pitchFamily="2" charset="2"/>
                  </a:rPr>
                  <a:t>v</a:t>
                </a:r>
                <a:r>
                  <a:rPr lang="zh-TW" altLang="en-US" dirty="0">
                    <a:sym typeface="Wingdings" pitchFamily="2" charset="2"/>
                  </a:rPr>
                  <a:t>的前一個</a:t>
                </a:r>
                <a:r>
                  <a:rPr lang="en-US" altLang="zh-TW" dirty="0">
                    <a:sym typeface="Wingdings" pitchFamily="2" charset="2"/>
                  </a:rPr>
                  <a:t>vertex, </a:t>
                </a:r>
                <a:r>
                  <a:rPr lang="zh-TW" altLang="en-US" dirty="0">
                    <a:sym typeface="Wingdings" pitchFamily="2" charset="2"/>
                  </a:rPr>
                  <a:t>則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+1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因為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(</a:t>
                </a:r>
                <a:r>
                  <a:rPr lang="zh-TW" altLang="en-US" dirty="0"/>
                  <a:t>已經假設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是其中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𝛿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𝑠</m:t>
                    </m:r>
                    <m:r>
                      <a:rPr lang="en-US" altLang="zh-TW" i="1">
                        <a:latin typeface="Cambria Math"/>
                      </a:rPr>
                      <m:t>,</m:t>
                    </m:r>
                    <m:r>
                      <a:rPr lang="en-US" altLang="zh-TW" i="1">
                        <a:latin typeface="Cambria Math"/>
                      </a:rPr>
                      <m:t>𝑣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/>
                  <a:t>最小的一個</a:t>
                </a:r>
                <a:r>
                  <a:rPr lang="en-US" altLang="zh-TW" dirty="0"/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&gt;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+1=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75" r="-1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7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</a:t>
            </a:r>
            <a:r>
              <a:rPr lang="en-US" altLang="zh-TW" dirty="0"/>
              <a:t>BFS</a:t>
            </a:r>
            <a:r>
              <a:rPr lang="zh-TW" altLang="en-US" dirty="0"/>
              <a:t>可以找到最短路徑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上頁得到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𝑣</m:t>
                    </m:r>
                    <m:r>
                      <a:rPr lang="en-US" altLang="zh-TW" i="1">
                        <a:latin typeface="Cambria Math"/>
                      </a:rPr>
                      <m:t>.</m:t>
                    </m:r>
                    <m:r>
                      <a:rPr lang="en-US" altLang="zh-TW" i="1">
                        <a:latin typeface="Cambria Math"/>
                      </a:rPr>
                      <m:t>𝑑</m:t>
                    </m:r>
                    <m:r>
                      <a:rPr lang="en-US" altLang="zh-TW" i="1">
                        <a:latin typeface="Cambria Math"/>
                      </a:rPr>
                      <m:t>&gt;</m:t>
                    </m:r>
                    <m:r>
                      <a:rPr lang="en-US" altLang="zh-TW" i="1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+1=</m:t>
                    </m:r>
                    <m:r>
                      <a:rPr lang="en-US" altLang="zh-TW" i="1">
                        <a:latin typeface="Cambria Math"/>
                      </a:rPr>
                      <m:t>𝑢</m:t>
                    </m:r>
                    <m:r>
                      <a:rPr lang="en-US" altLang="zh-TW" i="1">
                        <a:latin typeface="Cambria Math"/>
                      </a:rPr>
                      <m:t>.</m:t>
                    </m:r>
                    <m:r>
                      <a:rPr lang="en-US" altLang="zh-TW" i="1">
                        <a:latin typeface="Cambria Math"/>
                      </a:rPr>
                      <m:t>𝑑</m:t>
                    </m:r>
                    <m:r>
                      <a:rPr lang="en-US" altLang="zh-TW" i="1">
                        <a:latin typeface="Cambria Math"/>
                      </a:rPr>
                      <m:t>+1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考慮</a:t>
                </a:r>
                <a:r>
                  <a:rPr lang="en-US" altLang="zh-TW" dirty="0"/>
                  <a:t>BFS</a:t>
                </a:r>
                <a:r>
                  <a:rPr lang="zh-TW" altLang="en-US" dirty="0"/>
                  <a:t>從</a:t>
                </a:r>
                <a:r>
                  <a:rPr lang="en-US" altLang="zh-TW" dirty="0"/>
                  <a:t>Queue</a:t>
                </a:r>
                <a:r>
                  <a:rPr lang="zh-TW" altLang="en-US" dirty="0"/>
                  <a:t>裡面把</a:t>
                </a:r>
                <a:r>
                  <a:rPr lang="en-US" altLang="zh-TW" dirty="0"/>
                  <a:t>u </a:t>
                </a:r>
                <a:r>
                  <a:rPr lang="en-US" altLang="zh-TW" dirty="0" err="1"/>
                  <a:t>dequeue</a:t>
                </a:r>
                <a:r>
                  <a:rPr lang="zh-TW" altLang="en-US" dirty="0"/>
                  <a:t>出來的時候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u</a:t>
                </a:r>
                <a:r>
                  <a:rPr lang="zh-TW" altLang="en-US" dirty="0"/>
                  <a:t>的鄰居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們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可能是</a:t>
                </a:r>
                <a:r>
                  <a:rPr lang="en-US" altLang="zh-TW" dirty="0"/>
                  <a:t>WHITE, GRAY, </a:t>
                </a:r>
                <a:r>
                  <a:rPr lang="zh-TW" altLang="en-US" dirty="0"/>
                  <a:t>或</a:t>
                </a:r>
                <a:r>
                  <a:rPr lang="en-US" altLang="zh-TW" dirty="0"/>
                  <a:t>BLACK</a:t>
                </a:r>
              </a:p>
              <a:p>
                <a:r>
                  <a:rPr lang="zh-TW" altLang="en-US" dirty="0"/>
                  <a:t>如果是</a:t>
                </a:r>
                <a:r>
                  <a:rPr lang="en-US" altLang="zh-TW" dirty="0"/>
                  <a:t>WHITE, </a:t>
                </a:r>
                <a:r>
                  <a:rPr lang="zh-TW" altLang="en-US" dirty="0"/>
                  <a:t>則會設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矛盾</a:t>
                </a:r>
                <a:r>
                  <a:rPr lang="en-US" altLang="zh-TW" dirty="0"/>
                  <a:t>.</a:t>
                </a:r>
              </a:p>
              <a:p>
                <a:r>
                  <a:rPr lang="zh-TW" altLang="en-US" dirty="0"/>
                  <a:t>如果是</a:t>
                </a:r>
                <a:r>
                  <a:rPr lang="en-US" altLang="zh-TW" dirty="0"/>
                  <a:t>BLACK, </a:t>
                </a:r>
                <a:r>
                  <a:rPr lang="zh-TW" altLang="en-US" dirty="0"/>
                  <a:t>則它之前已經被</a:t>
                </a:r>
                <a:r>
                  <a:rPr lang="en-US" altLang="zh-TW" dirty="0" err="1"/>
                  <a:t>dequeue</a:t>
                </a:r>
                <a:r>
                  <a:rPr lang="zh-TW" altLang="en-US" dirty="0"/>
                  <a:t>過</a:t>
                </a:r>
                <a:r>
                  <a:rPr lang="en-US" altLang="zh-TW" dirty="0"/>
                  <a:t>. Corollary 22.4</a:t>
                </a:r>
                <a:r>
                  <a:rPr lang="zh-TW" altLang="en-US" dirty="0"/>
                  <a:t>說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矛盾</a:t>
                </a:r>
                <a:r>
                  <a:rPr lang="en-US" altLang="zh-TW" dirty="0"/>
                  <a:t>.</a:t>
                </a:r>
              </a:p>
              <a:p>
                <a:r>
                  <a:rPr lang="zh-TW" altLang="en-US" dirty="0"/>
                  <a:t>如果是</a:t>
                </a:r>
                <a:r>
                  <a:rPr lang="en-US" altLang="zh-TW" dirty="0"/>
                  <a:t>GRAY, </a:t>
                </a:r>
                <a:r>
                  <a:rPr lang="zh-TW" altLang="en-US" dirty="0"/>
                  <a:t>則它是剛剛</a:t>
                </a:r>
                <a:r>
                  <a:rPr lang="en-US" altLang="zh-TW" dirty="0" err="1"/>
                  <a:t>dequeue</a:t>
                </a:r>
                <a:r>
                  <a:rPr lang="zh-TW" altLang="en-US" dirty="0"/>
                  <a:t>某個</a:t>
                </a:r>
                <a:r>
                  <a:rPr lang="en-US" altLang="zh-TW" dirty="0"/>
                  <a:t>vertex w</a:t>
                </a:r>
                <a:r>
                  <a:rPr lang="zh-TW" altLang="en-US" dirty="0"/>
                  <a:t>的時候被改成</a:t>
                </a:r>
                <a:r>
                  <a:rPr lang="en-US" altLang="zh-TW" dirty="0"/>
                  <a:t>GRAY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比</a:t>
                </a:r>
                <a:r>
                  <a:rPr lang="en-US" altLang="zh-TW" dirty="0"/>
                  <a:t>u </a:t>
                </a:r>
                <a:r>
                  <a:rPr lang="en-US" altLang="zh-TW" dirty="0" err="1"/>
                  <a:t>dequeue</a:t>
                </a:r>
                <a:r>
                  <a:rPr lang="zh-TW" altLang="en-US" dirty="0"/>
                  <a:t>的時間早</a:t>
                </a:r>
                <a:r>
                  <a:rPr lang="en-US" altLang="zh-TW" dirty="0"/>
                  <a:t>). </a:t>
                </a:r>
                <a:r>
                  <a:rPr lang="zh-TW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/>
                  <a:t>. </a:t>
                </a:r>
                <a:r>
                  <a:rPr lang="zh-TW" altLang="en-US" dirty="0"/>
                  <a:t>但 </a:t>
                </a:r>
                <a:r>
                  <a:rPr lang="en-US" altLang="zh-TW" dirty="0"/>
                  <a:t>Corollary 22.4</a:t>
                </a:r>
                <a:r>
                  <a:rPr lang="zh-TW" altLang="en-US" dirty="0"/>
                  <a:t>說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因此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+1≤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矛盾</a:t>
                </a:r>
                <a:r>
                  <a:rPr lang="en-US" altLang="zh-TW" dirty="0"/>
                  <a:t>.</a:t>
                </a:r>
              </a:p>
              <a:p>
                <a:r>
                  <a:rPr lang="zh-TW" altLang="en-US" dirty="0"/>
                  <a:t>因此原假設不成立</a:t>
                </a:r>
                <a:r>
                  <a:rPr lang="en-US" altLang="zh-TW" dirty="0"/>
                  <a:t>.</a:t>
                </a:r>
                <a:r>
                  <a:rPr lang="zh-TW" altLang="en-US" dirty="0"/>
                  <a:t>證明完畢</a:t>
                </a:r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9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Breadth-First Tree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BFS</a:t>
                </a:r>
                <a:r>
                  <a:rPr lang="zh-TW" altLang="en-US" dirty="0"/>
                  <a:t>做出一棵樹</a:t>
                </a:r>
                <a:r>
                  <a:rPr lang="en-US" altLang="zh-TW" dirty="0"/>
                  <a:t>: Breadth-First Tree</a:t>
                </a:r>
              </a:p>
              <a:p>
                <a:r>
                  <a:rPr lang="zh-TW" altLang="en-US" dirty="0"/>
                  <a:t>這個樹其實也就是</a:t>
                </a:r>
                <a:r>
                  <a:rPr lang="en-US" altLang="zh-TW" dirty="0"/>
                  <a:t>BFS</a:t>
                </a:r>
                <a:r>
                  <a:rPr lang="zh-TW" altLang="en-US" dirty="0"/>
                  <a:t>產生出來的</a:t>
                </a:r>
                <a:r>
                  <a:rPr lang="en-US" altLang="zh-TW" dirty="0"/>
                  <a:t>predecessor </a:t>
                </a:r>
                <a:r>
                  <a:rPr lang="en-US" altLang="zh-TW" dirty="0" err="1"/>
                  <a:t>subgraph</a:t>
                </a:r>
                <a:r>
                  <a:rPr lang="en-US" altLang="zh-TW" dirty="0"/>
                  <a:t> of G: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𝜋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: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𝜋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𝑁𝐼𝐿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⋃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={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zh-TW" b="0" dirty="0">
                  <a:ea typeface="Cambria Math"/>
                </a:endParaRPr>
              </a:p>
              <a:p>
                <a:r>
                  <a:rPr lang="zh-TW" altLang="en-US" dirty="0">
                    <a:latin typeface="+mn-ea"/>
                  </a:rPr>
                  <a:t>從</a:t>
                </a:r>
                <a:r>
                  <a:rPr lang="en-US" altLang="zh-TW" dirty="0">
                    <a:latin typeface="+mn-ea"/>
                  </a:rPr>
                  <a:t>s</a:t>
                </a:r>
                <a:r>
                  <a:rPr lang="zh-TW" altLang="en-US" dirty="0">
                    <a:latin typeface="+mn-ea"/>
                  </a:rPr>
                  <a:t>到任何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TW" dirty="0">
                    <a:latin typeface="+mn-ea"/>
                  </a:rPr>
                  <a:t>, </a:t>
                </a:r>
                <a:r>
                  <a:rPr lang="zh-TW" altLang="en-US" dirty="0">
                    <a:latin typeface="+mn-ea"/>
                  </a:rPr>
                  <a:t>都只有一條</a:t>
                </a:r>
                <a:r>
                  <a:rPr lang="en-US" altLang="zh-TW" dirty="0">
                    <a:latin typeface="+mn-ea"/>
                  </a:rPr>
                  <a:t>path, </a:t>
                </a:r>
                <a:r>
                  <a:rPr lang="zh-TW" altLang="en-US" dirty="0">
                    <a:latin typeface="+mn-ea"/>
                  </a:rPr>
                  <a:t>而此</a:t>
                </a:r>
                <a:r>
                  <a:rPr lang="en-US" altLang="zh-TW" dirty="0">
                    <a:latin typeface="+mn-ea"/>
                  </a:rPr>
                  <a:t>path</a:t>
                </a:r>
                <a:r>
                  <a:rPr lang="zh-TW" altLang="en-US" dirty="0">
                    <a:latin typeface="+mn-ea"/>
                  </a:rPr>
                  <a:t>即為</a:t>
                </a:r>
                <a:r>
                  <a:rPr lang="en-US" altLang="zh-TW" dirty="0">
                    <a:latin typeface="+mn-ea"/>
                  </a:rPr>
                  <a:t>s</a:t>
                </a:r>
                <a:r>
                  <a:rPr lang="zh-TW" altLang="en-US" dirty="0">
                    <a:latin typeface="+mn-ea"/>
                  </a:rPr>
                  <a:t>到</a:t>
                </a:r>
                <a:r>
                  <a:rPr lang="en-US" altLang="zh-TW" dirty="0">
                    <a:latin typeface="+mn-ea"/>
                  </a:rPr>
                  <a:t>v</a:t>
                </a:r>
                <a:r>
                  <a:rPr lang="zh-TW" altLang="en-US" dirty="0">
                    <a:latin typeface="+mn-ea"/>
                  </a:rPr>
                  <a:t>的最短路徑</a:t>
                </a:r>
                <a:r>
                  <a:rPr lang="en-US" altLang="zh-TW" dirty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TW" dirty="0">
                  <a:ea typeface="Cambria Math"/>
                </a:endParaRPr>
              </a:p>
              <a:p>
                <a:endParaRPr lang="en-US" altLang="zh-TW" b="0" dirty="0">
                  <a:ea typeface="Cambria Math"/>
                </a:endParaRPr>
              </a:p>
              <a:p>
                <a:endParaRPr lang="en-US" altLang="zh-TW" b="0" dirty="0">
                  <a:ea typeface="Cambria Math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250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Depth-first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當可能的時候</a:t>
            </a:r>
            <a:r>
              <a:rPr lang="en-US" altLang="zh-TW" dirty="0"/>
              <a:t>, </a:t>
            </a:r>
            <a:r>
              <a:rPr lang="zh-TW" altLang="en-US" dirty="0"/>
              <a:t>就往更深的地方找去 </a:t>
            </a:r>
            <a:r>
              <a:rPr lang="en-US" altLang="zh-TW" dirty="0">
                <a:sym typeface="Wingdings" pitchFamily="2" charset="2"/>
              </a:rPr>
              <a:t> Depth-first</a:t>
            </a:r>
          </a:p>
          <a:p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和</a:t>
            </a:r>
            <a:r>
              <a:rPr lang="en-US" altLang="zh-TW" dirty="0">
                <a:sym typeface="Wingdings" pitchFamily="2" charset="2"/>
              </a:rPr>
              <a:t>Breadth-first Search</a:t>
            </a:r>
            <a:r>
              <a:rPr lang="zh-TW" altLang="en-US" dirty="0">
                <a:sym typeface="Wingdings" pitchFamily="2" charset="2"/>
              </a:rPr>
              <a:t>不同的地方</a:t>
            </a:r>
            <a:r>
              <a:rPr lang="en-US" altLang="zh-TW" dirty="0">
                <a:sym typeface="Wingdings" pitchFamily="2" charset="2"/>
              </a:rPr>
              <a:t>:</a:t>
            </a:r>
            <a:r>
              <a:rPr lang="zh-TW" altLang="en-US" dirty="0">
                <a:sym typeface="Wingdings" pitchFamily="2" charset="2"/>
              </a:rPr>
              <a:t> </a:t>
            </a:r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會長出一個</a:t>
            </a:r>
            <a:r>
              <a:rPr lang="en-US" altLang="zh-TW" dirty="0">
                <a:sym typeface="Wingdings" pitchFamily="2" charset="2"/>
              </a:rPr>
              <a:t>forest (</a:t>
            </a:r>
            <a:r>
              <a:rPr lang="zh-TW" altLang="en-US" dirty="0">
                <a:sym typeface="Wingdings" pitchFamily="2" charset="2"/>
              </a:rPr>
              <a:t>多棵樹</a:t>
            </a:r>
            <a:r>
              <a:rPr lang="en-US" altLang="zh-TW" dirty="0">
                <a:sym typeface="Wingdings" pitchFamily="2" charset="2"/>
              </a:rPr>
              <a:t>)</a:t>
            </a:r>
          </a:p>
          <a:p>
            <a:r>
              <a:rPr lang="zh-TW" altLang="en-US" dirty="0"/>
              <a:t>會記錄</a:t>
            </a:r>
            <a:r>
              <a:rPr lang="en-US" altLang="zh-TW" dirty="0"/>
              <a:t>timestamp: </a:t>
            </a:r>
            <a:r>
              <a:rPr lang="zh-TW" altLang="en-US" dirty="0"/>
              <a:t>開始找到的時間</a:t>
            </a:r>
            <a:r>
              <a:rPr lang="en-US" altLang="zh-TW" dirty="0"/>
              <a:t>(</a:t>
            </a:r>
            <a:r>
              <a:rPr lang="zh-TW" altLang="en-US" dirty="0"/>
              <a:t>變成灰色</a:t>
            </a:r>
            <a:r>
              <a:rPr lang="en-US" altLang="zh-TW" dirty="0"/>
              <a:t>)</a:t>
            </a:r>
            <a:r>
              <a:rPr lang="zh-TW" altLang="en-US" dirty="0"/>
              <a:t>和完成所有和它相鄰的</a:t>
            </a:r>
            <a:r>
              <a:rPr lang="en-US" altLang="zh-TW" dirty="0"/>
              <a:t>vertex</a:t>
            </a:r>
            <a:r>
              <a:rPr lang="zh-TW" altLang="en-US" dirty="0"/>
              <a:t>的時間</a:t>
            </a:r>
            <a:r>
              <a:rPr lang="en-US" altLang="zh-TW" dirty="0"/>
              <a:t>(</a:t>
            </a:r>
            <a:r>
              <a:rPr lang="zh-TW" altLang="en-US" dirty="0"/>
              <a:t>變成黑色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G: a graph, consists of two sets, V and E.</a:t>
            </a:r>
          </a:p>
          <a:p>
            <a:r>
              <a:rPr lang="en-US" altLang="zh-TW" dirty="0"/>
              <a:t>V: a finite, nonempty set of vertices.</a:t>
            </a:r>
          </a:p>
          <a:p>
            <a:r>
              <a:rPr lang="en-US" altLang="zh-TW" dirty="0"/>
              <a:t>E: a set of pairs of vertices.</a:t>
            </a:r>
          </a:p>
          <a:p>
            <a:endParaRPr lang="en-US" altLang="zh-TW" dirty="0"/>
          </a:p>
          <a:p>
            <a:r>
              <a:rPr lang="en-US" altLang="zh-TW" dirty="0"/>
              <a:t>G=(V,E)</a:t>
            </a:r>
          </a:p>
          <a:p>
            <a:r>
              <a:rPr lang="en-US" altLang="zh-TW" dirty="0"/>
              <a:t>V={0,1,2,3}</a:t>
            </a:r>
          </a:p>
          <a:p>
            <a:r>
              <a:rPr lang="en-US" altLang="zh-TW" dirty="0"/>
              <a:t>E={(0,1),(0,2),(0,3),(1,2),(1,3),(2,3)}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橢圓 3"/>
          <p:cNvSpPr/>
          <p:nvPr/>
        </p:nvSpPr>
        <p:spPr>
          <a:xfrm>
            <a:off x="6876256" y="24348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876256" y="401903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084168" y="337096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812360" y="32468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4" idx="4"/>
            <a:endCxn id="5" idx="0"/>
          </p:cNvCxnSpPr>
          <p:nvPr/>
        </p:nvCxnSpPr>
        <p:spPr>
          <a:xfrm>
            <a:off x="7020272" y="2722893"/>
            <a:ext cx="0" cy="12961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3"/>
            <a:endCxn id="6" idx="7"/>
          </p:cNvCxnSpPr>
          <p:nvPr/>
        </p:nvCxnSpPr>
        <p:spPr>
          <a:xfrm flipH="1">
            <a:off x="6330019" y="2680712"/>
            <a:ext cx="588418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4" idx="5"/>
            <a:endCxn id="7" idx="1"/>
          </p:cNvCxnSpPr>
          <p:nvPr/>
        </p:nvCxnSpPr>
        <p:spPr>
          <a:xfrm>
            <a:off x="7122107" y="2680712"/>
            <a:ext cx="732434" cy="608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5" idx="7"/>
            <a:endCxn id="7" idx="3"/>
          </p:cNvCxnSpPr>
          <p:nvPr/>
        </p:nvCxnSpPr>
        <p:spPr>
          <a:xfrm flipV="1">
            <a:off x="7122107" y="3492651"/>
            <a:ext cx="732434" cy="568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5" idx="1"/>
            <a:endCxn id="6" idx="5"/>
          </p:cNvCxnSpPr>
          <p:nvPr/>
        </p:nvCxnSpPr>
        <p:spPr>
          <a:xfrm flipH="1" flipV="1">
            <a:off x="6330019" y="3616816"/>
            <a:ext cx="588418" cy="4444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6" idx="6"/>
            <a:endCxn id="7" idx="2"/>
          </p:cNvCxnSpPr>
          <p:nvPr/>
        </p:nvCxnSpPr>
        <p:spPr>
          <a:xfrm flipV="1">
            <a:off x="6372200" y="3390816"/>
            <a:ext cx="1440160" cy="124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</a:t>
            </a:r>
            <a:r>
              <a:rPr lang="en-US" altLang="zh-TW" dirty="0"/>
              <a:t>structure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每一個</a:t>
                </a:r>
                <a:r>
                  <a:rPr lang="en-US" altLang="zh-TW" dirty="0"/>
                  <a:t>vertex u</a:t>
                </a:r>
                <a:r>
                  <a:rPr lang="zh-TW" altLang="en-US" dirty="0"/>
                  <a:t>有以下的</a:t>
                </a:r>
                <a:r>
                  <a:rPr lang="en-US" altLang="zh-TW" dirty="0"/>
                  <a:t>structure:</a:t>
                </a:r>
              </a:p>
              <a:p>
                <a:r>
                  <a:rPr lang="en-US" altLang="zh-TW" dirty="0" err="1"/>
                  <a:t>u.color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紀錄目前這個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的狀態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WHITE: </a:t>
                </a:r>
                <a:r>
                  <a:rPr lang="zh-TW" altLang="en-US" dirty="0"/>
                  <a:t>這個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還沒被</a:t>
                </a:r>
                <a:r>
                  <a:rPr lang="en-US" altLang="zh-TW" dirty="0"/>
                  <a:t>discover</a:t>
                </a:r>
              </a:p>
              <a:p>
                <a:pPr lvl="1"/>
                <a:r>
                  <a:rPr lang="en-US" altLang="zh-TW" dirty="0"/>
                  <a:t>GRAY: </a:t>
                </a:r>
                <a:r>
                  <a:rPr lang="zh-TW" altLang="en-US" dirty="0"/>
                  <a:t>這個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被</a:t>
                </a:r>
                <a:r>
                  <a:rPr lang="en-US" altLang="zh-TW" dirty="0"/>
                  <a:t>discover</a:t>
                </a:r>
                <a:r>
                  <a:rPr lang="zh-TW" altLang="en-US" dirty="0"/>
                  <a:t>了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但是和它相連的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還沒都被</a:t>
                </a:r>
                <a:r>
                  <a:rPr lang="en-US" altLang="zh-TW" dirty="0"/>
                  <a:t>discover</a:t>
                </a:r>
              </a:p>
              <a:p>
                <a:pPr lvl="1"/>
                <a:r>
                  <a:rPr lang="en-US" altLang="zh-TW" dirty="0"/>
                  <a:t>BLACK: </a:t>
                </a:r>
                <a:r>
                  <a:rPr lang="zh-TW" altLang="en-US" dirty="0"/>
                  <a:t>這個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及和它相連的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都已經被</a:t>
                </a:r>
                <a:r>
                  <a:rPr lang="en-US" altLang="zh-TW" dirty="0"/>
                  <a:t>discover</a:t>
                </a:r>
                <a:r>
                  <a:rPr lang="zh-TW" altLang="en-US" dirty="0"/>
                  <a:t>了</a:t>
                </a:r>
                <a:endParaRPr lang="en-US" altLang="zh-TW" dirty="0"/>
              </a:p>
              <a:p>
                <a:r>
                  <a:rPr lang="en-US" altLang="zh-TW" dirty="0" err="1"/>
                  <a:t>u.pi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紀錄它的前一個</a:t>
                </a:r>
                <a:r>
                  <a:rPr lang="en-US" altLang="zh-TW" dirty="0"/>
                  <a:t>vertex (</a:t>
                </a:r>
                <a:r>
                  <a:rPr lang="zh-TW" altLang="en-US" dirty="0"/>
                  <a:t>祖先</a:t>
                </a:r>
                <a:r>
                  <a:rPr lang="en-US" altLang="zh-TW" dirty="0"/>
                  <a:t>) </a:t>
                </a:r>
                <a:r>
                  <a:rPr lang="zh-TW" altLang="en-US" dirty="0"/>
                  <a:t>是誰</a:t>
                </a:r>
                <a:endParaRPr lang="en-US" altLang="zh-TW" dirty="0"/>
              </a:p>
              <a:p>
                <a:r>
                  <a:rPr lang="en-US" altLang="zh-TW" dirty="0" err="1"/>
                  <a:t>u.d</a:t>
                </a:r>
                <a:r>
                  <a:rPr lang="en-US" altLang="zh-TW" dirty="0"/>
                  <a:t>: discover</a:t>
                </a:r>
                <a:r>
                  <a:rPr lang="zh-TW" altLang="en-US" dirty="0"/>
                  <a:t>的時間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從</a:t>
                </a:r>
                <a:r>
                  <a:rPr lang="en-US" altLang="zh-TW" dirty="0"/>
                  <a:t>WHITE</a:t>
                </a:r>
                <a:r>
                  <a:rPr lang="en-US" altLang="zh-TW" dirty="0">
                    <a:sym typeface="Wingdings" pitchFamily="2" charset="2"/>
                  </a:rPr>
                  <a:t>GRAY</a:t>
                </a:r>
                <a:r>
                  <a:rPr lang="zh-TW" altLang="en-US" dirty="0">
                    <a:sym typeface="Wingdings" pitchFamily="2" charset="2"/>
                  </a:rPr>
                  <a:t>的時間</a:t>
                </a:r>
                <a:r>
                  <a:rPr lang="en-US" altLang="zh-TW" dirty="0">
                    <a:sym typeface="Wingdings" pitchFamily="2" charset="2"/>
                  </a:rPr>
                  <a:t>)</a:t>
                </a:r>
              </a:p>
              <a:p>
                <a:r>
                  <a:rPr lang="en-US" altLang="zh-TW" dirty="0" err="1">
                    <a:sym typeface="Wingdings" pitchFamily="2" charset="2"/>
                  </a:rPr>
                  <a:t>u.f</a:t>
                </a:r>
                <a:r>
                  <a:rPr lang="en-US" altLang="zh-TW" dirty="0">
                    <a:sym typeface="Wingdings" pitchFamily="2" charset="2"/>
                  </a:rPr>
                  <a:t>: finish</a:t>
                </a:r>
                <a:r>
                  <a:rPr lang="zh-TW" altLang="en-US" dirty="0">
                    <a:sym typeface="Wingdings" pitchFamily="2" charset="2"/>
                  </a:rPr>
                  <a:t>的時間 </a:t>
                </a:r>
                <a:r>
                  <a:rPr lang="en-US" altLang="zh-TW" dirty="0">
                    <a:sym typeface="Wingdings" pitchFamily="2" charset="2"/>
                  </a:rPr>
                  <a:t>(</a:t>
                </a:r>
                <a:r>
                  <a:rPr lang="zh-TW" altLang="en-US" dirty="0">
                    <a:sym typeface="Wingdings" pitchFamily="2" charset="2"/>
                  </a:rPr>
                  <a:t>從</a:t>
                </a:r>
                <a:r>
                  <a:rPr lang="en-US" altLang="zh-TW" dirty="0">
                    <a:sym typeface="Wingdings" pitchFamily="2" charset="2"/>
                  </a:rPr>
                  <a:t>GRAYBLACK</a:t>
                </a:r>
                <a:r>
                  <a:rPr lang="zh-TW" altLang="en-US" dirty="0">
                    <a:sym typeface="Wingdings" pitchFamily="2" charset="2"/>
                  </a:rPr>
                  <a:t>的時間</a:t>
                </a:r>
                <a:r>
                  <a:rPr lang="en-US" altLang="zh-TW" dirty="0">
                    <a:sym typeface="Wingdings" pitchFamily="2" charset="2"/>
                  </a:rPr>
                  <a:t>)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時間</a:t>
                </a:r>
                <a:r>
                  <a:rPr lang="en-US" altLang="zh-TW" dirty="0"/>
                  <a:t>(timestamp)</a:t>
                </a:r>
                <a:r>
                  <a:rPr lang="zh-TW" altLang="en-US" dirty="0"/>
                  <a:t>總共會從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跑到</a:t>
                </a:r>
                <a:r>
                  <a:rPr lang="en-US" altLang="zh-TW" dirty="0"/>
                  <a:t>2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因為每個</a:t>
                </a:r>
                <a:r>
                  <a:rPr lang="en-US" altLang="zh-TW" dirty="0"/>
                  <a:t>vertex discover</a:t>
                </a:r>
                <a:r>
                  <a:rPr lang="zh-TW" altLang="en-US" dirty="0"/>
                  <a:t>或</a:t>
                </a:r>
                <a:r>
                  <a:rPr lang="en-US" altLang="zh-TW" dirty="0"/>
                  <a:t>finish</a:t>
                </a:r>
                <a:r>
                  <a:rPr lang="zh-TW" altLang="en-US" dirty="0"/>
                  <a:t>會各增加一次</a:t>
                </a:r>
                <a:r>
                  <a:rPr lang="en-US" altLang="zh-TW" dirty="0"/>
                  <a:t>timestamp.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 b="-2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Pseudo-Code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556817"/>
                <a:ext cx="4546848" cy="4876800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DFS(G)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altLang="zh-TW" dirty="0">
                  <a:latin typeface="Courier New" pitchFamily="49" charset="0"/>
                  <a:cs typeface="Courier New" pitchFamily="49" charset="0"/>
                </a:endParaRPr>
              </a:p>
              <a:p>
                <a:pPr marL="274320" lvl="1" indent="0"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=WHITE</a:t>
                </a:r>
              </a:p>
              <a:p>
                <a:pPr marL="274320" lvl="1" indent="0"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u.pi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=NIL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time=0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𝑉</m:t>
                    </m:r>
                  </m:oMath>
                </a14:m>
                <a:endParaRPr lang="en-US" altLang="zh-TW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if 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==WHITE</a:t>
                </a:r>
                <a:br>
                  <a:rPr lang="en-US" altLang="zh-TW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	DFS-VISIT(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G,u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TW" dirty="0">
                  <a:latin typeface="Courier New" pitchFamily="49" charset="0"/>
                  <a:cs typeface="Courier New" pitchFamily="49" charset="0"/>
                </a:endParaRPr>
              </a:p>
              <a:p>
                <a:pPr marL="274320" lvl="1" indent="0">
                  <a:buNone/>
                </a:pPr>
                <a:endParaRPr lang="en-US" altLang="zh-TW" dirty="0">
                  <a:latin typeface="Courier New" pitchFamily="49" charset="0"/>
                  <a:cs typeface="Courier New" pitchFamily="49" charset="0"/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556817"/>
                <a:ext cx="4546848" cy="4876800"/>
              </a:xfrm>
              <a:blipFill rotWithShape="1">
                <a:blip r:embed="rId2"/>
                <a:stretch>
                  <a:fillRect l="-1867" t="-746" r="-17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31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 txBox="1">
                <a:spLocks/>
              </p:cNvSpPr>
              <p:nvPr/>
            </p:nvSpPr>
            <p:spPr>
              <a:xfrm>
                <a:off x="4597152" y="1556792"/>
                <a:ext cx="4546848" cy="4876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altLang="zh-TW">
                    <a:latin typeface="Courier New" pitchFamily="49" charset="0"/>
                    <a:cs typeface="Courier New" pitchFamily="49" charset="0"/>
                  </a:rPr>
                  <a:t>DFS-VISIT(G,u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time=time+1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u.d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=time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=GRAY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</m:oMath>
                </a14:m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G.Adj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[u]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if 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v.color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==WHITE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	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v.pi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=u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	DFS-VISIT(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G,v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=BLACK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time=time+1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u.f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=time</a:t>
                </a:r>
              </a:p>
            </p:txBody>
          </p:sp>
        </mc:Choice>
        <mc:Fallback xmlns="">
          <p:sp>
            <p:nvSpPr>
              <p:cNvPr id="5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152" y="1556792"/>
                <a:ext cx="4546848" cy="4876800"/>
              </a:xfrm>
              <a:prstGeom prst="rect">
                <a:avLst/>
              </a:prstGeom>
              <a:blipFill rotWithShape="0">
                <a:blip r:embed="rId3"/>
                <a:stretch>
                  <a:fillRect l="-1733" t="-746" r="-1867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19"/>
            <a:ext cx="724852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2514"/>
            <a:ext cx="75152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2514"/>
            <a:ext cx="75152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48" y="927745"/>
            <a:ext cx="70485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26" y="769639"/>
            <a:ext cx="70961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21" y="693438"/>
            <a:ext cx="74580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2" y="548680"/>
            <a:ext cx="73342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58" y="479151"/>
            <a:ext cx="7200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21" y="693438"/>
            <a:ext cx="71532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4" y="607713"/>
            <a:ext cx="76390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1" y="672876"/>
            <a:ext cx="766762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98" y="604314"/>
            <a:ext cx="68770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9" y="798214"/>
            <a:ext cx="69151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9" y="601438"/>
            <a:ext cx="76676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4" y="533398"/>
            <a:ext cx="7753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1" y="607713"/>
            <a:ext cx="7200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71339" y="5652729"/>
            <a:ext cx="752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如果邊的排列方式</a:t>
            </a:r>
            <a:r>
              <a:rPr lang="en-US" altLang="zh-TW" dirty="0"/>
              <a:t>(Adjacency List)</a:t>
            </a:r>
            <a:r>
              <a:rPr lang="zh-TW" altLang="en-US" dirty="0"/>
              <a:t>不同</a:t>
            </a:r>
            <a:r>
              <a:rPr lang="en-US" altLang="zh-TW" dirty="0"/>
              <a:t>, </a:t>
            </a:r>
            <a:r>
              <a:rPr lang="zh-TW" altLang="en-US" dirty="0"/>
              <a:t>很可能會造成</a:t>
            </a:r>
            <a:r>
              <a:rPr lang="en-US" altLang="zh-TW" dirty="0"/>
              <a:t>DFS</a:t>
            </a:r>
            <a:r>
              <a:rPr lang="zh-TW" altLang="en-US" dirty="0"/>
              <a:t>出來的結果不同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723553" y="6174461"/>
            <a:ext cx="546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試試看</a:t>
            </a:r>
            <a:r>
              <a:rPr lang="en-US" altLang="zh-TW" dirty="0"/>
              <a:t>, </a:t>
            </a:r>
            <a:r>
              <a:rPr lang="zh-TW" altLang="en-US" dirty="0"/>
              <a:t>如果</a:t>
            </a:r>
            <a:r>
              <a:rPr lang="en-US" altLang="zh-TW" dirty="0"/>
              <a:t>&lt;</a:t>
            </a:r>
            <a:r>
              <a:rPr lang="en-US" altLang="zh-TW" dirty="0" err="1"/>
              <a:t>u,x</a:t>
            </a:r>
            <a:r>
              <a:rPr lang="en-US" altLang="zh-TW" dirty="0"/>
              <a:t>&gt;</a:t>
            </a:r>
            <a:r>
              <a:rPr lang="zh-TW" altLang="en-US" dirty="0">
                <a:sym typeface="Wingdings" pitchFamily="2" charset="2"/>
              </a:rPr>
              <a:t>比</a:t>
            </a:r>
            <a:r>
              <a:rPr lang="en-US" altLang="zh-TW" dirty="0">
                <a:sym typeface="Wingdings" pitchFamily="2" charset="2"/>
              </a:rPr>
              <a:t>&lt;</a:t>
            </a:r>
            <a:r>
              <a:rPr lang="en-US" altLang="zh-TW" dirty="0" err="1">
                <a:sym typeface="Wingdings" pitchFamily="2" charset="2"/>
              </a:rPr>
              <a:t>u,v</a:t>
            </a:r>
            <a:r>
              <a:rPr lang="en-US" altLang="zh-TW" dirty="0">
                <a:sym typeface="Wingdings" pitchFamily="2" charset="2"/>
              </a:rPr>
              <a:t>&gt;</a:t>
            </a:r>
            <a:r>
              <a:rPr lang="zh-TW" altLang="en-US" dirty="0">
                <a:sym typeface="Wingdings" pitchFamily="2" charset="2"/>
              </a:rPr>
              <a:t>先被走過</a:t>
            </a:r>
            <a:r>
              <a:rPr lang="en-US" altLang="zh-TW" dirty="0">
                <a:sym typeface="Wingdings" pitchFamily="2" charset="2"/>
              </a:rPr>
              <a:t>, </a:t>
            </a:r>
            <a:r>
              <a:rPr lang="zh-TW" altLang="en-US" dirty="0">
                <a:sym typeface="Wingdings" pitchFamily="2" charset="2"/>
              </a:rPr>
              <a:t>請問會變怎麼樣</a:t>
            </a:r>
            <a:r>
              <a:rPr lang="en-US" altLang="zh-TW" dirty="0">
                <a:sym typeface="Wingdings" pitchFamily="2" charset="2"/>
              </a:rPr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執行時間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556817"/>
                <a:ext cx="4546848" cy="4876800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DFS(G)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altLang="zh-TW" dirty="0">
                  <a:latin typeface="Courier New" pitchFamily="49" charset="0"/>
                  <a:cs typeface="Courier New" pitchFamily="49" charset="0"/>
                </a:endParaRPr>
              </a:p>
              <a:p>
                <a:pPr marL="274320" lvl="1" indent="0"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=WHITE</a:t>
                </a:r>
              </a:p>
              <a:p>
                <a:pPr marL="274320" lvl="1" indent="0"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u.pi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=NIL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time=0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𝑉</m:t>
                    </m:r>
                  </m:oMath>
                </a14:m>
                <a:endParaRPr lang="en-US" altLang="zh-TW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if 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==WHITE</a:t>
                </a:r>
                <a:br>
                  <a:rPr lang="en-US" altLang="zh-TW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	DFS-VISIT(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G,u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TW" dirty="0">
                  <a:latin typeface="Courier New" pitchFamily="49" charset="0"/>
                  <a:cs typeface="Courier New" pitchFamily="49" charset="0"/>
                </a:endParaRPr>
              </a:p>
              <a:p>
                <a:pPr marL="274320" lvl="1" indent="0">
                  <a:buNone/>
                </a:pPr>
                <a:endParaRPr lang="en-US" altLang="zh-TW" dirty="0">
                  <a:latin typeface="Courier New" pitchFamily="49" charset="0"/>
                  <a:cs typeface="Courier New" pitchFamily="49" charset="0"/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556817"/>
                <a:ext cx="4546848" cy="4876800"/>
              </a:xfrm>
              <a:blipFill rotWithShape="1">
                <a:blip r:embed="rId2"/>
                <a:stretch>
                  <a:fillRect l="-1867" t="-746" r="-17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900934" y="1916832"/>
            <a:ext cx="216024" cy="129614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20072" y="2380238"/>
                <a:ext cx="72500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380238"/>
                <a:ext cx="72500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220072" y="4063484"/>
                <a:ext cx="72500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063484"/>
                <a:ext cx="72500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弧 9"/>
          <p:cNvSpPr/>
          <p:nvPr/>
        </p:nvSpPr>
        <p:spPr>
          <a:xfrm>
            <a:off x="4867671" y="3600078"/>
            <a:ext cx="216024" cy="129614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34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 txBox="1">
                <a:spLocks/>
              </p:cNvSpPr>
              <p:nvPr/>
            </p:nvSpPr>
            <p:spPr>
              <a:xfrm>
                <a:off x="3247827" y="1556792"/>
                <a:ext cx="4546848" cy="4876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DFS-Visit(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G,u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time=time+1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u.d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=time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=GRAY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</m:oMath>
                </a14:m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G.Adj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[u]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if 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v.color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==WHITE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	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v.pi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=u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	DFS-VISIT(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G,v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=BLACK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time=time+1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u.f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=time</a:t>
                </a:r>
              </a:p>
            </p:txBody>
          </p:sp>
        </mc:Choice>
        <mc:Fallback xmlns="">
          <p:sp>
            <p:nvSpPr>
              <p:cNvPr id="5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27" y="1556792"/>
                <a:ext cx="4546848" cy="4876800"/>
              </a:xfrm>
              <a:prstGeom prst="rect">
                <a:avLst/>
              </a:prstGeom>
              <a:blipFill rotWithShape="1">
                <a:blip r:embed="rId2"/>
                <a:stretch>
                  <a:fillRect l="-1867" t="-746" r="-1733" b="-19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85351" y="2395627"/>
                <a:ext cx="72500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51" y="2395627"/>
                <a:ext cx="72500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弧 6"/>
          <p:cNvSpPr/>
          <p:nvPr/>
        </p:nvSpPr>
        <p:spPr>
          <a:xfrm>
            <a:off x="2430586" y="1762944"/>
            <a:ext cx="701253" cy="163469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02" y="3212976"/>
            <a:ext cx="23042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DFS-Visit</a:t>
            </a:r>
            <a:r>
              <a:rPr lang="zh-TW" altLang="en-US" dirty="0"/>
              <a:t>會執行</a:t>
            </a:r>
            <a:r>
              <a:rPr lang="en-US" altLang="zh-TW" dirty="0"/>
              <a:t>|V|</a:t>
            </a:r>
            <a:r>
              <a:rPr lang="zh-TW" altLang="en-US" dirty="0"/>
              <a:t>次</a:t>
            </a:r>
          </a:p>
        </p:txBody>
      </p:sp>
      <p:sp>
        <p:nvSpPr>
          <p:cNvPr id="9" name="右大括弧 8"/>
          <p:cNvSpPr/>
          <p:nvPr/>
        </p:nvSpPr>
        <p:spPr>
          <a:xfrm>
            <a:off x="7452320" y="3397642"/>
            <a:ext cx="504056" cy="175955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12160" y="1916832"/>
            <a:ext cx="30027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這個部分對每個</a:t>
            </a:r>
            <a:r>
              <a:rPr lang="en-US" altLang="zh-TW" dirty="0"/>
              <a:t>vertex v</a:t>
            </a:r>
            <a:r>
              <a:rPr lang="zh-TW" altLang="en-US" dirty="0"/>
              <a:t>會執行</a:t>
            </a:r>
            <a:r>
              <a:rPr lang="en-US" altLang="zh-TW" dirty="0"/>
              <a:t>|</a:t>
            </a:r>
            <a:r>
              <a:rPr lang="en-US" altLang="zh-TW" dirty="0" err="1"/>
              <a:t>Adj</a:t>
            </a:r>
            <a:r>
              <a:rPr lang="en-US" altLang="zh-TW" dirty="0"/>
              <a:t>[v]|</a:t>
            </a:r>
            <a:r>
              <a:rPr lang="zh-TW" altLang="en-US" dirty="0"/>
              <a:t>次</a:t>
            </a:r>
            <a:br>
              <a:rPr lang="en-US" altLang="zh-TW" dirty="0"/>
            </a:br>
            <a:r>
              <a:rPr lang="en-US" altLang="zh-TW" dirty="0"/>
              <a:t>(vertex v</a:t>
            </a:r>
            <a:r>
              <a:rPr lang="zh-TW" altLang="en-US" dirty="0"/>
              <a:t>的</a:t>
            </a:r>
            <a:r>
              <a:rPr lang="en-US" altLang="zh-TW" dirty="0"/>
              <a:t>adjacency list</a:t>
            </a:r>
            <a:r>
              <a:rPr lang="zh-TW" altLang="en-US" dirty="0"/>
              <a:t>長度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100392" y="4086364"/>
                <a:ext cx="72750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𝐸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4086364"/>
                <a:ext cx="72750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6444208" y="5517232"/>
            <a:ext cx="23941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把所有</a:t>
            </a:r>
            <a:r>
              <a:rPr lang="en-US" altLang="zh-TW" dirty="0"/>
              <a:t>vertex</a:t>
            </a:r>
            <a:r>
              <a:rPr lang="zh-TW" altLang="en-US" dirty="0"/>
              <a:t>的</a:t>
            </a:r>
            <a:r>
              <a:rPr lang="en-US" altLang="zh-TW" dirty="0"/>
              <a:t>adjacency list</a:t>
            </a:r>
            <a:r>
              <a:rPr lang="zh-TW" altLang="en-US" dirty="0"/>
              <a:t>長度加起來</a:t>
            </a:r>
            <a:r>
              <a:rPr lang="en-US" altLang="zh-TW" dirty="0"/>
              <a:t>=|E|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763565" y="764704"/>
                <a:ext cx="3221395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sz="2800" b="0" dirty="0"/>
                  <a:t>總合起來</a:t>
                </a:r>
                <a:r>
                  <a:rPr lang="en-US" altLang="zh-TW" sz="2800" b="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/>
                      </a:rPr>
                      <m:t>Θ</m:t>
                    </m:r>
                    <m:r>
                      <a:rPr lang="en-US" altLang="zh-TW" sz="2800" b="0" i="1" smtClean="0">
                        <a:latin typeface="Cambria Math"/>
                      </a:rPr>
                      <m:t>(</m:t>
                    </m:r>
                    <m:r>
                      <a:rPr lang="en-US" altLang="zh-TW" sz="2800" b="0" i="1" smtClean="0">
                        <a:latin typeface="Cambria Math"/>
                      </a:rPr>
                      <m:t>𝑉</m:t>
                    </m:r>
                    <m:r>
                      <a:rPr lang="en-US" altLang="zh-TW" sz="2800" b="0" i="1" smtClean="0">
                        <a:latin typeface="Cambria Math"/>
                      </a:rPr>
                      <m:t>+</m:t>
                    </m:r>
                    <m:r>
                      <a:rPr lang="en-US" altLang="zh-TW" sz="2800" b="0" i="1" smtClean="0">
                        <a:latin typeface="Cambria Math"/>
                      </a:rPr>
                      <m:t>𝐸</m:t>
                    </m:r>
                    <m:r>
                      <a:rPr lang="en-US" altLang="zh-TW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565" y="764704"/>
                <a:ext cx="3221395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377" t="-10000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566213" y="5645859"/>
                <a:ext cx="72500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13" y="5645859"/>
                <a:ext cx="72500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弧 14"/>
          <p:cNvSpPr/>
          <p:nvPr/>
        </p:nvSpPr>
        <p:spPr>
          <a:xfrm>
            <a:off x="2411448" y="5013176"/>
            <a:ext cx="701253" cy="163469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動腦時間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83650"/>
            <a:ext cx="8229600" cy="4876800"/>
          </a:xfrm>
        </p:spPr>
        <p:txBody>
          <a:bodyPr/>
          <a:lstStyle/>
          <a:p>
            <a:r>
              <a:rPr lang="zh-TW" altLang="en-US" dirty="0"/>
              <a:t>如果我們改用</a:t>
            </a:r>
            <a:r>
              <a:rPr lang="en-US" altLang="zh-TW" dirty="0"/>
              <a:t>Adjacency Matrix</a:t>
            </a:r>
            <a:r>
              <a:rPr lang="zh-TW" altLang="en-US" dirty="0"/>
              <a:t>的話</a:t>
            </a:r>
            <a:r>
              <a:rPr lang="en-US" altLang="zh-TW" dirty="0"/>
              <a:t>, </a:t>
            </a:r>
            <a:r>
              <a:rPr lang="zh-TW" altLang="en-US" dirty="0"/>
              <a:t>執行時間會變怎麼樣呢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35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 txBox="1">
                <a:spLocks/>
              </p:cNvSpPr>
              <p:nvPr/>
            </p:nvSpPr>
            <p:spPr>
              <a:xfrm>
                <a:off x="2376106" y="1981200"/>
                <a:ext cx="4546848" cy="4876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DFS-Visit(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G,u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time=time+1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u.d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=time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=GRAY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∈</m:t>
                    </m:r>
                  </m:oMath>
                </a14:m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G.Adj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[u]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if 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v.color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==WHITE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	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v.pi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=u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	DFS-VISIT(</a:t>
                </a: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G,v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u.color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=BLACK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time=time+1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err="1">
                    <a:latin typeface="Courier New" pitchFamily="49" charset="0"/>
                    <a:cs typeface="Courier New" pitchFamily="49" charset="0"/>
                  </a:rPr>
                  <a:t>u.f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=time</a:t>
                </a:r>
              </a:p>
            </p:txBody>
          </p:sp>
        </mc:Choice>
        <mc:Fallback xmlns="">
          <p:sp>
            <p:nvSpPr>
              <p:cNvPr id="5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106" y="1981200"/>
                <a:ext cx="4546848" cy="4876800"/>
              </a:xfrm>
              <a:prstGeom prst="rect">
                <a:avLst/>
              </a:prstGeom>
              <a:blipFill rotWithShape="1">
                <a:blip r:embed="rId2"/>
                <a:stretch>
                  <a:fillRect l="-1867" t="-746" r="-1733" b="-19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弧 5"/>
          <p:cNvSpPr/>
          <p:nvPr/>
        </p:nvSpPr>
        <p:spPr>
          <a:xfrm>
            <a:off x="6580599" y="3822050"/>
            <a:ext cx="504056" cy="175955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28671" y="4510772"/>
            <a:ext cx="380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Depth-first Forest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類似於</a:t>
                </a:r>
                <a:r>
                  <a:rPr lang="en-US" altLang="zh-TW" dirty="0"/>
                  <a:t>breadth-first search, depth-first search</a:t>
                </a:r>
                <a:r>
                  <a:rPr lang="zh-TW" altLang="en-US" dirty="0"/>
                  <a:t>也可以產生</a:t>
                </a:r>
                <a:r>
                  <a:rPr lang="en-US" altLang="zh-TW" dirty="0"/>
                  <a:t>predecessor </a:t>
                </a:r>
                <a:r>
                  <a:rPr lang="en-US" altLang="zh-TW" dirty="0" err="1"/>
                  <a:t>subgraph</a:t>
                </a:r>
                <a:r>
                  <a:rPr lang="en-US" altLang="zh-TW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𝜋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.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𝜋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: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𝑎𝑛𝑑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 </m:t>
                    </m:r>
                    <m:r>
                      <a:rPr lang="en-US" altLang="zh-TW" b="0" i="1" smtClean="0">
                        <a:latin typeface="Cambria Math"/>
                      </a:rPr>
                      <m:t>𝜋</m:t>
                    </m:r>
                    <m:r>
                      <a:rPr lang="en-US" altLang="zh-TW" b="0" i="1" smtClean="0">
                        <a:latin typeface="Cambria Math"/>
                      </a:rPr>
                      <m:t>≠</m:t>
                    </m:r>
                    <m:r>
                      <a:rPr lang="en-US" altLang="zh-TW" b="0" i="1" smtClean="0">
                        <a:latin typeface="Cambria Math"/>
                      </a:rPr>
                      <m:t>𝑁𝐼𝐿</m:t>
                    </m:r>
                    <m:r>
                      <a:rPr lang="en-US" altLang="zh-TW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而</a:t>
                </a:r>
                <a:r>
                  <a:rPr lang="en-US" altLang="zh-TW" dirty="0"/>
                  <a:t>Predecessor </a:t>
                </a:r>
                <a:r>
                  <a:rPr lang="en-US" altLang="zh-TW" dirty="0" err="1"/>
                  <a:t>subgraph</a:t>
                </a:r>
                <a:r>
                  <a:rPr lang="zh-TW" altLang="en-US" dirty="0"/>
                  <a:t>正好可以產生一個由多棵</a:t>
                </a:r>
                <a:r>
                  <a:rPr lang="en-US" altLang="zh-TW" dirty="0"/>
                  <a:t>depth-first tree</a:t>
                </a:r>
                <a:r>
                  <a:rPr lang="zh-TW" altLang="en-US" dirty="0"/>
                  <a:t>組成的 </a:t>
                </a:r>
                <a:r>
                  <a:rPr lang="en-US" altLang="zh-TW" dirty="0"/>
                  <a:t>depth-first forest.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TW" altLang="en-US" dirty="0"/>
                  <a:t>裡面的</a:t>
                </a:r>
                <a:r>
                  <a:rPr lang="en-US" altLang="zh-TW" dirty="0"/>
                  <a:t>edge</a:t>
                </a:r>
                <a:r>
                  <a:rPr lang="zh-TW" altLang="en-US" dirty="0"/>
                  <a:t>叫做</a:t>
                </a:r>
                <a:r>
                  <a:rPr lang="en-US" altLang="zh-TW" dirty="0"/>
                  <a:t>tree edge.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 r="-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Depth-first Search</a:t>
            </a:r>
            <a:r>
              <a:rPr lang="zh-TW" altLang="en-US" dirty="0"/>
              <a:t>的括號結構性質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3314" y="1484784"/>
            <a:ext cx="8229600" cy="4876800"/>
          </a:xfrm>
        </p:spPr>
        <p:txBody>
          <a:bodyPr/>
          <a:lstStyle/>
          <a:p>
            <a:r>
              <a:rPr lang="en-US" altLang="zh-TW" dirty="0"/>
              <a:t>Parenthesis structure: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括號結構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如果我們用 </a:t>
            </a:r>
            <a:r>
              <a:rPr lang="en-US" altLang="zh-TW" dirty="0"/>
              <a:t>(</a:t>
            </a:r>
            <a:r>
              <a:rPr lang="zh-TW" altLang="en-US" dirty="0"/>
              <a:t>代表 </a:t>
            </a:r>
            <a:r>
              <a:rPr lang="en-US" altLang="zh-TW" dirty="0"/>
              <a:t>vertex u</a:t>
            </a:r>
            <a:r>
              <a:rPr lang="zh-TW" altLang="en-US" dirty="0"/>
              <a:t>的</a:t>
            </a:r>
            <a:r>
              <a:rPr lang="en-US" altLang="zh-TW" dirty="0"/>
              <a:t>discovery</a:t>
            </a:r>
            <a:r>
              <a:rPr lang="zh-TW" altLang="en-US" dirty="0"/>
              <a:t>被找到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)</a:t>
            </a:r>
            <a:r>
              <a:rPr lang="zh-TW" altLang="en-US" dirty="0"/>
              <a:t>代表 </a:t>
            </a:r>
            <a:r>
              <a:rPr lang="en-US" altLang="zh-TW" dirty="0"/>
              <a:t>vertex u </a:t>
            </a:r>
            <a:r>
              <a:rPr lang="zh-TW" altLang="en-US" dirty="0"/>
              <a:t>的結束</a:t>
            </a:r>
            <a:endParaRPr lang="en-US" altLang="zh-TW" dirty="0"/>
          </a:p>
          <a:p>
            <a:r>
              <a:rPr lang="zh-TW" altLang="en-US" dirty="0"/>
              <a:t>則整個</a:t>
            </a:r>
            <a:r>
              <a:rPr lang="en-US" altLang="zh-TW" dirty="0" err="1"/>
              <a:t>dfs</a:t>
            </a:r>
            <a:r>
              <a:rPr lang="zh-TW" altLang="en-US" dirty="0"/>
              <a:t>的尋找歷史會使得</a:t>
            </a:r>
            <a:r>
              <a:rPr lang="en-US" altLang="zh-TW" dirty="0"/>
              <a:t>vertex</a:t>
            </a:r>
            <a:r>
              <a:rPr lang="zh-TW" altLang="en-US" dirty="0"/>
              <a:t>們的左括號和右括號都會不是互相包含</a:t>
            </a:r>
            <a:br>
              <a:rPr lang="en-US" altLang="zh-TW" dirty="0"/>
            </a:br>
            <a:r>
              <a:rPr lang="zh-TW" altLang="en-US" dirty="0"/>
              <a:t>就是相互分離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78980"/>
            <a:ext cx="5395453" cy="3187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" y="4220594"/>
            <a:ext cx="3766838" cy="158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289954" y="5920598"/>
            <a:ext cx="329288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Reading assignment:</a:t>
            </a:r>
            <a:br>
              <a:rPr lang="en-US" altLang="zh-TW" dirty="0"/>
            </a:br>
            <a:r>
              <a:rPr lang="zh-TW" altLang="en-US" dirty="0"/>
              <a:t>證明請見</a:t>
            </a:r>
            <a:r>
              <a:rPr lang="en-US" altLang="zh-TW" dirty="0" err="1"/>
              <a:t>Cormen</a:t>
            </a:r>
            <a:r>
              <a:rPr lang="zh-TW" altLang="en-US" dirty="0"/>
              <a:t>課本</a:t>
            </a:r>
            <a:r>
              <a:rPr lang="en-US" altLang="zh-TW" dirty="0"/>
              <a:t>p.607-608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549027"/>
            <a:ext cx="8229600" cy="990600"/>
          </a:xfrm>
        </p:spPr>
        <p:txBody>
          <a:bodyPr/>
          <a:lstStyle/>
          <a:p>
            <a:r>
              <a:rPr lang="zh-TW" altLang="en-US" dirty="0"/>
              <a:t>白路</a:t>
            </a:r>
            <a:r>
              <a:rPr lang="en-US" altLang="zh-TW" dirty="0"/>
              <a:t>(White-path) </a:t>
            </a:r>
            <a:r>
              <a:rPr lang="zh-TW" altLang="en-US" dirty="0"/>
              <a:t>性質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4005064"/>
            <a:ext cx="8229600" cy="2615952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itchFamily="2" charset="2"/>
              </a:rPr>
              <a:t>() 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如果</a:t>
            </a:r>
            <a:r>
              <a:rPr lang="en-US" altLang="zh-TW" dirty="0"/>
              <a:t>v=u</a:t>
            </a:r>
            <a:r>
              <a:rPr lang="zh-TW" altLang="en-US" dirty="0"/>
              <a:t>的話</a:t>
            </a:r>
            <a:r>
              <a:rPr lang="en-US" altLang="zh-TW" dirty="0"/>
              <a:t>, </a:t>
            </a:r>
            <a:r>
              <a:rPr lang="zh-TW" altLang="en-US" dirty="0"/>
              <a:t>那設定</a:t>
            </a:r>
            <a:r>
              <a:rPr lang="en-US" altLang="zh-TW" dirty="0" err="1"/>
              <a:t>u.d</a:t>
            </a:r>
            <a:r>
              <a:rPr lang="zh-TW" altLang="en-US" dirty="0"/>
              <a:t>的時候</a:t>
            </a:r>
            <a:r>
              <a:rPr lang="en-US" altLang="zh-TW" dirty="0"/>
              <a:t>, u</a:t>
            </a:r>
            <a:r>
              <a:rPr lang="zh-TW" altLang="en-US" dirty="0"/>
              <a:t>還是白的</a:t>
            </a:r>
            <a:r>
              <a:rPr lang="en-US" altLang="zh-TW" dirty="0"/>
              <a:t>. </a:t>
            </a:r>
          </a:p>
          <a:p>
            <a:r>
              <a:rPr lang="zh-TW" altLang="en-US" dirty="0"/>
              <a:t>如果</a:t>
            </a:r>
            <a:r>
              <a:rPr lang="en-US" altLang="zh-TW" dirty="0"/>
              <a:t>v</a:t>
            </a:r>
            <a:r>
              <a:rPr lang="zh-TW" altLang="en-US" dirty="0"/>
              <a:t>真的是</a:t>
            </a:r>
            <a:r>
              <a:rPr lang="en-US" altLang="zh-TW" dirty="0"/>
              <a:t>u</a:t>
            </a:r>
            <a:r>
              <a:rPr lang="zh-TW" altLang="en-US" dirty="0"/>
              <a:t>的子孫的話</a:t>
            </a:r>
            <a:r>
              <a:rPr lang="en-US" altLang="zh-TW" dirty="0"/>
              <a:t>, </a:t>
            </a:r>
            <a:r>
              <a:rPr lang="en-US" altLang="zh-TW" dirty="0" err="1"/>
              <a:t>u.d</a:t>
            </a:r>
            <a:r>
              <a:rPr lang="en-US" altLang="zh-TW" dirty="0"/>
              <a:t>&lt;</a:t>
            </a:r>
            <a:r>
              <a:rPr lang="en-US" altLang="zh-TW" dirty="0" err="1"/>
              <a:t>v.d</a:t>
            </a:r>
            <a:r>
              <a:rPr lang="en-US" altLang="zh-TW" dirty="0"/>
              <a:t> (v discover</a:t>
            </a:r>
            <a:r>
              <a:rPr lang="zh-TW" altLang="en-US" dirty="0"/>
              <a:t>的時間比較晚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此時</a:t>
            </a:r>
            <a:r>
              <a:rPr lang="en-US" altLang="zh-TW" dirty="0"/>
              <a:t>v</a:t>
            </a:r>
            <a:r>
              <a:rPr lang="zh-TW" altLang="en-US" dirty="0"/>
              <a:t>一定還是白的 </a:t>
            </a:r>
            <a:r>
              <a:rPr lang="en-US" altLang="zh-TW" dirty="0"/>
              <a:t>(</a:t>
            </a:r>
            <a:r>
              <a:rPr lang="zh-TW" altLang="en-US" dirty="0"/>
              <a:t>才在設定</a:t>
            </a:r>
            <a:r>
              <a:rPr lang="en-US" altLang="zh-TW" dirty="0" err="1"/>
              <a:t>u.d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既然</a:t>
            </a:r>
            <a:r>
              <a:rPr lang="en-US" altLang="zh-TW" dirty="0"/>
              <a:t>v</a:t>
            </a:r>
            <a:r>
              <a:rPr lang="zh-TW" altLang="en-US" dirty="0"/>
              <a:t>可以是任何</a:t>
            </a:r>
            <a:r>
              <a:rPr lang="en-US" altLang="zh-TW" dirty="0"/>
              <a:t>u</a:t>
            </a:r>
            <a:r>
              <a:rPr lang="zh-TW" altLang="en-US" dirty="0"/>
              <a:t>的子孫的話</a:t>
            </a:r>
            <a:r>
              <a:rPr lang="en-US" altLang="zh-TW" dirty="0"/>
              <a:t>, </a:t>
            </a:r>
            <a:r>
              <a:rPr lang="zh-TW" altLang="en-US" dirty="0"/>
              <a:t>表示在</a:t>
            </a:r>
            <a:r>
              <a:rPr lang="en-US" altLang="zh-TW" dirty="0"/>
              <a:t>u</a:t>
            </a:r>
            <a:r>
              <a:rPr lang="zh-TW" altLang="en-US" dirty="0"/>
              <a:t>到</a:t>
            </a:r>
            <a:r>
              <a:rPr lang="en-US" altLang="zh-TW" dirty="0"/>
              <a:t>v</a:t>
            </a:r>
            <a:r>
              <a:rPr lang="zh-TW" altLang="en-US" dirty="0"/>
              <a:t>的路上</a:t>
            </a:r>
            <a:r>
              <a:rPr lang="en-US" altLang="zh-TW" dirty="0"/>
              <a:t>(</a:t>
            </a:r>
            <a:r>
              <a:rPr lang="zh-TW" altLang="en-US" dirty="0"/>
              <a:t>都是</a:t>
            </a:r>
            <a:r>
              <a:rPr lang="en-US" altLang="zh-TW" dirty="0"/>
              <a:t>u</a:t>
            </a:r>
            <a:r>
              <a:rPr lang="zh-TW" altLang="en-US" dirty="0"/>
              <a:t>的子孫</a:t>
            </a:r>
            <a:r>
              <a:rPr lang="en-US" altLang="zh-TW" dirty="0"/>
              <a:t>)</a:t>
            </a:r>
            <a:r>
              <a:rPr lang="zh-TW" altLang="en-US" dirty="0"/>
              <a:t>都也應該是白的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707" y="0"/>
            <a:ext cx="3099293" cy="208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228183" y="116632"/>
            <a:ext cx="9749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白鷺鷥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5536" y="2636912"/>
            <a:ext cx="415844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000" dirty="0"/>
              <a:t>在</a:t>
            </a:r>
            <a:r>
              <a:rPr lang="en-US" altLang="zh-TW" sz="2000" dirty="0"/>
              <a:t>G</a:t>
            </a:r>
            <a:r>
              <a:rPr lang="zh-TW" altLang="en-US" sz="2000" dirty="0"/>
              <a:t>的</a:t>
            </a:r>
            <a:r>
              <a:rPr lang="en-US" altLang="zh-TW" sz="2000" dirty="0"/>
              <a:t>depth-first-search </a:t>
            </a:r>
            <a:r>
              <a:rPr lang="en-US" altLang="zh-TW" sz="2400" dirty="0"/>
              <a:t>forest</a:t>
            </a:r>
            <a:r>
              <a:rPr lang="zh-TW" altLang="en-US" sz="2000" dirty="0"/>
              <a:t>裡面</a:t>
            </a:r>
            <a:r>
              <a:rPr lang="en-US" altLang="zh-TW" sz="2000" dirty="0"/>
              <a:t>: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2420" y="3304907"/>
            <a:ext cx="1335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v</a:t>
            </a:r>
            <a:r>
              <a:rPr lang="zh-TW" altLang="en-US" dirty="0"/>
              <a:t>是</a:t>
            </a:r>
            <a:r>
              <a:rPr lang="en-US" altLang="zh-TW" dirty="0"/>
              <a:t>u</a:t>
            </a:r>
            <a:r>
              <a:rPr lang="zh-TW" altLang="en-US" dirty="0"/>
              <a:t>的子孫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78043" y="3284984"/>
            <a:ext cx="40559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u.d</a:t>
            </a:r>
            <a:r>
              <a:rPr lang="zh-TW" altLang="en-US" dirty="0"/>
              <a:t>的時候</a:t>
            </a:r>
            <a:r>
              <a:rPr lang="en-US" altLang="zh-TW" dirty="0"/>
              <a:t>, u</a:t>
            </a:r>
            <a:r>
              <a:rPr lang="zh-TW" altLang="en-US" dirty="0"/>
              <a:t>到</a:t>
            </a:r>
            <a:r>
              <a:rPr lang="en-US" altLang="zh-TW" dirty="0"/>
              <a:t>v</a:t>
            </a:r>
            <a:r>
              <a:rPr lang="zh-TW" altLang="en-US" dirty="0"/>
              <a:t>有一條全白的路徑</a:t>
            </a:r>
          </a:p>
        </p:txBody>
      </p:sp>
      <p:sp>
        <p:nvSpPr>
          <p:cNvPr id="8" name="左-右雙向箭號 7"/>
          <p:cNvSpPr/>
          <p:nvPr/>
        </p:nvSpPr>
        <p:spPr>
          <a:xfrm>
            <a:off x="1851464" y="3284984"/>
            <a:ext cx="1184658" cy="3286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84895" y="1628800"/>
            <a:ext cx="65849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從括號結構性質可得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在</a:t>
            </a:r>
            <a:r>
              <a:rPr lang="en-US" altLang="zh-TW" dirty="0"/>
              <a:t>depth-first forest of G</a:t>
            </a:r>
            <a:r>
              <a:rPr lang="zh-TW" altLang="en-US" dirty="0"/>
              <a:t>裡面</a:t>
            </a:r>
            <a:r>
              <a:rPr lang="en-US" altLang="zh-TW" dirty="0"/>
              <a:t>, v</a:t>
            </a:r>
            <a:r>
              <a:rPr lang="zh-TW" altLang="en-US" dirty="0"/>
              <a:t>是</a:t>
            </a:r>
            <a:r>
              <a:rPr lang="en-US" altLang="zh-TW" dirty="0"/>
              <a:t>u</a:t>
            </a:r>
            <a:r>
              <a:rPr lang="zh-TW" altLang="en-US" dirty="0"/>
              <a:t>的子孫 </a:t>
            </a:r>
            <a:r>
              <a:rPr lang="en-US" altLang="zh-TW" dirty="0" err="1"/>
              <a:t>iff</a:t>
            </a:r>
            <a:r>
              <a:rPr lang="en-US" altLang="zh-TW" dirty="0"/>
              <a:t> </a:t>
            </a:r>
            <a:r>
              <a:rPr lang="en-US" altLang="zh-TW" dirty="0" err="1"/>
              <a:t>u.d</a:t>
            </a:r>
            <a:r>
              <a:rPr lang="en-US" altLang="zh-TW" dirty="0"/>
              <a:t>&lt;</a:t>
            </a:r>
            <a:r>
              <a:rPr lang="en-US" altLang="zh-TW" dirty="0" err="1"/>
              <a:t>v.d</a:t>
            </a:r>
            <a:r>
              <a:rPr lang="en-US" altLang="zh-TW" dirty="0"/>
              <a:t>&lt;</a:t>
            </a:r>
            <a:r>
              <a:rPr lang="en-US" altLang="zh-TW" dirty="0" err="1"/>
              <a:t>v.f</a:t>
            </a:r>
            <a:r>
              <a:rPr lang="en-US" altLang="zh-TW" dirty="0"/>
              <a:t>&lt;</a:t>
            </a:r>
            <a:r>
              <a:rPr lang="en-US" altLang="zh-TW" dirty="0" err="1"/>
              <a:t>u.f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549027"/>
            <a:ext cx="8229600" cy="990600"/>
          </a:xfrm>
        </p:spPr>
        <p:txBody>
          <a:bodyPr/>
          <a:lstStyle/>
          <a:p>
            <a:r>
              <a:rPr lang="zh-TW" altLang="en-US" dirty="0"/>
              <a:t>白路</a:t>
            </a:r>
            <a:r>
              <a:rPr lang="en-US" altLang="zh-TW" dirty="0"/>
              <a:t>(White-path) </a:t>
            </a:r>
            <a:r>
              <a:rPr lang="zh-TW" altLang="en-US" dirty="0"/>
              <a:t>性質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3573016"/>
                <a:ext cx="8496944" cy="316835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>
                    <a:sym typeface="Wingdings" pitchFamily="2" charset="2"/>
                  </a:rPr>
                  <a:t>() </a:t>
                </a:r>
                <a:r>
                  <a:rPr lang="en-US" altLang="zh-TW" dirty="0"/>
                  <a:t>:</a:t>
                </a:r>
              </a:p>
              <a:p>
                <a:r>
                  <a:rPr lang="zh-TW" altLang="en-US" dirty="0"/>
                  <a:t>假設在</a:t>
                </a:r>
                <a:r>
                  <a:rPr lang="en-US" altLang="zh-TW" dirty="0" err="1"/>
                  <a:t>u.d</a:t>
                </a:r>
                <a:r>
                  <a:rPr lang="zh-TW" altLang="en-US" dirty="0"/>
                  <a:t>的時候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有一條從</a:t>
                </a:r>
                <a:r>
                  <a:rPr lang="en-US" altLang="zh-TW" dirty="0"/>
                  <a:t>u</a:t>
                </a:r>
                <a:r>
                  <a:rPr lang="zh-TW" altLang="en-US" dirty="0"/>
                  <a:t>到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的全白路徑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但是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不是</a:t>
                </a:r>
                <a:r>
                  <a:rPr lang="en-US" altLang="zh-TW" dirty="0"/>
                  <a:t>u</a:t>
                </a:r>
                <a:r>
                  <a:rPr lang="zh-TW" altLang="en-US" dirty="0"/>
                  <a:t>的子孫</a:t>
                </a:r>
                <a:r>
                  <a:rPr lang="en-US" altLang="zh-TW" dirty="0"/>
                  <a:t>.</a:t>
                </a:r>
              </a:p>
              <a:p>
                <a:r>
                  <a:rPr lang="zh-TW" altLang="en-US" dirty="0"/>
                  <a:t>假設在白路徑上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每個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之外的</a:t>
                </a:r>
                <a:r>
                  <a:rPr lang="en-US" altLang="zh-TW" dirty="0"/>
                  <a:t>node, </a:t>
                </a:r>
                <a:r>
                  <a:rPr lang="zh-TW" altLang="en-US" dirty="0"/>
                  <a:t>都變成</a:t>
                </a:r>
                <a:r>
                  <a:rPr lang="en-US" altLang="zh-TW" dirty="0"/>
                  <a:t>u</a:t>
                </a:r>
                <a:r>
                  <a:rPr lang="zh-TW" altLang="en-US" dirty="0"/>
                  <a:t>的子孫</a:t>
                </a:r>
                <a:r>
                  <a:rPr lang="en-US" altLang="zh-TW" dirty="0"/>
                  <a:t>. </a:t>
                </a:r>
                <a:br>
                  <a:rPr lang="en-US" altLang="zh-TW" dirty="0"/>
                </a:br>
                <a:r>
                  <a:rPr lang="en-US" altLang="zh-TW" dirty="0"/>
                  <a:t>(</a:t>
                </a:r>
                <a:r>
                  <a:rPr lang="zh-TW" altLang="en-US" dirty="0"/>
                  <a:t>意思其實就是取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使得他是</a:t>
                </a:r>
                <a:r>
                  <a:rPr lang="en-US" altLang="zh-TW" dirty="0"/>
                  <a:t>u-&gt;v</a:t>
                </a:r>
                <a:r>
                  <a:rPr lang="zh-TW" altLang="en-US" dirty="0"/>
                  <a:t>白路徑上第一個不是</a:t>
                </a:r>
                <a:r>
                  <a:rPr lang="en-US" altLang="zh-TW" dirty="0"/>
                  <a:t>u</a:t>
                </a:r>
                <a:r>
                  <a:rPr lang="zh-TW" altLang="en-US" dirty="0"/>
                  <a:t>子孫的</a:t>
                </a:r>
                <a:r>
                  <a:rPr lang="en-US" altLang="zh-TW" dirty="0"/>
                  <a:t>node)</a:t>
                </a:r>
              </a:p>
              <a:p>
                <a:r>
                  <a:rPr lang="zh-TW" altLang="en-US" dirty="0"/>
                  <a:t>取</a:t>
                </a:r>
                <a:r>
                  <a:rPr lang="en-US" altLang="zh-TW" dirty="0"/>
                  <a:t>w</a:t>
                </a:r>
                <a:r>
                  <a:rPr lang="zh-TW" altLang="en-US" dirty="0"/>
                  <a:t>為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的</a:t>
                </a:r>
                <a:r>
                  <a:rPr lang="en-US" altLang="zh-TW" dirty="0" err="1"/>
                  <a:t>u</a:t>
                </a:r>
                <a:r>
                  <a:rPr lang="en-US" altLang="zh-TW" dirty="0" err="1">
                    <a:sym typeface="Wingdings" pitchFamily="2" charset="2"/>
                  </a:rPr>
                  <a:t></a:t>
                </a:r>
                <a:r>
                  <a:rPr lang="en-US" altLang="zh-TW" dirty="0" err="1"/>
                  <a:t>v</a:t>
                </a:r>
                <a:r>
                  <a:rPr lang="zh-TW" altLang="en-US" dirty="0"/>
                  <a:t>路徑上的前一個</a:t>
                </a:r>
                <a:r>
                  <a:rPr lang="en-US" altLang="zh-TW" dirty="0"/>
                  <a:t> (u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w</a:t>
                </a:r>
                <a:r>
                  <a:rPr lang="zh-TW" altLang="en-US" dirty="0"/>
                  <a:t>有可能是同一個點</a:t>
                </a:r>
                <a:r>
                  <a:rPr lang="en-US" altLang="zh-TW" dirty="0"/>
                  <a:t>)</a:t>
                </a:r>
              </a:p>
              <a:p>
                <a:r>
                  <a:rPr lang="en-US" altLang="zh-TW" b="0" dirty="0"/>
                  <a:t>(1)</a:t>
                </a:r>
                <a:r>
                  <a:rPr lang="zh-TW" altLang="en-US" b="0" dirty="0"/>
                  <a:t>由括號性質得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(2)</a:t>
                </a:r>
                <a:r>
                  <a:rPr lang="zh-TW" altLang="en-US" dirty="0"/>
                  <a:t>既然有白路徑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(3)v</a:t>
                </a:r>
                <a:r>
                  <a:rPr lang="zh-TW" altLang="en-US" dirty="0"/>
                  <a:t>會在</a:t>
                </a:r>
                <a:r>
                  <a:rPr lang="en-US" altLang="zh-TW" dirty="0"/>
                  <a:t>w</a:t>
                </a:r>
                <a:r>
                  <a:rPr lang="zh-TW" altLang="en-US" dirty="0"/>
                  <a:t>結束前被找到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因為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w</a:t>
                </a:r>
                <a:r>
                  <a:rPr lang="zh-TW" altLang="en-US" dirty="0"/>
                  <a:t>有一條</a:t>
                </a:r>
                <a:r>
                  <a:rPr lang="en-US" altLang="zh-TW" dirty="0"/>
                  <a:t>edge)</a:t>
                </a:r>
                <a:r>
                  <a:rPr lang="zh-TW" altLang="en-US" dirty="0"/>
                  <a:t> 所以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合併以上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sym typeface="Wingdings" pitchFamily="2" charset="2"/>
                  </a:rPr>
                  <a:t> </a:t>
                </a:r>
                <a:r>
                  <a:rPr lang="en-US" altLang="zh-TW" dirty="0" err="1">
                    <a:sym typeface="Wingdings" pitchFamily="2" charset="2"/>
                  </a:rPr>
                  <a:t>v.d</a:t>
                </a:r>
                <a:r>
                  <a:rPr lang="zh-TW" altLang="en-US" dirty="0">
                    <a:sym typeface="Wingdings" pitchFamily="2" charset="2"/>
                  </a:rPr>
                  <a:t>被包含在 </a:t>
                </a:r>
                <a:r>
                  <a:rPr lang="en-US" altLang="zh-TW" dirty="0" err="1">
                    <a:sym typeface="Wingdings" pitchFamily="2" charset="2"/>
                  </a:rPr>
                  <a:t>u.d</a:t>
                </a:r>
                <a:r>
                  <a:rPr lang="zh-TW" altLang="en-US" dirty="0">
                    <a:sym typeface="Wingdings" pitchFamily="2" charset="2"/>
                  </a:rPr>
                  <a:t>和</a:t>
                </a:r>
                <a:r>
                  <a:rPr lang="en-US" altLang="zh-TW" dirty="0" err="1">
                    <a:sym typeface="Wingdings" pitchFamily="2" charset="2"/>
                  </a:rPr>
                  <a:t>u.f</a:t>
                </a:r>
                <a:r>
                  <a:rPr lang="zh-TW" altLang="en-US" dirty="0">
                    <a:sym typeface="Wingdings" pitchFamily="2" charset="2"/>
                  </a:rPr>
                  <a:t>中間了</a:t>
                </a:r>
                <a:endParaRPr lang="en-US" altLang="zh-TW" dirty="0"/>
              </a:p>
              <a:p>
                <a:r>
                  <a:rPr lang="zh-TW" altLang="en-US" dirty="0"/>
                  <a:t>由此可見</a:t>
                </a:r>
                <a:r>
                  <a:rPr lang="en-US" altLang="zh-TW" dirty="0"/>
                  <a:t>, [</a:t>
                </a:r>
                <a:r>
                  <a:rPr lang="en-US" altLang="zh-TW" dirty="0" err="1"/>
                  <a:t>v.d</a:t>
                </a:r>
                <a:r>
                  <a:rPr lang="en-US" altLang="zh-TW" dirty="0"/>
                  <a:t> </a:t>
                </a:r>
                <a:r>
                  <a:rPr lang="en-US" altLang="zh-TW" dirty="0" err="1"/>
                  <a:t>v.f</a:t>
                </a:r>
                <a:r>
                  <a:rPr lang="en-US" altLang="zh-TW" dirty="0"/>
                  <a:t>] </a:t>
                </a:r>
                <a:r>
                  <a:rPr lang="zh-TW" altLang="en-US" dirty="0"/>
                  <a:t>應該為包含在 </a:t>
                </a:r>
                <a:r>
                  <a:rPr lang="en-US" altLang="zh-TW" dirty="0"/>
                  <a:t>[</a:t>
                </a:r>
                <a:r>
                  <a:rPr lang="en-US" altLang="zh-TW" dirty="0" err="1"/>
                  <a:t>u.d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u.f</a:t>
                </a:r>
                <a:r>
                  <a:rPr lang="en-US" altLang="zh-TW" dirty="0"/>
                  <a:t>]</a:t>
                </a:r>
                <a:r>
                  <a:rPr lang="zh-TW" altLang="en-US" dirty="0"/>
                  <a:t>裡面的狀況</a:t>
                </a:r>
                <a:endParaRPr lang="en-US" altLang="zh-TW" dirty="0"/>
              </a:p>
              <a:p>
                <a:r>
                  <a:rPr lang="en-US" altLang="zh-TW" dirty="0"/>
                  <a:t>v</a:t>
                </a:r>
                <a:r>
                  <a:rPr lang="zh-TW" altLang="en-US" dirty="0"/>
                  <a:t>為</a:t>
                </a:r>
                <a:r>
                  <a:rPr lang="en-US" altLang="zh-TW" dirty="0"/>
                  <a:t>u</a:t>
                </a:r>
                <a:r>
                  <a:rPr lang="zh-TW" altLang="en-US" dirty="0"/>
                  <a:t>之子孫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矛盾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3573016"/>
                <a:ext cx="8496944" cy="3168352"/>
              </a:xfrm>
              <a:blipFill rotWithShape="1">
                <a:blip r:embed="rId2"/>
                <a:stretch>
                  <a:fillRect l="-287" t="-2885" b="-32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84895" y="2421285"/>
            <a:ext cx="3656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000" dirty="0"/>
              <a:t>在</a:t>
            </a:r>
            <a:r>
              <a:rPr lang="en-US" altLang="zh-TW" sz="2000" dirty="0"/>
              <a:t>G</a:t>
            </a:r>
            <a:r>
              <a:rPr lang="zh-TW" altLang="en-US" sz="2000" dirty="0"/>
              <a:t>的</a:t>
            </a:r>
            <a:r>
              <a:rPr lang="en-US" altLang="zh-TW" sz="2000" dirty="0"/>
              <a:t>depth-search </a:t>
            </a:r>
            <a:r>
              <a:rPr lang="en-US" altLang="zh-TW" sz="2400" dirty="0"/>
              <a:t>forest</a:t>
            </a:r>
            <a:r>
              <a:rPr lang="zh-TW" altLang="en-US" sz="2000" dirty="0"/>
              <a:t>裡面</a:t>
            </a:r>
            <a:r>
              <a:rPr lang="en-US" altLang="zh-TW" sz="2000" dirty="0"/>
              <a:t>: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1779" y="3089280"/>
            <a:ext cx="1335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v</a:t>
            </a:r>
            <a:r>
              <a:rPr lang="zh-TW" altLang="en-US" dirty="0"/>
              <a:t>是</a:t>
            </a:r>
            <a:r>
              <a:rPr lang="en-US" altLang="zh-TW" dirty="0"/>
              <a:t>u</a:t>
            </a:r>
            <a:r>
              <a:rPr lang="zh-TW" altLang="en-US" dirty="0"/>
              <a:t>的子孫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67402" y="3069357"/>
            <a:ext cx="40559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u.d</a:t>
            </a:r>
            <a:r>
              <a:rPr lang="zh-TW" altLang="en-US" dirty="0"/>
              <a:t>的時候</a:t>
            </a:r>
            <a:r>
              <a:rPr lang="en-US" altLang="zh-TW" dirty="0"/>
              <a:t>, u</a:t>
            </a:r>
            <a:r>
              <a:rPr lang="zh-TW" altLang="en-US" dirty="0"/>
              <a:t>到</a:t>
            </a:r>
            <a:r>
              <a:rPr lang="en-US" altLang="zh-TW" dirty="0"/>
              <a:t>v</a:t>
            </a:r>
            <a:r>
              <a:rPr lang="zh-TW" altLang="en-US" dirty="0"/>
              <a:t>有一條全白的路徑</a:t>
            </a:r>
          </a:p>
        </p:txBody>
      </p:sp>
      <p:sp>
        <p:nvSpPr>
          <p:cNvPr id="8" name="左-右雙向箭號 7"/>
          <p:cNvSpPr/>
          <p:nvPr/>
        </p:nvSpPr>
        <p:spPr>
          <a:xfrm>
            <a:off x="1840823" y="3069357"/>
            <a:ext cx="1184658" cy="3286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84895" y="1628800"/>
            <a:ext cx="65849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從括號結構性質可得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在</a:t>
            </a:r>
            <a:r>
              <a:rPr lang="en-US" altLang="zh-TW" dirty="0"/>
              <a:t>depth-first forest of G</a:t>
            </a:r>
            <a:r>
              <a:rPr lang="zh-TW" altLang="en-US" dirty="0"/>
              <a:t>裡面</a:t>
            </a:r>
            <a:r>
              <a:rPr lang="en-US" altLang="zh-TW" dirty="0"/>
              <a:t>, v</a:t>
            </a:r>
            <a:r>
              <a:rPr lang="zh-TW" altLang="en-US" dirty="0"/>
              <a:t>是</a:t>
            </a:r>
            <a:r>
              <a:rPr lang="en-US" altLang="zh-TW" dirty="0"/>
              <a:t>u</a:t>
            </a:r>
            <a:r>
              <a:rPr lang="zh-TW" altLang="en-US" dirty="0"/>
              <a:t>的子孫 </a:t>
            </a:r>
            <a:r>
              <a:rPr lang="en-US" altLang="zh-TW" dirty="0" err="1"/>
              <a:t>iff</a:t>
            </a:r>
            <a:r>
              <a:rPr lang="en-US" altLang="zh-TW" dirty="0"/>
              <a:t> </a:t>
            </a:r>
            <a:r>
              <a:rPr lang="en-US" altLang="zh-TW" dirty="0" err="1"/>
              <a:t>u.d</a:t>
            </a:r>
            <a:r>
              <a:rPr lang="en-US" altLang="zh-TW" dirty="0"/>
              <a:t>&lt;</a:t>
            </a:r>
            <a:r>
              <a:rPr lang="en-US" altLang="zh-TW" dirty="0" err="1"/>
              <a:t>v.d</a:t>
            </a:r>
            <a:r>
              <a:rPr lang="en-US" altLang="zh-TW" dirty="0"/>
              <a:t>&lt;</a:t>
            </a:r>
            <a:r>
              <a:rPr lang="en-US" altLang="zh-TW" dirty="0" err="1"/>
              <a:t>v.f</a:t>
            </a:r>
            <a:r>
              <a:rPr lang="en-US" altLang="zh-TW" dirty="0"/>
              <a:t>&lt;</a:t>
            </a:r>
            <a:r>
              <a:rPr lang="en-US" altLang="zh-TW" dirty="0" err="1"/>
              <a:t>u.f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7884368" y="35730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8055768" y="4149080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227118" y="47251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8379518" y="5373216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11" idx="4"/>
            <a:endCxn id="13" idx="1"/>
          </p:cNvCxnSpPr>
          <p:nvPr/>
        </p:nvCxnSpPr>
        <p:spPr>
          <a:xfrm>
            <a:off x="8028384" y="3861048"/>
            <a:ext cx="69565" cy="33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3" idx="4"/>
            <a:endCxn id="14" idx="1"/>
          </p:cNvCxnSpPr>
          <p:nvPr/>
        </p:nvCxnSpPr>
        <p:spPr>
          <a:xfrm>
            <a:off x="8199784" y="4437112"/>
            <a:ext cx="69515" cy="33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4" idx="4"/>
            <a:endCxn id="15" idx="0"/>
          </p:cNvCxnSpPr>
          <p:nvPr/>
        </p:nvCxnSpPr>
        <p:spPr>
          <a:xfrm>
            <a:off x="8371134" y="5013176"/>
            <a:ext cx="15240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0C29D9D4-2141-4C4C-BE3A-E29D389FE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63" y="18288"/>
            <a:ext cx="2601583" cy="1753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字方塊 4">
            <a:extLst>
              <a:ext uri="{FF2B5EF4-FFF2-40B4-BE49-F238E27FC236}">
                <a16:creationId xmlns:a16="http://schemas.microsoft.com/office/drawing/2014/main" id="{45EA4D3A-3F02-4A46-8BC8-4B2C4A4B139A}"/>
              </a:ext>
            </a:extLst>
          </p:cNvPr>
          <p:cNvSpPr txBox="1"/>
          <p:nvPr/>
        </p:nvSpPr>
        <p:spPr>
          <a:xfrm>
            <a:off x="6248374" y="620179"/>
            <a:ext cx="9749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白鷺鷥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Directed &amp; undirected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en-US" altLang="zh-TW" dirty="0"/>
              <a:t>Graph</a:t>
            </a:r>
            <a:r>
              <a:rPr lang="zh-TW" altLang="en-US" dirty="0"/>
              <a:t>中</a:t>
            </a:r>
            <a:r>
              <a:rPr lang="en-US" altLang="zh-TW" dirty="0"/>
              <a:t>, edge</a:t>
            </a:r>
            <a:r>
              <a:rPr lang="zh-TW" altLang="en-US" dirty="0"/>
              <a:t>有方向的叫做</a:t>
            </a:r>
            <a:r>
              <a:rPr lang="en-US" altLang="zh-TW" dirty="0"/>
              <a:t>directed graph, </a:t>
            </a:r>
            <a:r>
              <a:rPr lang="zh-TW" altLang="en-US" dirty="0"/>
              <a:t>沒方向的叫做</a:t>
            </a:r>
            <a:r>
              <a:rPr lang="en-US" altLang="zh-TW" dirty="0"/>
              <a:t>undirected graph</a:t>
            </a:r>
          </a:p>
          <a:p>
            <a:r>
              <a:rPr lang="en-US" altLang="zh-TW" dirty="0"/>
              <a:t>Directed graph </a:t>
            </a:r>
            <a:r>
              <a:rPr lang="zh-TW" altLang="en-US" dirty="0"/>
              <a:t>通常又叫</a:t>
            </a:r>
            <a:r>
              <a:rPr lang="en-US" altLang="zh-TW" dirty="0"/>
              <a:t>digraph</a:t>
            </a:r>
          </a:p>
          <a:p>
            <a:r>
              <a:rPr lang="en-US" altLang="zh-TW" dirty="0"/>
              <a:t>Undirected graph </a:t>
            </a:r>
            <a:r>
              <a:rPr lang="zh-TW" altLang="en-US" dirty="0"/>
              <a:t>通常就只叫做</a:t>
            </a:r>
            <a:r>
              <a:rPr lang="en-US" altLang="zh-TW" dirty="0"/>
              <a:t>graph</a:t>
            </a:r>
          </a:p>
          <a:p>
            <a:endParaRPr lang="en-US" altLang="zh-TW" dirty="0"/>
          </a:p>
          <a:p>
            <a:r>
              <a:rPr lang="en-US" altLang="zh-TW" dirty="0"/>
              <a:t>(1,2) </a:t>
            </a:r>
            <a:r>
              <a:rPr lang="zh-TW" altLang="en-US" dirty="0"/>
              <a:t>和 </a:t>
            </a:r>
            <a:r>
              <a:rPr lang="en-US" altLang="zh-TW" dirty="0"/>
              <a:t>(2,1) </a:t>
            </a:r>
            <a:r>
              <a:rPr lang="zh-TW" altLang="en-US" dirty="0"/>
              <a:t>在</a:t>
            </a:r>
            <a:r>
              <a:rPr lang="en-US" altLang="zh-TW" dirty="0"/>
              <a:t>undirected graph</a:t>
            </a:r>
            <a:r>
              <a:rPr lang="zh-TW" altLang="en-US" dirty="0"/>
              <a:t>是一樣的</a:t>
            </a:r>
            <a:r>
              <a:rPr lang="en-US" altLang="zh-TW" dirty="0"/>
              <a:t>edge</a:t>
            </a:r>
          </a:p>
          <a:p>
            <a:r>
              <a:rPr lang="en-US" altLang="zh-TW" dirty="0"/>
              <a:t>&lt;1,2&gt;</a:t>
            </a:r>
            <a:r>
              <a:rPr lang="zh-TW" altLang="en-US" dirty="0"/>
              <a:t>和</a:t>
            </a:r>
            <a:r>
              <a:rPr lang="en-US" altLang="zh-TW" dirty="0"/>
              <a:t>&lt;2,1&gt;</a:t>
            </a:r>
            <a:r>
              <a:rPr lang="zh-TW" altLang="en-US" dirty="0"/>
              <a:t>在</a:t>
            </a:r>
            <a:r>
              <a:rPr lang="en-US" altLang="zh-TW" dirty="0"/>
              <a:t>digraph</a:t>
            </a:r>
            <a:r>
              <a:rPr lang="zh-TW" altLang="en-US" dirty="0"/>
              <a:t>是不一樣的</a:t>
            </a:r>
            <a:r>
              <a:rPr lang="en-US" altLang="zh-TW" dirty="0"/>
              <a:t>edge</a:t>
            </a:r>
          </a:p>
          <a:p>
            <a:r>
              <a:rPr lang="en-US" altLang="zh-TW" dirty="0"/>
              <a:t>V={0,1,2,3}</a:t>
            </a:r>
          </a:p>
          <a:p>
            <a:r>
              <a:rPr lang="en-US" altLang="zh-TW" dirty="0"/>
              <a:t>E=?</a:t>
            </a:r>
          </a:p>
          <a:p>
            <a:r>
              <a:rPr lang="en-US" altLang="zh-TW" dirty="0"/>
              <a:t>E={&lt;0,1&gt;,&lt;0,2&gt;,&lt;1,2&gt;,&lt;2,1&gt;,&lt;3,1&gt;,&lt;3,2&gt;}</a:t>
            </a:r>
          </a:p>
        </p:txBody>
      </p:sp>
      <p:sp>
        <p:nvSpPr>
          <p:cNvPr id="4" name="橢圓 3"/>
          <p:cNvSpPr/>
          <p:nvPr/>
        </p:nvSpPr>
        <p:spPr>
          <a:xfrm>
            <a:off x="7184167" y="41347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7184167" y="57189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392079" y="507083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8120271" y="49466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4" idx="3"/>
            <a:endCxn id="6" idx="7"/>
          </p:cNvCxnSpPr>
          <p:nvPr/>
        </p:nvCxnSpPr>
        <p:spPr>
          <a:xfrm flipH="1">
            <a:off x="6637930" y="4380584"/>
            <a:ext cx="588418" cy="73243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5"/>
            <a:endCxn id="7" idx="1"/>
          </p:cNvCxnSpPr>
          <p:nvPr/>
        </p:nvCxnSpPr>
        <p:spPr>
          <a:xfrm>
            <a:off x="7430018" y="4380584"/>
            <a:ext cx="732434" cy="60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7"/>
            <a:endCxn id="7" idx="3"/>
          </p:cNvCxnSpPr>
          <p:nvPr/>
        </p:nvCxnSpPr>
        <p:spPr>
          <a:xfrm flipV="1">
            <a:off x="7430018" y="5192523"/>
            <a:ext cx="732434" cy="568567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1"/>
            <a:endCxn id="6" idx="5"/>
          </p:cNvCxnSpPr>
          <p:nvPr/>
        </p:nvCxnSpPr>
        <p:spPr>
          <a:xfrm flipH="1" flipV="1">
            <a:off x="6637930" y="5316688"/>
            <a:ext cx="588418" cy="44440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6680111" y="5048237"/>
            <a:ext cx="1440160" cy="12416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692322" y="5172621"/>
            <a:ext cx="1440160" cy="124165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23528" y="6194254"/>
            <a:ext cx="772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</a:t>
            </a:r>
            <a:r>
              <a:rPr lang="en-US" altLang="zh-TW" dirty="0"/>
              <a:t>: </a:t>
            </a:r>
            <a:r>
              <a:rPr lang="zh-TW" altLang="en-US" dirty="0"/>
              <a:t>課本裡面</a:t>
            </a:r>
            <a:r>
              <a:rPr lang="en-US" altLang="zh-TW" dirty="0"/>
              <a:t>digraph</a:t>
            </a:r>
            <a:r>
              <a:rPr lang="zh-TW" altLang="en-US" dirty="0"/>
              <a:t>也使用</a:t>
            </a:r>
            <a:r>
              <a:rPr lang="en-US" altLang="zh-TW" dirty="0"/>
              <a:t>() </a:t>
            </a:r>
            <a:r>
              <a:rPr lang="zh-TW" altLang="en-US" dirty="0"/>
              <a:t>小括號</a:t>
            </a:r>
            <a:r>
              <a:rPr lang="en-US" altLang="zh-TW" dirty="0"/>
              <a:t>, </a:t>
            </a:r>
            <a:r>
              <a:rPr lang="zh-TW" altLang="en-US" dirty="0"/>
              <a:t>不過我比較喜歡用</a:t>
            </a:r>
            <a:r>
              <a:rPr lang="en-US" altLang="zh-TW" dirty="0"/>
              <a:t>&lt;&gt;</a:t>
            </a:r>
            <a:r>
              <a:rPr lang="zh-TW" altLang="en-US" dirty="0"/>
              <a:t>角括號來表示</a:t>
            </a:r>
            <a:r>
              <a:rPr lang="en-US" altLang="zh-TW" dirty="0"/>
              <a:t>digraph</a:t>
            </a:r>
            <a:r>
              <a:rPr lang="zh-TW" altLang="en-US" dirty="0"/>
              <a:t>的</a:t>
            </a:r>
            <a:r>
              <a:rPr lang="en-US" altLang="zh-TW" dirty="0"/>
              <a:t>edge, </a:t>
            </a:r>
            <a:r>
              <a:rPr lang="zh-TW" altLang="en-US" dirty="0"/>
              <a:t>覺得這樣比較清楚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Depth-first forest </a:t>
            </a:r>
            <a:r>
              <a:rPr lang="zh-TW" altLang="en-US" dirty="0"/>
              <a:t>中的</a:t>
            </a:r>
            <a:r>
              <a:rPr lang="en-US" altLang="zh-TW" dirty="0"/>
              <a:t>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76800"/>
          </a:xfrm>
        </p:spPr>
        <p:txBody>
          <a:bodyPr/>
          <a:lstStyle/>
          <a:p>
            <a:r>
              <a:rPr lang="zh-TW" altLang="en-US" dirty="0"/>
              <a:t>有四種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Tree edge: </a:t>
            </a:r>
            <a:r>
              <a:rPr lang="zh-TW" altLang="en-US" dirty="0"/>
              <a:t>在</a:t>
            </a:r>
            <a:r>
              <a:rPr lang="en-US" altLang="zh-TW" dirty="0"/>
              <a:t>depth-first forest</a:t>
            </a:r>
            <a:r>
              <a:rPr lang="zh-TW" altLang="en-US" dirty="0"/>
              <a:t>裡面的邊叫做</a:t>
            </a:r>
            <a:r>
              <a:rPr lang="en-US" altLang="zh-TW" dirty="0"/>
              <a:t>tree edge. </a:t>
            </a:r>
            <a:r>
              <a:rPr lang="zh-TW" altLang="en-US" dirty="0"/>
              <a:t>如果</a:t>
            </a:r>
            <a:r>
              <a:rPr lang="en-US" altLang="zh-TW" dirty="0"/>
              <a:t>v</a:t>
            </a:r>
            <a:r>
              <a:rPr lang="zh-TW" altLang="en-US" dirty="0"/>
              <a:t>是經由</a:t>
            </a:r>
            <a:r>
              <a:rPr lang="en-US" altLang="zh-TW" dirty="0"/>
              <a:t>(</a:t>
            </a:r>
            <a:r>
              <a:rPr lang="en-US" altLang="zh-TW" dirty="0" err="1"/>
              <a:t>u,v</a:t>
            </a:r>
            <a:r>
              <a:rPr lang="en-US" altLang="zh-TW" dirty="0"/>
              <a:t>) discover</a:t>
            </a:r>
            <a:r>
              <a:rPr lang="zh-TW" altLang="en-US" dirty="0"/>
              <a:t>的</a:t>
            </a:r>
            <a:r>
              <a:rPr lang="en-US" altLang="zh-TW" dirty="0"/>
              <a:t>, </a:t>
            </a:r>
            <a:r>
              <a:rPr lang="zh-TW" altLang="en-US" dirty="0"/>
              <a:t>那</a:t>
            </a:r>
            <a:r>
              <a:rPr lang="en-US" altLang="zh-TW" dirty="0"/>
              <a:t>(</a:t>
            </a:r>
            <a:r>
              <a:rPr lang="en-US" altLang="zh-TW" dirty="0" err="1"/>
              <a:t>u,v</a:t>
            </a:r>
            <a:r>
              <a:rPr lang="en-US" altLang="zh-TW" dirty="0"/>
              <a:t>)</a:t>
            </a:r>
            <a:r>
              <a:rPr lang="zh-TW" altLang="en-US" dirty="0"/>
              <a:t>就是</a:t>
            </a:r>
            <a:r>
              <a:rPr lang="en-US" altLang="zh-TW" dirty="0"/>
              <a:t>tree edge.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Back edge: </a:t>
            </a:r>
            <a:r>
              <a:rPr lang="zh-TW" altLang="en-US" dirty="0"/>
              <a:t>連接</a:t>
            </a:r>
            <a:r>
              <a:rPr lang="en-US" altLang="zh-TW" dirty="0"/>
              <a:t>u</a:t>
            </a:r>
            <a:r>
              <a:rPr lang="zh-TW" altLang="en-US" dirty="0"/>
              <a:t>到它的祖先</a:t>
            </a:r>
            <a:r>
              <a:rPr lang="en-US" altLang="zh-TW" dirty="0"/>
              <a:t>v</a:t>
            </a:r>
            <a:r>
              <a:rPr lang="zh-TW" altLang="en-US" dirty="0"/>
              <a:t>的邊</a:t>
            </a:r>
            <a:r>
              <a:rPr lang="en-US" altLang="zh-TW" dirty="0"/>
              <a:t>(</a:t>
            </a:r>
            <a:r>
              <a:rPr lang="en-US" altLang="zh-TW" dirty="0" err="1"/>
              <a:t>u,v</a:t>
            </a:r>
            <a:r>
              <a:rPr lang="en-US" altLang="zh-TW" dirty="0"/>
              <a:t>)</a:t>
            </a:r>
            <a:r>
              <a:rPr lang="zh-TW" altLang="en-US" dirty="0"/>
              <a:t>叫做</a:t>
            </a:r>
            <a:r>
              <a:rPr lang="en-US" altLang="zh-TW" dirty="0"/>
              <a:t>back edge. Self-loop</a:t>
            </a:r>
            <a:r>
              <a:rPr lang="zh-TW" altLang="en-US" dirty="0"/>
              <a:t>也算做是</a:t>
            </a:r>
            <a:r>
              <a:rPr lang="en-US" altLang="zh-TW" dirty="0"/>
              <a:t>back edge</a:t>
            </a:r>
            <a:r>
              <a:rPr lang="zh-TW" altLang="en-US" dirty="0"/>
              <a:t>的一種</a:t>
            </a:r>
            <a:r>
              <a:rPr lang="en-US" altLang="zh-TW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Forward edge: </a:t>
            </a:r>
            <a:r>
              <a:rPr lang="zh-TW" altLang="en-US" dirty="0"/>
              <a:t>連接</a:t>
            </a:r>
            <a:r>
              <a:rPr lang="en-US" altLang="zh-TW" dirty="0"/>
              <a:t>u</a:t>
            </a:r>
            <a:r>
              <a:rPr lang="zh-TW" altLang="en-US" dirty="0"/>
              <a:t>到它的子孫</a:t>
            </a:r>
            <a:r>
              <a:rPr lang="en-US" altLang="zh-TW" dirty="0"/>
              <a:t>v</a:t>
            </a:r>
            <a:r>
              <a:rPr lang="zh-TW" altLang="en-US" dirty="0"/>
              <a:t>的</a:t>
            </a:r>
            <a:r>
              <a:rPr lang="en-US" altLang="zh-TW" dirty="0" err="1"/>
              <a:t>nontree</a:t>
            </a:r>
            <a:r>
              <a:rPr lang="en-US" altLang="zh-TW" dirty="0"/>
              <a:t> edge (</a:t>
            </a:r>
            <a:r>
              <a:rPr lang="en-US" altLang="zh-TW" dirty="0" err="1"/>
              <a:t>u,v</a:t>
            </a:r>
            <a:r>
              <a:rPr lang="en-US" altLang="zh-TW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Cross edge: </a:t>
            </a:r>
            <a:r>
              <a:rPr lang="zh-TW" altLang="en-US" dirty="0"/>
              <a:t>所有其他的</a:t>
            </a:r>
            <a:r>
              <a:rPr lang="en-US" altLang="zh-TW" dirty="0"/>
              <a:t>edge.</a:t>
            </a:r>
            <a:r>
              <a:rPr lang="zh-TW" altLang="en-US" dirty="0"/>
              <a:t> 可以是連接同一棵</a:t>
            </a:r>
            <a:r>
              <a:rPr lang="en-US" altLang="zh-TW" dirty="0"/>
              <a:t>depth-first tree</a:t>
            </a:r>
            <a:r>
              <a:rPr lang="zh-TW" altLang="en-US" dirty="0"/>
              <a:t>的邊</a:t>
            </a:r>
            <a:r>
              <a:rPr lang="en-US" altLang="zh-TW" dirty="0"/>
              <a:t>, </a:t>
            </a:r>
            <a:r>
              <a:rPr lang="zh-TW" altLang="en-US" dirty="0"/>
              <a:t>或者是連接不同</a:t>
            </a:r>
            <a:r>
              <a:rPr lang="en-US" altLang="zh-TW" dirty="0"/>
              <a:t>depth-first tree</a:t>
            </a:r>
            <a:r>
              <a:rPr lang="zh-TW" altLang="en-US" dirty="0"/>
              <a:t>的邊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69032"/>
            <a:ext cx="1129308" cy="112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3018681" y="522387"/>
            <a:ext cx="1152128" cy="504056"/>
          </a:xfrm>
          <a:prstGeom prst="wedgeRoundRectCallout">
            <a:avLst>
              <a:gd name="adj1" fmla="val -66303"/>
              <a:gd name="adj2" fmla="val -244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我是栗子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6879770" cy="393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868" y="582316"/>
            <a:ext cx="4028042" cy="169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如何分辨是什麼邊呢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當我們第一次碰到</a:t>
            </a:r>
            <a:r>
              <a:rPr lang="en-US" altLang="zh-TW" dirty="0"/>
              <a:t>edge (</a:t>
            </a:r>
            <a:r>
              <a:rPr lang="en-US" altLang="zh-TW" dirty="0" err="1"/>
              <a:t>u,v</a:t>
            </a:r>
            <a:r>
              <a:rPr lang="en-US" altLang="zh-TW" dirty="0"/>
              <a:t>)</a:t>
            </a:r>
            <a:r>
              <a:rPr lang="zh-TW" altLang="en-US" dirty="0"/>
              <a:t>的時候</a:t>
            </a:r>
            <a:r>
              <a:rPr lang="en-US" altLang="zh-TW" dirty="0"/>
              <a:t>, v</a:t>
            </a:r>
            <a:r>
              <a:rPr lang="zh-TW" altLang="en-US" dirty="0"/>
              <a:t>的顏色告訴我們它是什麼邊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WHITE </a:t>
            </a:r>
            <a:r>
              <a:rPr lang="en-US" altLang="zh-TW" dirty="0">
                <a:sym typeface="Wingdings" pitchFamily="2" charset="2"/>
              </a:rPr>
              <a:t> tree edge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ym typeface="Wingdings" pitchFamily="2" charset="2"/>
              </a:rPr>
              <a:t>GRAY  back edge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ym typeface="Wingdings" pitchFamily="2" charset="2"/>
              </a:rPr>
              <a:t>BLACK  forward </a:t>
            </a:r>
            <a:r>
              <a:rPr lang="zh-TW" altLang="en-US" dirty="0">
                <a:sym typeface="Wingdings" pitchFamily="2" charset="2"/>
              </a:rPr>
              <a:t>或 </a:t>
            </a:r>
            <a:r>
              <a:rPr lang="en-US" altLang="zh-TW" dirty="0">
                <a:sym typeface="Wingdings" pitchFamily="2" charset="2"/>
              </a:rPr>
              <a:t>cross edge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 err="1">
                <a:sym typeface="Wingdings" pitchFamily="2" charset="2"/>
              </a:rPr>
              <a:t>u.d</a:t>
            </a:r>
            <a:r>
              <a:rPr lang="en-US" altLang="zh-TW" dirty="0">
                <a:sym typeface="Wingdings" pitchFamily="2" charset="2"/>
              </a:rPr>
              <a:t>&lt;</a:t>
            </a:r>
            <a:r>
              <a:rPr lang="en-US" altLang="zh-TW" dirty="0" err="1">
                <a:sym typeface="Wingdings" pitchFamily="2" charset="2"/>
              </a:rPr>
              <a:t>v.d</a:t>
            </a:r>
            <a:r>
              <a:rPr lang="zh-TW" altLang="en-US" dirty="0">
                <a:sym typeface="Wingdings" pitchFamily="2" charset="2"/>
              </a:rPr>
              <a:t>的話就是一條</a:t>
            </a:r>
            <a:r>
              <a:rPr lang="en-US" altLang="zh-TW" dirty="0">
                <a:sym typeface="Wingdings" pitchFamily="2" charset="2"/>
              </a:rPr>
              <a:t>forward edge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 err="1">
                <a:sym typeface="Wingdings" pitchFamily="2" charset="2"/>
              </a:rPr>
              <a:t>u.d</a:t>
            </a:r>
            <a:r>
              <a:rPr lang="en-US" altLang="zh-TW" dirty="0">
                <a:sym typeface="Wingdings" pitchFamily="2" charset="2"/>
              </a:rPr>
              <a:t>&gt;</a:t>
            </a:r>
            <a:r>
              <a:rPr lang="en-US" altLang="zh-TW" dirty="0" err="1">
                <a:sym typeface="Wingdings" pitchFamily="2" charset="2"/>
              </a:rPr>
              <a:t>v.d</a:t>
            </a:r>
            <a:r>
              <a:rPr lang="zh-TW" altLang="en-US" dirty="0">
                <a:sym typeface="Wingdings" pitchFamily="2" charset="2"/>
              </a:rPr>
              <a:t>的話就是一條</a:t>
            </a:r>
            <a:r>
              <a:rPr lang="en-US" altLang="zh-TW" dirty="0">
                <a:sym typeface="Wingdings" pitchFamily="2" charset="2"/>
              </a:rPr>
              <a:t>cross edge</a:t>
            </a:r>
          </a:p>
          <a:p>
            <a:pPr marL="731520" lvl="1" indent="-457200">
              <a:buFont typeface="+mj-lt"/>
              <a:buAutoNum type="arabicPeriod"/>
            </a:pPr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在</a:t>
            </a:r>
            <a:r>
              <a:rPr lang="en-US" altLang="zh-TW" dirty="0">
                <a:sym typeface="Wingdings" pitchFamily="2" charset="2"/>
              </a:rPr>
              <a:t>undirected graph</a:t>
            </a:r>
            <a:r>
              <a:rPr lang="zh-TW" altLang="en-US" dirty="0">
                <a:sym typeface="Wingdings" pitchFamily="2" charset="2"/>
              </a:rPr>
              <a:t>的</a:t>
            </a:r>
            <a:r>
              <a:rPr lang="en-US" altLang="zh-TW" dirty="0">
                <a:sym typeface="Wingdings" pitchFamily="2" charset="2"/>
              </a:rPr>
              <a:t>depth-first forest </a:t>
            </a:r>
            <a:r>
              <a:rPr lang="zh-TW" altLang="en-US" dirty="0">
                <a:sym typeface="Wingdings" pitchFamily="2" charset="2"/>
              </a:rPr>
              <a:t>裡面沒有</a:t>
            </a:r>
            <a:r>
              <a:rPr lang="en-US" altLang="zh-TW" dirty="0">
                <a:sym typeface="Wingdings" pitchFamily="2" charset="2"/>
              </a:rPr>
              <a:t>forward edge or cross edge. </a:t>
            </a:r>
            <a:r>
              <a:rPr lang="zh-TW" altLang="en-US" dirty="0">
                <a:sym typeface="Wingdings" pitchFamily="2" charset="2"/>
              </a:rPr>
              <a:t>想想看為什麼</a:t>
            </a:r>
            <a:r>
              <a:rPr lang="en-US" altLang="zh-TW" dirty="0">
                <a:sym typeface="Wingdings" pitchFamily="2" charset="2"/>
              </a:rPr>
              <a:t>?</a:t>
            </a:r>
          </a:p>
          <a:p>
            <a:pPr marL="0" indent="0">
              <a:buNone/>
            </a:pPr>
            <a:endParaRPr lang="en-US" altLang="zh-TW" dirty="0">
              <a:sym typeface="Wingdings" pitchFamily="2" charset="2"/>
            </a:endParaRPr>
          </a:p>
          <a:p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萬用</a:t>
            </a:r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可以用來幹嘛呢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看某</a:t>
            </a:r>
            <a:r>
              <a:rPr lang="en-US" altLang="zh-TW" dirty="0"/>
              <a:t>undirected graph G</a:t>
            </a:r>
            <a:r>
              <a:rPr lang="zh-TW" altLang="en-US" dirty="0"/>
              <a:t>是不是</a:t>
            </a:r>
            <a:r>
              <a:rPr lang="en-US" altLang="zh-TW" dirty="0"/>
              <a:t>connected</a:t>
            </a:r>
          </a:p>
          <a:p>
            <a:r>
              <a:rPr lang="zh-TW" altLang="en-US" dirty="0"/>
              <a:t>複習</a:t>
            </a:r>
            <a:r>
              <a:rPr lang="en-US" altLang="zh-TW" dirty="0"/>
              <a:t>:</a:t>
            </a:r>
            <a:r>
              <a:rPr lang="zh-TW" altLang="en-US" dirty="0"/>
              <a:t> 什麼是</a:t>
            </a:r>
            <a:r>
              <a:rPr lang="en-US" altLang="zh-TW" dirty="0"/>
              <a:t>connected graph</a:t>
            </a:r>
          </a:p>
          <a:p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列出</a:t>
            </a:r>
            <a:r>
              <a:rPr lang="en-US" altLang="zh-TW" dirty="0"/>
              <a:t>undirected graph G</a:t>
            </a:r>
            <a:r>
              <a:rPr lang="zh-TW" altLang="en-US" dirty="0"/>
              <a:t>所有的</a:t>
            </a:r>
            <a:r>
              <a:rPr lang="en-US" altLang="zh-TW" dirty="0"/>
              <a:t>connected component</a:t>
            </a:r>
          </a:p>
          <a:p>
            <a:r>
              <a:rPr lang="zh-TW" altLang="en-US" dirty="0"/>
              <a:t>複習</a:t>
            </a:r>
            <a:r>
              <a:rPr lang="en-US" altLang="zh-TW" dirty="0"/>
              <a:t>:</a:t>
            </a:r>
            <a:r>
              <a:rPr lang="zh-TW" altLang="en-US" dirty="0"/>
              <a:t> 什麼是</a:t>
            </a:r>
            <a:r>
              <a:rPr lang="en-US" altLang="zh-TW" dirty="0"/>
              <a:t>connected component</a:t>
            </a:r>
          </a:p>
          <a:p>
            <a:r>
              <a:rPr lang="zh-TW" altLang="en-US" dirty="0"/>
              <a:t>怎麼做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212" y="526135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TW" dirty="0"/>
              <a:t>Topological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232792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什麼時候可以修</a:t>
            </a:r>
            <a:r>
              <a:rPr lang="en-US" altLang="zh-TW" dirty="0"/>
              <a:t>j</a:t>
            </a:r>
            <a:r>
              <a:rPr lang="zh-TW" altLang="en-US" dirty="0"/>
              <a:t>課程呢</a:t>
            </a:r>
            <a:r>
              <a:rPr lang="en-US" altLang="zh-TW" dirty="0"/>
              <a:t>? </a:t>
            </a:r>
            <a:r>
              <a:rPr lang="zh-TW" altLang="en-US" dirty="0"/>
              <a:t>修完所有</a:t>
            </a:r>
            <a:r>
              <a:rPr lang="en-US" altLang="zh-TW" dirty="0"/>
              <a:t>edge&lt;</a:t>
            </a:r>
            <a:r>
              <a:rPr lang="en-US" altLang="zh-TW" dirty="0" err="1"/>
              <a:t>i,j</a:t>
            </a:r>
            <a:r>
              <a:rPr lang="en-US" altLang="zh-TW" dirty="0"/>
              <a:t>&gt;</a:t>
            </a:r>
            <a:r>
              <a:rPr lang="zh-TW" altLang="en-US" dirty="0"/>
              <a:t>中</a:t>
            </a:r>
            <a:r>
              <a:rPr lang="en-US" altLang="zh-TW" dirty="0"/>
              <a:t>i</a:t>
            </a:r>
            <a:r>
              <a:rPr lang="zh-TW" altLang="en-US" dirty="0"/>
              <a:t>課程以後</a:t>
            </a:r>
            <a:endParaRPr lang="en-US" altLang="zh-TW" dirty="0"/>
          </a:p>
          <a:p>
            <a:r>
              <a:rPr lang="zh-TW" altLang="en-US" dirty="0"/>
              <a:t>所有的</a:t>
            </a:r>
            <a:r>
              <a:rPr lang="en-US" altLang="zh-TW" dirty="0"/>
              <a:t>”activity”</a:t>
            </a:r>
            <a:r>
              <a:rPr lang="zh-TW" altLang="en-US" dirty="0"/>
              <a:t>都是發生在</a:t>
            </a:r>
            <a:r>
              <a:rPr lang="en-US" altLang="zh-TW" dirty="0"/>
              <a:t>vertex</a:t>
            </a:r>
            <a:r>
              <a:rPr lang="zh-TW" altLang="en-US" dirty="0"/>
              <a:t>上</a:t>
            </a:r>
            <a:endParaRPr lang="en-US" altLang="zh-TW" dirty="0"/>
          </a:p>
          <a:p>
            <a:r>
              <a:rPr lang="zh-TW" altLang="en-US" dirty="0"/>
              <a:t>所以又稱為</a:t>
            </a:r>
            <a:r>
              <a:rPr lang="en-US" altLang="zh-TW" dirty="0"/>
              <a:t>activity-on-vertex (AOV) network</a:t>
            </a:r>
          </a:p>
          <a:p>
            <a:r>
              <a:rPr lang="zh-TW" altLang="en-US" dirty="0"/>
              <a:t>問</a:t>
            </a:r>
            <a:r>
              <a:rPr lang="en-US" altLang="zh-TW" dirty="0"/>
              <a:t>: </a:t>
            </a:r>
            <a:r>
              <a:rPr lang="zh-TW" altLang="en-US" dirty="0"/>
              <a:t>如何找到一種修課順序呢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此順序又稱為</a:t>
            </a:r>
            <a:r>
              <a:rPr lang="en-US" altLang="zh-TW" dirty="0"/>
              <a:t>topological order</a:t>
            </a:r>
          </a:p>
          <a:p>
            <a:r>
              <a:rPr lang="zh-TW" altLang="en-US" dirty="0"/>
              <a:t>要找</a:t>
            </a:r>
            <a:r>
              <a:rPr lang="en-US" altLang="zh-TW" dirty="0"/>
              <a:t>topological order</a:t>
            </a:r>
            <a:r>
              <a:rPr lang="zh-TW" altLang="en-US" dirty="0"/>
              <a:t>的</a:t>
            </a:r>
            <a:r>
              <a:rPr lang="en-US" altLang="zh-TW" dirty="0"/>
              <a:t>graph</a:t>
            </a:r>
            <a:r>
              <a:rPr lang="zh-TW" altLang="en-US" dirty="0"/>
              <a:t>必須是</a:t>
            </a:r>
            <a:r>
              <a:rPr lang="en-US" altLang="zh-TW" dirty="0"/>
              <a:t>directed acyclic graph (DAG)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F923-774F-402D-8074-3EFCADB8A564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1560" y="3140968"/>
            <a:ext cx="9721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計程</a:t>
            </a:r>
          </a:p>
        </p:txBody>
      </p:sp>
      <p:sp>
        <p:nvSpPr>
          <p:cNvPr id="6" name="矩形 5"/>
          <p:cNvSpPr/>
          <p:nvPr/>
        </p:nvSpPr>
        <p:spPr>
          <a:xfrm>
            <a:off x="2195736" y="3153219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演算法上</a:t>
            </a:r>
          </a:p>
        </p:txBody>
      </p:sp>
      <p:sp>
        <p:nvSpPr>
          <p:cNvPr id="7" name="矩形 6"/>
          <p:cNvSpPr/>
          <p:nvPr/>
        </p:nvSpPr>
        <p:spPr>
          <a:xfrm>
            <a:off x="3923928" y="3153219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演算法下</a:t>
            </a:r>
          </a:p>
        </p:txBody>
      </p:sp>
      <p:sp>
        <p:nvSpPr>
          <p:cNvPr id="8" name="矩形 7"/>
          <p:cNvSpPr/>
          <p:nvPr/>
        </p:nvSpPr>
        <p:spPr>
          <a:xfrm>
            <a:off x="251520" y="2272341"/>
            <a:ext cx="9721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計概</a:t>
            </a:r>
          </a:p>
        </p:txBody>
      </p:sp>
      <p:sp>
        <p:nvSpPr>
          <p:cNvPr id="9" name="矩形 8"/>
          <p:cNvSpPr/>
          <p:nvPr/>
        </p:nvSpPr>
        <p:spPr>
          <a:xfrm>
            <a:off x="4932040" y="2329029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作業系統</a:t>
            </a:r>
          </a:p>
        </p:txBody>
      </p:sp>
      <p:sp>
        <p:nvSpPr>
          <p:cNvPr id="10" name="矩形 9"/>
          <p:cNvSpPr/>
          <p:nvPr/>
        </p:nvSpPr>
        <p:spPr>
          <a:xfrm>
            <a:off x="6660232" y="1730165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計算機網路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79912" y="1428432"/>
            <a:ext cx="70189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機率</a:t>
            </a:r>
          </a:p>
        </p:txBody>
      </p:sp>
      <p:sp>
        <p:nvSpPr>
          <p:cNvPr id="13" name="矩形 12"/>
          <p:cNvSpPr/>
          <p:nvPr/>
        </p:nvSpPr>
        <p:spPr>
          <a:xfrm>
            <a:off x="674660" y="1412776"/>
            <a:ext cx="109793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微積分上</a:t>
            </a:r>
          </a:p>
        </p:txBody>
      </p:sp>
      <p:sp>
        <p:nvSpPr>
          <p:cNvPr id="14" name="矩形 13"/>
          <p:cNvSpPr/>
          <p:nvPr/>
        </p:nvSpPr>
        <p:spPr>
          <a:xfrm>
            <a:off x="2195736" y="141277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微積分下</a:t>
            </a:r>
          </a:p>
        </p:txBody>
      </p:sp>
      <p:sp>
        <p:nvSpPr>
          <p:cNvPr id="15" name="矩形 14"/>
          <p:cNvSpPr/>
          <p:nvPr/>
        </p:nvSpPr>
        <p:spPr>
          <a:xfrm>
            <a:off x="3131840" y="2329029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計組</a:t>
            </a:r>
          </a:p>
        </p:txBody>
      </p:sp>
      <p:cxnSp>
        <p:nvCxnSpPr>
          <p:cNvPr id="17" name="直線單箭頭接點 16"/>
          <p:cNvCxnSpPr>
            <a:stCxn id="13" idx="3"/>
            <a:endCxn id="14" idx="1"/>
          </p:cNvCxnSpPr>
          <p:nvPr/>
        </p:nvCxnSpPr>
        <p:spPr>
          <a:xfrm>
            <a:off x="1772595" y="1628800"/>
            <a:ext cx="42314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4" idx="3"/>
            <a:endCxn id="11" idx="1"/>
          </p:cNvCxnSpPr>
          <p:nvPr/>
        </p:nvCxnSpPr>
        <p:spPr>
          <a:xfrm>
            <a:off x="3347864" y="1628800"/>
            <a:ext cx="432048" cy="1565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1" idx="3"/>
            <a:endCxn id="10" idx="1"/>
          </p:cNvCxnSpPr>
          <p:nvPr/>
        </p:nvCxnSpPr>
        <p:spPr>
          <a:xfrm>
            <a:off x="4481803" y="1644456"/>
            <a:ext cx="2178429" cy="30173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3"/>
            <a:endCxn id="10" idx="1"/>
          </p:cNvCxnSpPr>
          <p:nvPr/>
        </p:nvCxnSpPr>
        <p:spPr>
          <a:xfrm flipV="1">
            <a:off x="6228184" y="1946189"/>
            <a:ext cx="432048" cy="59886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8" idx="3"/>
            <a:endCxn id="15" idx="1"/>
          </p:cNvCxnSpPr>
          <p:nvPr/>
        </p:nvCxnSpPr>
        <p:spPr>
          <a:xfrm>
            <a:off x="1223628" y="2488365"/>
            <a:ext cx="1908212" cy="5668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5" idx="3"/>
            <a:endCxn id="6" idx="1"/>
          </p:cNvCxnSpPr>
          <p:nvPr/>
        </p:nvCxnSpPr>
        <p:spPr>
          <a:xfrm>
            <a:off x="1583668" y="3356992"/>
            <a:ext cx="612068" cy="1225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0"/>
            <a:endCxn id="15" idx="2"/>
          </p:cNvCxnSpPr>
          <p:nvPr/>
        </p:nvCxnSpPr>
        <p:spPr>
          <a:xfrm flipV="1">
            <a:off x="2843808" y="2761077"/>
            <a:ext cx="936104" cy="39214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5" idx="3"/>
            <a:endCxn id="9" idx="1"/>
          </p:cNvCxnSpPr>
          <p:nvPr/>
        </p:nvCxnSpPr>
        <p:spPr>
          <a:xfrm>
            <a:off x="4427984" y="2545053"/>
            <a:ext cx="50405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3"/>
            <a:endCxn id="7" idx="1"/>
          </p:cNvCxnSpPr>
          <p:nvPr/>
        </p:nvCxnSpPr>
        <p:spPr>
          <a:xfrm>
            <a:off x="3491880" y="3369243"/>
            <a:ext cx="432048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7" idx="3"/>
            <a:endCxn id="9" idx="2"/>
          </p:cNvCxnSpPr>
          <p:nvPr/>
        </p:nvCxnSpPr>
        <p:spPr>
          <a:xfrm flipV="1">
            <a:off x="5436096" y="2761077"/>
            <a:ext cx="144016" cy="60816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call DFS(G) 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算出每一個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vertex v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v.f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>
                <a:latin typeface="Courier New" pitchFamily="49" charset="0"/>
                <a:cs typeface="Courier New" pitchFamily="49" charset="0"/>
              </a:rPr>
              <a:t>每個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vertex finish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的時候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就把它放到一個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linked list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的最前面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>
                <a:latin typeface="Courier New" pitchFamily="49" charset="0"/>
                <a:cs typeface="Courier New" pitchFamily="49" charset="0"/>
              </a:rPr>
              <a:t>把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linked list return</a:t>
            </a:r>
          </a:p>
          <a:p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F923-774F-402D-8074-3EFCADB8A564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1520" y="468391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西裝褲</a:t>
            </a:r>
          </a:p>
        </p:txBody>
      </p:sp>
      <p:sp>
        <p:nvSpPr>
          <p:cNvPr id="7" name="矩形 6"/>
          <p:cNvSpPr/>
          <p:nvPr/>
        </p:nvSpPr>
        <p:spPr>
          <a:xfrm>
            <a:off x="359532" y="3933056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內褲</a:t>
            </a:r>
          </a:p>
        </p:txBody>
      </p:sp>
      <p:sp>
        <p:nvSpPr>
          <p:cNvPr id="8" name="矩形 7"/>
          <p:cNvSpPr/>
          <p:nvPr/>
        </p:nvSpPr>
        <p:spPr>
          <a:xfrm>
            <a:off x="399059" y="5488457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皮帶</a:t>
            </a:r>
          </a:p>
        </p:txBody>
      </p:sp>
      <p:sp>
        <p:nvSpPr>
          <p:cNvPr id="9" name="矩形 8"/>
          <p:cNvSpPr/>
          <p:nvPr/>
        </p:nvSpPr>
        <p:spPr>
          <a:xfrm>
            <a:off x="2125452" y="4892183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襯衫</a:t>
            </a:r>
          </a:p>
        </p:txBody>
      </p:sp>
      <p:sp>
        <p:nvSpPr>
          <p:cNvPr id="10" name="矩形 9"/>
          <p:cNvSpPr/>
          <p:nvPr/>
        </p:nvSpPr>
        <p:spPr>
          <a:xfrm>
            <a:off x="2123728" y="5575154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領帶</a:t>
            </a:r>
          </a:p>
        </p:txBody>
      </p:sp>
      <p:sp>
        <p:nvSpPr>
          <p:cNvPr id="11" name="矩形 10"/>
          <p:cNvSpPr/>
          <p:nvPr/>
        </p:nvSpPr>
        <p:spPr>
          <a:xfrm>
            <a:off x="2123728" y="6262220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外套</a:t>
            </a:r>
          </a:p>
        </p:txBody>
      </p:sp>
      <p:sp>
        <p:nvSpPr>
          <p:cNvPr id="12" name="矩形 11"/>
          <p:cNvSpPr/>
          <p:nvPr/>
        </p:nvSpPr>
        <p:spPr>
          <a:xfrm>
            <a:off x="2625502" y="4211935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鞋子</a:t>
            </a:r>
          </a:p>
        </p:txBody>
      </p:sp>
      <p:sp>
        <p:nvSpPr>
          <p:cNvPr id="13" name="矩形 12"/>
          <p:cNvSpPr/>
          <p:nvPr/>
        </p:nvSpPr>
        <p:spPr>
          <a:xfrm>
            <a:off x="3275856" y="5086106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手錶</a:t>
            </a:r>
          </a:p>
        </p:txBody>
      </p:sp>
      <p:sp>
        <p:nvSpPr>
          <p:cNvPr id="14" name="矩形 13"/>
          <p:cNvSpPr/>
          <p:nvPr/>
        </p:nvSpPr>
        <p:spPr>
          <a:xfrm>
            <a:off x="2699792" y="3365376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襪子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7" idx="2"/>
            <a:endCxn id="5" idx="0"/>
          </p:cNvCxnSpPr>
          <p:nvPr/>
        </p:nvCxnSpPr>
        <p:spPr>
          <a:xfrm>
            <a:off x="755576" y="4365104"/>
            <a:ext cx="0" cy="318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2"/>
            <a:endCxn id="8" idx="0"/>
          </p:cNvCxnSpPr>
          <p:nvPr/>
        </p:nvCxnSpPr>
        <p:spPr>
          <a:xfrm>
            <a:off x="755576" y="5115966"/>
            <a:ext cx="39527" cy="372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3"/>
            <a:endCxn id="12" idx="1"/>
          </p:cNvCxnSpPr>
          <p:nvPr/>
        </p:nvCxnSpPr>
        <p:spPr>
          <a:xfrm>
            <a:off x="1151620" y="4149080"/>
            <a:ext cx="1473882" cy="278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5" idx="3"/>
            <a:endCxn id="12" idx="1"/>
          </p:cNvCxnSpPr>
          <p:nvPr/>
        </p:nvCxnSpPr>
        <p:spPr>
          <a:xfrm flipV="1">
            <a:off x="1259632" y="4427959"/>
            <a:ext cx="1365870" cy="471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9" idx="1"/>
            <a:endCxn id="8" idx="3"/>
          </p:cNvCxnSpPr>
          <p:nvPr/>
        </p:nvCxnSpPr>
        <p:spPr>
          <a:xfrm flipH="1">
            <a:off x="1191147" y="5108207"/>
            <a:ext cx="934305" cy="596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2"/>
          </p:cNvCxnSpPr>
          <p:nvPr/>
        </p:nvCxnSpPr>
        <p:spPr>
          <a:xfrm>
            <a:off x="795103" y="5920505"/>
            <a:ext cx="1328625" cy="557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0" idx="2"/>
            <a:endCxn id="11" idx="0"/>
          </p:cNvCxnSpPr>
          <p:nvPr/>
        </p:nvCxnSpPr>
        <p:spPr>
          <a:xfrm>
            <a:off x="2519772" y="6007202"/>
            <a:ext cx="0" cy="255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9" idx="2"/>
            <a:endCxn id="10" idx="0"/>
          </p:cNvCxnSpPr>
          <p:nvPr/>
        </p:nvCxnSpPr>
        <p:spPr>
          <a:xfrm flipH="1">
            <a:off x="2519772" y="5324231"/>
            <a:ext cx="1724" cy="250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4" idx="2"/>
            <a:endCxn id="12" idx="0"/>
          </p:cNvCxnSpPr>
          <p:nvPr/>
        </p:nvCxnSpPr>
        <p:spPr>
          <a:xfrm flipH="1">
            <a:off x="3021546" y="3797424"/>
            <a:ext cx="74290" cy="41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10197" y="3635347"/>
            <a:ext cx="28886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0670" y="4418434"/>
            <a:ext cx="3032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10197" y="5288109"/>
            <a:ext cx="28886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744130" y="6478244"/>
            <a:ext cx="3032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820440" y="6100631"/>
            <a:ext cx="30328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56344" y="5265026"/>
            <a:ext cx="30649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368128" y="4417231"/>
            <a:ext cx="28405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391382" y="4069474"/>
            <a:ext cx="30328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200380" y="4517285"/>
            <a:ext cx="30649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979804" y="3612758"/>
            <a:ext cx="4074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941576" y="4764915"/>
            <a:ext cx="39305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23133" y="5478881"/>
            <a:ext cx="4074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94670" y="5465691"/>
            <a:ext cx="38741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723833" y="4754500"/>
            <a:ext cx="4074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288138" y="3243426"/>
            <a:ext cx="41069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2487032" y="3212068"/>
            <a:ext cx="3994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720186" y="4786563"/>
            <a:ext cx="4074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18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275856" y="4781292"/>
            <a:ext cx="38375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901644" y="6131065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外套</a:t>
            </a:r>
          </a:p>
        </p:txBody>
      </p:sp>
      <p:sp>
        <p:nvSpPr>
          <p:cNvPr id="70" name="矩形 69"/>
          <p:cNvSpPr/>
          <p:nvPr/>
        </p:nvSpPr>
        <p:spPr>
          <a:xfrm>
            <a:off x="7901644" y="5518154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皮帶</a:t>
            </a:r>
          </a:p>
        </p:txBody>
      </p:sp>
      <p:sp>
        <p:nvSpPr>
          <p:cNvPr id="71" name="矩形 70"/>
          <p:cNvSpPr/>
          <p:nvPr/>
        </p:nvSpPr>
        <p:spPr>
          <a:xfrm>
            <a:off x="7901644" y="4886617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鞋子</a:t>
            </a:r>
          </a:p>
        </p:txBody>
      </p:sp>
      <p:sp>
        <p:nvSpPr>
          <p:cNvPr id="72" name="矩形 71"/>
          <p:cNvSpPr/>
          <p:nvPr/>
        </p:nvSpPr>
        <p:spPr>
          <a:xfrm>
            <a:off x="7685620" y="428615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西裝褲</a:t>
            </a:r>
          </a:p>
        </p:txBody>
      </p:sp>
      <p:sp>
        <p:nvSpPr>
          <p:cNvPr id="73" name="矩形 72"/>
          <p:cNvSpPr/>
          <p:nvPr/>
        </p:nvSpPr>
        <p:spPr>
          <a:xfrm>
            <a:off x="7901644" y="3721211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內褲</a:t>
            </a:r>
          </a:p>
        </p:txBody>
      </p:sp>
      <p:sp>
        <p:nvSpPr>
          <p:cNvPr id="74" name="矩形 73"/>
          <p:cNvSpPr/>
          <p:nvPr/>
        </p:nvSpPr>
        <p:spPr>
          <a:xfrm>
            <a:off x="7935577" y="3139955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領帶</a:t>
            </a:r>
          </a:p>
        </p:txBody>
      </p:sp>
      <p:sp>
        <p:nvSpPr>
          <p:cNvPr id="75" name="矩形 74"/>
          <p:cNvSpPr/>
          <p:nvPr/>
        </p:nvSpPr>
        <p:spPr>
          <a:xfrm>
            <a:off x="6228184" y="6149871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襯衫</a:t>
            </a:r>
          </a:p>
        </p:txBody>
      </p:sp>
      <p:sp>
        <p:nvSpPr>
          <p:cNvPr id="76" name="矩形 75"/>
          <p:cNvSpPr/>
          <p:nvPr/>
        </p:nvSpPr>
        <p:spPr>
          <a:xfrm>
            <a:off x="6228184" y="5618999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襪子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228184" y="5074971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手錶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7164647" y="1340768"/>
                <a:ext cx="1473993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647" y="1340768"/>
                <a:ext cx="1473993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</a:t>
            </a:r>
            <a:r>
              <a:rPr lang="en-US" altLang="zh-TW" dirty="0"/>
              <a:t>topological sort</a:t>
            </a:r>
            <a:r>
              <a:rPr lang="zh-TW" altLang="en-US" dirty="0"/>
              <a:t>正確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Lemma 22.11: G</a:t>
            </a:r>
            <a:r>
              <a:rPr lang="zh-TW" altLang="en-US" dirty="0"/>
              <a:t>是</a:t>
            </a:r>
            <a:r>
              <a:rPr lang="en-US" altLang="zh-TW" dirty="0"/>
              <a:t>acyclic </a:t>
            </a:r>
            <a:r>
              <a:rPr lang="en-US" altLang="zh-TW" dirty="0" err="1"/>
              <a:t>iff</a:t>
            </a:r>
            <a:r>
              <a:rPr lang="en-US" altLang="zh-TW" dirty="0"/>
              <a:t> G</a:t>
            </a:r>
            <a:r>
              <a:rPr lang="zh-TW" altLang="en-US" dirty="0"/>
              <a:t>的</a:t>
            </a:r>
            <a:r>
              <a:rPr lang="en-US" altLang="zh-TW" dirty="0"/>
              <a:t>depth-first search</a:t>
            </a:r>
            <a:r>
              <a:rPr lang="zh-TW" altLang="en-US" dirty="0"/>
              <a:t>沒有</a:t>
            </a:r>
            <a:r>
              <a:rPr lang="en-US" altLang="zh-TW" dirty="0"/>
              <a:t>back edges</a:t>
            </a:r>
          </a:p>
          <a:p>
            <a:r>
              <a:rPr lang="zh-TW" altLang="en-US" dirty="0"/>
              <a:t>證明</a:t>
            </a:r>
            <a:r>
              <a:rPr lang="en-US" altLang="zh-TW" dirty="0"/>
              <a:t>: </a:t>
            </a:r>
          </a:p>
          <a:p>
            <a:r>
              <a:rPr lang="en-US" altLang="zh-TW" dirty="0">
                <a:sym typeface="Wingdings" pitchFamily="2" charset="2"/>
              </a:rPr>
              <a:t>()</a:t>
            </a:r>
            <a:r>
              <a:rPr lang="zh-TW" altLang="en-US" dirty="0">
                <a:sym typeface="Wingdings" pitchFamily="2" charset="2"/>
              </a:rPr>
              <a:t>假設有</a:t>
            </a:r>
            <a:r>
              <a:rPr lang="en-US" altLang="zh-TW" dirty="0">
                <a:sym typeface="Wingdings" pitchFamily="2" charset="2"/>
              </a:rPr>
              <a:t>back edge &lt;</a:t>
            </a:r>
            <a:r>
              <a:rPr lang="en-US" altLang="zh-TW" dirty="0" err="1">
                <a:sym typeface="Wingdings" pitchFamily="2" charset="2"/>
              </a:rPr>
              <a:t>u,v</a:t>
            </a:r>
            <a:r>
              <a:rPr lang="en-US" altLang="zh-TW" dirty="0">
                <a:sym typeface="Wingdings" pitchFamily="2" charset="2"/>
              </a:rPr>
              <a:t>&gt;, </a:t>
            </a:r>
            <a:r>
              <a:rPr lang="zh-TW" altLang="en-US" dirty="0">
                <a:sym typeface="Wingdings" pitchFamily="2" charset="2"/>
              </a:rPr>
              <a:t>那麼</a:t>
            </a:r>
            <a:r>
              <a:rPr lang="en-US" altLang="zh-TW" dirty="0">
                <a:sym typeface="Wingdings" pitchFamily="2" charset="2"/>
              </a:rPr>
              <a:t>v</a:t>
            </a:r>
            <a:r>
              <a:rPr lang="zh-TW" altLang="en-US" dirty="0">
                <a:sym typeface="Wingdings" pitchFamily="2" charset="2"/>
              </a:rPr>
              <a:t>在</a:t>
            </a:r>
            <a:r>
              <a:rPr lang="en-US" altLang="zh-TW" dirty="0">
                <a:sym typeface="Wingdings" pitchFamily="2" charset="2"/>
              </a:rPr>
              <a:t>depth-first forest</a:t>
            </a:r>
            <a:r>
              <a:rPr lang="zh-TW" altLang="en-US" dirty="0">
                <a:sym typeface="Wingdings" pitchFamily="2" charset="2"/>
              </a:rPr>
              <a:t>裡面應該是</a:t>
            </a:r>
            <a:r>
              <a:rPr lang="en-US" altLang="zh-TW" dirty="0">
                <a:sym typeface="Wingdings" pitchFamily="2" charset="2"/>
              </a:rPr>
              <a:t>u</a:t>
            </a:r>
            <a:r>
              <a:rPr lang="zh-TW" altLang="en-US" dirty="0">
                <a:sym typeface="Wingdings" pitchFamily="2" charset="2"/>
              </a:rPr>
              <a:t>的祖先</a:t>
            </a:r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可是這樣的話表示可以用另外一條沿著</a:t>
            </a:r>
            <a:r>
              <a:rPr lang="en-US" altLang="zh-TW" dirty="0">
                <a:sym typeface="Wingdings" pitchFamily="2" charset="2"/>
              </a:rPr>
              <a:t>tree edges</a:t>
            </a:r>
            <a:r>
              <a:rPr lang="zh-TW" altLang="en-US" dirty="0">
                <a:sym typeface="Wingdings" pitchFamily="2" charset="2"/>
              </a:rPr>
              <a:t>從</a:t>
            </a:r>
            <a:r>
              <a:rPr lang="en-US" altLang="zh-TW" dirty="0">
                <a:sym typeface="Wingdings" pitchFamily="2" charset="2"/>
              </a:rPr>
              <a:t>v</a:t>
            </a:r>
            <a:r>
              <a:rPr lang="zh-TW" altLang="en-US" dirty="0">
                <a:sym typeface="Wingdings" pitchFamily="2" charset="2"/>
              </a:rPr>
              <a:t>走到</a:t>
            </a:r>
            <a:r>
              <a:rPr lang="en-US" altLang="zh-TW" dirty="0">
                <a:sym typeface="Wingdings" pitchFamily="2" charset="2"/>
              </a:rPr>
              <a:t>u, </a:t>
            </a:r>
            <a:r>
              <a:rPr lang="zh-TW" altLang="en-US" dirty="0">
                <a:sym typeface="Wingdings" pitchFamily="2" charset="2"/>
              </a:rPr>
              <a:t>這樣就有 </a:t>
            </a:r>
            <a:r>
              <a:rPr lang="en-US" altLang="zh-TW" dirty="0" err="1">
                <a:sym typeface="Wingdings" pitchFamily="2" charset="2"/>
              </a:rPr>
              <a:t>vuv</a:t>
            </a:r>
            <a:r>
              <a:rPr lang="zh-TW" altLang="en-US" dirty="0">
                <a:sym typeface="Wingdings" pitchFamily="2" charset="2"/>
              </a:rPr>
              <a:t>的</a:t>
            </a:r>
            <a:r>
              <a:rPr lang="en-US" altLang="zh-TW" dirty="0">
                <a:sym typeface="Wingdings" pitchFamily="2" charset="2"/>
              </a:rPr>
              <a:t>cycle.</a:t>
            </a:r>
            <a:r>
              <a:rPr lang="zh-TW" altLang="en-US" dirty="0">
                <a:sym typeface="Wingdings" pitchFamily="2" charset="2"/>
              </a:rPr>
              <a:t> 矛盾</a:t>
            </a:r>
            <a:r>
              <a:rPr lang="en-US" altLang="zh-TW" dirty="0">
                <a:sym typeface="Wingdings" pitchFamily="2" charset="2"/>
              </a:rPr>
              <a:t>. </a:t>
            </a:r>
            <a:r>
              <a:rPr lang="zh-TW" altLang="en-US" dirty="0">
                <a:sym typeface="Wingdings" pitchFamily="2" charset="2"/>
              </a:rPr>
              <a:t>所以應該沒有</a:t>
            </a:r>
            <a:r>
              <a:rPr lang="en-US" altLang="zh-TW" dirty="0">
                <a:sym typeface="Wingdings" pitchFamily="2" charset="2"/>
              </a:rPr>
              <a:t>back edges.</a:t>
            </a:r>
          </a:p>
          <a:p>
            <a:r>
              <a:rPr lang="en-US" altLang="zh-TW" dirty="0">
                <a:sym typeface="Wingdings" pitchFamily="2" charset="2"/>
              </a:rPr>
              <a:t>()</a:t>
            </a:r>
            <a:r>
              <a:rPr lang="zh-TW" altLang="en-US" dirty="0">
                <a:sym typeface="Wingdings" pitchFamily="2" charset="2"/>
              </a:rPr>
              <a:t>假設有一個</a:t>
            </a:r>
            <a:r>
              <a:rPr lang="en-US" altLang="zh-TW" dirty="0">
                <a:sym typeface="Wingdings" pitchFamily="2" charset="2"/>
              </a:rPr>
              <a:t>cycle c</a:t>
            </a:r>
            <a:r>
              <a:rPr lang="zh-TW" altLang="en-US" dirty="0">
                <a:sym typeface="Wingdings" pitchFamily="2" charset="2"/>
              </a:rPr>
              <a:t>在</a:t>
            </a:r>
            <a:r>
              <a:rPr lang="en-US" altLang="zh-TW" dirty="0">
                <a:sym typeface="Wingdings" pitchFamily="2" charset="2"/>
              </a:rPr>
              <a:t>G</a:t>
            </a:r>
            <a:r>
              <a:rPr lang="zh-TW" altLang="en-US" dirty="0">
                <a:sym typeface="Wingdings" pitchFamily="2" charset="2"/>
              </a:rPr>
              <a:t>中</a:t>
            </a:r>
            <a:r>
              <a:rPr lang="en-US" altLang="zh-TW" dirty="0">
                <a:sym typeface="Wingdings" pitchFamily="2" charset="2"/>
              </a:rPr>
              <a:t>. </a:t>
            </a:r>
          </a:p>
          <a:p>
            <a:r>
              <a:rPr lang="en-US" altLang="zh-TW" dirty="0">
                <a:sym typeface="Wingdings" pitchFamily="2" charset="2"/>
              </a:rPr>
              <a:t>v</a:t>
            </a:r>
            <a:r>
              <a:rPr lang="zh-TW" altLang="en-US" dirty="0">
                <a:sym typeface="Wingdings" pitchFamily="2" charset="2"/>
              </a:rPr>
              <a:t>是 </a:t>
            </a:r>
            <a:r>
              <a:rPr lang="en-US" altLang="zh-TW" dirty="0">
                <a:sym typeface="Wingdings" pitchFamily="2" charset="2"/>
              </a:rPr>
              <a:t>c</a:t>
            </a:r>
            <a:r>
              <a:rPr lang="zh-TW" altLang="en-US" dirty="0">
                <a:sym typeface="Wingdings" pitchFamily="2" charset="2"/>
              </a:rPr>
              <a:t>裡面第一個被</a:t>
            </a:r>
            <a:r>
              <a:rPr lang="en-US" altLang="zh-TW" dirty="0">
                <a:sym typeface="Wingdings" pitchFamily="2" charset="2"/>
              </a:rPr>
              <a:t>discover</a:t>
            </a:r>
            <a:r>
              <a:rPr lang="zh-TW" altLang="en-US" dirty="0">
                <a:sym typeface="Wingdings" pitchFamily="2" charset="2"/>
              </a:rPr>
              <a:t>的</a:t>
            </a:r>
            <a:r>
              <a:rPr lang="en-US" altLang="zh-TW" dirty="0">
                <a:sym typeface="Wingdings" pitchFamily="2" charset="2"/>
              </a:rPr>
              <a:t>vertex. &lt;</a:t>
            </a:r>
            <a:r>
              <a:rPr lang="en-US" altLang="zh-TW" dirty="0" err="1">
                <a:sym typeface="Wingdings" pitchFamily="2" charset="2"/>
              </a:rPr>
              <a:t>u,v</a:t>
            </a:r>
            <a:r>
              <a:rPr lang="en-US" altLang="zh-TW" dirty="0">
                <a:sym typeface="Wingdings" pitchFamily="2" charset="2"/>
              </a:rPr>
              <a:t>&gt;</a:t>
            </a:r>
            <a:r>
              <a:rPr lang="zh-TW" altLang="en-US" dirty="0">
                <a:sym typeface="Wingdings" pitchFamily="2" charset="2"/>
              </a:rPr>
              <a:t>是</a:t>
            </a:r>
            <a:r>
              <a:rPr lang="en-US" altLang="zh-TW" dirty="0">
                <a:sym typeface="Wingdings" pitchFamily="2" charset="2"/>
              </a:rPr>
              <a:t>c</a:t>
            </a:r>
            <a:r>
              <a:rPr lang="zh-TW" altLang="en-US" dirty="0">
                <a:sym typeface="Wingdings" pitchFamily="2" charset="2"/>
              </a:rPr>
              <a:t>裡面某一條邊</a:t>
            </a:r>
            <a:r>
              <a:rPr lang="en-US" altLang="zh-TW" dirty="0">
                <a:sym typeface="Wingdings" pitchFamily="2" charset="2"/>
              </a:rPr>
              <a:t>.</a:t>
            </a:r>
          </a:p>
          <a:p>
            <a:r>
              <a:rPr lang="en-US" altLang="zh-TW" dirty="0" err="1">
                <a:sym typeface="Wingdings" pitchFamily="2" charset="2"/>
              </a:rPr>
              <a:t>v.d</a:t>
            </a:r>
            <a:r>
              <a:rPr lang="zh-TW" altLang="en-US" dirty="0">
                <a:sym typeface="Wingdings" pitchFamily="2" charset="2"/>
              </a:rPr>
              <a:t>的時候</a:t>
            </a:r>
            <a:r>
              <a:rPr lang="en-US" altLang="zh-TW" dirty="0">
                <a:sym typeface="Wingdings" pitchFamily="2" charset="2"/>
              </a:rPr>
              <a:t>, </a:t>
            </a:r>
            <a:r>
              <a:rPr lang="en-US" altLang="zh-TW" dirty="0" err="1">
                <a:sym typeface="Wingdings" pitchFamily="2" charset="2"/>
              </a:rPr>
              <a:t>vu</a:t>
            </a:r>
            <a:r>
              <a:rPr lang="zh-TW" altLang="en-US" dirty="0">
                <a:sym typeface="Wingdings" pitchFamily="2" charset="2"/>
              </a:rPr>
              <a:t>都是白色</a:t>
            </a:r>
            <a:r>
              <a:rPr lang="en-US" altLang="zh-TW" dirty="0">
                <a:sym typeface="Wingdings" pitchFamily="2" charset="2"/>
              </a:rPr>
              <a:t>vertex, </a:t>
            </a:r>
            <a:r>
              <a:rPr lang="zh-TW" altLang="en-US" dirty="0">
                <a:sym typeface="Wingdings" pitchFamily="2" charset="2"/>
              </a:rPr>
              <a:t>因此根據白路徑定理</a:t>
            </a:r>
            <a:r>
              <a:rPr lang="en-US" altLang="zh-TW" dirty="0">
                <a:sym typeface="Wingdings" pitchFamily="2" charset="2"/>
              </a:rPr>
              <a:t>, u</a:t>
            </a:r>
            <a:r>
              <a:rPr lang="zh-TW" altLang="en-US" dirty="0">
                <a:sym typeface="Wingdings" pitchFamily="2" charset="2"/>
              </a:rPr>
              <a:t>會變成</a:t>
            </a:r>
            <a:r>
              <a:rPr lang="en-US" altLang="zh-TW" dirty="0">
                <a:sym typeface="Wingdings" pitchFamily="2" charset="2"/>
              </a:rPr>
              <a:t>v</a:t>
            </a:r>
            <a:r>
              <a:rPr lang="zh-TW" altLang="en-US" dirty="0">
                <a:sym typeface="Wingdings" pitchFamily="2" charset="2"/>
              </a:rPr>
              <a:t>的子孫</a:t>
            </a:r>
            <a:r>
              <a:rPr lang="en-US" altLang="zh-TW" dirty="0">
                <a:sym typeface="Wingdings" pitchFamily="2" charset="2"/>
              </a:rPr>
              <a:t>, </a:t>
            </a:r>
            <a:r>
              <a:rPr lang="zh-TW" altLang="en-US" dirty="0">
                <a:sym typeface="Wingdings" pitchFamily="2" charset="2"/>
              </a:rPr>
              <a:t>因此 </a:t>
            </a:r>
            <a:r>
              <a:rPr lang="en-US" altLang="zh-TW" dirty="0">
                <a:sym typeface="Wingdings" pitchFamily="2" charset="2"/>
              </a:rPr>
              <a:t>&lt;</a:t>
            </a:r>
            <a:r>
              <a:rPr lang="en-US" altLang="zh-TW" dirty="0" err="1">
                <a:sym typeface="Wingdings" pitchFamily="2" charset="2"/>
              </a:rPr>
              <a:t>u,v</a:t>
            </a:r>
            <a:r>
              <a:rPr lang="en-US" altLang="zh-TW" dirty="0">
                <a:sym typeface="Wingdings" pitchFamily="2" charset="2"/>
              </a:rPr>
              <a:t>&gt;</a:t>
            </a:r>
            <a:r>
              <a:rPr lang="zh-TW" altLang="en-US" dirty="0">
                <a:sym typeface="Wingdings" pitchFamily="2" charset="2"/>
              </a:rPr>
              <a:t>是</a:t>
            </a:r>
            <a:r>
              <a:rPr lang="en-US" altLang="zh-TW" dirty="0">
                <a:sym typeface="Wingdings" pitchFamily="2" charset="2"/>
              </a:rPr>
              <a:t>back edge. </a:t>
            </a:r>
            <a:r>
              <a:rPr lang="zh-TW" altLang="en-US" dirty="0">
                <a:sym typeface="Wingdings" pitchFamily="2" charset="2"/>
              </a:rPr>
              <a:t>矛盾</a:t>
            </a:r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因此沒有</a:t>
            </a:r>
            <a:r>
              <a:rPr lang="en-US" altLang="zh-TW" dirty="0">
                <a:sym typeface="Wingdings" pitchFamily="2" charset="2"/>
              </a:rPr>
              <a:t>cycle.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</a:t>
            </a:r>
            <a:r>
              <a:rPr lang="en-US" altLang="zh-TW" dirty="0"/>
              <a:t>topological sorting</a:t>
            </a:r>
            <a:r>
              <a:rPr lang="zh-TW" altLang="en-US" dirty="0"/>
              <a:t>正確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證明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假設我們在</a:t>
            </a:r>
            <a:r>
              <a:rPr lang="en-US" altLang="zh-TW" dirty="0"/>
              <a:t>G</a:t>
            </a:r>
            <a:r>
              <a:rPr lang="zh-TW" altLang="en-US" dirty="0"/>
              <a:t>這個</a:t>
            </a:r>
            <a:r>
              <a:rPr lang="en-US" altLang="zh-TW" dirty="0"/>
              <a:t>DAG</a:t>
            </a:r>
            <a:r>
              <a:rPr lang="zh-TW" altLang="en-US" dirty="0"/>
              <a:t>上跑</a:t>
            </a:r>
            <a:r>
              <a:rPr lang="en-US" altLang="zh-TW" dirty="0"/>
              <a:t>DFS</a:t>
            </a:r>
          </a:p>
          <a:p>
            <a:r>
              <a:rPr lang="zh-TW" altLang="en-US" dirty="0"/>
              <a:t>那麼對任何兩</a:t>
            </a:r>
            <a:r>
              <a:rPr lang="en-US" altLang="zh-TW" dirty="0"/>
              <a:t>vertex </a:t>
            </a:r>
            <a:r>
              <a:rPr lang="en-US" altLang="zh-TW" dirty="0" err="1"/>
              <a:t>u,v</a:t>
            </a:r>
            <a:r>
              <a:rPr lang="en-US" altLang="zh-TW" dirty="0"/>
              <a:t>, </a:t>
            </a:r>
            <a:r>
              <a:rPr lang="zh-TW" altLang="en-US" dirty="0"/>
              <a:t>如果</a:t>
            </a:r>
            <a:r>
              <a:rPr lang="en-US" altLang="zh-TW" dirty="0"/>
              <a:t>G</a:t>
            </a:r>
            <a:r>
              <a:rPr lang="zh-TW" altLang="en-US" dirty="0"/>
              <a:t>裡面有</a:t>
            </a:r>
            <a:r>
              <a:rPr lang="en-US" altLang="zh-TW" dirty="0"/>
              <a:t>&lt;</a:t>
            </a:r>
            <a:r>
              <a:rPr lang="en-US" altLang="zh-TW" dirty="0" err="1"/>
              <a:t>u,v</a:t>
            </a:r>
            <a:r>
              <a:rPr lang="en-US" altLang="zh-TW" dirty="0"/>
              <a:t>&gt;, </a:t>
            </a:r>
            <a:r>
              <a:rPr lang="zh-TW" altLang="en-US" dirty="0"/>
              <a:t>則</a:t>
            </a:r>
            <a:r>
              <a:rPr lang="en-US" altLang="zh-TW" dirty="0" err="1"/>
              <a:t>v.f</a:t>
            </a:r>
            <a:r>
              <a:rPr lang="en-US" altLang="zh-TW" dirty="0"/>
              <a:t>&lt;</a:t>
            </a:r>
            <a:r>
              <a:rPr lang="en-US" altLang="zh-TW" dirty="0" err="1"/>
              <a:t>u.f</a:t>
            </a:r>
            <a:r>
              <a:rPr lang="en-US" altLang="zh-TW" dirty="0"/>
              <a:t>. </a:t>
            </a:r>
            <a:r>
              <a:rPr lang="zh-TW" altLang="en-US" dirty="0"/>
              <a:t>說明如下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某個邊</a:t>
            </a:r>
            <a:r>
              <a:rPr lang="en-US" altLang="zh-TW" dirty="0"/>
              <a:t>&lt;</a:t>
            </a:r>
            <a:r>
              <a:rPr lang="en-US" altLang="zh-TW" dirty="0" err="1"/>
              <a:t>u,v</a:t>
            </a:r>
            <a:r>
              <a:rPr lang="en-US" altLang="zh-TW" dirty="0"/>
              <a:t>&gt;</a:t>
            </a:r>
            <a:r>
              <a:rPr lang="zh-TW" altLang="en-US" dirty="0"/>
              <a:t>被</a:t>
            </a:r>
            <a:r>
              <a:rPr lang="en-US" altLang="zh-TW" dirty="0"/>
              <a:t>DFS</a:t>
            </a:r>
            <a:r>
              <a:rPr lang="zh-TW" altLang="en-US" dirty="0"/>
              <a:t>經過的時候</a:t>
            </a:r>
            <a:r>
              <a:rPr lang="en-US" altLang="zh-TW" dirty="0"/>
              <a:t>, v</a:t>
            </a:r>
            <a:r>
              <a:rPr lang="zh-TW" altLang="en-US" dirty="0"/>
              <a:t>不可以是灰色的</a:t>
            </a:r>
            <a:r>
              <a:rPr lang="en-US" altLang="zh-TW" dirty="0"/>
              <a:t>, </a:t>
            </a:r>
            <a:r>
              <a:rPr lang="zh-TW" altLang="en-US" dirty="0"/>
              <a:t>因為這樣的話</a:t>
            </a:r>
            <a:r>
              <a:rPr lang="en-US" altLang="zh-TW" dirty="0"/>
              <a:t>, v</a:t>
            </a:r>
            <a:r>
              <a:rPr lang="zh-TW" altLang="en-US" dirty="0"/>
              <a:t>就應該會是</a:t>
            </a:r>
            <a:r>
              <a:rPr lang="en-US" altLang="zh-TW" dirty="0"/>
              <a:t>u</a:t>
            </a:r>
            <a:r>
              <a:rPr lang="zh-TW" altLang="en-US" dirty="0"/>
              <a:t>的祖先</a:t>
            </a:r>
            <a:r>
              <a:rPr lang="en-US" altLang="zh-TW" dirty="0"/>
              <a:t>, </a:t>
            </a:r>
            <a:r>
              <a:rPr lang="zh-TW" altLang="en-US" dirty="0"/>
              <a:t>這樣的話就有</a:t>
            </a:r>
            <a:r>
              <a:rPr lang="en-US" altLang="zh-TW" dirty="0"/>
              <a:t>back edge</a:t>
            </a:r>
            <a:r>
              <a:rPr lang="zh-TW" altLang="en-US" dirty="0"/>
              <a:t>了 </a:t>
            </a:r>
            <a:r>
              <a:rPr lang="en-US" altLang="zh-TW" dirty="0"/>
              <a:t>(</a:t>
            </a:r>
            <a:r>
              <a:rPr lang="zh-TW" altLang="en-US" dirty="0"/>
              <a:t>根據前一頁的定理</a:t>
            </a:r>
            <a:r>
              <a:rPr lang="en-US" altLang="zh-TW" dirty="0"/>
              <a:t>, </a:t>
            </a:r>
            <a:r>
              <a:rPr lang="zh-TW" altLang="en-US" dirty="0"/>
              <a:t>矛盾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所以</a:t>
            </a:r>
            <a:r>
              <a:rPr lang="en-US" altLang="zh-TW" dirty="0"/>
              <a:t>v</a:t>
            </a:r>
            <a:r>
              <a:rPr lang="zh-TW" altLang="en-US" dirty="0"/>
              <a:t>只能是黑或白色</a:t>
            </a:r>
            <a:r>
              <a:rPr lang="en-US" altLang="zh-TW" dirty="0"/>
              <a:t>. </a:t>
            </a:r>
          </a:p>
          <a:p>
            <a:r>
              <a:rPr lang="zh-TW" altLang="en-US" dirty="0"/>
              <a:t>如果</a:t>
            </a:r>
            <a:r>
              <a:rPr lang="en-US" altLang="zh-TW" dirty="0"/>
              <a:t>v</a:t>
            </a:r>
            <a:r>
              <a:rPr lang="zh-TW" altLang="en-US" dirty="0"/>
              <a:t>是白色的</a:t>
            </a:r>
            <a:r>
              <a:rPr lang="en-US" altLang="zh-TW" dirty="0"/>
              <a:t>, </a:t>
            </a:r>
            <a:r>
              <a:rPr lang="zh-TW" altLang="en-US" dirty="0"/>
              <a:t>那</a:t>
            </a:r>
            <a:r>
              <a:rPr lang="en-US" altLang="zh-TW" dirty="0"/>
              <a:t>v</a:t>
            </a:r>
            <a:r>
              <a:rPr lang="zh-TW" altLang="en-US" dirty="0"/>
              <a:t>就是</a:t>
            </a:r>
            <a:r>
              <a:rPr lang="en-US" altLang="zh-TW" dirty="0"/>
              <a:t>u</a:t>
            </a:r>
            <a:r>
              <a:rPr lang="zh-TW" altLang="en-US" dirty="0"/>
              <a:t>的子孫</a:t>
            </a:r>
            <a:r>
              <a:rPr lang="en-US" altLang="zh-TW" dirty="0"/>
              <a:t>, </a:t>
            </a:r>
            <a:r>
              <a:rPr lang="en-US" altLang="zh-TW" dirty="0" err="1"/>
              <a:t>v.f</a:t>
            </a:r>
            <a:r>
              <a:rPr lang="en-US" altLang="zh-TW" dirty="0"/>
              <a:t>&lt;</a:t>
            </a:r>
            <a:r>
              <a:rPr lang="en-US" altLang="zh-TW" dirty="0" err="1"/>
              <a:t>u.f</a:t>
            </a:r>
            <a:endParaRPr lang="en-US" altLang="zh-TW" dirty="0"/>
          </a:p>
          <a:p>
            <a:r>
              <a:rPr lang="zh-TW" altLang="en-US" dirty="0"/>
              <a:t>如果</a:t>
            </a:r>
            <a:r>
              <a:rPr lang="en-US" altLang="zh-TW" dirty="0"/>
              <a:t>v</a:t>
            </a:r>
            <a:r>
              <a:rPr lang="zh-TW" altLang="en-US" dirty="0"/>
              <a:t>是黑色的</a:t>
            </a:r>
            <a:r>
              <a:rPr lang="en-US" altLang="zh-TW" dirty="0"/>
              <a:t>, </a:t>
            </a:r>
            <a:r>
              <a:rPr lang="zh-TW" altLang="en-US" dirty="0"/>
              <a:t>那</a:t>
            </a:r>
            <a:r>
              <a:rPr lang="en-US" altLang="zh-TW" dirty="0"/>
              <a:t>v</a:t>
            </a:r>
            <a:r>
              <a:rPr lang="zh-TW" altLang="en-US" dirty="0"/>
              <a:t>已完成且</a:t>
            </a:r>
            <a:r>
              <a:rPr lang="en-US" altLang="zh-TW" dirty="0" err="1"/>
              <a:t>v.f</a:t>
            </a:r>
            <a:r>
              <a:rPr lang="zh-TW" altLang="en-US" dirty="0"/>
              <a:t>已經被設定</a:t>
            </a:r>
            <a:r>
              <a:rPr lang="en-US" altLang="zh-TW" dirty="0"/>
              <a:t>. </a:t>
            </a:r>
            <a:r>
              <a:rPr lang="zh-TW" altLang="en-US" dirty="0"/>
              <a:t>但是我們還在從</a:t>
            </a:r>
            <a:r>
              <a:rPr lang="en-US" altLang="zh-TW" dirty="0"/>
              <a:t>u</a:t>
            </a:r>
            <a:r>
              <a:rPr lang="zh-TW" altLang="en-US" dirty="0"/>
              <a:t>往外尋找</a:t>
            </a:r>
            <a:r>
              <a:rPr lang="en-US" altLang="zh-TW" dirty="0"/>
              <a:t>, </a:t>
            </a:r>
            <a:r>
              <a:rPr lang="zh-TW" altLang="en-US" dirty="0"/>
              <a:t>還沒有對</a:t>
            </a:r>
            <a:r>
              <a:rPr lang="en-US" altLang="zh-TW" dirty="0" err="1"/>
              <a:t>u.f</a:t>
            </a:r>
            <a:r>
              <a:rPr lang="zh-TW" altLang="en-US" dirty="0"/>
              <a:t>指定值</a:t>
            </a:r>
            <a:r>
              <a:rPr lang="en-US" altLang="zh-TW" dirty="0"/>
              <a:t>, </a:t>
            </a:r>
            <a:r>
              <a:rPr lang="zh-TW" altLang="en-US" dirty="0"/>
              <a:t>所以 </a:t>
            </a:r>
            <a:r>
              <a:rPr lang="en-US" altLang="zh-TW" dirty="0" err="1"/>
              <a:t>v.f</a:t>
            </a:r>
            <a:r>
              <a:rPr lang="en-US" altLang="zh-TW" dirty="0"/>
              <a:t>&lt;</a:t>
            </a:r>
            <a:r>
              <a:rPr lang="en-US" altLang="zh-TW" dirty="0" err="1"/>
              <a:t>u.f</a:t>
            </a:r>
            <a:endParaRPr lang="en-US" altLang="zh-TW" dirty="0"/>
          </a:p>
          <a:p>
            <a:r>
              <a:rPr lang="zh-TW" altLang="en-US" dirty="0"/>
              <a:t>所以對任何</a:t>
            </a:r>
            <a:r>
              <a:rPr lang="en-US" altLang="zh-TW" dirty="0"/>
              <a:t>edge &lt;</a:t>
            </a:r>
            <a:r>
              <a:rPr lang="en-US" altLang="zh-TW" dirty="0" err="1"/>
              <a:t>u,v</a:t>
            </a:r>
            <a:r>
              <a:rPr lang="en-US" altLang="zh-TW" dirty="0"/>
              <a:t>&gt;, </a:t>
            </a:r>
            <a:r>
              <a:rPr lang="en-US" altLang="zh-TW"/>
              <a:t>u.f</a:t>
            </a:r>
            <a:r>
              <a:rPr lang="en-US" altLang="zh-TW" dirty="0"/>
              <a:t>&gt;</a:t>
            </a:r>
            <a:r>
              <a:rPr lang="en-US" altLang="zh-TW" dirty="0" err="1"/>
              <a:t>v.f</a:t>
            </a:r>
            <a:r>
              <a:rPr lang="zh-TW" altLang="en-US" dirty="0"/>
              <a:t>都成立</a:t>
            </a:r>
            <a:r>
              <a:rPr lang="en-US" altLang="zh-TW" dirty="0"/>
              <a:t>.</a:t>
            </a:r>
          </a:p>
          <a:p>
            <a:r>
              <a:rPr lang="en-US" altLang="zh-TW" dirty="0" err="1"/>
              <a:t>v.f</a:t>
            </a:r>
            <a:r>
              <a:rPr lang="zh-TW" altLang="en-US" dirty="0"/>
              <a:t>值越小的放越後面</a:t>
            </a:r>
            <a:r>
              <a:rPr lang="en-US" altLang="zh-TW" dirty="0"/>
              <a:t>, </a:t>
            </a:r>
            <a:r>
              <a:rPr lang="zh-TW" altLang="en-US" dirty="0"/>
              <a:t>所以只要有</a:t>
            </a:r>
            <a:r>
              <a:rPr lang="en-US" altLang="zh-TW" dirty="0"/>
              <a:t>&lt;</a:t>
            </a:r>
            <a:r>
              <a:rPr lang="en-US" altLang="zh-TW" dirty="0" err="1"/>
              <a:t>u,v</a:t>
            </a:r>
            <a:r>
              <a:rPr lang="en-US" altLang="zh-TW" dirty="0"/>
              <a:t>&gt;, u</a:t>
            </a:r>
            <a:r>
              <a:rPr lang="zh-TW" altLang="en-US" dirty="0"/>
              <a:t>都會比</a:t>
            </a:r>
            <a:r>
              <a:rPr lang="en-US" altLang="zh-TW" dirty="0"/>
              <a:t>v</a:t>
            </a:r>
            <a:r>
              <a:rPr lang="zh-TW" altLang="en-US" dirty="0"/>
              <a:t>先做 </a:t>
            </a:r>
            <a:endParaRPr lang="en-US" altLang="zh-TW" dirty="0"/>
          </a:p>
          <a:p>
            <a:r>
              <a:rPr lang="zh-TW" altLang="en-US" dirty="0"/>
              <a:t>證畢</a:t>
            </a:r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4F69-382D-4C53-AE62-8E7A689EA7F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 Edge &amp; </a:t>
            </a:r>
            <a:r>
              <a:rPr lang="en-US" altLang="zh-TW" dirty="0" err="1"/>
              <a:t>Multigraph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587421" y="24804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587421" y="406458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795333" y="34165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523525" y="32923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8" name="直線接點 7"/>
          <p:cNvCxnSpPr>
            <a:stCxn id="4" idx="3"/>
            <a:endCxn id="6" idx="7"/>
          </p:cNvCxnSpPr>
          <p:nvPr/>
        </p:nvCxnSpPr>
        <p:spPr>
          <a:xfrm flipH="1">
            <a:off x="6041184" y="2726263"/>
            <a:ext cx="588418" cy="73243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6833272" y="2726263"/>
            <a:ext cx="732434" cy="60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7"/>
            <a:endCxn id="7" idx="3"/>
          </p:cNvCxnSpPr>
          <p:nvPr/>
        </p:nvCxnSpPr>
        <p:spPr>
          <a:xfrm flipV="1">
            <a:off x="6833272" y="3538202"/>
            <a:ext cx="732434" cy="568567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1"/>
            <a:endCxn id="6" idx="5"/>
          </p:cNvCxnSpPr>
          <p:nvPr/>
        </p:nvCxnSpPr>
        <p:spPr>
          <a:xfrm flipH="1" flipV="1">
            <a:off x="6041184" y="3662367"/>
            <a:ext cx="588418" cy="44440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手繪多邊形 13"/>
          <p:cNvSpPr/>
          <p:nvPr/>
        </p:nvSpPr>
        <p:spPr>
          <a:xfrm>
            <a:off x="6335393" y="1981129"/>
            <a:ext cx="748543" cy="499283"/>
          </a:xfrm>
          <a:custGeom>
            <a:avLst/>
            <a:gdLst>
              <a:gd name="connsiteX0" fmla="*/ 391795 w 748543"/>
              <a:gd name="connsiteY0" fmla="*/ 499283 h 499283"/>
              <a:gd name="connsiteX1" fmla="*/ 8618 w 748543"/>
              <a:gd name="connsiteY1" fmla="*/ 63855 h 499283"/>
              <a:gd name="connsiteX2" fmla="*/ 722720 w 748543"/>
              <a:gd name="connsiteY2" fmla="*/ 37729 h 499283"/>
              <a:gd name="connsiteX3" fmla="*/ 522423 w 748543"/>
              <a:gd name="connsiteY3" fmla="*/ 403489 h 499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43" h="499283">
                <a:moveTo>
                  <a:pt x="391795" y="499283"/>
                </a:moveTo>
                <a:cubicBezTo>
                  <a:pt x="172629" y="320032"/>
                  <a:pt x="-46536" y="140781"/>
                  <a:pt x="8618" y="63855"/>
                </a:cubicBezTo>
                <a:cubicBezTo>
                  <a:pt x="63772" y="-13071"/>
                  <a:pt x="637086" y="-18877"/>
                  <a:pt x="722720" y="37729"/>
                </a:cubicBezTo>
                <a:cubicBezTo>
                  <a:pt x="808354" y="94335"/>
                  <a:pt x="665388" y="248912"/>
                  <a:pt x="522423" y="403489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2123728" y="254785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2123728" y="413203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1331640" y="348396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3059832" y="33597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28" name="直線接點 27"/>
          <p:cNvCxnSpPr>
            <a:stCxn id="24" idx="3"/>
            <a:endCxn id="26" idx="7"/>
          </p:cNvCxnSpPr>
          <p:nvPr/>
        </p:nvCxnSpPr>
        <p:spPr>
          <a:xfrm flipH="1">
            <a:off x="1577491" y="2793710"/>
            <a:ext cx="588418" cy="732434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4" idx="5"/>
            <a:endCxn id="27" idx="1"/>
          </p:cNvCxnSpPr>
          <p:nvPr/>
        </p:nvCxnSpPr>
        <p:spPr>
          <a:xfrm>
            <a:off x="2369579" y="2793710"/>
            <a:ext cx="732434" cy="60826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5" idx="7"/>
            <a:endCxn id="27" idx="3"/>
          </p:cNvCxnSpPr>
          <p:nvPr/>
        </p:nvCxnSpPr>
        <p:spPr>
          <a:xfrm flipV="1">
            <a:off x="2369579" y="3605649"/>
            <a:ext cx="732434" cy="56856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5" idx="1"/>
            <a:endCxn id="26" idx="5"/>
          </p:cNvCxnSpPr>
          <p:nvPr/>
        </p:nvCxnSpPr>
        <p:spPr>
          <a:xfrm flipH="1" flipV="1">
            <a:off x="1577491" y="3729814"/>
            <a:ext cx="588418" cy="44440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250688" y="1755466"/>
            <a:ext cx="1748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Graph with self-edges</a:t>
            </a:r>
          </a:p>
          <a:p>
            <a:r>
              <a:rPr lang="en-US" altLang="zh-TW" sz="2400" dirty="0"/>
              <a:t>&lt;</a:t>
            </a:r>
            <a:r>
              <a:rPr lang="en-US" altLang="zh-TW" sz="2400" dirty="0" err="1"/>
              <a:t>v,v</a:t>
            </a:r>
            <a:r>
              <a:rPr lang="en-US" altLang="zh-TW" sz="2400" dirty="0"/>
              <a:t>&gt;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87675" y="1965720"/>
            <a:ext cx="17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Multigraph</a:t>
            </a:r>
            <a:endParaRPr lang="zh-TW" altLang="en-US" sz="2400" dirty="0"/>
          </a:p>
        </p:txBody>
      </p:sp>
      <p:cxnSp>
        <p:nvCxnSpPr>
          <p:cNvPr id="36" name="直線接點 35"/>
          <p:cNvCxnSpPr/>
          <p:nvPr/>
        </p:nvCxnSpPr>
        <p:spPr>
          <a:xfrm flipV="1">
            <a:off x="2411760" y="3667731"/>
            <a:ext cx="732434" cy="56856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2327398" y="3537380"/>
            <a:ext cx="732434" cy="56856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14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  <p:bldP spid="24" grpId="0" animBg="1"/>
      <p:bldP spid="25" grpId="0" animBg="1"/>
      <p:bldP spid="26" grpId="0" animBg="1"/>
      <p:bldP spid="27" grpId="0" animBg="1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Maximum number of edges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一個有</a:t>
                </a:r>
                <a:r>
                  <a:rPr lang="en-US" altLang="zh-TW" dirty="0"/>
                  <a:t>n vertices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graph, </a:t>
                </a:r>
                <a:r>
                  <a:rPr lang="zh-TW" altLang="en-US" dirty="0"/>
                  <a:t>最多有幾個</a:t>
                </a:r>
                <a:r>
                  <a:rPr lang="en-US" altLang="zh-TW" dirty="0"/>
                  <a:t>edges?</a:t>
                </a:r>
              </a:p>
              <a:p>
                <a:r>
                  <a:rPr lang="zh-TW" altLang="en-US" dirty="0"/>
                  <a:t>一個有</a:t>
                </a:r>
                <a:r>
                  <a:rPr lang="en-US" altLang="zh-TW" dirty="0"/>
                  <a:t>n vertices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digraph, </a:t>
                </a:r>
                <a:r>
                  <a:rPr lang="zh-TW" altLang="en-US" dirty="0"/>
                  <a:t>最多有幾個</a:t>
                </a:r>
                <a:r>
                  <a:rPr lang="en-US" altLang="zh-TW" dirty="0"/>
                  <a:t>edges?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答案</a:t>
                </a:r>
                <a:r>
                  <a:rPr lang="en-US" altLang="zh-TW" dirty="0"/>
                  <a:t>: graph: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/>
                  <a:t>, </a:t>
                </a:r>
              </a:p>
              <a:p>
                <a:r>
                  <a:rPr lang="en-US" altLang="zh-TW" dirty="0"/>
                  <a:t>            digraph: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−1)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1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怎麼這麼多名詞</a:t>
            </a:r>
            <a:r>
              <a:rPr lang="en-US" altLang="zh-TW" dirty="0"/>
              <a:t>XD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/>
                  <a:t>相鄰</a:t>
                </a:r>
                <a:r>
                  <a:rPr lang="en-US" altLang="zh-TW" dirty="0"/>
                  <a:t>(adjacent): </a:t>
                </a:r>
                <a:br>
                  <a:rPr lang="en-US" altLang="zh-TW" dirty="0"/>
                </a:br>
                <a:r>
                  <a:rPr lang="zh-TW" altLang="en-US" dirty="0"/>
                  <a:t>如果有</a:t>
                </a:r>
                <a:r>
                  <a:rPr lang="en-US" altLang="zh-TW" dirty="0"/>
                  <a:t>edge (</a:t>
                </a:r>
                <a:r>
                  <a:rPr lang="en-US" altLang="zh-TW" dirty="0" err="1"/>
                  <a:t>u,v</a:t>
                </a:r>
                <a:r>
                  <a:rPr lang="en-US" altLang="zh-TW" dirty="0"/>
                  <a:t>), </a:t>
                </a:r>
                <a:r>
                  <a:rPr lang="zh-TW" altLang="en-US" dirty="0"/>
                  <a:t>那麼</a:t>
                </a:r>
                <a:r>
                  <a:rPr lang="en-US" altLang="zh-TW" dirty="0"/>
                  <a:t>u, v</a:t>
                </a:r>
                <a:r>
                  <a:rPr lang="zh-TW" altLang="en-US" dirty="0"/>
                  <a:t>兩</a:t>
                </a:r>
                <a:r>
                  <a:rPr lang="en-US" altLang="zh-TW" dirty="0"/>
                  <a:t>vertices</a:t>
                </a:r>
                <a:r>
                  <a:rPr lang="zh-TW" altLang="en-US" dirty="0"/>
                  <a:t>就是</a:t>
                </a:r>
                <a:r>
                  <a:rPr lang="en-US" altLang="zh-TW" dirty="0"/>
                  <a:t>adjacent. </a:t>
                </a:r>
                <a:br>
                  <a:rPr lang="en-US" altLang="zh-TW" dirty="0"/>
                </a:br>
                <a:endParaRPr lang="en-US" altLang="zh-TW" dirty="0"/>
              </a:p>
              <a:p>
                <a:r>
                  <a:rPr lang="zh-TW" altLang="en-US" dirty="0"/>
                  <a:t>如果有</a:t>
                </a:r>
                <a:r>
                  <a:rPr lang="en-US" altLang="zh-TW" dirty="0"/>
                  <a:t>edge &lt;</a:t>
                </a:r>
                <a:r>
                  <a:rPr lang="en-US" altLang="zh-TW" dirty="0" err="1"/>
                  <a:t>u,v</a:t>
                </a:r>
                <a:r>
                  <a:rPr lang="en-US" altLang="zh-TW" dirty="0"/>
                  <a:t>&gt; </a:t>
                </a:r>
                <a:r>
                  <a:rPr lang="zh-TW" altLang="en-US" dirty="0"/>
                  <a:t>那麼我們說 </a:t>
                </a:r>
                <a:br>
                  <a:rPr lang="en-US" altLang="zh-TW" dirty="0"/>
                </a:br>
                <a:r>
                  <a:rPr lang="en-US" altLang="zh-TW" dirty="0"/>
                  <a:t>v is adjacent to u.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(</a:t>
                </a:r>
                <a:r>
                  <a:rPr lang="zh-TW" altLang="en-US"/>
                  <a:t>有些資料結構</a:t>
                </a:r>
                <a:r>
                  <a:rPr lang="zh-TW" altLang="en-US" dirty="0"/>
                  <a:t>課本用相反的定義</a:t>
                </a:r>
                <a:r>
                  <a:rPr lang="en-US" altLang="zh-TW" dirty="0"/>
                  <a:t>T_T)</a:t>
                </a:r>
                <a:br>
                  <a:rPr lang="en-US" altLang="zh-TW" dirty="0"/>
                </a:br>
                <a:endParaRPr lang="en-US" altLang="zh-TW" dirty="0"/>
              </a:p>
              <a:p>
                <a:r>
                  <a:rPr lang="zh-TW" altLang="en-US" dirty="0"/>
                  <a:t>作用</a:t>
                </a:r>
                <a:r>
                  <a:rPr lang="en-US" altLang="zh-TW" dirty="0"/>
                  <a:t>(incident): </a:t>
                </a:r>
                <a:r>
                  <a:rPr lang="zh-TW" altLang="en-US" dirty="0"/>
                  <a:t>如果有</a:t>
                </a:r>
                <a:r>
                  <a:rPr lang="en-US" altLang="zh-TW" dirty="0"/>
                  <a:t>edge (</a:t>
                </a:r>
                <a:r>
                  <a:rPr lang="en-US" altLang="zh-TW" dirty="0" err="1"/>
                  <a:t>u,v</a:t>
                </a:r>
                <a:r>
                  <a:rPr lang="en-US" altLang="zh-TW" dirty="0"/>
                  <a:t>) </a:t>
                </a:r>
                <a:r>
                  <a:rPr lang="zh-TW" altLang="en-US" dirty="0"/>
                  <a:t>那麼</a:t>
                </a:r>
                <a:r>
                  <a:rPr lang="en-US" altLang="zh-TW" dirty="0"/>
                  <a:t>u, v</a:t>
                </a:r>
                <a:r>
                  <a:rPr lang="zh-TW" altLang="en-US" dirty="0"/>
                  <a:t>兩</a:t>
                </a:r>
                <a:r>
                  <a:rPr lang="en-US" altLang="zh-TW" dirty="0"/>
                  <a:t>vertices</a:t>
                </a:r>
                <a:r>
                  <a:rPr lang="zh-TW" altLang="en-US" dirty="0"/>
                  <a:t>就是</a:t>
                </a:r>
                <a:r>
                  <a:rPr lang="en-US" altLang="zh-TW" dirty="0"/>
                  <a:t>incident (</a:t>
                </a:r>
                <a:r>
                  <a:rPr lang="zh-TW" altLang="en-US" dirty="0"/>
                  <a:t>作用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 (</a:t>
                </a:r>
                <a:r>
                  <a:rPr lang="zh-TW" altLang="en-US" dirty="0"/>
                  <a:t>在</a:t>
                </a:r>
                <a:r>
                  <a:rPr lang="en-US" altLang="zh-TW" dirty="0"/>
                  <a:t>) u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 v</a:t>
                </a:r>
                <a:r>
                  <a:rPr lang="zh-TW" altLang="en-US" dirty="0"/>
                  <a:t>上面</a:t>
                </a:r>
                <a:endParaRPr lang="en-US" altLang="zh-TW" dirty="0"/>
              </a:p>
              <a:p>
                <a:r>
                  <a:rPr lang="en-US" altLang="zh-TW" dirty="0"/>
                  <a:t>&lt;</a:t>
                </a:r>
                <a:r>
                  <a:rPr lang="en-US" altLang="zh-TW" dirty="0" err="1"/>
                  <a:t>u,v</a:t>
                </a:r>
                <a:r>
                  <a:rPr lang="en-US" altLang="zh-TW" dirty="0"/>
                  <a:t>&gt; is incident </a:t>
                </a:r>
                <a:r>
                  <a:rPr lang="en-US" altLang="zh-TW" b="1" dirty="0"/>
                  <a:t>from</a:t>
                </a:r>
                <a:r>
                  <a:rPr lang="en-US" altLang="zh-TW" dirty="0"/>
                  <a:t> u and is incident </a:t>
                </a:r>
                <a:r>
                  <a:rPr lang="en-US" altLang="zh-TW" b="1" dirty="0"/>
                  <a:t>to</a:t>
                </a:r>
                <a:r>
                  <a:rPr lang="en-US" altLang="zh-TW" dirty="0"/>
                  <a:t> v.</a:t>
                </a:r>
              </a:p>
              <a:p>
                <a:r>
                  <a:rPr lang="en-US" altLang="zh-TW" dirty="0"/>
                  <a:t>&lt;</a:t>
                </a:r>
                <a:r>
                  <a:rPr lang="en-US" altLang="zh-TW" dirty="0" err="1"/>
                  <a:t>u,v</a:t>
                </a:r>
                <a:r>
                  <a:rPr lang="en-US" altLang="zh-TW" dirty="0"/>
                  <a:t>&gt; </a:t>
                </a:r>
                <a:r>
                  <a:rPr lang="en-US" altLang="zh-TW" b="1" dirty="0"/>
                  <a:t>leaves</a:t>
                </a:r>
                <a:r>
                  <a:rPr lang="en-US" altLang="zh-TW" dirty="0"/>
                  <a:t> u and </a:t>
                </a:r>
                <a:r>
                  <a:rPr lang="en-US" altLang="zh-TW" b="1" dirty="0"/>
                  <a:t>enters</a:t>
                </a:r>
                <a:r>
                  <a:rPr lang="en-US" altLang="zh-TW" dirty="0"/>
                  <a:t> v.</a:t>
                </a:r>
              </a:p>
              <a:p>
                <a:endParaRPr lang="en-US" altLang="zh-TW" dirty="0"/>
              </a:p>
              <a:p>
                <a:r>
                  <a:rPr lang="en-US" altLang="zh-TW" dirty="0" err="1"/>
                  <a:t>Subgraph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如果</a:t>
                </a:r>
                <a:r>
                  <a:rPr lang="en-US" altLang="zh-TW" dirty="0"/>
                  <a:t>G=(V,E), G’=(V’,E’)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G</a:t>
                </a:r>
                <a:r>
                  <a:rPr lang="zh-TW" altLang="en-US" dirty="0"/>
                  <a:t>的</a:t>
                </a:r>
                <a:r>
                  <a:rPr lang="en-US" altLang="zh-TW" dirty="0" err="1"/>
                  <a:t>subgraph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ea typeface="Cambria Math"/>
                      </a:rPr>
                      <m:t>V</m:t>
                    </m:r>
                    <m:r>
                      <a:rPr lang="en-US" altLang="zh-TW" b="0" i="0" smtClean="0">
                        <a:latin typeface="Cambria Math"/>
                        <a:ea typeface="Cambria Math"/>
                      </a:rPr>
                      <m:t>′</m:t>
                    </m:r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ea typeface="Cambria Math"/>
                      </a:rPr>
                      <m:t>V</m:t>
                    </m:r>
                  </m:oMath>
                </a14:m>
                <a:r>
                  <a:rPr lang="zh-TW" altLang="en-US" dirty="0"/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 smtClean="0">
                        <a:latin typeface="Cambria Math"/>
                        <a:ea typeface="Cambria Math"/>
                      </a:rPr>
                      <m:t>E</m:t>
                    </m:r>
                    <m:r>
                      <a:rPr lang="en-US" altLang="zh-TW">
                        <a:latin typeface="Cambria Math"/>
                        <a:ea typeface="Cambria Math"/>
                      </a:rPr>
                      <m:t>′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 t="-1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7521590" y="148701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7521590" y="307118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729502" y="242311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8457694" y="22989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4" idx="3"/>
            <a:endCxn id="6" idx="7"/>
          </p:cNvCxnSpPr>
          <p:nvPr/>
        </p:nvCxnSpPr>
        <p:spPr>
          <a:xfrm flipH="1">
            <a:off x="6975353" y="1732862"/>
            <a:ext cx="588418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7"/>
            <a:endCxn id="7" idx="3"/>
          </p:cNvCxnSpPr>
          <p:nvPr/>
        </p:nvCxnSpPr>
        <p:spPr>
          <a:xfrm flipV="1">
            <a:off x="7767441" y="2544801"/>
            <a:ext cx="732434" cy="568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6" idx="6"/>
            <a:endCxn id="7" idx="2"/>
          </p:cNvCxnSpPr>
          <p:nvPr/>
        </p:nvCxnSpPr>
        <p:spPr>
          <a:xfrm flipV="1">
            <a:off x="7017534" y="2442966"/>
            <a:ext cx="1440160" cy="124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7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Degree of vertex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Vertex</a:t>
            </a:r>
            <a:r>
              <a:rPr lang="zh-TW" altLang="en-US" sz="2000" dirty="0"/>
              <a:t>的</a:t>
            </a:r>
            <a:r>
              <a:rPr lang="en-US" altLang="zh-TW" sz="2000" b="1" dirty="0"/>
              <a:t>degree</a:t>
            </a:r>
            <a:r>
              <a:rPr lang="en-US" altLang="zh-TW" sz="2000" dirty="0"/>
              <a:t>:</a:t>
            </a:r>
          </a:p>
          <a:p>
            <a:r>
              <a:rPr lang="zh-TW" altLang="en-US" sz="2000" dirty="0"/>
              <a:t>有幾個</a:t>
            </a:r>
            <a:r>
              <a:rPr lang="en-US" altLang="zh-TW" sz="2000" dirty="0"/>
              <a:t>edge</a:t>
            </a:r>
            <a:r>
              <a:rPr lang="zh-TW" altLang="en-US" sz="2000" dirty="0"/>
              <a:t>連在</a:t>
            </a:r>
            <a:r>
              <a:rPr lang="en-US" altLang="zh-TW" sz="2000" dirty="0"/>
              <a:t>vertex</a:t>
            </a:r>
            <a:r>
              <a:rPr lang="zh-TW" altLang="en-US" sz="2000" dirty="0"/>
              <a:t>上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Digraph</a:t>
            </a:r>
            <a:r>
              <a:rPr lang="zh-TW" altLang="en-US" sz="2000" dirty="0"/>
              <a:t>中</a:t>
            </a:r>
            <a:endParaRPr lang="en-US" altLang="zh-TW" sz="2000" dirty="0"/>
          </a:p>
          <a:p>
            <a:r>
              <a:rPr lang="zh-TW" altLang="en-US" sz="2000" dirty="0"/>
              <a:t>又可分為</a:t>
            </a:r>
            <a:r>
              <a:rPr lang="en-US" altLang="zh-TW" sz="2000" dirty="0"/>
              <a:t>in-degree and out-degree</a:t>
            </a:r>
          </a:p>
          <a:p>
            <a:r>
              <a:rPr lang="en-US" altLang="zh-TW" sz="2000" b="1" dirty="0"/>
              <a:t>in-degree</a:t>
            </a:r>
            <a:r>
              <a:rPr lang="en-US" altLang="zh-TW" sz="2000" dirty="0"/>
              <a:t>: </a:t>
            </a:r>
            <a:r>
              <a:rPr lang="zh-TW" altLang="en-US" sz="2000" dirty="0"/>
              <a:t>進入</a:t>
            </a:r>
            <a:r>
              <a:rPr lang="en-US" altLang="zh-TW" sz="2000" dirty="0"/>
              <a:t>vertex</a:t>
            </a:r>
            <a:r>
              <a:rPr lang="zh-TW" altLang="en-US" sz="2000" dirty="0"/>
              <a:t>的</a:t>
            </a:r>
            <a:r>
              <a:rPr lang="en-US" altLang="zh-TW" sz="2000" dirty="0"/>
              <a:t>edge</a:t>
            </a:r>
            <a:r>
              <a:rPr lang="zh-TW" altLang="en-US" sz="2000" dirty="0"/>
              <a:t>數</a:t>
            </a:r>
            <a:endParaRPr lang="en-US" altLang="zh-TW" sz="2000" dirty="0"/>
          </a:p>
          <a:p>
            <a:r>
              <a:rPr lang="en-US" altLang="zh-TW" sz="2000" b="1" dirty="0"/>
              <a:t>out-degree</a:t>
            </a:r>
            <a:r>
              <a:rPr lang="en-US" altLang="zh-TW" sz="2000" dirty="0"/>
              <a:t>: </a:t>
            </a:r>
            <a:r>
              <a:rPr lang="zh-TW" altLang="en-US" sz="2000" dirty="0"/>
              <a:t>出去</a:t>
            </a:r>
            <a:r>
              <a:rPr lang="en-US" altLang="zh-TW" sz="2000" dirty="0"/>
              <a:t>vertex</a:t>
            </a:r>
            <a:r>
              <a:rPr lang="zh-TW" altLang="en-US" sz="2000" dirty="0"/>
              <a:t>的</a:t>
            </a:r>
            <a:r>
              <a:rPr lang="en-US" altLang="zh-TW" sz="2000" dirty="0"/>
              <a:t>edge</a:t>
            </a:r>
            <a:r>
              <a:rPr lang="zh-TW" altLang="en-US" sz="2000" dirty="0"/>
              <a:t>數</a:t>
            </a:r>
            <a:endParaRPr lang="en-US" altLang="zh-TW" sz="2000" dirty="0"/>
          </a:p>
          <a:p>
            <a:r>
              <a:rPr lang="en-US" altLang="zh-TW" sz="2000" b="1" dirty="0"/>
              <a:t>degree</a:t>
            </a:r>
            <a:r>
              <a:rPr lang="en-US" altLang="zh-TW" sz="2000" dirty="0"/>
              <a:t>=</a:t>
            </a:r>
            <a:r>
              <a:rPr lang="en-US" altLang="zh-TW" sz="2000" dirty="0" err="1"/>
              <a:t>in-degree+out-degree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一個</a:t>
            </a:r>
            <a:r>
              <a:rPr lang="en-US" altLang="zh-TW" sz="2000" dirty="0"/>
              <a:t>degree=0</a:t>
            </a:r>
            <a:r>
              <a:rPr lang="zh-TW" altLang="en-US" sz="2000" dirty="0"/>
              <a:t>的</a:t>
            </a:r>
            <a:r>
              <a:rPr lang="en-US" altLang="zh-TW" sz="2000" dirty="0"/>
              <a:t>vertex</a:t>
            </a:r>
            <a:r>
              <a:rPr lang="zh-TW" altLang="en-US" sz="2000" dirty="0"/>
              <a:t>可稱為</a:t>
            </a:r>
            <a:r>
              <a:rPr lang="en-US" altLang="zh-TW" sz="2000" dirty="0"/>
              <a:t>isolated</a:t>
            </a:r>
          </a:p>
          <a:p>
            <a:endParaRPr lang="en-US" altLang="zh-TW" sz="2000" dirty="0"/>
          </a:p>
          <a:p>
            <a:r>
              <a:rPr lang="en-US" altLang="zh-TW" sz="2000" dirty="0"/>
              <a:t>Edge</a:t>
            </a:r>
            <a:r>
              <a:rPr lang="zh-TW" altLang="en-US" sz="2000" dirty="0"/>
              <a:t>數和</a:t>
            </a:r>
            <a:r>
              <a:rPr lang="en-US" altLang="zh-TW" sz="2000" dirty="0"/>
              <a:t>degree</a:t>
            </a:r>
            <a:r>
              <a:rPr lang="zh-TW" altLang="en-US" sz="2000" dirty="0"/>
              <a:t>的關係</a:t>
            </a:r>
            <a:r>
              <a:rPr lang="en-US" altLang="zh-TW" sz="2000" dirty="0"/>
              <a:t>: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" name="橢圓 3"/>
          <p:cNvSpPr/>
          <p:nvPr/>
        </p:nvSpPr>
        <p:spPr>
          <a:xfrm>
            <a:off x="6054341" y="33486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918437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854541" y="33653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054341" y="414069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918437" y="414069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854541" y="414069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6"/>
            <a:endCxn id="5" idx="2"/>
          </p:cNvCxnSpPr>
          <p:nvPr/>
        </p:nvCxnSpPr>
        <p:spPr>
          <a:xfrm>
            <a:off x="6342373" y="3492624"/>
            <a:ext cx="576064" cy="8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0"/>
            <a:endCxn id="4" idx="4"/>
          </p:cNvCxnSpPr>
          <p:nvPr/>
        </p:nvCxnSpPr>
        <p:spPr>
          <a:xfrm flipV="1">
            <a:off x="6198357" y="3636640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7"/>
            <a:endCxn id="8" idx="1"/>
          </p:cNvCxnSpPr>
          <p:nvPr/>
        </p:nvCxnSpPr>
        <p:spPr>
          <a:xfrm>
            <a:off x="6300192" y="4182877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  <a:endCxn id="7" idx="5"/>
          </p:cNvCxnSpPr>
          <p:nvPr/>
        </p:nvCxnSpPr>
        <p:spPr>
          <a:xfrm flipH="1">
            <a:off x="6300192" y="4386547"/>
            <a:ext cx="660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3"/>
            <a:endCxn id="7" idx="7"/>
          </p:cNvCxnSpPr>
          <p:nvPr/>
        </p:nvCxnSpPr>
        <p:spPr>
          <a:xfrm flipH="1">
            <a:off x="6300192" y="3602843"/>
            <a:ext cx="660426" cy="580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4"/>
            <a:endCxn id="8" idx="0"/>
          </p:cNvCxnSpPr>
          <p:nvPr/>
        </p:nvCxnSpPr>
        <p:spPr>
          <a:xfrm>
            <a:off x="7062453" y="3645024"/>
            <a:ext cx="0" cy="495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0"/>
            <a:endCxn id="6" idx="4"/>
          </p:cNvCxnSpPr>
          <p:nvPr/>
        </p:nvCxnSpPr>
        <p:spPr>
          <a:xfrm flipV="1">
            <a:off x="7998557" y="3653408"/>
            <a:ext cx="0" cy="487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491880" y="5589240"/>
                <a:ext cx="1599990" cy="662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𝑒</m:t>
                      </m:r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589240"/>
                <a:ext cx="1599990" cy="662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6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路徑 </a:t>
            </a:r>
            <a:r>
              <a:rPr lang="en-US" altLang="zh-TW" dirty="0"/>
              <a:t>(path)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b="1" dirty="0"/>
                  <a:t>Path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一條從</a:t>
                </a:r>
                <a:r>
                  <a:rPr lang="en-US" altLang="zh-TW" dirty="0"/>
                  <a:t>u</a:t>
                </a:r>
                <a:r>
                  <a:rPr lang="zh-TW" altLang="en-US" dirty="0"/>
                  <a:t>到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path, </a:t>
                </a:r>
                <a:r>
                  <a:rPr lang="zh-TW" altLang="en-US" dirty="0"/>
                  <a:t>是一連串的</a:t>
                </a:r>
                <a:r>
                  <a:rPr lang="en-US" altLang="zh-TW" dirty="0"/>
                  <a:t>vertices,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TW" dirty="0"/>
                  <a:t>,</a:t>
                </a:r>
                <a:r>
                  <a:rPr lang="zh-TW" altLang="en-US" dirty="0"/>
                  <a:t> 而且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,…,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 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/>
                  <a:t>都是</a:t>
                </a:r>
                <a:r>
                  <a:rPr lang="en-US" altLang="zh-TW" dirty="0"/>
                  <a:t>edge. </a:t>
                </a: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(digraph</a:t>
                </a:r>
                <a:r>
                  <a:rPr lang="zh-TW" altLang="en-US" dirty="0"/>
                  <a:t>的定義自行類推</a:t>
                </a:r>
                <a:r>
                  <a:rPr lang="en-US" altLang="zh-TW" dirty="0"/>
                  <a:t>)</a:t>
                </a:r>
              </a:p>
              <a:p>
                <a:r>
                  <a:rPr lang="zh-TW" altLang="en-US" dirty="0"/>
                  <a:t>如果有一條</a:t>
                </a:r>
                <a:r>
                  <a:rPr lang="en-US" altLang="zh-TW" dirty="0"/>
                  <a:t>path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</a:t>
                </a:r>
                <a:r>
                  <a:rPr lang="zh-TW" altLang="en-US" dirty="0"/>
                  <a:t>從</a:t>
                </a:r>
                <a:r>
                  <a:rPr lang="en-US" altLang="zh-TW" dirty="0"/>
                  <a:t>u</a:t>
                </a:r>
                <a:r>
                  <a:rPr lang="zh-TW" altLang="en-US" dirty="0"/>
                  <a:t>到</a:t>
                </a:r>
                <a:r>
                  <a:rPr lang="en-US" altLang="zh-TW" dirty="0"/>
                  <a:t>u’, </a:t>
                </a:r>
                <a:r>
                  <a:rPr lang="zh-TW" altLang="en-US" dirty="0"/>
                  <a:t>則我們說</a:t>
                </a:r>
                <a:r>
                  <a:rPr lang="en-US" altLang="zh-TW" dirty="0"/>
                  <a:t>u’ is </a:t>
                </a:r>
                <a:r>
                  <a:rPr lang="en-US" altLang="zh-TW" b="1" dirty="0"/>
                  <a:t>reachable</a:t>
                </a:r>
                <a:br>
                  <a:rPr lang="en-US" altLang="zh-TW" dirty="0"/>
                </a:br>
                <a:r>
                  <a:rPr lang="en-US" altLang="zh-TW" dirty="0"/>
                  <a:t>from u via p.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以上的</a:t>
                </a:r>
                <a:r>
                  <a:rPr lang="en-US" altLang="zh-TW" dirty="0"/>
                  <a:t>path</a:t>
                </a:r>
                <a:r>
                  <a:rPr lang="zh-TW" altLang="en-US" dirty="0"/>
                  <a:t>也可以寫成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𝑢</m:t>
                    </m:r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r>
                      <a:rPr lang="en-US" altLang="zh-TW" i="1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Path</a:t>
                </a:r>
                <a:r>
                  <a:rPr lang="zh-TW" altLang="en-US" dirty="0"/>
                  <a:t>的</a:t>
                </a:r>
                <a:r>
                  <a:rPr lang="en-US" altLang="zh-TW" b="1" dirty="0"/>
                  <a:t>length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裡面有幾條</a:t>
                </a:r>
                <a:r>
                  <a:rPr lang="en-US" altLang="zh-TW" dirty="0"/>
                  <a:t>edge</a:t>
                </a:r>
              </a:p>
              <a:p>
                <a:endParaRPr lang="en-US" altLang="zh-TW" dirty="0"/>
              </a:p>
              <a:p>
                <a:r>
                  <a:rPr lang="en-US" altLang="zh-TW" b="1" dirty="0"/>
                  <a:t>Simple path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除了</a:t>
                </a:r>
                <a:r>
                  <a:rPr lang="en-US" altLang="zh-TW" dirty="0"/>
                  <a:t>u, v(</a:t>
                </a:r>
                <a:r>
                  <a:rPr lang="zh-TW" altLang="en-US" dirty="0"/>
                  <a:t>起點和終點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以外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其他的</a:t>
                </a:r>
                <a:r>
                  <a:rPr lang="en-US" altLang="zh-TW" dirty="0"/>
                  <a:t>vertices</a:t>
                </a:r>
                <a:r>
                  <a:rPr lang="zh-TW" altLang="en-US" dirty="0"/>
                  <a:t>都沒有重複過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b="1" dirty="0"/>
                  <a:t>Cycle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一個</a:t>
                </a:r>
                <a:r>
                  <a:rPr lang="en-US" altLang="zh-TW" dirty="0"/>
                  <a:t>u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一樣的</a:t>
                </a:r>
                <a:r>
                  <a:rPr lang="en-US" altLang="zh-TW" dirty="0"/>
                  <a:t>simple path</a:t>
                </a:r>
              </a:p>
              <a:p>
                <a:r>
                  <a:rPr lang="en-US" altLang="zh-TW" b="1" dirty="0" err="1"/>
                  <a:t>Subpath</a:t>
                </a:r>
                <a:r>
                  <a:rPr lang="en-US" altLang="zh-TW" dirty="0"/>
                  <a:t>:??</a:t>
                </a:r>
              </a:p>
              <a:p>
                <a:r>
                  <a:rPr lang="zh-TW" altLang="en-US" dirty="0"/>
                  <a:t>答案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定義</a:t>
                </a:r>
                <a:r>
                  <a:rPr lang="en-US" altLang="zh-TW" dirty="0"/>
                  <a:t>path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vertex sequence</a:t>
                </a:r>
                <a:r>
                  <a:rPr lang="zh-TW" altLang="en-US" dirty="0"/>
                  <a:t>裡面的連續的一段</a:t>
                </a:r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7412402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7412402" y="39330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620314" y="32849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8348506" y="31608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8" name="直線接點 7"/>
          <p:cNvCxnSpPr>
            <a:stCxn id="4" idx="3"/>
            <a:endCxn id="6" idx="7"/>
          </p:cNvCxnSpPr>
          <p:nvPr/>
        </p:nvCxnSpPr>
        <p:spPr>
          <a:xfrm flipH="1">
            <a:off x="6866165" y="2594731"/>
            <a:ext cx="588418" cy="73243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5"/>
            <a:endCxn id="7" idx="1"/>
          </p:cNvCxnSpPr>
          <p:nvPr/>
        </p:nvCxnSpPr>
        <p:spPr>
          <a:xfrm>
            <a:off x="7658253" y="2594731"/>
            <a:ext cx="732434" cy="60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7"/>
            <a:endCxn id="7" idx="3"/>
          </p:cNvCxnSpPr>
          <p:nvPr/>
        </p:nvCxnSpPr>
        <p:spPr>
          <a:xfrm flipV="1">
            <a:off x="7658253" y="3406670"/>
            <a:ext cx="732434" cy="568567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1"/>
            <a:endCxn id="6" idx="5"/>
          </p:cNvCxnSpPr>
          <p:nvPr/>
        </p:nvCxnSpPr>
        <p:spPr>
          <a:xfrm flipH="1" flipV="1">
            <a:off x="6866165" y="3530835"/>
            <a:ext cx="588418" cy="44440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6908346" y="3262384"/>
            <a:ext cx="1440160" cy="12416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6920557" y="3386768"/>
            <a:ext cx="1440160" cy="124165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90EB-6FDB-4827-AF15-A35D0611C4D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91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9871</TotalTime>
  <Words>4057</Words>
  <Application>Microsoft Macintosh PowerPoint</Application>
  <PresentationFormat>On-screen Show (4:3)</PresentationFormat>
  <Paragraphs>650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微軟正黑體</vt:lpstr>
      <vt:lpstr>Arial</vt:lpstr>
      <vt:lpstr>Calibri</vt:lpstr>
      <vt:lpstr>Cambria Math</vt:lpstr>
      <vt:lpstr>Consolas</vt:lpstr>
      <vt:lpstr>Corbel</vt:lpstr>
      <vt:lpstr>Courier New</vt:lpstr>
      <vt:lpstr>清晰度</vt:lpstr>
      <vt:lpstr>Graph BASICS </vt:lpstr>
      <vt:lpstr>Königsberg Seven Bridge Problem</vt:lpstr>
      <vt:lpstr>A graph</vt:lpstr>
      <vt:lpstr>Directed &amp; undirected graph</vt:lpstr>
      <vt:lpstr>Self Edge &amp; Multigraph</vt:lpstr>
      <vt:lpstr>Maximum number of edges</vt:lpstr>
      <vt:lpstr>怎麼這麼多名詞XD</vt:lpstr>
      <vt:lpstr>Degree of vertex</vt:lpstr>
      <vt:lpstr>路徑 (path)</vt:lpstr>
      <vt:lpstr>有連接的(connected)</vt:lpstr>
      <vt:lpstr>強連接(strongly connected)</vt:lpstr>
      <vt:lpstr>要怎麼表示一個graph呢?</vt:lpstr>
      <vt:lpstr>表示法I 用Array</vt:lpstr>
      <vt:lpstr>表示法II 用linked list</vt:lpstr>
      <vt:lpstr>Weighted Edge</vt:lpstr>
      <vt:lpstr>兩者比較</vt:lpstr>
      <vt:lpstr>Breadth-First Search (BFS)</vt:lpstr>
      <vt:lpstr>BFS Pseudo-code</vt:lpstr>
      <vt:lpstr>PowerPoint Presentation</vt:lpstr>
      <vt:lpstr>PowerPoint Presentation</vt:lpstr>
      <vt:lpstr>BFS Pseudo-code</vt:lpstr>
      <vt:lpstr>證明BFS可以找到最短路徑</vt:lpstr>
      <vt:lpstr>證明BFS可以找到最短路徑</vt:lpstr>
      <vt:lpstr>證明BFS可以找到最短路徑</vt:lpstr>
      <vt:lpstr>證明BFS可以找到最短路徑</vt:lpstr>
      <vt:lpstr>證明BFS可以找到最短路徑</vt:lpstr>
      <vt:lpstr>證明BFS可以找到最短路徑</vt:lpstr>
      <vt:lpstr>Breadth-First Tree</vt:lpstr>
      <vt:lpstr>Depth-first Search</vt:lpstr>
      <vt:lpstr>使用的structure</vt:lpstr>
      <vt:lpstr>Pseudo-Code</vt:lpstr>
      <vt:lpstr>PowerPoint Presentation</vt:lpstr>
      <vt:lpstr>執行時間</vt:lpstr>
      <vt:lpstr>執行時間</vt:lpstr>
      <vt:lpstr>動腦時間</vt:lpstr>
      <vt:lpstr>Depth-first Forest</vt:lpstr>
      <vt:lpstr>Depth-first Search的括號結構性質</vt:lpstr>
      <vt:lpstr>白路(White-path) 性質</vt:lpstr>
      <vt:lpstr>白路(White-path) 性質</vt:lpstr>
      <vt:lpstr>Depth-first forest 中的edge</vt:lpstr>
      <vt:lpstr>例子</vt:lpstr>
      <vt:lpstr>如何分辨是什麼邊呢?</vt:lpstr>
      <vt:lpstr>萬用DFS</vt:lpstr>
      <vt:lpstr>Topological Sort</vt:lpstr>
      <vt:lpstr>Topological Sort</vt:lpstr>
      <vt:lpstr>證明topological sort正確</vt:lpstr>
      <vt:lpstr>證明topological sorting正確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Hsin-Mu Tsai</dc:creator>
  <cp:lastModifiedBy>Hsin-Mu Tsai</cp:lastModifiedBy>
  <cp:revision>96</cp:revision>
  <cp:lastPrinted>2015-10-29T05:50:04Z</cp:lastPrinted>
  <dcterms:created xsi:type="dcterms:W3CDTF">2010-11-17T04:59:33Z</dcterms:created>
  <dcterms:modified xsi:type="dcterms:W3CDTF">2019-05-14T04:48:58Z</dcterms:modified>
</cp:coreProperties>
</file>