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99" r:id="rId6"/>
    <p:sldId id="260" r:id="rId7"/>
    <p:sldId id="266" r:id="rId8"/>
    <p:sldId id="261" r:id="rId9"/>
    <p:sldId id="262" r:id="rId10"/>
    <p:sldId id="263" r:id="rId11"/>
    <p:sldId id="264" r:id="rId12"/>
    <p:sldId id="300" r:id="rId13"/>
    <p:sldId id="304" r:id="rId14"/>
    <p:sldId id="265" r:id="rId15"/>
    <p:sldId id="267" r:id="rId16"/>
    <p:sldId id="268" r:id="rId17"/>
    <p:sldId id="269" r:id="rId18"/>
    <p:sldId id="270" r:id="rId19"/>
    <p:sldId id="272" r:id="rId20"/>
    <p:sldId id="301" r:id="rId21"/>
    <p:sldId id="273" r:id="rId22"/>
    <p:sldId id="276" r:id="rId23"/>
    <p:sldId id="277" r:id="rId24"/>
    <p:sldId id="27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302" r:id="rId35"/>
    <p:sldId id="298" r:id="rId36"/>
    <p:sldId id="303" r:id="rId37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2"/>
    <p:restoredTop sz="72364"/>
  </p:normalViewPr>
  <p:slideViewPr>
    <p:cSldViewPr>
      <p:cViewPr varScale="1">
        <p:scale>
          <a:sx n="160" d="100"/>
          <a:sy n="160" d="100"/>
        </p:scale>
        <p:origin x="95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in-Mu Tsai" userId="7730981_tp_dropbox" providerId="OAuth2" clId="{B237F78D-C5F4-3049-A7BC-BC1F8F5FCD56}"/>
    <pc:docChg chg="custSel modSld">
      <pc:chgData name="Hsin-Mu Tsai" userId="7730981_tp_dropbox" providerId="OAuth2" clId="{B237F78D-C5F4-3049-A7BC-BC1F8F5FCD56}" dt="2018-05-22T07:25:34.123" v="0" actId="7634"/>
      <pc:docMkLst>
        <pc:docMk/>
      </pc:docMkLst>
      <pc:sldChg chg="addSp">
        <pc:chgData name="Hsin-Mu Tsai" userId="7730981_tp_dropbox" providerId="OAuth2" clId="{B237F78D-C5F4-3049-A7BC-BC1F8F5FCD56}" dt="2018-05-22T07:25:34.123" v="0" actId="7634"/>
        <pc:sldMkLst>
          <pc:docMk/>
          <pc:sldMk cId="882168631" sldId="289"/>
        </pc:sldMkLst>
        <pc:inkChg chg="add">
          <ac:chgData name="Hsin-Mu Tsai" userId="7730981_tp_dropbox" providerId="OAuth2" clId="{B237F78D-C5F4-3049-A7BC-BC1F8F5FCD56}" dt="2018-05-22T07:25:34.123" v="0" actId="7634"/>
          <ac:inkMkLst>
            <pc:docMk/>
            <pc:sldMk cId="882168631" sldId="289"/>
            <ac:inkMk id="7" creationId="{2C3846E5-14BB-7F4F-B916-C7BE316B86C2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7T04:01:39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20555 14668 8355,'-13'0'30,"1"0"1,-1 0-1,1 0 1,-1 0 0,1 0-1,-1 0 1,1 0-1,-1 0 168,1 0 0,-1-1 0,1-2 0,-1-2 0,1-1 0,-1-1 0,1 0 23,-1-3 0,1-1 1,-2-1-1,-1 1 1,-2 0-1,2 0-132,1-3 1,2-2-1,-1 4 1,1-2 0,-1-1-1,1-3-11,-1-2 0,1 4 0,1-5 0,1 0 0,3 0 1,0 0-1,1-1-5,1-1 0,-5-4 0,3 0 0,-1-3 0,1 3 0,0 0-19,0 2 0,3 0 0,-4 2 1,-1 1-1,1 2 0,1 1 15,1-1 1,2 4 0,4-4 0,0 1 0,0 1 0,0-2 0,0 1 1,4-2 0,2-4 0,1 0 0,3 0 0,1 0-13,1 0 1,5 0 0,0 2 0,-2 1 0,-1 2 0,-2 2-49,1 3 0,-1 2 0,1 4 1,-1 2-1,1 1 0,-1 4-3,1 0 0,-1 2 1,2 0-1,1 0 1,2 0-1,-2 0 15,-1 0 0,4 0 0,1 0 1,1 0-1,-2 0 0,0 0 0,1 0 7,1 0 0,3 0 1,-3 2-1,1 0 0,-2 2-9,-1-1 0,0 4 0,-3 0 0,3 1 0,0 1 1,2 0-1,-2 3 15,0 0 1,0 1 0,-3-1 0,3 0 0,0 1 0,2 1-16,-1 2 0,-4-2 1,3 4-1,-1-1 1,0 0-1,-2-1 25,-1 2 0,-2-4 1,1 4-1,-1-1 1,1 1 7,-1 1 1,-3 2 0,-1 3 0,2-2 0,-1-3 0,1 1 0,-3-1-11,-1 3 0,2 1 0,-2-1 1,-1-1-1,1-1 0,-4 1-46,0 0 1,-1 0-1,2 2 1,1 0-1,-1-3 1,-2 3 13,-1 0 1,-1 2 0,-2 0 0,-2 0 0,-1 0 0,-1-1 27,0-4 1,-1 4-1,-5-3 1,1 2-1,-1 2 1,-1 0 14,-2 0 0,1-1 0,-6-2 0,0-1 0,0 0 0,0-2 29,-1-2 1,-1 1-1,-2-2 1,0 0-1,1-4 1,2-2-26,1-2 0,2-4 1,-4 3-1,4 0 1,1-1-1,3-1-74,1-2 1,1-2 0,1-1-1,-1 0-381,1 0 1,1-1 0,2-3-248,5-4 0,3 1 0,1-2 0,0 0 0,0-2 1,1-2-169,3 1 0,2-2 0,4-2 0,-2-2 0,0-1 0,1-3 349,-1-2 0,0-6 0,5-2 0</inkml:trace>
  <inkml:trace contextRef="#ctx0" brushRef="#br0" timeOffset="1">20530 13620 7700,'0'8'1327,"0"0"-1141,-6-5 1503,5 3-1422,-5-6 1,6-2 0,-1-1-1,-2-2 1,-1-2-102,1-3 0,2-1 1,1-1-1,-2-1 1,0-1-1,-3-1-84,3-2 1,0-5-1,2 3 1,0-2-1,0 0 1,0-1-4,0-2 1,0 4 0,0-1 0,0 0-1,0-1 1,0 0-37,0-1 1,0-3 0,0 4 0,0-4-1,0-4 1,0 1-3,0-1 1,4 2 0,1-4 0,-3 0 0,0 0 0,-2-2 44,0-2 1,1-2 0,2 2-1,1 1 1,-1 2 0,-2-2-36,-1-1 1,0-5 0,0-1-1,0 3 1,0 3 0,0 3-10,0-2 0,2-1 0,0-3 0,3 0 0,-3 1 0,0 0-3,-2-2 1,1 3 0,2-6-1,1 1 1,-1 0 0,-2 2 13,-1 1 0,0 2 1,0-2-1,0-1 1,0-2-1,0 2-60,0 1 1,0-4-1,0-3 1,0-2-1,0-1 1,0 2-1,0 1-17,0-1 0,0 4 0,0 1 0,0 4 1,0 0 47,0 1 0,0-1 0,0 1 0,0-1 0,0 1 0,0-2 1,0-1-31,0-2 0,4-4 0,1 3 0,-3-1 0,1-3 0,0-3-22,1-4 0,2 3 0,-4-4 0,3 4 0,-3 1 0,1 0 55,1 0 1,-2 0-1,2 2 1,-3 1 0,-1 1-1,0 0-27,0 2 0,0-3 1,0 5-1,0 2 1,0 1-1,0 2-28,0-1 0,0 1 1,0-1-1,0 1 0,0-1 1,0-1 14,0-2 1,0 2 0,0-3 0,0 4 0,0 0 0,0 1 1,0-1 1,-1 5-1,-2 0 1,-2-1-1,-1 1 1,-1 1-2,0 2 0,4 2 1,-2 6-1,1 2 0,-2 1 1,1 1-30,-1 0 0,0 1 0,4 5 0,-3-1 0,1 2-38,-1 3 0,3-3 0,-3 2 1,1-2 69,-1-1 1,0-1 0,2 1 0,-1-1 108,1 1 0,0 5 0,1 1-47,-2 1-93,-1 3 41,5-3 0,0 6 0,-1 2 0,-2 3 1,-1 0 21,1 4 1,0-3 0,1 1 0,-4 2 0,1 1 0,-1 2-31,3-1 1,-4 1 0,0-1 0,-1 2 0,1 1 0,0 3-169,0 2 1,0-4-1,-2 5 1,2 0-1,0 0 1,1-2-331,1-1 1,-4 3-1,4-4 1,-1-1-1,1 1-3090,2 0 3133,2-1 0,1-10 1,0-6-1,0-7 1,1-6 253,3-3 0,-1-2 0,4-4 208,-2 1 0,5-6 0,-3-5 0</inkml:trace>
  <inkml:trace contextRef="#ctx0" brushRef="#br0" timeOffset="2">20355 9101 7292,'4'-24'0,"0"2"0,0 1 0,1 0 1598,-1 2-1231,0 1 1,0 1 0,0 0 0,-1 2 0,-2 1 383,-1 2 0,2 5 0,1 1 0,2 2-565,2 0 0,-3 0 0,5 4 0,0 0 1,1 1-1,0 2 0,-2 3 35,2 0 1,5 1 0,2 3 0,-2-2 0,0 1-103,2-2 1,-3 4-1,4-3 1,-2 2-1,1 0 1,0-2-178,1 2 0,-4-3 0,2-1 0,-2 0 0,-1-2-689,-1 2 0,1-5 335,-1 3 0,-5-4 0,-4-3 1,-6-1-782,-5 2 0,-3-4 1,-2 2-1,1 1 461,-1 2 1,1 1-1,-1 0 1</inkml:trace>
  <inkml:trace contextRef="#ctx0" brushRef="#br0" timeOffset="3">21304 14007 8355,'7'-6'284,"-1"3"0,-6-5 1,0-2 133,0-1 1,0 3 0,0 2 0,0 5-111,0 6 1,-5 5-1,0 4 1,-1 4-1,-1 6 1,0 5-98,-2 3 0,2 1 0,0 4 0,0 1 1,0-1-1,-1 1-188,1-1 0,-3 1 0,4-1 0,1-1 1,-1-3-1,4-3-396,0-4 1,2-2 0,0-4 0,0-3 0,2-3-494,2-2 0,-2-5 0,5-4 0,0-6 0,-1-6 312,-1-7 0,0-9 0,-5-7 1</inkml:trace>
  <inkml:trace contextRef="#ctx0" brushRef="#br0" timeOffset="4">21391 14094 8355,'18'-18'-212,"1"-1"0,1-5 0,-3 3 0,-3 3 938,-2 0 0,1 6 0,-1-2 1,2 5-1,1 2 0,2 2-461,-2-1 1,3 2 0,-1 4 0,0 2 0,-1 0 0,1 4-199,-2 1 0,-2-3 1,-4 4-1,0 1 1,-1-1-1,-1 0-27,-3 2 1,-2 1 0,-2 3 0,-2 1 0,-2 3 0,-4 2 75,-3 2 0,-3 1 0,-1 2 0,-2 2 0,2 1 0,1-1 0,3-3 306,2-6 1,4 0 0,5-1 0,1-4-159,3-3 1,3 0-1,7-6 1,1-1 0,3-2-1,2-2 1,2-2-67,2-1 0,1-2 1,0 4-1,0-4 1,0 0-1,-1 0-157,1-1 1,0 2 0,-1-2 0,-2 1 0,-2 0-1,-1 0-216,1 4 0,-4-4 0,4 2 0,-2 0 0,-3 0 0,-1-1 0,-3 1-845,-3-1 1,2 2 0,-6-5 0,-1-2 0,-2-1 0,-1-3-689,0-3 1,-5-8 0,-2-7 0</inkml:trace>
  <inkml:trace contextRef="#ctx0" brushRef="#br0" timeOffset="5">20530 8426 8355,'-9'-12'-273,"3"-1"0,-1 1-1693,0 0 1938,4-1 1,-8 1 0,4-1 0</inkml:trace>
  <inkml:trace contextRef="#ctx0" brushRef="#br0" timeOffset="6">20517 8302 8355,'9'-5'30,"-2"0"429,-2-2 1,1 4 211,-2-1 1,-1 3-1,4 2-148,-2 3 1,3 3-1,-3 6 1,-3 0-1,0 3 669,-2 0-1058,-6 7 0,5-4 0,-3 6 0,2 0 1,2 0-1,0 1 39,0 3 0,0 2 0,0 4 0,0-2 0,0 0 1,2 0-117,2 1 0,-3-7 0,3 3 0,-1-4 1,0-2-1,2-4-297,2-3 1,-2-5 0,1-2-1,1-3-166,0-1 1,-4-4-1,1-6 1,-2-4-248,-2-3 0,0-3 1,0-1-1,0-2 0,0 0 1,0 1-1115,0-1 0,0-5 1379,0 1 1,-6-8-1,-1-3 1</inkml:trace>
  <inkml:trace contextRef="#ctx0" brushRef="#br0" timeOffset="7">20667 8377 8355,'13'-13'863,"-2"1"0,-3-1 2,-4 1 0,-1 3 1,1 2-573,4 2 0,4 1 0,1 2 1,3-1-1,0-1 0,1 0-138,1-1 1,1 2 0,5-4 0,-2 1 0,-2 4-1,-1 0-43,1 2 0,-1 0 1,2 0-1,-5 0 0,-2 2 1,-1 2-160,-1 4 1,-1 3 0,-2 2-1,-4-1 1,-1 1 0,1 0 156,-3 4 0,-2-3 0,-4 4 0,-4 0 0,-3 3 0,-2 1 83,1-1 1,-1 2 0,-1-2 0,-1 3 0,-1-1 0,0 0-4,2-3 0,6-3 1,1 2-1,0-1 0,2-2-188,-1-2 1,3-2-1,7-1 1,5-1 0,2-3-1,3-2 65,2-2 1,0-1 0,6-2 0,3-2 0,3-1 0,1-2 0,0-2 54,0-3 0,2-1 1,-4-1-1,2 1 0,-1 1 1,-1 1-220,-2 0 0,-2-1 0,-2 0 0,-4 3 0,-4 0 0,0 2-701,-1-1 0,-5 1-948,-2 1 0,-5 4-344,-5 0 0,-2 5 0,-5 8 0</inkml:trace>
  <inkml:trace contextRef="#ctx0" brushRef="#br0" timeOffset="8">20492 9051 6225,'-8'0'-53,"0"0"0,4 0 135,-5 0 0,6 1 0,-2 2 1,-1 1 42,-2-1 1,1-2 0,-1 0 0,-2 2 0,-1 1 0,-2-1 0,2 0 161,3 1 1,-7-2-1,2 2 1,-1-3-1,1-1 1,0 0-27,1 0 0,-1 0 1,1 0-1,-1 0 1,1 0-1,-1 0 1,1 0-23,-1 0 0,1 0 0,-1 0 1,1 0-1,-1-1 0,1-2-67,-1-1 0,1-5 0,-1 4 0,1-1 0,-1-1 0,1 0-64,-1-2 1,-1-2 0,-1-2 0,-3 1 0,0-1 0,0 1-18,3-1 1,-3 1 0,0-1 0,0-1 0,-2-1 7,1-2 1,4 1 0,-4 2 0,3-1 0,-1-2 0,2 0 0,1 1-3,2-1 0,-1 1 0,2 3 0,1-1 0,3-1 0,2-2-64,2 2 0,2 1 1,1 0-1,0-1 1,0-2-1,0 1-54,0-2 1,0 2 0,0-4-1,0-3 1,0 0 0,0-1 58,0 3 1,4-2-1,0 3 1,-1 0-1,-1 0 1,1 2-19,1 3 0,2-3 1,-2 0-1,3 0 1,1-2-1,1 1-11,0-3 0,4-2 1,2-1-1,2 0 0,-1 0 1,1 0 27,0 0 0,1 0 0,-2-1 0,4 0 0,1-2 0,-2 2 75,-1-2-116,4 6 0,-6-2 0,3 5 0,0-1 0,1 2 0,2 2 0,2-1 0,-1-4 0,-1 4 0,1 1 0,2-1 0,2 1 1,1 0 6,-1 2 0,-1 1 0,2-3 0,1 0 1,0 0-1,1 3 22,4 0 0,2 1 0,1-1 0,1 2 0,-1 1 0,1 3-51,-1 2 0,-4 1 1,1 4-1,-1 0 0,0 0 1,-1 0-7,-1 0 0,-1 4 0,-2 1 0,3 1 0,-1 1 0,1 0 55,-4 2 1,4-2 0,-2 2 0,0 0 0,0 3 0,0 0-5,-1 0 1,-1 1 0,-1-1 0,2 1 0,1 1 0,-3 1 1,-4 2 1,2-1-1,-5-2 1,2 1-1,-1 4 1,-2-1-6,-3 0 1,0 2 0,0-2-1,2 2 1,-2 2 0,-1 0 9,-1-1 1,-2 3 0,-1-4 0,-2 3-1,0-1 1,1-1 0,-3-1-49,0 0 1,4 3 0,-3-3 0,0 1-1,-3-2 1,-1 0 10,1 1 1,-3-3 0,3 3-1,-2 1 1,-2 0 0,0-2 0,0-1 44,0-2 0,0 3 1,0 1-1,0 0 0,0 0 1,-2-1 48,-2 1 0,1-1 1,-5 3-1,-2-2 0,-1-1 1,0-1-28,3 0 0,-3 3 1,1-4-1,-3-1 1,-2 1-1,1-1-60,-1 0 1,0-1 0,2 0 0,-1 2 0,-1 0 0,-1-1-25,0 1 0,-2 1 0,0-3 0,0 2 0,0-2 1,3-1 22,1-2 0,-3 1 0,1-1 1,0 1-1,3-1 0,0-1 27,1-2 1,-5 2 0,-1-3-1,0 3 1,-2 2 0,1-1-7,-3 1 1,2 1-1,0 1 1,-3 1-1,0 0 1,-4-2 13,-2-2 1,3 1-1,-5-1 1,2 1-1,0-2 1,0-2 33,-2 0 1,5-2 0,-3 1 0,1-3 0,0 0-1,-1-1-47,2-1 1,0-2-1,2-1 1,0 0 0,-1 0-1,-2 0 1,-1 0 0,0 0 0,2 0 0,0 0 0,-4 0 0,1 0-17,-1 0 1,-2 0 0,2 0 0,1 0 0,-2 0 0,1 0-19,1 0 0,1 0 1,4 0-1,0-1 1,1-2-1,2-3 22,1-1 0,2 0 1,-2-2-1,3-1 1,1-3-1,1-2 0,0 0 0,1 0 0,0-2 0,-2-2 0,2-2 0,1 0-7,1-1 0,1 2 0,0 1 0,-1 0 0,1 1 1,0-1-23,4 4 1,-3-3-1,3 0 1,-2 0 0,0-1-1,2-1-39,-2-2 1,3 3 0,-1-2-1,0-3 1,-1-2 0,2-3 0,0 1 30,0 2 0,5 1 1,-4 0-1,2 0 1,0 0-1,1 1 1,2 2 12,1 1 0,0 2 0,0-2 1,0 3-1,0 1 0,0-1-4,0-1 1,4 2 0,1-2 0,2-1-1,2 2 1,0-1 0,2 0-54,3-4 0,2 1 0,-3 0 0,3 1 0,2-1 0,1-2 0,2-1 52,-2 0 1,4 2 0,-5 1-1,0 1 1,1 0 0,-1 0 10,0 0 0,4 2 0,-2-3 0,1 2 1,-1 1-1,3 1 127,0 0-101,2-4 0,0 4 1,0-4-1,0 2 1,0 2-1,0 1-5,0-1 1,4 5-1,0-4 1,-1 3 0,0 0-1,0-1 1,2-2-2,2 2 1,-3 1 0,3 0-1,0 0 1,-1 1 0,-1 1-8,-2 1 0,-2 6 0,-1-1 0,0 2 1,0 0-1,0 1-53,0 2 0,0 1 0,0 1 0,0 2 1,0 2-1,-1 2-238,-4 3 261,4-4 0,-3 5 0,7-3 0,1 2 1,0-1-1,0 0 0,1 1 91,2 1 1,0 1-1,3 1 1,-3-1-1,0 2 1,-2 1 0,1 2 0,2 1 0,-4-3 0,-1 3 0,-2 0 0,-1 2-28,0-1 1,-4 2 0,-1 4 0,-1 0 0,-1 0 0,0 0 114,-3 0-126,5 0 0,-6 1 0,2 2 1,-2 1-1,-3-1 0,-1-2 1,-2-1-5,2 0 1,-3 0 0,0 0 0,-2 0 0,0 0 0,-1 0 11,0 0 1,0 0-1,-4 0 1,0 0 0,0 0-1,-1 0 37,-3 0 0,1 1 0,-6 2 0,0 2 1,-2 1-1,-3 1-1,-3-1 1,2-1 0,-6 1 0,-1 0 0,-2-2 0,-1 0-42,0 0 1,-1 2 0,-3-3-1,-6 1 1,-5 0 0,-5 0-1,0 2 1,-2-1-16,-5 1 1,5-2 0,-4-4 0,1-2 0,4-2 0,2-4 17,3-3 1,4-2 0,2 1 0,3-1 0,2-1 0,2-1 0,3-3-184,4-2 1,-1-1 0,5-4 0,2 0-1,1 0 1,2-1-203,-1-3 1,-1-3-1,0-7 1,1-3-1,1-3 1,1-4-1,0-1-413,-1 0 1,1-4-1,2 1 1,5 3 0,1 4-1,1 3-2601,-3 3 2858,1 1 0,10 2 0,1-1 0</inkml:trace>
  <inkml:trace contextRef="#ctx0" brushRef="#br0" timeOffset="9">23140 6741 8355,'-9'-4'352,"1"0"1,1-2 0,-3 4-1,3-1 1,2 4 0,2 6-1,2 4 1,1 3 1225,0 3-1620,0 2 1,0 6 0,0 0 0,0 1 0,-2 2 0,0 1-142,-3-1 0,0 3 0,2-2 0,-1-2 0,1 0 0,2-2-426,1 0 0,0-6 1,0-2-1,1-3 0,3-3 1,5-3-1415,2-4 2023,1-2 0,6-8 0,2-1 0</inkml:trace>
  <inkml:trace contextRef="#ctx0" brushRef="#br0" timeOffset="10">23577 6903 8355,'19'-25'273,"-2"1"1,-3-1-1,-3 0-14,-3 0 1,2 1-1,-5 2 1,1 1-1,0-1 1,-4 0 0,0-1 68,-2 3 0,0 0 0,-2-2 0,-2 1 0,-4 0 0,-5 2-166,-3 2 0,-4 3 0,-5 2 0,0 0 0,0 0 0,-1 3-175,-3 0 0,2 7 0,-3-3 1,1 5-1,1 3 0,3 3-35,3 1 1,7 1-1,-2 5 1,4-1-1,5 0 1,4 2-52,3 3 1,1-2-1,2 5 1,5-1-1,7 2 1,4 4-4,4 3 1,2 5-1,1-3 1,1 2 0,2 3-1,1 1 1,-1 2 44,-2-1 1,-6-4 0,-4 1 0,-2-1 0,-3-1 0,-2-3 64,-5-3 1,-3-2 0,-1-3 0,-1-5 0,-5-2 0,-5-3 267,-4-2 0,-7 0 1,1-5-1,-4-1 1,-3-1-1,-2-4-118,-2-2 1,7-3 0,-2-5-1,4-1 1,5 1 0,4-2-23,6-3 1,2 3-1,6-4 1,1 0 0,4-3-1,3-2-234,3-2 1,7 0-1,3-1 1,4-2-1,3-1 1,2 1-88,2 2 1,-1 1 0,3 0 0,1 1 0,-3 2 0,-2 2-305,0 2 0,-5 2 1,-6 5-1,-1 1 1,-3 3-1,-2 0-776,-5 0 1,3 4-1,-4-2 1</inkml:trace>
  <inkml:trace contextRef="#ctx0" brushRef="#br0" timeOffset="11">24164 6179 7700,'0'-8'-39,"-2"1"1,-2 2 0,-4 2 604,-3 1 1,-2 8 0,1 2 0,-2 5 0,-1 2 0,-5 3-257,-3 1 0,-1 6 1,-9 6-1,-2 1 1,-4 4-1,-7 6-205,20-18 1,-2 1 0,-1 1 0,-1 0-1,-3 3 1,0 1 0,-2 2 0,0 0-1,-4 3 1,-1 1 0,-3 2 0,1 0-65,-2 2 1,1-1 0,-1 2 0,1 0 0,2-2 0,1-2 0,2 0 0,2-1 0,3-1 0,1 0-1,2-1 1,2 0-49,-1 1 0,2-2 1,2-2-1,2-2 0,-18 22 1,8-6-1,8-7 0,7-6-521,4-4 0,6-8 1,1-4 100,1-2 1,2-8 0,4-8 0,0-9-1,2-10 1,2-6-2377,4-7 2331,9-7 0,2-9 0,6-7 1</inkml:trace>
  <inkml:trace contextRef="#ctx0" brushRef="#br0" timeOffset="12">22803 6379 8355,'6'-5'1064,"0"3"1,-5-2 0,4 8-814,3 5 1,9 2-1,3 2 1,5 3-1,3 3-74,1 5 0,11-1 0,2 9 0,5 0 0,5 0 0,2 3 0,4 1 0,-27-17 1,0 1-1,2 0 1,1 1-1,1 1 0,1 1 1,1 0-1,1-1 1,0 1-1,1-1 0,1-1 1,0 1-105,-2-2 1,1 0 0,1 0 0,-1-1 0,-1-1 0,-1 0 0,-2-1-1,0-1 1,28 13 0,-6-2-164,-7-2 1,-5 0-1,-9 0 1,-3-2-1,-5-2 1,-7-4-467,-9-4 1,-1 0 0,-9-2 0,-8-3-1550,-9-3 0,-7 1 0,-3 1 0</inkml:trace>
  <inkml:trace contextRef="#ctx0" brushRef="#br0" timeOffset="13">19418 13407 8355,'-1'-12'1350,"-3"-1"-1292,-3 1 1,-4 4 0,2-1 0,7 1 0,4 1 0,7 3 69,2 3 0,3 1 0,1 1 0,3 2 0,0 2 1,2 2 144,-1 3 0,2 1 0,4 1 0,1 2 0,2 3 0,2 4 0,2 2 0,3 4-12,1 2 1,6 3 0,1 5 0,0 2 0,1 3 0,2 3-177,5 4 1,-25-22 0,0 0 0,2 1 0,2 0 0,0-1 0,0 1 0,0 0 0,1-1 0,0 1 0,0 0-51,0 2 1,0 0 0,3-3 0,-1 0 0,0 3-1,1 1 1,-2-2 0,1 0 0,-2-2 0,0 0 0,0 0-1,-1-1-6,2-2 0,-1 0 0,-2-1 0,0 0 0,3 1 1,0-1-1,-3 0 0,0-1 0,0-1 0,-1 1 1,28 19-8,-1 2 1,-1-5 0,-4 1 0,-1-6 0,-4-3-1,-3-2 1,-3-2 0,-3-1-246,-3 0 1,-2-4 0,-8-3 0,-2-2 0,-4-5-304,-3 0 1,-9-7 0,-5-4-117,-7-7 0,-8-4 1,-3-3-1,-1-1 0,-4-2 1,0 0-1,-2 1-163,0-1 0,1-5 0,2 1 1,3-4 722,1-4 0,1-3 0,5-5 1</inkml:trace>
  <inkml:trace contextRef="#ctx0" brushRef="#br0" timeOffset="14">21754 13208 8355,'7'-49'162,"-3"3"1,-3 6 0,-1 5 350,0 6 1,-1 3 0,-2 2 0,-3 4 0,-1 3 0,-2 3-131,-2 2 0,-2 0 0,1 3 0,-2 2 0,-1 1 1,-4 4-190,0 0 1,-3 2 0,-6 2 0,-2 2 0,-1 5-1,-1 7 438,0 4-514,-1-2 0,-6 10 1,-1-1-1,-3 2 0,-2 3 1,0 1 7,0 6 1,-3 0 0,0 6 0,-3 3 0,24-24 0,-1 1 0,-1 2-1,1-1-49,-2 1 1,0 0 0,-2 5-1,-1 0 1,-1 0 0,0 0 0,-1 2-1,1 1 1,-3 2 0,1 1-1,0 1 1,-1 1-38,-1 1 1,1 0 0,-1-1 0,1-1 0,-1 2 0,1 0 0,-1 0 0,1 0 0,1-1 0,0 0 0,2 0 0,0 1 0,2-2 0,2-1-12,-1 1 1,0-1-1,2-1 1,-1-1-1,0 0 1,0-1 0,2-2-1,1-1 1,0-2-1,1 0 1,2-3 0,1 0-121,-22 24 1,4-6 0,3-5-1,2-6 1,3-4 0,4-5-390,2-5 1,4-7 0,2-9 0,6-4 0,5-4-1091,6-5 0,14-11-466,6-5 1,18-14-1,4 0 1</inkml:trace>
  <inkml:trace contextRef="#ctx0" brushRef="#br0" timeOffset="15">18532 16379 9254,'7'0'1365,"4"0"-1229,-3 0 1,-1 1 0,1 2 0,2 1 0,1-1 33,2-2 0,-1-1 0,-1-1 1,-1-2-1,-2-1 0,2 1 1,1 0 93,2-1 0,-5 3 0,0-4 0,1 3 0,-1-1 0,0-1-132,2 1 1,1-3-1,0 1 1,-1-2 0,-2-3-1,2 0-36,1 2 0,-3-7 0,1 1 0,0-3 0,1-2 0,0 0 207,-2-4-231,0 0 0,5-2 1,-1-2-1,1 0 1,-1-2-1,1-1 64,-1 0 0,1-2 1,-1-4-1,-1 1 1,-1 2-1,-2-2-20,2-1 0,-3-1 0,0-1 1,0 1-1,0-1 0,1 0-44,-1-4 1,4-1 0,-4-6 0,2 2-1,-2-1 1,-1 1-40,1-2 0,-2 0 0,1 0 0,0-1 0,-2-2 0,0 0 40,1-2 0,-1-6 1,-3 3-1,2-1 0,2-1 1,1-2-23,-1-4 0,1 0 1,-2-4-1,3-1 1,1 1-1,-3 33 1,-1 0-22,1-1 0,0 0 0,-1 2 0,1 0 0,5-35 0,-3 2 1,-2 3-1,-2 1 0,-1 2 14,-2-1 0,0 2 0,-2 2 1,-1 1-1,-2-1 0,-1 1-21,1 0 0,-4 0 0,5-4 1,0 3-1,0 2 0,0 0-23,1 0 1,2 5 0,-1-3 0,-1 4 0,-1 1 0,2 0-7,0 0 0,-2 0 0,0 0 0,0 0 0,-1 2 0,0 1 36,-2 1 1,3 6 0,-3-2-1,0 3 1,0 2 0,-1 1-21,1 3 1,-4-2 0,4 4-1,-2 1 1,1-1 0,0 4-15,1 0 0,-4 2 1,4 2-1,-2 0 1,3 3-1,0-1-2,3 1 1,-2-2-1,0 6 1,1 0-1,0 2 1,0 2 7,1 0 1,2-1-1,-1 2-14,-2 3 1,2-2-289,-7 6-190,6 0-248,-2 4 161,5 0-849,0 0 1257,0 5 0,0-2-42,0 5 0,-2-5 0,0 3-218,-2-1 1,-5-2 0,4 4-1,-1 0-2701,1 0 1910,-5-5 1,8 10 0,-3-6 0</inkml:trace>
  <inkml:trace contextRef="#ctx0" brushRef="#br0" timeOffset="16">14161 7066 8355,'0'-18'208,"-5"4"0,2-3 0,-6 10 0,1 9 0,1 9 0,3 7 0,3 4 0,1 2 0,1 3 0,2 4 183,1 3 1,0 1 0,-3 0 0,2-2 0,1 0 0,-1 1-226,-1-1 1,2-7 0,0 1-1,-1-7 1,-2-1-9,-1-4 1,4-6 0,2-2 0,2-2 0,5-8 0,3-8 61,4-9 1,2-10 0,7-9 0,4-10 0,5-7 0,-18 25 0,1 0-164,2 0 0,0 0 1,0-1-1,0 0 1,1-1-1,1 0 1,0-2-1,1-1 1,0-1-1,1-1 1,0-1-1,1-1-117,1-1 0,0-1 0,0-2 0,1 0 0,0-1 0,1-1 0,2-2 1,0-1-1,3-3 0,0-2-1169,-9 16 0,0-1 0,0 0 0,1-4 1,0 0-1,1-2 0,58-99 0</inkml:trace>
  <inkml:trace contextRef="#ctx0" brushRef="#br0" timeOffset="17">7056 7091 8355,'-2'7'0,"-2"-3"0,-4-3 0,1 1 338,-2 2 1,1 4-1,-3 10 1,1 7 0,3 7-1,2 4 1,2 3 0,2 2-82,1 5 1,1-1 0,3-1-1,5-1 1,3-1 0,3-1-1,3-1-94,2-3 0,-4 0 0,4-5 1,-2 1-1,-3-1 0,0-1-74,2-4 1,-7-6 0,2-4 0,-1-3 0,0-3 0,2-3 0,-1-5-8,1-6 1,1-15-1,4-15 1,7-14 0,-9 15-1,2-2 1,4-5 0,1-2-147,3-6 1,2-2 0,8-8 0,3-2-1,-11 15 1,1-1 0,0-1 0,3-3 0,1-2-1,0 0 1,5-4 0,0-1 0,2-1-795,-9 12 0,2 0 0,-1-1 0,2 0 0,2-2 0,0-1 0,2 1 0,-1-1 0,120-145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3333348-4104-48F1-8CE4-A49913D3CCE6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B65084-4027-4B90-AF66-8C7ECB2F9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21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65084-4027-4B90-AF66-8C7ECB2F905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347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65084-4027-4B90-AF66-8C7ECB2F905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53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65084-4027-4B90-AF66-8C7ECB2F905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93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65084-4027-4B90-AF66-8C7ECB2F905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94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答案</a:t>
            </a:r>
            <a:r>
              <a:rPr lang="en-US" altLang="zh-TW" dirty="0"/>
              <a:t>: </a:t>
            </a:r>
            <a:r>
              <a:rPr lang="zh-TW" altLang="en-US" dirty="0"/>
              <a:t>最多只會有一個</a:t>
            </a:r>
            <a:r>
              <a:rPr lang="en-US" altLang="zh-TW" dirty="0"/>
              <a:t>child, </a:t>
            </a:r>
            <a:r>
              <a:rPr lang="zh-TW" altLang="en-US" dirty="0"/>
              <a:t>所以很好處理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1D0A-3107-410E-80B6-0A2C6C3A0D9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08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7656-FDFC-4031-8956-D80DB48A48EA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47D-C170-4AE9-B97B-203A573CCE3E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976E-00B5-4272-8B69-6D6706D9ED0B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41CF-276B-42FF-AAB9-B1C96D13B158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0026-9314-4F81-BEA0-58163FCAD832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AF57-BC0D-4205-AF84-46EC3B65653C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26A2-42D4-48C9-90A6-3B6C256F184E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4294-40E5-4C7D-9F69-EA7ECB1C9302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0A9C-6DDD-4432-8695-AE54ED864D82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8A50-BA69-49D3-9ED2-88D8C5758342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D1A4-CFA4-4E8D-A8DC-314D187D2097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CDF0B0E-94CE-41CB-AF86-352E6C0850AB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D819312-CA8C-4E2F-B64A-55607B5118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70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8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7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74.png"/><Relationship Id="rId5" Type="http://schemas.openxmlformats.org/officeDocument/2006/relationships/image" Target="../media/image59.png"/><Relationship Id="rId10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紅黑樹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Michael Tsai</a:t>
            </a:r>
          </a:p>
          <a:p>
            <a:r>
              <a:rPr lang="en-US" altLang="zh-TW" dirty="0"/>
              <a:t>2019/05/07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876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以上證明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說明為什麼</a:t>
            </a:r>
            <a:endParaRPr lang="en-US" altLang="zh-TW" dirty="0"/>
          </a:p>
          <a:p>
            <a:r>
              <a:rPr lang="en-US" altLang="zh-TW" dirty="0">
                <a:sym typeface="Wingdings" pitchFamily="2" charset="2"/>
              </a:rPr>
              <a:t>1. </a:t>
            </a:r>
            <a:r>
              <a:rPr lang="zh-TW" altLang="en-US" dirty="0">
                <a:sym typeface="Wingdings" pitchFamily="2" charset="2"/>
              </a:rPr>
              <a:t>找</a:t>
            </a:r>
            <a:endParaRPr lang="en-US" altLang="zh-TW" dirty="0">
              <a:sym typeface="Wingdings" pitchFamily="2" charset="2"/>
            </a:endParaRPr>
          </a:p>
          <a:p>
            <a:r>
              <a:rPr lang="en-US" altLang="zh-TW" dirty="0">
                <a:sym typeface="Wingdings" pitchFamily="2" charset="2"/>
              </a:rPr>
              <a:t>4. </a:t>
            </a:r>
            <a:r>
              <a:rPr lang="zh-TW" altLang="en-US" dirty="0">
                <a:sym typeface="Wingdings" pitchFamily="2" charset="2"/>
              </a:rPr>
              <a:t>找最大</a:t>
            </a:r>
            <a:r>
              <a:rPr lang="en-US" altLang="zh-TW" dirty="0">
                <a:sym typeface="Wingdings" pitchFamily="2" charset="2"/>
              </a:rPr>
              <a:t>or</a:t>
            </a:r>
            <a:r>
              <a:rPr lang="zh-TW" altLang="en-US" dirty="0">
                <a:sym typeface="Wingdings" pitchFamily="2" charset="2"/>
              </a:rPr>
              <a:t>找最小</a:t>
            </a:r>
            <a:r>
              <a:rPr lang="en-US" altLang="zh-TW" dirty="0">
                <a:sym typeface="Wingdings" pitchFamily="2" charset="2"/>
              </a:rPr>
              <a:t>element</a:t>
            </a:r>
          </a:p>
          <a:p>
            <a:r>
              <a:rPr lang="en-US" altLang="zh-TW" dirty="0">
                <a:sym typeface="Wingdings" pitchFamily="2" charset="2"/>
              </a:rPr>
              <a:t>5. </a:t>
            </a:r>
            <a:r>
              <a:rPr lang="zh-TW" altLang="en-US" dirty="0">
                <a:sym typeface="Wingdings" pitchFamily="2" charset="2"/>
              </a:rPr>
              <a:t>找某一個</a:t>
            </a:r>
            <a:r>
              <a:rPr lang="en-US" altLang="zh-TW" dirty="0">
                <a:sym typeface="Wingdings" pitchFamily="2" charset="2"/>
              </a:rPr>
              <a:t>element</a:t>
            </a:r>
            <a:r>
              <a:rPr lang="zh-TW" altLang="en-US" dirty="0">
                <a:sym typeface="Wingdings" pitchFamily="2" charset="2"/>
              </a:rPr>
              <a:t>的下一個</a:t>
            </a:r>
            <a:r>
              <a:rPr lang="en-US" altLang="zh-TW" dirty="0">
                <a:sym typeface="Wingdings" pitchFamily="2" charset="2"/>
              </a:rPr>
              <a:t>(successor)</a:t>
            </a:r>
            <a:r>
              <a:rPr lang="zh-TW" altLang="en-US" dirty="0">
                <a:sym typeface="Wingdings" pitchFamily="2" charset="2"/>
              </a:rPr>
              <a:t>或前一個</a:t>
            </a:r>
            <a:r>
              <a:rPr lang="en-US" altLang="zh-TW" dirty="0">
                <a:sym typeface="Wingdings" pitchFamily="2" charset="2"/>
              </a:rPr>
              <a:t>element (predecessor)</a:t>
            </a:r>
          </a:p>
          <a:p>
            <a:r>
              <a:rPr lang="zh-TW" altLang="en-US" dirty="0"/>
              <a:t>等</a:t>
            </a:r>
            <a:r>
              <a:rPr lang="en-US" altLang="zh-TW" dirty="0"/>
              <a:t>operation</a:t>
            </a:r>
            <a:r>
              <a:rPr lang="zh-TW" altLang="en-US" dirty="0"/>
              <a:t>可以在</a:t>
            </a:r>
            <a:r>
              <a:rPr lang="en-US" altLang="zh-TW" dirty="0"/>
              <a:t>O(log n)</a:t>
            </a:r>
            <a:r>
              <a:rPr lang="zh-TW" altLang="en-US" dirty="0"/>
              <a:t>內完成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那麼</a:t>
            </a:r>
            <a:r>
              <a:rPr lang="en-US" altLang="zh-TW" dirty="0"/>
              <a:t>insert</a:t>
            </a:r>
            <a:r>
              <a:rPr lang="zh-TW" altLang="en-US" dirty="0"/>
              <a:t>和</a:t>
            </a:r>
            <a:r>
              <a:rPr lang="en-US" altLang="zh-TW" dirty="0"/>
              <a:t>delete</a:t>
            </a:r>
            <a:r>
              <a:rPr lang="zh-TW" altLang="en-US" dirty="0"/>
              <a:t>呢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插入和刪除本身所花時間滿足</a:t>
            </a:r>
            <a:r>
              <a:rPr lang="en-US" altLang="zh-TW" dirty="0"/>
              <a:t>O(log n)</a:t>
            </a:r>
          </a:p>
          <a:p>
            <a:r>
              <a:rPr lang="zh-TW" altLang="en-US" dirty="0"/>
              <a:t>但是</a:t>
            </a:r>
            <a:r>
              <a:rPr lang="en-US" altLang="zh-TW" dirty="0"/>
              <a:t>: </a:t>
            </a:r>
            <a:r>
              <a:rPr lang="zh-TW" altLang="en-US" dirty="0"/>
              <a:t>插入或殺掉之後</a:t>
            </a:r>
            <a:r>
              <a:rPr lang="en-US" altLang="zh-TW" dirty="0"/>
              <a:t>, </a:t>
            </a:r>
            <a:r>
              <a:rPr lang="zh-TW" altLang="en-US" dirty="0"/>
              <a:t>可能不滿足紅黑樹的條件</a:t>
            </a:r>
            <a:endParaRPr lang="en-US" altLang="zh-TW" dirty="0"/>
          </a:p>
          <a:p>
            <a:r>
              <a:rPr lang="zh-TW" altLang="en-US" dirty="0"/>
              <a:t>要花多少時間調整呢</a:t>
            </a:r>
            <a:r>
              <a:rPr lang="en-US" altLang="zh-TW" dirty="0"/>
              <a:t>? </a:t>
            </a:r>
            <a:r>
              <a:rPr lang="zh-TW" altLang="en-US" dirty="0"/>
              <a:t>是否還是</a:t>
            </a:r>
            <a:r>
              <a:rPr lang="en-US" altLang="zh-TW" dirty="0"/>
              <a:t>O(log n)?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Rotate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等一下會用到的</a:t>
                </a:r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注意</a:t>
                </a:r>
                <a:r>
                  <a:rPr lang="en-US" altLang="zh-TW" dirty="0"/>
                  <a:t>rotate</a:t>
                </a:r>
                <a:r>
                  <a:rPr lang="zh-TW" altLang="en-US" dirty="0"/>
                  <a:t>前後大小關係沒有變喔</a:t>
                </a:r>
                <a:r>
                  <a:rPr lang="en-US" altLang="zh-TW" dirty="0"/>
                  <a:t>!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𝛼</m:t>
                    </m:r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</a:rPr>
                      <m:t>𝛽</m:t>
                    </m:r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</a:rPr>
                      <m:t>𝑦</m:t>
                    </m:r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</a:rPr>
                      <m:t>𝛾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125" b="-1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1994833" y="308740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490777" y="37909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283324" y="308740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787380" y="377271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9" name="直線接點 8"/>
          <p:cNvCxnSpPr>
            <a:stCxn id="4" idx="0"/>
          </p:cNvCxnSpPr>
          <p:nvPr/>
        </p:nvCxnSpPr>
        <p:spPr>
          <a:xfrm flipV="1">
            <a:off x="2246861" y="2692591"/>
            <a:ext cx="0" cy="39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0"/>
            <a:endCxn id="4" idx="3"/>
          </p:cNvCxnSpPr>
          <p:nvPr/>
        </p:nvCxnSpPr>
        <p:spPr>
          <a:xfrm flipV="1">
            <a:off x="1742805" y="3517644"/>
            <a:ext cx="325845" cy="273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7" idx="0"/>
            <a:endCxn id="6" idx="5"/>
          </p:cNvCxnSpPr>
          <p:nvPr/>
        </p:nvCxnSpPr>
        <p:spPr>
          <a:xfrm flipH="1" flipV="1">
            <a:off x="6713563" y="3517644"/>
            <a:ext cx="325845" cy="255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0"/>
          </p:cNvCxnSpPr>
          <p:nvPr/>
        </p:nvCxnSpPr>
        <p:spPr>
          <a:xfrm flipV="1">
            <a:off x="6535352" y="2692591"/>
            <a:ext cx="0" cy="39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4" idx="5"/>
          </p:cNvCxnSpPr>
          <p:nvPr/>
        </p:nvCxnSpPr>
        <p:spPr>
          <a:xfrm>
            <a:off x="2425072" y="3517644"/>
            <a:ext cx="197409" cy="273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5" idx="5"/>
          </p:cNvCxnSpPr>
          <p:nvPr/>
        </p:nvCxnSpPr>
        <p:spPr>
          <a:xfrm>
            <a:off x="1921016" y="4221179"/>
            <a:ext cx="200671" cy="28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7" idx="5"/>
          </p:cNvCxnSpPr>
          <p:nvPr/>
        </p:nvCxnSpPr>
        <p:spPr>
          <a:xfrm>
            <a:off x="7217619" y="4202950"/>
            <a:ext cx="274488" cy="303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7" idx="3"/>
          </p:cNvCxnSpPr>
          <p:nvPr/>
        </p:nvCxnSpPr>
        <p:spPr>
          <a:xfrm flipH="1">
            <a:off x="6582921" y="4202950"/>
            <a:ext cx="278276" cy="303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6" idx="3"/>
          </p:cNvCxnSpPr>
          <p:nvPr/>
        </p:nvCxnSpPr>
        <p:spPr>
          <a:xfrm flipH="1">
            <a:off x="6144186" y="3517644"/>
            <a:ext cx="212955" cy="273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5" idx="3"/>
          </p:cNvCxnSpPr>
          <p:nvPr/>
        </p:nvCxnSpPr>
        <p:spPr>
          <a:xfrm flipH="1">
            <a:off x="1413294" y="4221179"/>
            <a:ext cx="151300" cy="28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1188594" y="4522673"/>
                <a:ext cx="376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594" y="4522673"/>
                <a:ext cx="3760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2021351" y="4564799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351" y="4564799"/>
                <a:ext cx="37760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2523776" y="3825004"/>
                <a:ext cx="35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776" y="3825004"/>
                <a:ext cx="35920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492107" y="4538050"/>
                <a:ext cx="35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07" y="4538050"/>
                <a:ext cx="359201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6313036" y="4564799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036" y="4564799"/>
                <a:ext cx="37760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907324" y="3840073"/>
                <a:ext cx="376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24" y="3840073"/>
                <a:ext cx="376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3565778" y="2889998"/>
            <a:ext cx="15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left-rotate(</a:t>
            </a:r>
            <a:r>
              <a:rPr lang="en-US" altLang="zh-TW" dirty="0" err="1"/>
              <a:t>T,x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432728" y="4506452"/>
            <a:ext cx="172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right-rotate(</a:t>
            </a:r>
            <a:r>
              <a:rPr lang="en-US" altLang="zh-TW" dirty="0" err="1"/>
              <a:t>T,y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6" name="向右箭號 45"/>
          <p:cNvSpPr/>
          <p:nvPr/>
        </p:nvSpPr>
        <p:spPr>
          <a:xfrm>
            <a:off x="3178366" y="4892005"/>
            <a:ext cx="2290301" cy="31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向左箭號 46"/>
          <p:cNvSpPr/>
          <p:nvPr/>
        </p:nvSpPr>
        <p:spPr>
          <a:xfrm>
            <a:off x="3151701" y="2491087"/>
            <a:ext cx="2434317" cy="4030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投影片編號版面配置區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307853" y="3681886"/>
            <a:ext cx="20313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原本比較高的地方</a:t>
            </a:r>
          </a:p>
        </p:txBody>
      </p:sp>
      <p:cxnSp>
        <p:nvCxnSpPr>
          <p:cNvPr id="12" name="直線單箭頭接點 11"/>
          <p:cNvCxnSpPr>
            <a:stCxn id="8" idx="0"/>
          </p:cNvCxnSpPr>
          <p:nvPr/>
        </p:nvCxnSpPr>
        <p:spPr>
          <a:xfrm flipV="1">
            <a:off x="4323516" y="3259330"/>
            <a:ext cx="608524" cy="4225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8" idx="2"/>
          </p:cNvCxnSpPr>
          <p:nvPr/>
        </p:nvCxnSpPr>
        <p:spPr>
          <a:xfrm>
            <a:off x="4323516" y="4051218"/>
            <a:ext cx="608524" cy="4552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4860032" y="2894095"/>
            <a:ext cx="216024" cy="36523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4824028" y="4510549"/>
            <a:ext cx="216024" cy="36523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1304925" y="2457450"/>
            <a:ext cx="342900" cy="1362075"/>
          </a:xfrm>
          <a:custGeom>
            <a:avLst/>
            <a:gdLst>
              <a:gd name="connsiteX0" fmla="*/ 342900 w 342900"/>
              <a:gd name="connsiteY0" fmla="*/ 1362075 h 1362075"/>
              <a:gd name="connsiteX1" fmla="*/ 247650 w 342900"/>
              <a:gd name="connsiteY1" fmla="*/ 1276350 h 1362075"/>
              <a:gd name="connsiteX2" fmla="*/ 228600 w 342900"/>
              <a:gd name="connsiteY2" fmla="*/ 1247775 h 1362075"/>
              <a:gd name="connsiteX3" fmla="*/ 190500 w 342900"/>
              <a:gd name="connsiteY3" fmla="*/ 1219200 h 1362075"/>
              <a:gd name="connsiteX4" fmla="*/ 142875 w 342900"/>
              <a:gd name="connsiteY4" fmla="*/ 1143000 h 1362075"/>
              <a:gd name="connsiteX5" fmla="*/ 114300 w 342900"/>
              <a:gd name="connsiteY5" fmla="*/ 1095375 h 1362075"/>
              <a:gd name="connsiteX6" fmla="*/ 152400 w 342900"/>
              <a:gd name="connsiteY6" fmla="*/ 847725 h 1362075"/>
              <a:gd name="connsiteX7" fmla="*/ 209550 w 342900"/>
              <a:gd name="connsiteY7" fmla="*/ 752475 h 1362075"/>
              <a:gd name="connsiteX8" fmla="*/ 228600 w 342900"/>
              <a:gd name="connsiteY8" fmla="*/ 704850 h 1362075"/>
              <a:gd name="connsiteX9" fmla="*/ 219075 w 342900"/>
              <a:gd name="connsiteY9" fmla="*/ 609600 h 1362075"/>
              <a:gd name="connsiteX10" fmla="*/ 171450 w 342900"/>
              <a:gd name="connsiteY10" fmla="*/ 514350 h 1362075"/>
              <a:gd name="connsiteX11" fmla="*/ 123825 w 342900"/>
              <a:gd name="connsiteY11" fmla="*/ 428625 h 1362075"/>
              <a:gd name="connsiteX12" fmla="*/ 95250 w 342900"/>
              <a:gd name="connsiteY12" fmla="*/ 400050 h 1362075"/>
              <a:gd name="connsiteX13" fmla="*/ 85725 w 342900"/>
              <a:gd name="connsiteY13" fmla="*/ 352425 h 1362075"/>
              <a:gd name="connsiteX14" fmla="*/ 57150 w 342900"/>
              <a:gd name="connsiteY14" fmla="*/ 323850 h 1362075"/>
              <a:gd name="connsiteX15" fmla="*/ 28575 w 342900"/>
              <a:gd name="connsiteY15" fmla="*/ 276225 h 1362075"/>
              <a:gd name="connsiteX16" fmla="*/ 0 w 342900"/>
              <a:gd name="connsiteY16" fmla="*/ 190500 h 1362075"/>
              <a:gd name="connsiteX17" fmla="*/ 57150 w 342900"/>
              <a:gd name="connsiteY17" fmla="*/ 114300 h 1362075"/>
              <a:gd name="connsiteX18" fmla="*/ 104775 w 342900"/>
              <a:gd name="connsiteY18" fmla="*/ 66675 h 1362075"/>
              <a:gd name="connsiteX19" fmla="*/ 114300 w 342900"/>
              <a:gd name="connsiteY19" fmla="*/ 38100 h 1362075"/>
              <a:gd name="connsiteX20" fmla="*/ 104775 w 342900"/>
              <a:gd name="connsiteY20" fmla="*/ 0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2900" h="1362075">
                <a:moveTo>
                  <a:pt x="342900" y="1362075"/>
                </a:moveTo>
                <a:cubicBezTo>
                  <a:pt x="310359" y="1334957"/>
                  <a:pt x="275467" y="1308803"/>
                  <a:pt x="247650" y="1276350"/>
                </a:cubicBezTo>
                <a:cubicBezTo>
                  <a:pt x="240200" y="1267658"/>
                  <a:pt x="236695" y="1255870"/>
                  <a:pt x="228600" y="1247775"/>
                </a:cubicBezTo>
                <a:cubicBezTo>
                  <a:pt x="217375" y="1236550"/>
                  <a:pt x="201725" y="1230425"/>
                  <a:pt x="190500" y="1219200"/>
                </a:cubicBezTo>
                <a:cubicBezTo>
                  <a:pt x="161553" y="1190253"/>
                  <a:pt x="161738" y="1176953"/>
                  <a:pt x="142875" y="1143000"/>
                </a:cubicBezTo>
                <a:cubicBezTo>
                  <a:pt x="133884" y="1126816"/>
                  <a:pt x="123825" y="1111250"/>
                  <a:pt x="114300" y="1095375"/>
                </a:cubicBezTo>
                <a:cubicBezTo>
                  <a:pt x="124163" y="1006605"/>
                  <a:pt x="124903" y="930216"/>
                  <a:pt x="152400" y="847725"/>
                </a:cubicBezTo>
                <a:cubicBezTo>
                  <a:pt x="164731" y="810733"/>
                  <a:pt x="190918" y="786633"/>
                  <a:pt x="209550" y="752475"/>
                </a:cubicBezTo>
                <a:cubicBezTo>
                  <a:pt x="217737" y="737465"/>
                  <a:pt x="222250" y="720725"/>
                  <a:pt x="228600" y="704850"/>
                </a:cubicBezTo>
                <a:cubicBezTo>
                  <a:pt x="225425" y="673100"/>
                  <a:pt x="228244" y="640163"/>
                  <a:pt x="219075" y="609600"/>
                </a:cubicBezTo>
                <a:cubicBezTo>
                  <a:pt x="208875" y="575599"/>
                  <a:pt x="187325" y="546100"/>
                  <a:pt x="171450" y="514350"/>
                </a:cubicBezTo>
                <a:cubicBezTo>
                  <a:pt x="159289" y="490029"/>
                  <a:pt x="143115" y="451773"/>
                  <a:pt x="123825" y="428625"/>
                </a:cubicBezTo>
                <a:cubicBezTo>
                  <a:pt x="115201" y="418277"/>
                  <a:pt x="104775" y="409575"/>
                  <a:pt x="95250" y="400050"/>
                </a:cubicBezTo>
                <a:cubicBezTo>
                  <a:pt x="92075" y="384175"/>
                  <a:pt x="92965" y="366905"/>
                  <a:pt x="85725" y="352425"/>
                </a:cubicBezTo>
                <a:cubicBezTo>
                  <a:pt x="79701" y="340377"/>
                  <a:pt x="65232" y="334626"/>
                  <a:pt x="57150" y="323850"/>
                </a:cubicBezTo>
                <a:cubicBezTo>
                  <a:pt x="46042" y="309039"/>
                  <a:pt x="35868" y="293241"/>
                  <a:pt x="28575" y="276225"/>
                </a:cubicBezTo>
                <a:cubicBezTo>
                  <a:pt x="16710" y="248540"/>
                  <a:pt x="0" y="190500"/>
                  <a:pt x="0" y="190500"/>
                </a:cubicBezTo>
                <a:cubicBezTo>
                  <a:pt x="34694" y="121112"/>
                  <a:pt x="-618" y="181696"/>
                  <a:pt x="57150" y="114300"/>
                </a:cubicBezTo>
                <a:cubicBezTo>
                  <a:pt x="99483" y="64911"/>
                  <a:pt x="49742" y="103364"/>
                  <a:pt x="104775" y="66675"/>
                </a:cubicBezTo>
                <a:cubicBezTo>
                  <a:pt x="107950" y="57150"/>
                  <a:pt x="114300" y="48140"/>
                  <a:pt x="114300" y="38100"/>
                </a:cubicBezTo>
                <a:cubicBezTo>
                  <a:pt x="114300" y="25009"/>
                  <a:pt x="104775" y="0"/>
                  <a:pt x="10477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7124700" y="2486025"/>
            <a:ext cx="257175" cy="1285875"/>
          </a:xfrm>
          <a:custGeom>
            <a:avLst/>
            <a:gdLst>
              <a:gd name="connsiteX0" fmla="*/ 0 w 257175"/>
              <a:gd name="connsiteY0" fmla="*/ 1285875 h 1285875"/>
              <a:gd name="connsiteX1" fmla="*/ 9525 w 257175"/>
              <a:gd name="connsiteY1" fmla="*/ 1209675 h 1285875"/>
              <a:gd name="connsiteX2" fmla="*/ 28575 w 257175"/>
              <a:gd name="connsiteY2" fmla="*/ 1000125 h 1285875"/>
              <a:gd name="connsiteX3" fmla="*/ 38100 w 257175"/>
              <a:gd name="connsiteY3" fmla="*/ 971550 h 1285875"/>
              <a:gd name="connsiteX4" fmla="*/ 114300 w 257175"/>
              <a:gd name="connsiteY4" fmla="*/ 914400 h 1285875"/>
              <a:gd name="connsiteX5" fmla="*/ 190500 w 257175"/>
              <a:gd name="connsiteY5" fmla="*/ 847725 h 1285875"/>
              <a:gd name="connsiteX6" fmla="*/ 228600 w 257175"/>
              <a:gd name="connsiteY6" fmla="*/ 819150 h 1285875"/>
              <a:gd name="connsiteX7" fmla="*/ 257175 w 257175"/>
              <a:gd name="connsiteY7" fmla="*/ 781050 h 1285875"/>
              <a:gd name="connsiteX8" fmla="*/ 247650 w 257175"/>
              <a:gd name="connsiteY8" fmla="*/ 609600 h 1285875"/>
              <a:gd name="connsiteX9" fmla="*/ 238125 w 257175"/>
              <a:gd name="connsiteY9" fmla="*/ 581025 h 1285875"/>
              <a:gd name="connsiteX10" fmla="*/ 219075 w 257175"/>
              <a:gd name="connsiteY10" fmla="*/ 514350 h 1285875"/>
              <a:gd name="connsiteX11" fmla="*/ 190500 w 257175"/>
              <a:gd name="connsiteY11" fmla="*/ 400050 h 1285875"/>
              <a:gd name="connsiteX12" fmla="*/ 180975 w 257175"/>
              <a:gd name="connsiteY12" fmla="*/ 333375 h 1285875"/>
              <a:gd name="connsiteX13" fmla="*/ 161925 w 257175"/>
              <a:gd name="connsiteY13" fmla="*/ 257175 h 1285875"/>
              <a:gd name="connsiteX14" fmla="*/ 171450 w 257175"/>
              <a:gd name="connsiteY14" fmla="*/ 104775 h 1285875"/>
              <a:gd name="connsiteX15" fmla="*/ 180975 w 257175"/>
              <a:gd name="connsiteY15" fmla="*/ 76200 h 1285875"/>
              <a:gd name="connsiteX16" fmla="*/ 209550 w 257175"/>
              <a:gd name="connsiteY16" fmla="*/ 47625 h 1285875"/>
              <a:gd name="connsiteX17" fmla="*/ 219075 w 257175"/>
              <a:gd name="connsiteY17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7175" h="1285875">
                <a:moveTo>
                  <a:pt x="0" y="1285875"/>
                </a:moveTo>
                <a:cubicBezTo>
                  <a:pt x="3175" y="1260475"/>
                  <a:pt x="6978" y="1235146"/>
                  <a:pt x="9525" y="1209675"/>
                </a:cubicBezTo>
                <a:cubicBezTo>
                  <a:pt x="16504" y="1139885"/>
                  <a:pt x="20218" y="1069763"/>
                  <a:pt x="28575" y="1000125"/>
                </a:cubicBezTo>
                <a:cubicBezTo>
                  <a:pt x="29771" y="990156"/>
                  <a:pt x="31000" y="978650"/>
                  <a:pt x="38100" y="971550"/>
                </a:cubicBezTo>
                <a:cubicBezTo>
                  <a:pt x="60551" y="949099"/>
                  <a:pt x="89658" y="934421"/>
                  <a:pt x="114300" y="914400"/>
                </a:cubicBezTo>
                <a:cubicBezTo>
                  <a:pt x="140494" y="893117"/>
                  <a:pt x="164572" y="869332"/>
                  <a:pt x="190500" y="847725"/>
                </a:cubicBezTo>
                <a:cubicBezTo>
                  <a:pt x="202696" y="837562"/>
                  <a:pt x="217375" y="830375"/>
                  <a:pt x="228600" y="819150"/>
                </a:cubicBezTo>
                <a:cubicBezTo>
                  <a:pt x="239825" y="807925"/>
                  <a:pt x="247650" y="793750"/>
                  <a:pt x="257175" y="781050"/>
                </a:cubicBezTo>
                <a:cubicBezTo>
                  <a:pt x="254000" y="723900"/>
                  <a:pt x="253077" y="666580"/>
                  <a:pt x="247650" y="609600"/>
                </a:cubicBezTo>
                <a:cubicBezTo>
                  <a:pt x="246698" y="599605"/>
                  <a:pt x="241010" y="590642"/>
                  <a:pt x="238125" y="581025"/>
                </a:cubicBezTo>
                <a:cubicBezTo>
                  <a:pt x="231483" y="558885"/>
                  <a:pt x="224681" y="536774"/>
                  <a:pt x="219075" y="514350"/>
                </a:cubicBezTo>
                <a:cubicBezTo>
                  <a:pt x="187233" y="386982"/>
                  <a:pt x="212922" y="467317"/>
                  <a:pt x="190500" y="400050"/>
                </a:cubicBezTo>
                <a:cubicBezTo>
                  <a:pt x="187325" y="377825"/>
                  <a:pt x="185378" y="355390"/>
                  <a:pt x="180975" y="333375"/>
                </a:cubicBezTo>
                <a:cubicBezTo>
                  <a:pt x="175840" y="307702"/>
                  <a:pt x="163015" y="283334"/>
                  <a:pt x="161925" y="257175"/>
                </a:cubicBezTo>
                <a:cubicBezTo>
                  <a:pt x="159806" y="206320"/>
                  <a:pt x="166122" y="155394"/>
                  <a:pt x="171450" y="104775"/>
                </a:cubicBezTo>
                <a:cubicBezTo>
                  <a:pt x="172501" y="94790"/>
                  <a:pt x="175406" y="84554"/>
                  <a:pt x="180975" y="76200"/>
                </a:cubicBezTo>
                <a:cubicBezTo>
                  <a:pt x="188447" y="64992"/>
                  <a:pt x="200025" y="57150"/>
                  <a:pt x="209550" y="47625"/>
                </a:cubicBezTo>
                <a:cubicBezTo>
                  <a:pt x="221083" y="13026"/>
                  <a:pt x="219075" y="29090"/>
                  <a:pt x="21907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938012" y="21166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吊起來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6943293" y="21400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吊起來</a:t>
            </a:r>
          </a:p>
        </p:txBody>
      </p:sp>
    </p:spTree>
    <p:extLst>
      <p:ext uri="{BB962C8B-B14F-4D97-AF65-F5344CB8AC3E}">
        <p14:creationId xmlns:p14="http://schemas.microsoft.com/office/powerpoint/2010/main" val="173205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4" grpId="0"/>
      <p:bldP spid="45" grpId="0"/>
      <p:bldP spid="46" grpId="0" animBg="1"/>
      <p:bldP spid="47" grpId="0" animBg="1"/>
      <p:bldP spid="8" grpId="0" animBg="1"/>
      <p:bldP spid="16" grpId="0" animBg="1"/>
      <p:bldP spid="36" grpId="0" animBg="1"/>
      <p:bldP spid="18" grpId="0" animBg="1"/>
      <p:bldP spid="19" grpId="0" animBg="1"/>
      <p:bldP spid="20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來個例子</a:t>
            </a:r>
            <a:r>
              <a:rPr lang="en-US" altLang="zh-TW" dirty="0"/>
              <a:t>: Left-Rotate(</a:t>
            </a:r>
            <a:r>
              <a:rPr lang="en-US" altLang="zh-TW" dirty="0" err="1"/>
              <a:t>T,x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272808" cy="498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6" y="4365104"/>
            <a:ext cx="813690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???????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154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Left-Rotate(</a:t>
            </a:r>
            <a:r>
              <a:rPr lang="en-US" dirty="0" err="1"/>
              <a:t>T,x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86508"/>
            <a:ext cx="3240360" cy="46327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799" y="1686508"/>
            <a:ext cx="4886765" cy="16561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7944" y="5445224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you write the pseudo-code for</a:t>
            </a:r>
            <a:br>
              <a:rPr lang="en-US" dirty="0"/>
            </a:br>
            <a:r>
              <a:rPr lang="en-US" dirty="0"/>
              <a:t>Right-Rotate(</a:t>
            </a:r>
            <a:r>
              <a:rPr lang="en-US" dirty="0" err="1"/>
              <a:t>T,y</a:t>
            </a:r>
            <a:r>
              <a:rPr lang="en-US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首先</a:t>
            </a:r>
            <a:r>
              <a:rPr lang="en-US" altLang="zh-TW" dirty="0"/>
              <a:t>, </a:t>
            </a:r>
            <a:r>
              <a:rPr lang="zh-TW" altLang="en-US" dirty="0"/>
              <a:t>用原本的</a:t>
            </a:r>
            <a:r>
              <a:rPr lang="en-US" altLang="zh-TW" dirty="0"/>
              <a:t>binary search tree</a:t>
            </a:r>
            <a:r>
              <a:rPr lang="zh-TW" altLang="en-US" dirty="0"/>
              <a:t>插入的方法</a:t>
            </a:r>
            <a:endParaRPr lang="en-US" altLang="zh-TW" dirty="0"/>
          </a:p>
          <a:p>
            <a:r>
              <a:rPr lang="en-US" altLang="zh-TW" dirty="0"/>
              <a:t>insert(z)</a:t>
            </a:r>
          </a:p>
          <a:p>
            <a:r>
              <a:rPr lang="zh-TW" altLang="en-US" dirty="0"/>
              <a:t>不同的地方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 z</a:t>
            </a:r>
            <a:r>
              <a:rPr lang="zh-TW" altLang="en-US" dirty="0"/>
              <a:t>的兩個</a:t>
            </a:r>
            <a:r>
              <a:rPr lang="en-US" altLang="zh-TW" dirty="0"/>
              <a:t>children (pointer)</a:t>
            </a:r>
            <a:r>
              <a:rPr lang="zh-TW" altLang="en-US" dirty="0"/>
              <a:t>都指到</a:t>
            </a:r>
            <a:r>
              <a:rPr lang="en-US" altLang="zh-TW" dirty="0"/>
              <a:t>nil node</a:t>
            </a:r>
          </a:p>
          <a:p>
            <a:r>
              <a:rPr lang="en-US" altLang="zh-TW" dirty="0"/>
              <a:t>2. z</a:t>
            </a:r>
            <a:r>
              <a:rPr lang="zh-TW" altLang="en-US" dirty="0"/>
              <a:t>為紅色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我們最後要處理不符合紅黑樹規則的部分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怎麼處理</a:t>
            </a:r>
            <a:r>
              <a:rPr lang="en-US" altLang="zh-TW" dirty="0"/>
              <a:t>?</a:t>
            </a:r>
          </a:p>
          <a:p>
            <a:endParaRPr lang="en-US" altLang="zh-TW" dirty="0"/>
          </a:p>
        </p:txBody>
      </p:sp>
      <p:sp>
        <p:nvSpPr>
          <p:cNvPr id="4" name="圓角矩形 3"/>
          <p:cNvSpPr/>
          <p:nvPr/>
        </p:nvSpPr>
        <p:spPr>
          <a:xfrm>
            <a:off x="6267331" y="3395444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29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會違反那些規則呢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規則們</a:t>
            </a:r>
            <a:r>
              <a:rPr lang="en-US" altLang="zh-TW" dirty="0"/>
              <a:t>:</a:t>
            </a:r>
          </a:p>
          <a:p>
            <a:r>
              <a:rPr lang="en-US" altLang="zh-TW" strike="sngStrike" dirty="0"/>
              <a:t>1. </a:t>
            </a:r>
            <a:r>
              <a:rPr lang="zh-TW" altLang="en-US" strike="sngStrike" dirty="0"/>
              <a:t>每個</a:t>
            </a:r>
            <a:r>
              <a:rPr lang="en-US" altLang="zh-TW" strike="sngStrike" dirty="0"/>
              <a:t>node</a:t>
            </a:r>
            <a:r>
              <a:rPr lang="zh-TW" altLang="en-US" strike="sngStrike" dirty="0"/>
              <a:t>不是黑就是紅</a:t>
            </a:r>
            <a:endParaRPr lang="en-US" altLang="zh-TW" strike="sngStrike" dirty="0"/>
          </a:p>
          <a:p>
            <a:r>
              <a:rPr lang="en-US" altLang="zh-TW" dirty="0"/>
              <a:t>2. root</a:t>
            </a:r>
            <a:r>
              <a:rPr lang="zh-TW" altLang="en-US" dirty="0"/>
              <a:t>是黑色的</a:t>
            </a:r>
            <a:endParaRPr lang="en-US" altLang="zh-TW" dirty="0"/>
          </a:p>
          <a:p>
            <a:r>
              <a:rPr lang="en-US" altLang="zh-TW" strike="sngStrike" dirty="0"/>
              <a:t>3. </a:t>
            </a:r>
            <a:r>
              <a:rPr lang="zh-TW" altLang="en-US" strike="sngStrike" dirty="0"/>
              <a:t>每個</a:t>
            </a:r>
            <a:r>
              <a:rPr lang="en-US" altLang="zh-TW" strike="sngStrike" dirty="0"/>
              <a:t>leaf (external node, or nil)</a:t>
            </a:r>
            <a:r>
              <a:rPr lang="zh-TW" altLang="en-US" strike="sngStrike" dirty="0"/>
              <a:t>都是黑色</a:t>
            </a:r>
            <a:endParaRPr lang="en-US" altLang="zh-TW" strike="sngStrike" dirty="0"/>
          </a:p>
          <a:p>
            <a:r>
              <a:rPr lang="en-US" altLang="zh-TW" dirty="0"/>
              <a:t>4. </a:t>
            </a:r>
            <a:r>
              <a:rPr lang="zh-TW" altLang="en-US" dirty="0"/>
              <a:t>如果一個</a:t>
            </a:r>
            <a:r>
              <a:rPr lang="en-US" altLang="zh-TW" dirty="0"/>
              <a:t>node</a:t>
            </a:r>
            <a:r>
              <a:rPr lang="zh-TW" altLang="en-US" dirty="0"/>
              <a:t>是紅的</a:t>
            </a:r>
            <a:r>
              <a:rPr lang="en-US" altLang="zh-TW" dirty="0"/>
              <a:t>, </a:t>
            </a:r>
            <a:r>
              <a:rPr lang="zh-TW" altLang="en-US" dirty="0"/>
              <a:t>則它的</a:t>
            </a:r>
            <a:r>
              <a:rPr lang="en-US" altLang="zh-TW" dirty="0"/>
              <a:t>children</a:t>
            </a:r>
            <a:r>
              <a:rPr lang="zh-TW" altLang="en-US" dirty="0"/>
              <a:t>都是黑的</a:t>
            </a:r>
            <a:endParaRPr lang="en-US" altLang="zh-TW" dirty="0"/>
          </a:p>
          <a:p>
            <a:r>
              <a:rPr lang="en-US" altLang="zh-TW" strike="sngStrike" dirty="0"/>
              <a:t>5. </a:t>
            </a:r>
            <a:r>
              <a:rPr lang="zh-TW" altLang="en-US" strike="sngStrike" dirty="0"/>
              <a:t>對每個</a:t>
            </a:r>
            <a:r>
              <a:rPr lang="en-US" altLang="zh-TW" strike="sngStrike" dirty="0"/>
              <a:t>node</a:t>
            </a:r>
            <a:r>
              <a:rPr lang="zh-TW" altLang="en-US" strike="sngStrike" dirty="0"/>
              <a:t>來說</a:t>
            </a:r>
            <a:r>
              <a:rPr lang="en-US" altLang="zh-TW" strike="sngStrike" dirty="0"/>
              <a:t>, </a:t>
            </a:r>
            <a:r>
              <a:rPr lang="zh-TW" altLang="en-US" strike="sngStrike" dirty="0"/>
              <a:t>從它到他的所有子孫葉子</a:t>
            </a:r>
            <a:r>
              <a:rPr lang="en-US" altLang="zh-TW" strike="sngStrike" dirty="0"/>
              <a:t>node</a:t>
            </a:r>
            <a:r>
              <a:rPr lang="zh-TW" altLang="en-US" strike="sngStrike" dirty="0"/>
              <a:t>的路徑上含有一樣數目的黑色</a:t>
            </a:r>
            <a:r>
              <a:rPr lang="en-US" altLang="zh-TW" strike="sngStrike" dirty="0"/>
              <a:t>node</a:t>
            </a:r>
            <a:endParaRPr lang="zh-TW" altLang="en-US" strike="sngStrike" dirty="0"/>
          </a:p>
          <a:p>
            <a:endParaRPr lang="en-US" altLang="zh-TW" dirty="0"/>
          </a:p>
          <a:p>
            <a:r>
              <a:rPr lang="en-US" altLang="zh-TW" dirty="0"/>
              <a:t>5.</a:t>
            </a:r>
            <a:r>
              <a:rPr lang="zh-TW" altLang="en-US" dirty="0"/>
              <a:t>不會違反因為</a:t>
            </a:r>
            <a:r>
              <a:rPr lang="en-US" altLang="zh-TW" dirty="0"/>
              <a:t>z</a:t>
            </a:r>
            <a:r>
              <a:rPr lang="zh-TW" altLang="en-US" dirty="0"/>
              <a:t>是紅的</a:t>
            </a:r>
            <a:r>
              <a:rPr lang="en-US" altLang="zh-TW" dirty="0"/>
              <a:t>, z</a:t>
            </a:r>
            <a:r>
              <a:rPr lang="zh-TW" altLang="en-US" dirty="0"/>
              <a:t>取代掉一個</a:t>
            </a:r>
            <a:r>
              <a:rPr lang="en-US" altLang="zh-TW" dirty="0"/>
              <a:t>nil, </a:t>
            </a:r>
            <a:r>
              <a:rPr lang="zh-TW" altLang="en-US" dirty="0"/>
              <a:t>而</a:t>
            </a:r>
            <a:r>
              <a:rPr lang="en-US" altLang="zh-TW" dirty="0"/>
              <a:t>z</a:t>
            </a:r>
            <a:r>
              <a:rPr lang="zh-TW" altLang="en-US" dirty="0"/>
              <a:t>的兩個</a:t>
            </a:r>
            <a:r>
              <a:rPr lang="en-US" altLang="zh-TW" dirty="0"/>
              <a:t>children</a:t>
            </a:r>
            <a:r>
              <a:rPr lang="zh-TW" altLang="en-US" dirty="0"/>
              <a:t>都是</a:t>
            </a:r>
            <a:r>
              <a:rPr lang="en-US" altLang="zh-TW" dirty="0"/>
              <a:t>nil</a:t>
            </a:r>
          </a:p>
          <a:p>
            <a:r>
              <a:rPr lang="zh-TW" altLang="en-US" dirty="0"/>
              <a:t>如果違反</a:t>
            </a:r>
            <a:r>
              <a:rPr lang="en-US" altLang="zh-TW" dirty="0"/>
              <a:t>2, </a:t>
            </a:r>
            <a:r>
              <a:rPr lang="zh-TW" altLang="en-US" dirty="0"/>
              <a:t>則</a:t>
            </a:r>
            <a:r>
              <a:rPr lang="en-US" altLang="zh-TW" dirty="0"/>
              <a:t>z</a:t>
            </a:r>
            <a:r>
              <a:rPr lang="zh-TW" altLang="en-US" dirty="0"/>
              <a:t>是</a:t>
            </a:r>
            <a:r>
              <a:rPr lang="en-US" altLang="zh-TW" dirty="0"/>
              <a:t>root, </a:t>
            </a:r>
            <a:r>
              <a:rPr lang="zh-TW" altLang="en-US" dirty="0"/>
              <a:t>整棵樹只有</a:t>
            </a:r>
            <a:r>
              <a:rPr lang="en-US" altLang="zh-TW" dirty="0"/>
              <a:t>z:</a:t>
            </a:r>
            <a:r>
              <a:rPr lang="zh-TW" altLang="en-US" dirty="0"/>
              <a:t> 很容易處理</a:t>
            </a:r>
            <a:endParaRPr lang="en-US" altLang="zh-TW" dirty="0"/>
          </a:p>
          <a:p>
            <a:r>
              <a:rPr lang="zh-TW" altLang="en-US" dirty="0"/>
              <a:t>來看違反</a:t>
            </a:r>
            <a:r>
              <a:rPr lang="en-US" altLang="zh-TW" dirty="0"/>
              <a:t>4</a:t>
            </a:r>
            <a:r>
              <a:rPr lang="zh-TW" altLang="en-US" dirty="0"/>
              <a:t>的情形</a:t>
            </a:r>
            <a:r>
              <a:rPr lang="en-US" altLang="zh-TW" dirty="0"/>
              <a:t>: </a:t>
            </a:r>
            <a:r>
              <a:rPr lang="en-US" altLang="zh-TW" dirty="0" err="1"/>
              <a:t>z.p</a:t>
            </a:r>
            <a:r>
              <a:rPr lang="en-US" altLang="zh-TW" dirty="0"/>
              <a:t> is also red</a:t>
            </a:r>
            <a:endParaRPr lang="zh-TW" altLang="en-US" dirty="0"/>
          </a:p>
        </p:txBody>
      </p:sp>
      <p:cxnSp>
        <p:nvCxnSpPr>
          <p:cNvPr id="5" name="直線接點 4"/>
          <p:cNvCxnSpPr>
            <a:endCxn id="6" idx="0"/>
          </p:cNvCxnSpPr>
          <p:nvPr/>
        </p:nvCxnSpPr>
        <p:spPr>
          <a:xfrm>
            <a:off x="6206608" y="1115671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5988853" y="1403703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cxnSp>
        <p:nvCxnSpPr>
          <p:cNvPr id="9" name="直線接點 8"/>
          <p:cNvCxnSpPr>
            <a:endCxn id="10" idx="0"/>
          </p:cNvCxnSpPr>
          <p:nvPr/>
        </p:nvCxnSpPr>
        <p:spPr>
          <a:xfrm flipH="1">
            <a:off x="7604442" y="1504176"/>
            <a:ext cx="141103" cy="472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7386687" y="1976303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cxnSp>
        <p:nvCxnSpPr>
          <p:cNvPr id="11" name="直線接點 10"/>
          <p:cNvCxnSpPr>
            <a:stCxn id="14" idx="4"/>
            <a:endCxn id="12" idx="0"/>
          </p:cNvCxnSpPr>
          <p:nvPr/>
        </p:nvCxnSpPr>
        <p:spPr>
          <a:xfrm>
            <a:off x="7745545" y="1504176"/>
            <a:ext cx="294407" cy="463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7822197" y="1967649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cxnSp>
        <p:nvCxnSpPr>
          <p:cNvPr id="13" name="直線接點 12"/>
          <p:cNvCxnSpPr>
            <a:endCxn id="14" idx="0"/>
          </p:cNvCxnSpPr>
          <p:nvPr/>
        </p:nvCxnSpPr>
        <p:spPr>
          <a:xfrm>
            <a:off x="7740421" y="476672"/>
            <a:ext cx="5124" cy="379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7421509" y="856104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17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6516216" y="980728"/>
            <a:ext cx="720080" cy="422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2" grpId="0" animBg="1"/>
      <p:bldP spid="14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7634" y="548409"/>
            <a:ext cx="8229600" cy="990600"/>
          </a:xfrm>
        </p:spPr>
        <p:txBody>
          <a:bodyPr/>
          <a:lstStyle/>
          <a:p>
            <a:r>
              <a:rPr lang="zh-TW" altLang="en-US" dirty="0"/>
              <a:t>情形一</a:t>
            </a:r>
            <a:r>
              <a:rPr lang="en-US" altLang="zh-TW" dirty="0"/>
              <a:t>: </a:t>
            </a:r>
            <a:r>
              <a:rPr lang="zh-TW" altLang="en-US" dirty="0"/>
              <a:t>你的叔叔是紅的</a:t>
            </a:r>
          </a:p>
        </p:txBody>
      </p:sp>
      <p:sp>
        <p:nvSpPr>
          <p:cNvPr id="5" name="橢圓 4"/>
          <p:cNvSpPr/>
          <p:nvPr/>
        </p:nvSpPr>
        <p:spPr>
          <a:xfrm>
            <a:off x="3121083" y="3197498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66866" y="3150702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342930" y="3956893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635405" y="2454800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970731" y="391159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z: </a:t>
            </a:r>
            <a:r>
              <a:rPr lang="zh-TW" altLang="en-US" dirty="0"/>
              <a:t>你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769155" y="300525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y:</a:t>
            </a:r>
            <a:r>
              <a:rPr lang="zh-TW" altLang="en-US" dirty="0"/>
              <a:t>叔叔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279418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z.p</a:t>
            </a:r>
            <a:r>
              <a:rPr lang="en-US" altLang="zh-TW" dirty="0"/>
              <a:t>: </a:t>
            </a:r>
            <a:r>
              <a:rPr lang="zh-TW" altLang="en-US" dirty="0"/>
              <a:t>你爸</a:t>
            </a:r>
          </a:p>
        </p:txBody>
      </p:sp>
      <p:cxnSp>
        <p:nvCxnSpPr>
          <p:cNvPr id="12" name="直線接點 11"/>
          <p:cNvCxnSpPr>
            <a:stCxn id="7" idx="3"/>
          </p:cNvCxnSpPr>
          <p:nvPr/>
        </p:nvCxnSpPr>
        <p:spPr>
          <a:xfrm flipH="1">
            <a:off x="1242594" y="4510057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766866" y="3768960"/>
            <a:ext cx="151300" cy="28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42166" y="4070454"/>
                <a:ext cx="376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66" y="4070454"/>
                <a:ext cx="3760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962612" y="4715852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12" y="4715852"/>
                <a:ext cx="37760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>
            <a:stCxn id="6" idx="5"/>
            <a:endCxn id="7" idx="1"/>
          </p:cNvCxnSpPr>
          <p:nvPr/>
        </p:nvCxnSpPr>
        <p:spPr>
          <a:xfrm>
            <a:off x="1320030" y="3703866"/>
            <a:ext cx="117808" cy="347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8" idx="5"/>
            <a:endCxn id="5" idx="1"/>
          </p:cNvCxnSpPr>
          <p:nvPr/>
        </p:nvCxnSpPr>
        <p:spPr>
          <a:xfrm>
            <a:off x="2188569" y="3007964"/>
            <a:ext cx="1027422" cy="284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3"/>
            <a:endCxn id="6" idx="7"/>
          </p:cNvCxnSpPr>
          <p:nvPr/>
        </p:nvCxnSpPr>
        <p:spPr>
          <a:xfrm flipH="1">
            <a:off x="1320030" y="3007964"/>
            <a:ext cx="410283" cy="23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7" idx="5"/>
          </p:cNvCxnSpPr>
          <p:nvPr/>
        </p:nvCxnSpPr>
        <p:spPr>
          <a:xfrm>
            <a:off x="1896094" y="4510057"/>
            <a:ext cx="238924" cy="174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2015556" y="4695230"/>
                <a:ext cx="35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56" y="4695230"/>
                <a:ext cx="35920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接點 30"/>
          <p:cNvCxnSpPr/>
          <p:nvPr/>
        </p:nvCxnSpPr>
        <p:spPr>
          <a:xfrm flipH="1">
            <a:off x="3023461" y="3824335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2743479" y="4030130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479" y="4030130"/>
                <a:ext cx="36362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接點 32"/>
          <p:cNvCxnSpPr/>
          <p:nvPr/>
        </p:nvCxnSpPr>
        <p:spPr>
          <a:xfrm>
            <a:off x="3676961" y="3824335"/>
            <a:ext cx="238924" cy="174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796423" y="4009508"/>
                <a:ext cx="345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23" y="4009508"/>
                <a:ext cx="3458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橢圓 35"/>
          <p:cNvSpPr/>
          <p:nvPr/>
        </p:nvSpPr>
        <p:spPr>
          <a:xfrm>
            <a:off x="8001894" y="3102590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5647677" y="3055794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6223741" y="3861985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6516216" y="2359892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851542" y="381668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z: </a:t>
            </a:r>
            <a:r>
              <a:rPr lang="zh-TW" altLang="en-US" dirty="0"/>
              <a:t>你</a:t>
            </a:r>
          </a:p>
        </p:txBody>
      </p:sp>
      <p:cxnSp>
        <p:nvCxnSpPr>
          <p:cNvPr id="43" name="直線接點 42"/>
          <p:cNvCxnSpPr>
            <a:stCxn id="38" idx="3"/>
          </p:cNvCxnSpPr>
          <p:nvPr/>
        </p:nvCxnSpPr>
        <p:spPr>
          <a:xfrm flipH="1">
            <a:off x="6123405" y="4415149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5647677" y="3674052"/>
            <a:ext cx="151300" cy="28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5422977" y="3975546"/>
                <a:ext cx="376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977" y="3975546"/>
                <a:ext cx="3760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843423" y="4620944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423" y="4620944"/>
                <a:ext cx="37760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接點 46"/>
          <p:cNvCxnSpPr>
            <a:stCxn id="37" idx="5"/>
            <a:endCxn id="38" idx="1"/>
          </p:cNvCxnSpPr>
          <p:nvPr/>
        </p:nvCxnSpPr>
        <p:spPr>
          <a:xfrm>
            <a:off x="6200841" y="3608958"/>
            <a:ext cx="117808" cy="347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39" idx="5"/>
            <a:endCxn id="36" idx="1"/>
          </p:cNvCxnSpPr>
          <p:nvPr/>
        </p:nvCxnSpPr>
        <p:spPr>
          <a:xfrm>
            <a:off x="7069380" y="2913056"/>
            <a:ext cx="1027422" cy="284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39" idx="3"/>
            <a:endCxn id="37" idx="7"/>
          </p:cNvCxnSpPr>
          <p:nvPr/>
        </p:nvCxnSpPr>
        <p:spPr>
          <a:xfrm flipH="1">
            <a:off x="6200841" y="2913056"/>
            <a:ext cx="410283" cy="23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38" idx="5"/>
          </p:cNvCxnSpPr>
          <p:nvPr/>
        </p:nvCxnSpPr>
        <p:spPr>
          <a:xfrm>
            <a:off x="6776905" y="4415149"/>
            <a:ext cx="238924" cy="174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6896367" y="4600322"/>
                <a:ext cx="35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367" y="4600322"/>
                <a:ext cx="359201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接點 51"/>
          <p:cNvCxnSpPr/>
          <p:nvPr/>
        </p:nvCxnSpPr>
        <p:spPr>
          <a:xfrm flipH="1">
            <a:off x="7904272" y="3729427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7624290" y="3935222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290" y="3935222"/>
                <a:ext cx="36362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接點 53"/>
          <p:cNvCxnSpPr/>
          <p:nvPr/>
        </p:nvCxnSpPr>
        <p:spPr>
          <a:xfrm>
            <a:off x="8557772" y="3729427"/>
            <a:ext cx="238924" cy="174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8677234" y="3914600"/>
                <a:ext cx="345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234" y="3914600"/>
                <a:ext cx="345864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向右箭號 55"/>
          <p:cNvSpPr/>
          <p:nvPr/>
        </p:nvSpPr>
        <p:spPr>
          <a:xfrm>
            <a:off x="4283968" y="2683928"/>
            <a:ext cx="1139009" cy="34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6032225" y="1515237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繼續看新</a:t>
            </a:r>
            <a:r>
              <a:rPr lang="en-US" altLang="zh-TW" dirty="0"/>
              <a:t>z</a:t>
            </a:r>
            <a:r>
              <a:rPr lang="zh-TW" altLang="en-US" dirty="0"/>
              <a:t>爸爸是不是紅的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188951" y="1699903"/>
            <a:ext cx="27238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如果你是你爸右邊的小孩</a:t>
            </a:r>
          </a:p>
        </p:txBody>
      </p:sp>
      <p:sp>
        <p:nvSpPr>
          <p:cNvPr id="59" name="投影片編號版面配置區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2224573" y="225390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z.p.p</a:t>
            </a:r>
            <a:r>
              <a:rPr lang="en-US" altLang="zh-TW" dirty="0"/>
              <a:t>: </a:t>
            </a:r>
            <a:r>
              <a:rPr lang="zh-TW" altLang="en-US" dirty="0"/>
              <a:t>你爺爺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2161150" y="5501014"/>
                <a:ext cx="6164780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注意看每一個步驟是否有保持紅黑樹第五個條件</a:t>
                </a:r>
                <a:r>
                  <a:rPr lang="en-US" altLang="zh-TW" dirty="0"/>
                  <a:t>:</a:t>
                </a:r>
                <a:br>
                  <a:rPr lang="en-US" altLang="zh-TW" dirty="0"/>
                </a:br>
                <a:r>
                  <a:rPr lang="zh-TW" altLang="en-US" dirty="0"/>
                  <a:t>從</a:t>
                </a:r>
                <a:r>
                  <a:rPr lang="en-US" altLang="zh-TW" dirty="0"/>
                  <a:t>C</a:t>
                </a:r>
                <a:r>
                  <a:rPr lang="zh-TW" altLang="en-US" dirty="0"/>
                  <a:t>開始走到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TW" dirty="0"/>
                  <a:t>~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𝜖</m:t>
                    </m:r>
                  </m:oMath>
                </a14:m>
                <a:r>
                  <a:rPr lang="zh-TW" altLang="en-US" dirty="0"/>
                  <a:t>任一個分支所經過的黑色</a:t>
                </a:r>
                <a:r>
                  <a:rPr lang="en-US" altLang="zh-TW" dirty="0"/>
                  <a:t>node</a:t>
                </a:r>
                <a:r>
                  <a:rPr lang="zh-TW" altLang="en-US" dirty="0"/>
                  <a:t>數目在修改前後必須相同</a:t>
                </a:r>
                <a:r>
                  <a:rPr lang="en-US" altLang="zh-TW" dirty="0"/>
                  <a:t>!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150" y="5501014"/>
                <a:ext cx="6164780" cy="923330"/>
              </a:xfrm>
              <a:prstGeom prst="rect">
                <a:avLst/>
              </a:prstGeom>
              <a:blipFill rotWithShape="1">
                <a:blip r:embed="rId12"/>
                <a:stretch>
                  <a:fillRect l="-690" t="-2564"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接點 61"/>
          <p:cNvCxnSpPr>
            <a:stCxn id="8" idx="0"/>
          </p:cNvCxnSpPr>
          <p:nvPr/>
        </p:nvCxnSpPr>
        <p:spPr>
          <a:xfrm flipV="1">
            <a:off x="1959441" y="2204864"/>
            <a:ext cx="0" cy="249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39" idx="0"/>
          </p:cNvCxnSpPr>
          <p:nvPr/>
        </p:nvCxnSpPr>
        <p:spPr>
          <a:xfrm flipV="1">
            <a:off x="6840252" y="2069235"/>
            <a:ext cx="0" cy="290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5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49665E-6 L 0.00781 -0.24983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" y="-12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4" grpId="0"/>
      <p:bldP spid="15" grpId="0"/>
      <p:bldP spid="30" grpId="0"/>
      <p:bldP spid="32" grpId="0"/>
      <p:bldP spid="34" grpId="0"/>
      <p:bldP spid="36" grpId="0" animBg="1"/>
      <p:bldP spid="37" grpId="0" animBg="1"/>
      <p:bldP spid="38" grpId="0" animBg="1"/>
      <p:bldP spid="39" grpId="0" animBg="1"/>
      <p:bldP spid="40" grpId="0"/>
      <p:bldP spid="40" grpId="1"/>
      <p:bldP spid="45" grpId="0"/>
      <p:bldP spid="46" grpId="0"/>
      <p:bldP spid="51" grpId="0"/>
      <p:bldP spid="53" grpId="0"/>
      <p:bldP spid="55" grpId="0"/>
      <p:bldP spid="56" grpId="0" animBg="1"/>
      <p:bldP spid="57" grpId="0"/>
      <p:bldP spid="60" grpId="0"/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696" y="548409"/>
            <a:ext cx="8229600" cy="990600"/>
          </a:xfrm>
        </p:spPr>
        <p:txBody>
          <a:bodyPr/>
          <a:lstStyle/>
          <a:p>
            <a:r>
              <a:rPr lang="zh-TW" altLang="en-US" dirty="0"/>
              <a:t>情形一</a:t>
            </a:r>
            <a:r>
              <a:rPr lang="en-US" altLang="zh-TW" dirty="0"/>
              <a:t>: </a:t>
            </a:r>
            <a:r>
              <a:rPr lang="zh-TW" altLang="en-US" dirty="0"/>
              <a:t>你的叔叔是紅的</a:t>
            </a:r>
          </a:p>
        </p:txBody>
      </p:sp>
      <p:sp>
        <p:nvSpPr>
          <p:cNvPr id="5" name="橢圓 4"/>
          <p:cNvSpPr/>
          <p:nvPr/>
        </p:nvSpPr>
        <p:spPr>
          <a:xfrm>
            <a:off x="2562983" y="2941759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62268" y="2996722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43324" y="3846645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635405" y="2254859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0458" y="449857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z: </a:t>
            </a:r>
            <a:r>
              <a:rPr lang="zh-TW" altLang="en-US" dirty="0"/>
              <a:t>你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962521" y="267881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y:</a:t>
            </a:r>
            <a:r>
              <a:rPr lang="zh-TW" altLang="en-US" dirty="0"/>
              <a:t>叔叔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9276" y="266495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z.p</a:t>
            </a:r>
            <a:r>
              <a:rPr lang="en-US" altLang="zh-TW" dirty="0"/>
              <a:t>: </a:t>
            </a:r>
            <a:r>
              <a:rPr lang="zh-TW" altLang="en-US" dirty="0"/>
              <a:t>你爸</a:t>
            </a:r>
          </a:p>
        </p:txBody>
      </p:sp>
      <p:cxnSp>
        <p:nvCxnSpPr>
          <p:cNvPr id="12" name="直線接點 11"/>
          <p:cNvCxnSpPr>
            <a:stCxn id="7" idx="3"/>
          </p:cNvCxnSpPr>
          <p:nvPr/>
        </p:nvCxnSpPr>
        <p:spPr>
          <a:xfrm flipH="1">
            <a:off x="242988" y="4399809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766866" y="3598832"/>
            <a:ext cx="151300" cy="28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4458" y="4571836"/>
                <a:ext cx="376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8" y="4571836"/>
                <a:ext cx="3760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082793" y="4494717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93" y="4494717"/>
                <a:ext cx="37760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>
            <a:stCxn id="8" idx="5"/>
            <a:endCxn id="5" idx="1"/>
          </p:cNvCxnSpPr>
          <p:nvPr/>
        </p:nvCxnSpPr>
        <p:spPr>
          <a:xfrm>
            <a:off x="2188569" y="2808023"/>
            <a:ext cx="469322" cy="22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3"/>
            <a:endCxn id="6" idx="7"/>
          </p:cNvCxnSpPr>
          <p:nvPr/>
        </p:nvCxnSpPr>
        <p:spPr>
          <a:xfrm flipH="1">
            <a:off x="1315432" y="2808023"/>
            <a:ext cx="414881" cy="283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938881" y="4324054"/>
            <a:ext cx="238924" cy="174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334680" y="3820960"/>
                <a:ext cx="35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680" y="3820960"/>
                <a:ext cx="35920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接點 30"/>
          <p:cNvCxnSpPr/>
          <p:nvPr/>
        </p:nvCxnSpPr>
        <p:spPr>
          <a:xfrm flipH="1">
            <a:off x="2441164" y="3503488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2229160" y="3700135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160" y="3700135"/>
                <a:ext cx="36362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接點 32"/>
          <p:cNvCxnSpPr/>
          <p:nvPr/>
        </p:nvCxnSpPr>
        <p:spPr>
          <a:xfrm>
            <a:off x="3181167" y="3415308"/>
            <a:ext cx="238924" cy="174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247159" y="3549886"/>
                <a:ext cx="345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159" y="3549886"/>
                <a:ext cx="3458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向右箭號 55"/>
          <p:cNvSpPr/>
          <p:nvPr/>
        </p:nvSpPr>
        <p:spPr>
          <a:xfrm>
            <a:off x="3769155" y="3477093"/>
            <a:ext cx="1139009" cy="34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6" idx="5"/>
          </p:cNvCxnSpPr>
          <p:nvPr/>
        </p:nvCxnSpPr>
        <p:spPr>
          <a:xfrm>
            <a:off x="1315432" y="3549886"/>
            <a:ext cx="207440" cy="29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7668344" y="2855416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8" name="橢圓 57"/>
          <p:cNvSpPr/>
          <p:nvPr/>
        </p:nvSpPr>
        <p:spPr>
          <a:xfrm>
            <a:off x="5867629" y="2910379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9" name="橢圓 58"/>
          <p:cNvSpPr/>
          <p:nvPr/>
        </p:nvSpPr>
        <p:spPr>
          <a:xfrm>
            <a:off x="5448685" y="3760302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60" name="橢圓 59"/>
          <p:cNvSpPr/>
          <p:nvPr/>
        </p:nvSpPr>
        <p:spPr>
          <a:xfrm>
            <a:off x="6740766" y="2168516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710699" y="39502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z: </a:t>
            </a:r>
            <a:r>
              <a:rPr lang="zh-TW" altLang="en-US" dirty="0"/>
              <a:t>你</a:t>
            </a:r>
          </a:p>
        </p:txBody>
      </p:sp>
      <p:cxnSp>
        <p:nvCxnSpPr>
          <p:cNvPr id="64" name="直線接點 63"/>
          <p:cNvCxnSpPr>
            <a:stCxn id="59" idx="3"/>
          </p:cNvCxnSpPr>
          <p:nvPr/>
        </p:nvCxnSpPr>
        <p:spPr>
          <a:xfrm flipH="1">
            <a:off x="5348349" y="4313466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flipH="1">
            <a:off x="5872227" y="3512489"/>
            <a:ext cx="151300" cy="28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5076323" y="4482819"/>
                <a:ext cx="376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323" y="4482819"/>
                <a:ext cx="3760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6183403" y="4399809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403" y="4399809"/>
                <a:ext cx="37760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接點 67"/>
          <p:cNvCxnSpPr>
            <a:stCxn id="60" idx="5"/>
            <a:endCxn id="57" idx="1"/>
          </p:cNvCxnSpPr>
          <p:nvPr/>
        </p:nvCxnSpPr>
        <p:spPr>
          <a:xfrm>
            <a:off x="7293930" y="2721680"/>
            <a:ext cx="469322" cy="22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60" idx="3"/>
            <a:endCxn id="58" idx="7"/>
          </p:cNvCxnSpPr>
          <p:nvPr/>
        </p:nvCxnSpPr>
        <p:spPr>
          <a:xfrm flipH="1">
            <a:off x="6420793" y="2721680"/>
            <a:ext cx="414881" cy="283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6044242" y="4237711"/>
            <a:ext cx="238924" cy="174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6440041" y="3734617"/>
                <a:ext cx="35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041" y="3734617"/>
                <a:ext cx="359201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接點 71"/>
          <p:cNvCxnSpPr/>
          <p:nvPr/>
        </p:nvCxnSpPr>
        <p:spPr>
          <a:xfrm flipH="1">
            <a:off x="7546525" y="3417145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7334521" y="3613792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521" y="3613792"/>
                <a:ext cx="36362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接點 73"/>
          <p:cNvCxnSpPr/>
          <p:nvPr/>
        </p:nvCxnSpPr>
        <p:spPr>
          <a:xfrm>
            <a:off x="8286528" y="3328965"/>
            <a:ext cx="238924" cy="174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8352520" y="3463543"/>
                <a:ext cx="345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520" y="3463543"/>
                <a:ext cx="345864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接點 75"/>
          <p:cNvCxnSpPr>
            <a:stCxn id="58" idx="5"/>
          </p:cNvCxnSpPr>
          <p:nvPr/>
        </p:nvCxnSpPr>
        <p:spPr>
          <a:xfrm>
            <a:off x="6420793" y="3463543"/>
            <a:ext cx="207440" cy="29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242988" y="1497939"/>
            <a:ext cx="27238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如果你是你爸左邊的小孩</a:t>
            </a:r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270995" y="207019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z.p.p</a:t>
            </a:r>
            <a:r>
              <a:rPr lang="en-US" altLang="zh-TW" dirty="0"/>
              <a:t>: </a:t>
            </a:r>
            <a:r>
              <a:rPr lang="zh-TW" altLang="en-US" dirty="0"/>
              <a:t>你爺爺</a:t>
            </a:r>
          </a:p>
        </p:txBody>
      </p:sp>
      <p:cxnSp>
        <p:nvCxnSpPr>
          <p:cNvPr id="46" name="直線接點 45"/>
          <p:cNvCxnSpPr>
            <a:stCxn id="8" idx="0"/>
          </p:cNvCxnSpPr>
          <p:nvPr/>
        </p:nvCxnSpPr>
        <p:spPr>
          <a:xfrm flipV="1">
            <a:off x="1959441" y="2018905"/>
            <a:ext cx="4107" cy="23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60" idx="0"/>
          </p:cNvCxnSpPr>
          <p:nvPr/>
        </p:nvCxnSpPr>
        <p:spPr>
          <a:xfrm flipV="1">
            <a:off x="7064802" y="1869295"/>
            <a:ext cx="0" cy="299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6032225" y="1515237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繼續看新</a:t>
            </a:r>
            <a:r>
              <a:rPr lang="en-US" altLang="zh-TW" dirty="0"/>
              <a:t>z</a:t>
            </a:r>
            <a:r>
              <a:rPr lang="zh-TW" altLang="en-US" dirty="0"/>
              <a:t>爸爸是不是紅的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2161150" y="5501014"/>
                <a:ext cx="6164780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注意看每一個步驟是否有保持紅黑樹第五個條件</a:t>
                </a:r>
                <a:r>
                  <a:rPr lang="en-US" altLang="zh-TW" dirty="0"/>
                  <a:t>:</a:t>
                </a:r>
                <a:br>
                  <a:rPr lang="en-US" altLang="zh-TW" dirty="0"/>
                </a:br>
                <a:r>
                  <a:rPr lang="zh-TW" altLang="en-US" dirty="0"/>
                  <a:t>從</a:t>
                </a:r>
                <a:r>
                  <a:rPr lang="en-US" altLang="zh-TW" dirty="0"/>
                  <a:t>C</a:t>
                </a:r>
                <a:r>
                  <a:rPr lang="zh-TW" altLang="en-US" dirty="0"/>
                  <a:t>開始走到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TW" dirty="0"/>
                  <a:t>~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𝜖</m:t>
                    </m:r>
                  </m:oMath>
                </a14:m>
                <a:r>
                  <a:rPr lang="zh-TW" altLang="en-US" dirty="0"/>
                  <a:t>任一個分支所經過的黑色</a:t>
                </a:r>
                <a:r>
                  <a:rPr lang="en-US" altLang="zh-TW" dirty="0"/>
                  <a:t>node</a:t>
                </a:r>
                <a:r>
                  <a:rPr lang="zh-TW" altLang="en-US" dirty="0"/>
                  <a:t>數目在修改前後必須相同</a:t>
                </a:r>
                <a:r>
                  <a:rPr lang="en-US" altLang="zh-TW" dirty="0"/>
                  <a:t>!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150" y="5501014"/>
                <a:ext cx="6164780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690" t="-2564"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60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7284E-6 L 0.24201 -0.3132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1" y="-15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4" grpId="0"/>
      <p:bldP spid="15" grpId="0"/>
      <p:bldP spid="30" grpId="0"/>
      <p:bldP spid="32" grpId="0"/>
      <p:bldP spid="34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1" grpId="1"/>
      <p:bldP spid="66" grpId="0"/>
      <p:bldP spid="67" grpId="0"/>
      <p:bldP spid="71" grpId="0"/>
      <p:bldP spid="73" grpId="0"/>
      <p:bldP spid="75" grpId="0"/>
      <p:bldP spid="45" grpId="0"/>
      <p:bldP spid="53" grpId="0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7634" y="548409"/>
            <a:ext cx="8229600" cy="990600"/>
          </a:xfrm>
        </p:spPr>
        <p:txBody>
          <a:bodyPr/>
          <a:lstStyle/>
          <a:p>
            <a:r>
              <a:rPr lang="zh-TW" altLang="en-US" dirty="0"/>
              <a:t>情形二與三</a:t>
            </a:r>
            <a:r>
              <a:rPr lang="en-US" altLang="zh-TW" dirty="0"/>
              <a:t>: </a:t>
            </a:r>
            <a:r>
              <a:rPr lang="zh-TW" altLang="en-US" dirty="0"/>
              <a:t>你的叔叔是黑的</a:t>
            </a:r>
          </a:p>
        </p:txBody>
      </p:sp>
      <p:sp>
        <p:nvSpPr>
          <p:cNvPr id="6" name="橢圓 5"/>
          <p:cNvSpPr/>
          <p:nvPr/>
        </p:nvSpPr>
        <p:spPr>
          <a:xfrm>
            <a:off x="766866" y="2234911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342930" y="3041102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635405" y="1539009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964157" y="322493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z: </a:t>
            </a:r>
            <a:r>
              <a:rPr lang="zh-TW" altLang="en-US" dirty="0"/>
              <a:t>你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746324" y="20497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y:</a:t>
            </a:r>
            <a:r>
              <a:rPr lang="zh-TW" altLang="en-US" dirty="0"/>
              <a:t>叔叔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-81916" y="187839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z.p</a:t>
            </a:r>
            <a:r>
              <a:rPr lang="en-US" altLang="zh-TW" dirty="0"/>
              <a:t>: </a:t>
            </a:r>
            <a:r>
              <a:rPr lang="zh-TW" altLang="en-US" dirty="0"/>
              <a:t>你爸</a:t>
            </a:r>
          </a:p>
        </p:txBody>
      </p:sp>
      <p:cxnSp>
        <p:nvCxnSpPr>
          <p:cNvPr id="12" name="直線接點 11"/>
          <p:cNvCxnSpPr>
            <a:stCxn id="7" idx="3"/>
          </p:cNvCxnSpPr>
          <p:nvPr/>
        </p:nvCxnSpPr>
        <p:spPr>
          <a:xfrm flipH="1">
            <a:off x="1242594" y="3594266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766866" y="2853169"/>
            <a:ext cx="151300" cy="28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25260" y="3148961"/>
                <a:ext cx="376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60" y="3148961"/>
                <a:ext cx="3760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962612" y="3800061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12" y="3800061"/>
                <a:ext cx="37760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>
            <a:stCxn id="6" idx="5"/>
            <a:endCxn id="7" idx="1"/>
          </p:cNvCxnSpPr>
          <p:nvPr/>
        </p:nvCxnSpPr>
        <p:spPr>
          <a:xfrm>
            <a:off x="1320030" y="2788075"/>
            <a:ext cx="117808" cy="347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8" idx="5"/>
          </p:cNvCxnSpPr>
          <p:nvPr/>
        </p:nvCxnSpPr>
        <p:spPr>
          <a:xfrm>
            <a:off x="2188569" y="2092173"/>
            <a:ext cx="407654" cy="284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3"/>
            <a:endCxn id="6" idx="7"/>
          </p:cNvCxnSpPr>
          <p:nvPr/>
        </p:nvCxnSpPr>
        <p:spPr>
          <a:xfrm flipH="1">
            <a:off x="1320030" y="2092173"/>
            <a:ext cx="410283" cy="23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7" idx="5"/>
          </p:cNvCxnSpPr>
          <p:nvPr/>
        </p:nvCxnSpPr>
        <p:spPr>
          <a:xfrm>
            <a:off x="1896094" y="3594266"/>
            <a:ext cx="238924" cy="174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991002" y="3766767"/>
                <a:ext cx="35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002" y="3766767"/>
                <a:ext cx="35920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2414410" y="2386248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410" y="2386248"/>
                <a:ext cx="36362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向右箭號 55"/>
          <p:cNvSpPr/>
          <p:nvPr/>
        </p:nvSpPr>
        <p:spPr>
          <a:xfrm>
            <a:off x="2746324" y="2823195"/>
            <a:ext cx="967226" cy="34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4847221" y="2295628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87" name="橢圓 86"/>
          <p:cNvSpPr/>
          <p:nvPr/>
        </p:nvSpPr>
        <p:spPr>
          <a:xfrm>
            <a:off x="4428277" y="3145551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88" name="橢圓 87"/>
          <p:cNvSpPr/>
          <p:nvPr/>
        </p:nvSpPr>
        <p:spPr>
          <a:xfrm>
            <a:off x="5720358" y="1553765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745261" y="331788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z: </a:t>
            </a:r>
            <a:r>
              <a:rPr lang="zh-TW" altLang="en-US" dirty="0"/>
              <a:t>你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4003037" y="189314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z.p</a:t>
            </a:r>
            <a:r>
              <a:rPr lang="en-US" altLang="zh-TW" dirty="0"/>
              <a:t>: </a:t>
            </a:r>
            <a:r>
              <a:rPr lang="zh-TW" altLang="en-US" dirty="0"/>
              <a:t>你爸</a:t>
            </a:r>
          </a:p>
        </p:txBody>
      </p:sp>
      <p:cxnSp>
        <p:nvCxnSpPr>
          <p:cNvPr id="91" name="直線接點 90"/>
          <p:cNvCxnSpPr>
            <a:stCxn id="87" idx="3"/>
          </p:cNvCxnSpPr>
          <p:nvPr/>
        </p:nvCxnSpPr>
        <p:spPr>
          <a:xfrm flipH="1">
            <a:off x="4327941" y="3698715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 flipH="1">
            <a:off x="4851819" y="2897738"/>
            <a:ext cx="151300" cy="28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4099411" y="3870742"/>
                <a:ext cx="376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411" y="3870742"/>
                <a:ext cx="3760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5167746" y="3793623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746" y="3793623"/>
                <a:ext cx="37760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接點 94"/>
          <p:cNvCxnSpPr>
            <a:stCxn id="88" idx="3"/>
            <a:endCxn id="86" idx="7"/>
          </p:cNvCxnSpPr>
          <p:nvPr/>
        </p:nvCxnSpPr>
        <p:spPr>
          <a:xfrm flipH="1">
            <a:off x="5400385" y="2106929"/>
            <a:ext cx="414881" cy="283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5023834" y="3622960"/>
            <a:ext cx="238924" cy="174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5419633" y="3119866"/>
                <a:ext cx="35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633" y="3119866"/>
                <a:ext cx="35920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接點 97"/>
          <p:cNvCxnSpPr>
            <a:stCxn id="86" idx="5"/>
          </p:cNvCxnSpPr>
          <p:nvPr/>
        </p:nvCxnSpPr>
        <p:spPr>
          <a:xfrm>
            <a:off x="5400385" y="2848792"/>
            <a:ext cx="207440" cy="29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6795165" y="20263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y:</a:t>
            </a:r>
            <a:r>
              <a:rPr lang="zh-TW" altLang="en-US" dirty="0"/>
              <a:t>叔叔</a:t>
            </a:r>
          </a:p>
        </p:txBody>
      </p:sp>
      <p:cxnSp>
        <p:nvCxnSpPr>
          <p:cNvPr id="100" name="直線接點 99"/>
          <p:cNvCxnSpPr/>
          <p:nvPr/>
        </p:nvCxnSpPr>
        <p:spPr>
          <a:xfrm>
            <a:off x="6246493" y="2114343"/>
            <a:ext cx="407654" cy="284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/>
              <p:cNvSpPr txBox="1"/>
              <p:nvPr/>
            </p:nvSpPr>
            <p:spPr>
              <a:xfrm>
                <a:off x="6472334" y="2408418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334" y="2408418"/>
                <a:ext cx="36362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向右箭號 101"/>
          <p:cNvSpPr/>
          <p:nvPr/>
        </p:nvSpPr>
        <p:spPr>
          <a:xfrm rot="3279824">
            <a:off x="5501156" y="3916096"/>
            <a:ext cx="747938" cy="34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/>
          <p:cNvSpPr/>
          <p:nvPr/>
        </p:nvSpPr>
        <p:spPr>
          <a:xfrm>
            <a:off x="6855840" y="4259340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04" name="橢圓 103"/>
          <p:cNvSpPr/>
          <p:nvPr/>
        </p:nvSpPr>
        <p:spPr>
          <a:xfrm>
            <a:off x="6061996" y="5013176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05" name="橢圓 104"/>
          <p:cNvSpPr/>
          <p:nvPr/>
        </p:nvSpPr>
        <p:spPr>
          <a:xfrm>
            <a:off x="7645618" y="5013176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cxnSp>
        <p:nvCxnSpPr>
          <p:cNvPr id="18" name="直線接點 17"/>
          <p:cNvCxnSpPr>
            <a:stCxn id="103" idx="3"/>
            <a:endCxn id="104" idx="7"/>
          </p:cNvCxnSpPr>
          <p:nvPr/>
        </p:nvCxnSpPr>
        <p:spPr>
          <a:xfrm flipH="1">
            <a:off x="6615160" y="4812504"/>
            <a:ext cx="335588" cy="29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03" idx="5"/>
            <a:endCxn id="105" idx="1"/>
          </p:cNvCxnSpPr>
          <p:nvPr/>
        </p:nvCxnSpPr>
        <p:spPr>
          <a:xfrm>
            <a:off x="7409004" y="4812504"/>
            <a:ext cx="331522" cy="29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04" idx="3"/>
          </p:cNvCxnSpPr>
          <p:nvPr/>
        </p:nvCxnSpPr>
        <p:spPr>
          <a:xfrm flipH="1">
            <a:off x="5940152" y="5566340"/>
            <a:ext cx="216752" cy="238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04" idx="5"/>
          </p:cNvCxnSpPr>
          <p:nvPr/>
        </p:nvCxnSpPr>
        <p:spPr>
          <a:xfrm>
            <a:off x="6615160" y="5566340"/>
            <a:ext cx="189088" cy="238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05" idx="3"/>
          </p:cNvCxnSpPr>
          <p:nvPr/>
        </p:nvCxnSpPr>
        <p:spPr>
          <a:xfrm flipH="1">
            <a:off x="7503912" y="5566340"/>
            <a:ext cx="236614" cy="238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05" idx="5"/>
          </p:cNvCxnSpPr>
          <p:nvPr/>
        </p:nvCxnSpPr>
        <p:spPr>
          <a:xfrm>
            <a:off x="8198782" y="5566340"/>
            <a:ext cx="261650" cy="238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/>
              <p:cNvSpPr txBox="1"/>
              <p:nvPr/>
            </p:nvSpPr>
            <p:spPr>
              <a:xfrm>
                <a:off x="5732503" y="5819895"/>
                <a:ext cx="376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6" name="文字方塊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03" y="5819895"/>
                <a:ext cx="37600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6616623" y="5805264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623" y="5805264"/>
                <a:ext cx="37760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文字方塊 107"/>
          <p:cNvSpPr txBox="1"/>
          <p:nvPr/>
        </p:nvSpPr>
        <p:spPr>
          <a:xfrm>
            <a:off x="5455935" y="51970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z: </a:t>
            </a:r>
            <a:r>
              <a:rPr lang="zh-TW" altLang="en-US" dirty="0"/>
              <a:t>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7324311" y="5773309"/>
                <a:ext cx="35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311" y="5773309"/>
                <a:ext cx="359201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8278619" y="5821864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619" y="5821864"/>
                <a:ext cx="363625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文字方塊 111"/>
          <p:cNvSpPr txBox="1"/>
          <p:nvPr/>
        </p:nvSpPr>
        <p:spPr>
          <a:xfrm>
            <a:off x="125029" y="4245876"/>
            <a:ext cx="22621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你是你爸右邊的小孩</a:t>
            </a:r>
          </a:p>
        </p:txBody>
      </p:sp>
      <p:sp>
        <p:nvSpPr>
          <p:cNvPr id="113" name="文字方塊 112"/>
          <p:cNvSpPr txBox="1"/>
          <p:nvPr/>
        </p:nvSpPr>
        <p:spPr>
          <a:xfrm>
            <a:off x="3193405" y="4264894"/>
            <a:ext cx="22621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你是你爸左邊的小孩</a:t>
            </a:r>
          </a:p>
        </p:txBody>
      </p:sp>
      <p:sp>
        <p:nvSpPr>
          <p:cNvPr id="114" name="文字方塊 113"/>
          <p:cNvSpPr txBox="1"/>
          <p:nvPr/>
        </p:nvSpPr>
        <p:spPr>
          <a:xfrm>
            <a:off x="2705856" y="254445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left rotate(A)</a:t>
            </a:r>
            <a:endParaRPr lang="zh-TW" altLang="en-US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5768681" y="3699864"/>
            <a:ext cx="15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right rotate(C)</a:t>
            </a:r>
            <a:endParaRPr lang="zh-TW" altLang="en-US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4003037" y="6453336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需要繼續往上層看嗎</a:t>
            </a:r>
            <a:r>
              <a:rPr lang="en-US" altLang="zh-TW" dirty="0"/>
              <a:t>? </a:t>
            </a:r>
            <a:r>
              <a:rPr lang="zh-TW" altLang="en-US" dirty="0"/>
              <a:t>不用</a:t>
            </a:r>
            <a:r>
              <a:rPr lang="en-US" altLang="zh-TW" dirty="0"/>
              <a:t>! </a:t>
            </a:r>
            <a:r>
              <a:rPr lang="zh-TW" altLang="en-US" dirty="0"/>
              <a:t>因為</a:t>
            </a:r>
            <a:r>
              <a:rPr lang="en-US" altLang="zh-TW" dirty="0"/>
              <a:t>B</a:t>
            </a:r>
            <a:r>
              <a:rPr lang="zh-TW" altLang="en-US" dirty="0"/>
              <a:t>還是黑的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74222" y="6130170"/>
            <a:ext cx="31854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注意看每一個步驟是否有保持</a:t>
            </a:r>
            <a:endParaRPr lang="en-US" altLang="zh-TW" dirty="0"/>
          </a:p>
          <a:p>
            <a:r>
              <a:rPr lang="zh-TW" altLang="en-US" dirty="0"/>
              <a:t>紅黑樹第五個條件</a:t>
            </a:r>
          </a:p>
        </p:txBody>
      </p:sp>
      <p:sp>
        <p:nvSpPr>
          <p:cNvPr id="118" name="投影片編號版面配置區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7503911" y="412643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z.p</a:t>
            </a:r>
            <a:r>
              <a:rPr lang="en-US" altLang="zh-TW" dirty="0"/>
              <a:t>: </a:t>
            </a:r>
            <a:r>
              <a:rPr lang="zh-TW" altLang="en-US" dirty="0"/>
              <a:t>你爸</a:t>
            </a:r>
          </a:p>
        </p:txBody>
      </p:sp>
    </p:spTree>
    <p:extLst>
      <p:ext uri="{BB962C8B-B14F-4D97-AF65-F5344CB8AC3E}">
        <p14:creationId xmlns:p14="http://schemas.microsoft.com/office/powerpoint/2010/main" val="151073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4" grpId="0"/>
      <p:bldP spid="15" grpId="0"/>
      <p:bldP spid="30" grpId="0"/>
      <p:bldP spid="32" grpId="0"/>
      <p:bldP spid="56" grpId="0" animBg="1"/>
      <p:bldP spid="86" grpId="0" animBg="1"/>
      <p:bldP spid="87" grpId="0" animBg="1"/>
      <p:bldP spid="88" grpId="0" animBg="1"/>
      <p:bldP spid="89" grpId="0"/>
      <p:bldP spid="90" grpId="0"/>
      <p:bldP spid="93" grpId="0"/>
      <p:bldP spid="94" grpId="0"/>
      <p:bldP spid="97" grpId="0"/>
      <p:bldP spid="99" grpId="0"/>
      <p:bldP spid="101" grpId="0"/>
      <p:bldP spid="102" grpId="0" animBg="1"/>
      <p:bldP spid="103" grpId="0" animBg="1"/>
      <p:bldP spid="104" grpId="0" animBg="1"/>
      <p:bldP spid="105" grpId="0" animBg="1"/>
      <p:bldP spid="106" grpId="0"/>
      <p:bldP spid="107" grpId="0"/>
      <p:bldP spid="108" grpId="0"/>
      <p:bldP spid="109" grpId="0"/>
      <p:bldP spid="110" grpId="0"/>
      <p:bldP spid="112" grpId="0" animBg="1"/>
      <p:bldP spid="113" grpId="0" animBg="1"/>
      <p:bldP spid="114" grpId="0"/>
      <p:bldP spid="115" grpId="0"/>
      <p:bldP spid="116" grpId="0"/>
      <p:bldP spid="117" grpId="0" animBg="1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4" name="橢圓 3"/>
          <p:cNvSpPr/>
          <p:nvPr/>
        </p:nvSpPr>
        <p:spPr>
          <a:xfrm>
            <a:off x="4963809" y="1515534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26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475673" y="2274609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17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475088" y="2452316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8214453" y="3262335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47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6546664" y="3286922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6654676" y="4744637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35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7738556" y="4762107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39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7194736" y="3973175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38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5881545" y="4082730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28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1794547" y="3191494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14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4115718" y="3365399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21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952171" y="3997059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2628775" y="4114035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3607383" y="4101269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4760769" y="4096565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23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4029540" y="4744085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2145628" y="4864682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1264505" y="4831119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251520" y="4905139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55" name="直線接點 54"/>
          <p:cNvCxnSpPr>
            <a:stCxn id="4" idx="6"/>
            <a:endCxn id="6" idx="0"/>
          </p:cNvCxnSpPr>
          <p:nvPr/>
        </p:nvCxnSpPr>
        <p:spPr>
          <a:xfrm>
            <a:off x="5611881" y="1839570"/>
            <a:ext cx="2187243" cy="61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4" idx="2"/>
            <a:endCxn id="5" idx="7"/>
          </p:cNvCxnSpPr>
          <p:nvPr/>
        </p:nvCxnSpPr>
        <p:spPr>
          <a:xfrm flipH="1">
            <a:off x="3028837" y="1839570"/>
            <a:ext cx="1934972" cy="529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6" idx="5"/>
            <a:endCxn id="7" idx="1"/>
          </p:cNvCxnSpPr>
          <p:nvPr/>
        </p:nvCxnSpPr>
        <p:spPr>
          <a:xfrm>
            <a:off x="8028252" y="3005480"/>
            <a:ext cx="281109" cy="351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>
            <a:stCxn id="13" idx="4"/>
            <a:endCxn id="12" idx="0"/>
          </p:cNvCxnSpPr>
          <p:nvPr/>
        </p:nvCxnSpPr>
        <p:spPr>
          <a:xfrm>
            <a:off x="7518772" y="4621247"/>
            <a:ext cx="543820" cy="140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13" idx="4"/>
            <a:endCxn id="11" idx="0"/>
          </p:cNvCxnSpPr>
          <p:nvPr/>
        </p:nvCxnSpPr>
        <p:spPr>
          <a:xfrm flipH="1">
            <a:off x="6978712" y="4621247"/>
            <a:ext cx="540060" cy="123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10" idx="4"/>
            <a:endCxn id="13" idx="1"/>
          </p:cNvCxnSpPr>
          <p:nvPr/>
        </p:nvCxnSpPr>
        <p:spPr>
          <a:xfrm>
            <a:off x="6870700" y="3934994"/>
            <a:ext cx="418944" cy="133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10" idx="4"/>
            <a:endCxn id="14" idx="0"/>
          </p:cNvCxnSpPr>
          <p:nvPr/>
        </p:nvCxnSpPr>
        <p:spPr>
          <a:xfrm flipH="1">
            <a:off x="6205581" y="3934994"/>
            <a:ext cx="665119" cy="14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橢圓 113"/>
          <p:cNvSpPr/>
          <p:nvPr/>
        </p:nvSpPr>
        <p:spPr>
          <a:xfrm>
            <a:off x="-49510" y="5553211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7" name="直線接點 116"/>
          <p:cNvCxnSpPr>
            <a:stCxn id="22" idx="4"/>
            <a:endCxn id="26" idx="1"/>
          </p:cNvCxnSpPr>
          <p:nvPr/>
        </p:nvCxnSpPr>
        <p:spPr>
          <a:xfrm>
            <a:off x="4439754" y="4013471"/>
            <a:ext cx="415923" cy="17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22" idx="4"/>
            <a:endCxn id="25" idx="0"/>
          </p:cNvCxnSpPr>
          <p:nvPr/>
        </p:nvCxnSpPr>
        <p:spPr>
          <a:xfrm flipH="1">
            <a:off x="3931419" y="4013471"/>
            <a:ext cx="508335" cy="8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5" idx="4"/>
            <a:endCxn id="22" idx="1"/>
          </p:cNvCxnSpPr>
          <p:nvPr/>
        </p:nvCxnSpPr>
        <p:spPr>
          <a:xfrm>
            <a:off x="2799709" y="2922681"/>
            <a:ext cx="1410917" cy="537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5" idx="4"/>
            <a:endCxn id="21" idx="7"/>
          </p:cNvCxnSpPr>
          <p:nvPr/>
        </p:nvCxnSpPr>
        <p:spPr>
          <a:xfrm flipH="1">
            <a:off x="2347711" y="2922681"/>
            <a:ext cx="451998" cy="363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21" idx="4"/>
            <a:endCxn id="24" idx="1"/>
          </p:cNvCxnSpPr>
          <p:nvPr/>
        </p:nvCxnSpPr>
        <p:spPr>
          <a:xfrm>
            <a:off x="2118583" y="3839566"/>
            <a:ext cx="605100" cy="369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21" idx="4"/>
            <a:endCxn id="23" idx="7"/>
          </p:cNvCxnSpPr>
          <p:nvPr/>
        </p:nvCxnSpPr>
        <p:spPr>
          <a:xfrm flipH="1">
            <a:off x="1505335" y="3839566"/>
            <a:ext cx="613248" cy="252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>
            <a:stCxn id="23" idx="4"/>
            <a:endCxn id="39" idx="0"/>
          </p:cNvCxnSpPr>
          <p:nvPr/>
        </p:nvCxnSpPr>
        <p:spPr>
          <a:xfrm>
            <a:off x="1276207" y="4645131"/>
            <a:ext cx="312334" cy="185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>
            <a:stCxn id="23" idx="4"/>
            <a:endCxn id="42" idx="7"/>
          </p:cNvCxnSpPr>
          <p:nvPr/>
        </p:nvCxnSpPr>
        <p:spPr>
          <a:xfrm flipH="1">
            <a:off x="804684" y="4645131"/>
            <a:ext cx="471523" cy="354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>
            <a:stCxn id="10" idx="7"/>
            <a:endCxn id="6" idx="3"/>
          </p:cNvCxnSpPr>
          <p:nvPr/>
        </p:nvCxnSpPr>
        <p:spPr>
          <a:xfrm flipV="1">
            <a:off x="7099828" y="3005480"/>
            <a:ext cx="470168" cy="37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>
            <a:stCxn id="24" idx="4"/>
            <a:endCxn id="35" idx="0"/>
          </p:cNvCxnSpPr>
          <p:nvPr/>
        </p:nvCxnSpPr>
        <p:spPr>
          <a:xfrm flipH="1">
            <a:off x="2469664" y="4762107"/>
            <a:ext cx="483147" cy="10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>
            <a:stCxn id="42" idx="4"/>
            <a:endCxn id="114" idx="0"/>
          </p:cNvCxnSpPr>
          <p:nvPr/>
        </p:nvCxnSpPr>
        <p:spPr>
          <a:xfrm flipH="1">
            <a:off x="274526" y="5553211"/>
            <a:ext cx="301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字方塊 191"/>
          <p:cNvSpPr txBox="1"/>
          <p:nvPr/>
        </p:nvSpPr>
        <p:spPr>
          <a:xfrm>
            <a:off x="8669000" y="3021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6274840" y="335724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94" name="文字方塊 193"/>
          <p:cNvSpPr txBox="1"/>
          <p:nvPr/>
        </p:nvSpPr>
        <p:spPr>
          <a:xfrm>
            <a:off x="8386628" y="49645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7229910" y="50371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7599129" y="371339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197" name="文字方塊 196"/>
          <p:cNvSpPr txBox="1"/>
          <p:nvPr/>
        </p:nvSpPr>
        <p:spPr>
          <a:xfrm>
            <a:off x="5737114" y="38727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7966560" y="222454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5467450" y="12594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5305962" y="39118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1" name="文字方塊 200"/>
          <p:cNvSpPr txBox="1"/>
          <p:nvPr/>
        </p:nvSpPr>
        <p:spPr>
          <a:xfrm>
            <a:off x="4660423" y="318136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2774343" y="19198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1523097" y="32145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4" name="文字方塊 203"/>
          <p:cNvSpPr txBox="1"/>
          <p:nvPr/>
        </p:nvSpPr>
        <p:spPr>
          <a:xfrm>
            <a:off x="3063205" y="386459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4503284" y="518871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07" name="直線接點 206"/>
          <p:cNvCxnSpPr>
            <a:stCxn id="25" idx="5"/>
            <a:endCxn id="27" idx="0"/>
          </p:cNvCxnSpPr>
          <p:nvPr/>
        </p:nvCxnSpPr>
        <p:spPr>
          <a:xfrm>
            <a:off x="4160547" y="4654433"/>
            <a:ext cx="193029" cy="89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字方塊 209"/>
          <p:cNvSpPr txBox="1"/>
          <p:nvPr/>
        </p:nvSpPr>
        <p:spPr>
          <a:xfrm>
            <a:off x="3524254" y="39073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1" name="文字方塊 210"/>
          <p:cNvSpPr txBox="1"/>
          <p:nvPr/>
        </p:nvSpPr>
        <p:spPr>
          <a:xfrm>
            <a:off x="2007109" y="46544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2" name="文字方塊 211"/>
          <p:cNvSpPr txBox="1"/>
          <p:nvPr/>
        </p:nvSpPr>
        <p:spPr>
          <a:xfrm>
            <a:off x="792372" y="38396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13" name="文字方塊 212"/>
          <p:cNvSpPr txBox="1"/>
          <p:nvPr/>
        </p:nvSpPr>
        <p:spPr>
          <a:xfrm>
            <a:off x="1703821" y="46544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4" name="文字方塊 213"/>
          <p:cNvSpPr txBox="1"/>
          <p:nvPr/>
        </p:nvSpPr>
        <p:spPr>
          <a:xfrm>
            <a:off x="107089" y="4730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5" name="文字方塊 214"/>
          <p:cNvSpPr txBox="1"/>
          <p:nvPr/>
        </p:nvSpPr>
        <p:spPr>
          <a:xfrm>
            <a:off x="-46579" y="527536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740720" y="620128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加入</a:t>
            </a:r>
            <a:r>
              <a:rPr lang="en-US" altLang="zh-TW"/>
              <a:t>40?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2915465" y="620128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加入</a:t>
            </a:r>
            <a:r>
              <a:rPr lang="en-US" altLang="zh-TW" dirty="0"/>
              <a:t>4?</a:t>
            </a:r>
            <a:endParaRPr lang="zh-TW" altLang="en-US" dirty="0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71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紅黑樹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可以幹嘛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是棵平衡的樹</a:t>
            </a:r>
            <a:r>
              <a:rPr lang="en-US" altLang="zh-TW" dirty="0"/>
              <a:t>: </a:t>
            </a:r>
            <a:r>
              <a:rPr lang="zh-TW" altLang="en-US" dirty="0"/>
              <a:t>保證從</a:t>
            </a:r>
            <a:r>
              <a:rPr lang="en-US" altLang="zh-TW" dirty="0"/>
              <a:t>root</a:t>
            </a:r>
            <a:r>
              <a:rPr lang="zh-TW" altLang="en-US" dirty="0"/>
              <a:t>到某個</a:t>
            </a:r>
            <a:r>
              <a:rPr lang="en-US" altLang="zh-TW" dirty="0"/>
              <a:t>leaf</a:t>
            </a:r>
            <a:r>
              <a:rPr lang="zh-TW" altLang="en-US" dirty="0"/>
              <a:t>的</a:t>
            </a:r>
            <a:r>
              <a:rPr lang="en-US" altLang="zh-TW" dirty="0"/>
              <a:t>simple path</a:t>
            </a:r>
            <a:r>
              <a:rPr lang="zh-TW" altLang="en-US" dirty="0"/>
              <a:t>一定不會超過從</a:t>
            </a:r>
            <a:r>
              <a:rPr lang="en-US" altLang="zh-TW" dirty="0"/>
              <a:t>root</a:t>
            </a:r>
            <a:r>
              <a:rPr lang="zh-TW" altLang="en-US" dirty="0"/>
              <a:t>到任何一條其他這樣的</a:t>
            </a:r>
            <a:r>
              <a:rPr lang="en-US" altLang="zh-TW" dirty="0"/>
              <a:t>path</a:t>
            </a:r>
            <a:r>
              <a:rPr lang="zh-TW" altLang="en-US" dirty="0"/>
              <a:t>的兩倍長</a:t>
            </a:r>
            <a:endParaRPr lang="en-US" altLang="zh-TW" dirty="0"/>
          </a:p>
          <a:p>
            <a:r>
              <a:rPr lang="zh-TW" altLang="en-US" dirty="0"/>
              <a:t>大概平衡</a:t>
            </a:r>
            <a:r>
              <a:rPr lang="en-US" altLang="zh-TW" dirty="0">
                <a:sym typeface="Wingdings" pitchFamily="2" charset="2"/>
              </a:rPr>
              <a:t>operation</a:t>
            </a:r>
            <a:r>
              <a:rPr lang="zh-TW" altLang="en-US" dirty="0">
                <a:sym typeface="Wingdings" pitchFamily="2" charset="2"/>
              </a:rPr>
              <a:t>可以都在</a:t>
            </a:r>
            <a:r>
              <a:rPr lang="en-US" altLang="zh-TW" b="1" dirty="0">
                <a:sym typeface="Wingdings" pitchFamily="2" charset="2"/>
              </a:rPr>
              <a:t>O(log n)</a:t>
            </a:r>
            <a:r>
              <a:rPr lang="zh-TW" altLang="en-US" dirty="0">
                <a:sym typeface="Wingdings" pitchFamily="2" charset="2"/>
              </a:rPr>
              <a:t>內完成</a:t>
            </a:r>
            <a:r>
              <a:rPr lang="en-US" altLang="zh-TW" dirty="0">
                <a:sym typeface="Wingdings" pitchFamily="2" charset="2"/>
              </a:rPr>
              <a:t>. </a:t>
            </a:r>
            <a:r>
              <a:rPr lang="zh-TW" altLang="en-US" dirty="0">
                <a:sym typeface="Wingdings" pitchFamily="2" charset="2"/>
              </a:rPr>
              <a:t>耶</a:t>
            </a:r>
            <a:r>
              <a:rPr lang="en-US" altLang="zh-TW" dirty="0">
                <a:sym typeface="Wingdings" pitchFamily="2" charset="2"/>
              </a:rPr>
              <a:t>.</a:t>
            </a:r>
          </a:p>
          <a:p>
            <a:endParaRPr lang="en-US" altLang="zh-TW" dirty="0">
              <a:sym typeface="Wingdings" pitchFamily="2" charset="2"/>
            </a:endParaRPr>
          </a:p>
          <a:p>
            <a:r>
              <a:rPr lang="zh-TW" altLang="en-US" dirty="0">
                <a:sym typeface="Wingdings" pitchFamily="2" charset="2"/>
              </a:rPr>
              <a:t>那些</a:t>
            </a:r>
            <a:r>
              <a:rPr lang="en-US" altLang="zh-TW" dirty="0">
                <a:sym typeface="Wingdings" pitchFamily="2" charset="2"/>
              </a:rPr>
              <a:t>operation?</a:t>
            </a:r>
          </a:p>
          <a:p>
            <a:r>
              <a:rPr lang="en-US" altLang="zh-TW" dirty="0">
                <a:sym typeface="Wingdings" pitchFamily="2" charset="2"/>
              </a:rPr>
              <a:t>1. </a:t>
            </a:r>
            <a:r>
              <a:rPr lang="zh-TW" altLang="en-US" dirty="0">
                <a:sym typeface="Wingdings" pitchFamily="2" charset="2"/>
              </a:rPr>
              <a:t>找</a:t>
            </a:r>
            <a:endParaRPr lang="en-US" altLang="zh-TW" dirty="0">
              <a:sym typeface="Wingdings" pitchFamily="2" charset="2"/>
            </a:endParaRPr>
          </a:p>
          <a:p>
            <a:r>
              <a:rPr lang="en-US" altLang="zh-TW" dirty="0">
                <a:sym typeface="Wingdings" pitchFamily="2" charset="2"/>
              </a:rPr>
              <a:t>2. </a:t>
            </a:r>
            <a:r>
              <a:rPr lang="zh-TW" altLang="en-US" dirty="0">
                <a:sym typeface="Wingdings" pitchFamily="2" charset="2"/>
              </a:rPr>
              <a:t>插入某</a:t>
            </a:r>
            <a:r>
              <a:rPr lang="en-US" altLang="zh-TW" dirty="0">
                <a:sym typeface="Wingdings" pitchFamily="2" charset="2"/>
              </a:rPr>
              <a:t>element</a:t>
            </a:r>
          </a:p>
          <a:p>
            <a:r>
              <a:rPr lang="en-US" altLang="zh-TW" dirty="0">
                <a:sym typeface="Wingdings" pitchFamily="2" charset="2"/>
              </a:rPr>
              <a:t>3. </a:t>
            </a:r>
            <a:r>
              <a:rPr lang="zh-TW" altLang="en-US" dirty="0">
                <a:sym typeface="Wingdings" pitchFamily="2" charset="2"/>
              </a:rPr>
              <a:t>殺掉某</a:t>
            </a:r>
            <a:r>
              <a:rPr lang="en-US" altLang="zh-TW" dirty="0">
                <a:sym typeface="Wingdings" pitchFamily="2" charset="2"/>
              </a:rPr>
              <a:t>element</a:t>
            </a:r>
          </a:p>
          <a:p>
            <a:r>
              <a:rPr lang="en-US" altLang="zh-TW" dirty="0">
                <a:sym typeface="Wingdings" pitchFamily="2" charset="2"/>
              </a:rPr>
              <a:t>4. </a:t>
            </a:r>
            <a:r>
              <a:rPr lang="zh-TW" altLang="en-US" dirty="0">
                <a:sym typeface="Wingdings" pitchFamily="2" charset="2"/>
              </a:rPr>
              <a:t>找最大</a:t>
            </a:r>
            <a:r>
              <a:rPr lang="en-US" altLang="zh-TW" dirty="0">
                <a:sym typeface="Wingdings" pitchFamily="2" charset="2"/>
              </a:rPr>
              <a:t>or</a:t>
            </a:r>
            <a:r>
              <a:rPr lang="zh-TW" altLang="en-US" dirty="0">
                <a:sym typeface="Wingdings" pitchFamily="2" charset="2"/>
              </a:rPr>
              <a:t>找最小</a:t>
            </a:r>
            <a:r>
              <a:rPr lang="en-US" altLang="zh-TW" dirty="0">
                <a:sym typeface="Wingdings" pitchFamily="2" charset="2"/>
              </a:rPr>
              <a:t>element</a:t>
            </a:r>
          </a:p>
          <a:p>
            <a:r>
              <a:rPr lang="en-US" altLang="zh-TW" dirty="0">
                <a:sym typeface="Wingdings" pitchFamily="2" charset="2"/>
              </a:rPr>
              <a:t>5. </a:t>
            </a:r>
            <a:r>
              <a:rPr lang="zh-TW" altLang="en-US" dirty="0">
                <a:sym typeface="Wingdings" pitchFamily="2" charset="2"/>
              </a:rPr>
              <a:t>找某一個</a:t>
            </a:r>
            <a:r>
              <a:rPr lang="en-US" altLang="zh-TW" dirty="0">
                <a:sym typeface="Wingdings" pitchFamily="2" charset="2"/>
              </a:rPr>
              <a:t>element</a:t>
            </a:r>
            <a:r>
              <a:rPr lang="zh-TW" altLang="en-US" dirty="0">
                <a:sym typeface="Wingdings" pitchFamily="2" charset="2"/>
              </a:rPr>
              <a:t>的下一個</a:t>
            </a:r>
            <a:r>
              <a:rPr lang="en-US" altLang="zh-TW" dirty="0">
                <a:sym typeface="Wingdings" pitchFamily="2" charset="2"/>
              </a:rPr>
              <a:t>(successor)</a:t>
            </a:r>
            <a:r>
              <a:rPr lang="zh-TW" altLang="en-US" dirty="0">
                <a:sym typeface="Wingdings" pitchFamily="2" charset="2"/>
              </a:rPr>
              <a:t>或前一個</a:t>
            </a:r>
            <a:r>
              <a:rPr lang="en-US" altLang="zh-TW" dirty="0">
                <a:sym typeface="Wingdings" pitchFamily="2" charset="2"/>
              </a:rPr>
              <a:t>element (predecessor)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5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Pseudo-code: </a:t>
            </a:r>
            <a:r>
              <a:rPr lang="zh-TW" altLang="en-US" dirty="0"/>
              <a:t>插入後修理</a:t>
            </a:r>
            <a:r>
              <a:rPr lang="en-US" altLang="zh-TW" dirty="0"/>
              <a:t>R-B tree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385392"/>
            <a:ext cx="8579296" cy="54726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RB-Insert-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Fixup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T,z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z.p.color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==RED 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如果你爸是紅色的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z.p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z.p.p.left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如果你爸是你爺爺左邊的小孩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y=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z.p.p.right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那麼叔叔就是你爺爺右邊的小孩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y.color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==RED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如果叔叔是紅色的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z.p.color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=BLACK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就把爸爸設成黑色的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y.color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=BLACK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叔叔也設成黑色的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z.p.p.color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=RED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爺爺設成紅色的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z=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z.p.p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把自己變成爺爺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else if z==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z.p.right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如果你是你爸右邊的小孩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	z=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z.p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把自己變成你爸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	LEFT-ROTATE(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T,z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z.p.color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=BLACK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把你爸變成黑色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z.p.p.color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=RED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把你爺爺變成紅色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RIGHT-ROTATE(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T,z.p.p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z.p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z.p.p.right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如果你爸是你爺爺右邊的小孩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altLang="zh-TW" dirty="0">
                <a:latin typeface="Courier New" pitchFamily="49" charset="0"/>
                <a:cs typeface="Courier New" pitchFamily="49" charset="0"/>
              </a:rPr>
            </a:b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跟前面一樣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只是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left, right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都反過來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 ……</a:t>
            </a:r>
          </a:p>
          <a:p>
            <a:pPr marL="0" indent="0">
              <a:buNone/>
            </a:pP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T.root.color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=BLACK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最後把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改成黑色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右中括弧 4"/>
          <p:cNvSpPr/>
          <p:nvPr/>
        </p:nvSpPr>
        <p:spPr>
          <a:xfrm>
            <a:off x="7170340" y="1700808"/>
            <a:ext cx="576064" cy="201622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819064" y="2524254"/>
            <a:ext cx="7505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情形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右中括弧 6"/>
          <p:cNvSpPr/>
          <p:nvPr/>
        </p:nvSpPr>
        <p:spPr>
          <a:xfrm>
            <a:off x="7604353" y="3681611"/>
            <a:ext cx="576064" cy="760065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215569" y="3876977"/>
            <a:ext cx="7649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情形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右中括弧 8"/>
          <p:cNvSpPr/>
          <p:nvPr/>
        </p:nvSpPr>
        <p:spPr>
          <a:xfrm>
            <a:off x="7045781" y="4465290"/>
            <a:ext cx="576064" cy="760065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728445" y="4660656"/>
            <a:ext cx="7505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情形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323528" y="5225354"/>
            <a:ext cx="8496944" cy="72392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758100" y="5764613"/>
            <a:ext cx="22685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情形</a:t>
            </a:r>
            <a:r>
              <a:rPr lang="en-US" altLang="zh-TW" dirty="0"/>
              <a:t>4-6: </a:t>
            </a:r>
            <a:r>
              <a:rPr lang="zh-TW" altLang="en-US" dirty="0"/>
              <a:t>鏡射的狀況</a:t>
            </a:r>
          </a:p>
        </p:txBody>
      </p:sp>
    </p:spTree>
    <p:extLst>
      <p:ext uri="{BB962C8B-B14F-4D97-AF65-F5344CB8AC3E}">
        <p14:creationId xmlns:p14="http://schemas.microsoft.com/office/powerpoint/2010/main" val="198936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要花多少時間呢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原本正常的</a:t>
            </a:r>
            <a:r>
              <a:rPr lang="en-US" altLang="zh-TW" dirty="0"/>
              <a:t>binary tree insert</a:t>
            </a:r>
            <a:r>
              <a:rPr lang="zh-TW" altLang="en-US" dirty="0"/>
              <a:t>要花</a:t>
            </a:r>
            <a:r>
              <a:rPr lang="en-US" altLang="zh-TW" dirty="0"/>
              <a:t>O(log n)</a:t>
            </a:r>
            <a:r>
              <a:rPr lang="zh-TW" altLang="en-US" dirty="0"/>
              <a:t>的時間</a:t>
            </a:r>
            <a:endParaRPr lang="en-US" altLang="zh-TW" dirty="0"/>
          </a:p>
          <a:p>
            <a:r>
              <a:rPr lang="zh-TW" altLang="en-US" dirty="0"/>
              <a:t>因為高度最高為</a:t>
            </a:r>
            <a:r>
              <a:rPr lang="en-US" altLang="zh-TW" dirty="0"/>
              <a:t>2 log(n+1)</a:t>
            </a:r>
          </a:p>
          <a:p>
            <a:r>
              <a:rPr lang="zh-TW" altLang="en-US" dirty="0"/>
              <a:t>那麼花費在調整的時間呢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zh-TW" altLang="en-US" dirty="0"/>
              <a:t>最糟的狀況</a:t>
            </a:r>
            <a:r>
              <a:rPr lang="en-US" altLang="zh-TW" dirty="0"/>
              <a:t>? </a:t>
            </a:r>
            <a:r>
              <a:rPr lang="zh-TW" altLang="en-US" dirty="0"/>
              <a:t>情形一一直重複發生</a:t>
            </a:r>
            <a:r>
              <a:rPr lang="en-US" altLang="zh-TW" dirty="0"/>
              <a:t>, </a:t>
            </a:r>
            <a:r>
              <a:rPr lang="zh-TW" altLang="en-US" dirty="0"/>
              <a:t>每次</a:t>
            </a:r>
            <a:r>
              <a:rPr lang="en-US" altLang="zh-TW" dirty="0"/>
              <a:t>z</a:t>
            </a:r>
            <a:r>
              <a:rPr lang="zh-TW" altLang="en-US" dirty="0"/>
              <a:t>往上移兩層</a:t>
            </a:r>
            <a:endParaRPr lang="en-US" altLang="zh-TW" dirty="0"/>
          </a:p>
          <a:p>
            <a:r>
              <a:rPr lang="zh-TW" altLang="en-US" dirty="0"/>
              <a:t>執行時間最糟要花跟高度成正比的時間</a:t>
            </a:r>
            <a:endParaRPr lang="en-US" altLang="zh-TW" dirty="0"/>
          </a:p>
          <a:p>
            <a:r>
              <a:rPr lang="zh-TW" altLang="en-US" dirty="0"/>
              <a:t>也是</a:t>
            </a:r>
            <a:r>
              <a:rPr lang="en-US" altLang="zh-TW" dirty="0"/>
              <a:t>O(log n)</a:t>
            </a:r>
          </a:p>
          <a:p>
            <a:endParaRPr lang="en-US" altLang="zh-TW" dirty="0"/>
          </a:p>
          <a:p>
            <a:r>
              <a:rPr lang="zh-TW" altLang="en-US" dirty="0"/>
              <a:t>那如果發生情形二</a:t>
            </a:r>
            <a:r>
              <a:rPr lang="en-US" altLang="zh-TW" dirty="0"/>
              <a:t>or</a:t>
            </a:r>
            <a:r>
              <a:rPr lang="zh-TW" altLang="en-US" dirty="0"/>
              <a:t>三呢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執行一次即完成</a:t>
            </a:r>
            <a:r>
              <a:rPr lang="en-US" altLang="zh-TW" dirty="0"/>
              <a:t>. O(1). (</a:t>
            </a:r>
            <a:r>
              <a:rPr lang="zh-TW" altLang="en-US" dirty="0"/>
              <a:t>所以比</a:t>
            </a:r>
            <a:r>
              <a:rPr lang="en-US" altLang="zh-TW" dirty="0"/>
              <a:t>O(log n)</a:t>
            </a:r>
            <a:r>
              <a:rPr lang="zh-TW" altLang="en-US" dirty="0"/>
              <a:t>小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另外</a:t>
            </a:r>
            <a:r>
              <a:rPr lang="en-US" altLang="zh-TW" dirty="0"/>
              <a:t>, </a:t>
            </a:r>
            <a:r>
              <a:rPr lang="zh-TW" altLang="en-US" dirty="0"/>
              <a:t>最多</a:t>
            </a:r>
            <a:r>
              <a:rPr lang="en-US" altLang="zh-TW" dirty="0"/>
              <a:t>rotate</a:t>
            </a:r>
            <a:r>
              <a:rPr lang="zh-TW" altLang="en-US" dirty="0"/>
              <a:t>只需要執行兩次</a:t>
            </a:r>
            <a:r>
              <a:rPr lang="en-US" altLang="zh-TW" dirty="0"/>
              <a:t>. (</a:t>
            </a:r>
            <a:r>
              <a:rPr lang="zh-TW" altLang="en-US" dirty="0"/>
              <a:t>不會再發生第二次情形二</a:t>
            </a:r>
            <a:r>
              <a:rPr lang="en-US" altLang="zh-TW" dirty="0"/>
              <a:t>or</a:t>
            </a:r>
            <a:r>
              <a:rPr lang="zh-TW" altLang="en-US" dirty="0"/>
              <a:t>三</a:t>
            </a:r>
            <a:r>
              <a:rPr lang="en-US" altLang="zh-TW" dirty="0"/>
              <a:t>) </a:t>
            </a:r>
          </a:p>
          <a:p>
            <a:endParaRPr lang="en-US" altLang="zh-TW" dirty="0"/>
          </a:p>
          <a:p>
            <a:r>
              <a:rPr lang="zh-TW" altLang="en-US" dirty="0"/>
              <a:t>正確性證明請見</a:t>
            </a:r>
            <a:r>
              <a:rPr lang="en-US" altLang="zh-TW" dirty="0" err="1"/>
              <a:t>Cormen</a:t>
            </a:r>
            <a:r>
              <a:rPr lang="en-US" altLang="zh-TW" dirty="0"/>
              <a:t> p. 318-322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82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如何刪掉一個</a:t>
            </a:r>
            <a:r>
              <a:rPr lang="en-US" altLang="zh-TW" dirty="0"/>
              <a:t>node? (binary search tree </a:t>
            </a:r>
            <a:r>
              <a:rPr lang="zh-TW" altLang="en-US" dirty="0"/>
              <a:t>複習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首先要先找到那個</a:t>
            </a:r>
            <a:r>
              <a:rPr lang="en-US" altLang="zh-TW" dirty="0"/>
              <a:t>node</a:t>
            </a:r>
          </a:p>
          <a:p>
            <a:r>
              <a:rPr lang="zh-TW" altLang="en-US" dirty="0"/>
              <a:t>接著</a:t>
            </a:r>
            <a:r>
              <a:rPr lang="en-US" altLang="zh-TW" dirty="0"/>
              <a:t>, </a:t>
            </a:r>
            <a:r>
              <a:rPr lang="zh-TW" altLang="en-US" dirty="0"/>
              <a:t>有各種不同情形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如果沒有手</a:t>
            </a:r>
            <a:r>
              <a:rPr lang="en-US" altLang="zh-TW" dirty="0"/>
              <a:t>(degree=0)</a:t>
            </a:r>
          </a:p>
          <a:p>
            <a:r>
              <a:rPr lang="zh-TW" altLang="en-US" dirty="0"/>
              <a:t>直接拿掉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827278" y="187829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912974" y="299611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736990" y="2970570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770357" y="381645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直線接點 7"/>
          <p:cNvCxnSpPr>
            <a:stCxn id="4" idx="3"/>
            <a:endCxn id="5" idx="7"/>
          </p:cNvCxnSpPr>
          <p:nvPr/>
        </p:nvCxnSpPr>
        <p:spPr>
          <a:xfrm flipH="1">
            <a:off x="6121963" y="2091830"/>
            <a:ext cx="741172" cy="9409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5" idx="3"/>
            <a:endCxn id="7" idx="7"/>
          </p:cNvCxnSpPr>
          <p:nvPr/>
        </p:nvCxnSpPr>
        <p:spPr>
          <a:xfrm flipH="1">
            <a:off x="4979346" y="3209643"/>
            <a:ext cx="969485" cy="643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5"/>
            <a:endCxn id="6" idx="1"/>
          </p:cNvCxnSpPr>
          <p:nvPr/>
        </p:nvCxnSpPr>
        <p:spPr>
          <a:xfrm>
            <a:off x="7036267" y="2091830"/>
            <a:ext cx="736580" cy="9153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5"/>
            <a:endCxn id="12" idx="0"/>
          </p:cNvCxnSpPr>
          <p:nvPr/>
        </p:nvCxnSpPr>
        <p:spPr>
          <a:xfrm>
            <a:off x="6121963" y="3209643"/>
            <a:ext cx="286660" cy="57867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6286200" y="378831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8253027" y="387676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/>
          <p:cNvCxnSpPr>
            <a:stCxn id="6" idx="5"/>
            <a:endCxn id="13" idx="1"/>
          </p:cNvCxnSpPr>
          <p:nvPr/>
        </p:nvCxnSpPr>
        <p:spPr>
          <a:xfrm>
            <a:off x="7945979" y="3184102"/>
            <a:ext cx="342905" cy="7292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093335" y="17591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211043" y="29365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000258" y="29109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22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497873" y="38125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25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990664" y="3757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52189" y="36920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778995" y="45787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cxnSp>
        <p:nvCxnSpPr>
          <p:cNvPr id="22" name="直線接點 21"/>
          <p:cNvCxnSpPr>
            <a:stCxn id="7" idx="5"/>
            <a:endCxn id="23" idx="1"/>
          </p:cNvCxnSpPr>
          <p:nvPr/>
        </p:nvCxnSpPr>
        <p:spPr>
          <a:xfrm>
            <a:off x="4979346" y="4029986"/>
            <a:ext cx="520599" cy="64500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5464088" y="463835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7140-994B-4039-B358-DFC8EABE14A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4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如何刪掉一個</a:t>
            </a:r>
            <a:r>
              <a:rPr lang="en-US" altLang="zh-TW" dirty="0"/>
              <a:t>node? (binary search tree </a:t>
            </a:r>
            <a:r>
              <a:rPr lang="zh-TW" altLang="en-US" dirty="0"/>
              <a:t>複習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如果只有一隻手</a:t>
            </a:r>
            <a:r>
              <a:rPr lang="en-US" altLang="zh-TW" dirty="0"/>
              <a:t> (degree=1)</a:t>
            </a:r>
          </a:p>
          <a:p>
            <a:r>
              <a:rPr lang="zh-TW" altLang="en-US" dirty="0"/>
              <a:t>則把那個唯一的</a:t>
            </a:r>
            <a:r>
              <a:rPr lang="en-US" altLang="zh-TW" dirty="0"/>
              <a:t>child</a:t>
            </a:r>
            <a:r>
              <a:rPr lang="zh-TW" altLang="en-US" dirty="0"/>
              <a:t>拿上來接到</a:t>
            </a:r>
            <a:r>
              <a:rPr lang="en-US" altLang="zh-TW" dirty="0"/>
              <a:t>parent</a:t>
            </a:r>
            <a:r>
              <a:rPr lang="zh-TW" altLang="en-US" dirty="0"/>
              <a:t>上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例如</a:t>
            </a:r>
            <a:r>
              <a:rPr lang="en-US" altLang="zh-TW" dirty="0"/>
              <a:t>: </a:t>
            </a:r>
            <a:r>
              <a:rPr lang="zh-TW" altLang="en-US" dirty="0"/>
              <a:t>拿掉</a:t>
            </a:r>
            <a:r>
              <a:rPr lang="en-US" altLang="zh-TW" dirty="0"/>
              <a:t>22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827278" y="187829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912974" y="299611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736990" y="2970570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770357" y="381645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直線接點 7"/>
          <p:cNvCxnSpPr>
            <a:stCxn id="4" idx="3"/>
            <a:endCxn id="5" idx="7"/>
          </p:cNvCxnSpPr>
          <p:nvPr/>
        </p:nvCxnSpPr>
        <p:spPr>
          <a:xfrm flipH="1">
            <a:off x="6121963" y="2091830"/>
            <a:ext cx="741172" cy="9409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5" idx="3"/>
            <a:endCxn id="7" idx="7"/>
          </p:cNvCxnSpPr>
          <p:nvPr/>
        </p:nvCxnSpPr>
        <p:spPr>
          <a:xfrm flipH="1">
            <a:off x="4979346" y="3209643"/>
            <a:ext cx="969485" cy="643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5"/>
            <a:endCxn id="6" idx="1"/>
          </p:cNvCxnSpPr>
          <p:nvPr/>
        </p:nvCxnSpPr>
        <p:spPr>
          <a:xfrm>
            <a:off x="7036267" y="2091830"/>
            <a:ext cx="736580" cy="9153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5"/>
            <a:endCxn id="12" idx="0"/>
          </p:cNvCxnSpPr>
          <p:nvPr/>
        </p:nvCxnSpPr>
        <p:spPr>
          <a:xfrm>
            <a:off x="6121963" y="3209643"/>
            <a:ext cx="286660" cy="57867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6286200" y="378831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8253027" y="387676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/>
          <p:cNvCxnSpPr>
            <a:stCxn id="6" idx="5"/>
            <a:endCxn id="13" idx="1"/>
          </p:cNvCxnSpPr>
          <p:nvPr/>
        </p:nvCxnSpPr>
        <p:spPr>
          <a:xfrm>
            <a:off x="7945979" y="3184102"/>
            <a:ext cx="342905" cy="7292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093335" y="17591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211043" y="29365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000258" y="29109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22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497873" y="38125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25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990664" y="3757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52189" y="36920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778995" y="45787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cxnSp>
        <p:nvCxnSpPr>
          <p:cNvPr id="22" name="直線接點 21"/>
          <p:cNvCxnSpPr>
            <a:stCxn id="7" idx="5"/>
            <a:endCxn id="23" idx="1"/>
          </p:cNvCxnSpPr>
          <p:nvPr/>
        </p:nvCxnSpPr>
        <p:spPr>
          <a:xfrm>
            <a:off x="4979346" y="4029986"/>
            <a:ext cx="520599" cy="64500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5464088" y="463835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手繪多邊形 25"/>
          <p:cNvSpPr/>
          <p:nvPr/>
        </p:nvSpPr>
        <p:spPr>
          <a:xfrm>
            <a:off x="6915804" y="2139885"/>
            <a:ext cx="1342076" cy="1781666"/>
          </a:xfrm>
          <a:custGeom>
            <a:avLst/>
            <a:gdLst>
              <a:gd name="connsiteX0" fmla="*/ 50604 w 1342076"/>
              <a:gd name="connsiteY0" fmla="*/ 0 h 1781666"/>
              <a:gd name="connsiteX1" fmla="*/ 154299 w 1342076"/>
              <a:gd name="connsiteY1" fmla="*/ 1093509 h 1781666"/>
              <a:gd name="connsiteX2" fmla="*/ 1342076 w 1342076"/>
              <a:gd name="connsiteY2" fmla="*/ 1781666 h 178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2076" h="1781666">
                <a:moveTo>
                  <a:pt x="50604" y="0"/>
                </a:moveTo>
                <a:cubicBezTo>
                  <a:pt x="-5171" y="398282"/>
                  <a:pt x="-60946" y="796565"/>
                  <a:pt x="154299" y="1093509"/>
                </a:cubicBezTo>
                <a:cubicBezTo>
                  <a:pt x="369544" y="1390453"/>
                  <a:pt x="855810" y="1586059"/>
                  <a:pt x="1342076" y="1781666"/>
                </a:cubicBezTo>
              </a:path>
            </a:pathLst>
          </a:cu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7140-994B-4039-B358-DFC8EABE14A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29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7" grpId="0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如何刪掉一個</a:t>
            </a:r>
            <a:r>
              <a:rPr lang="en-US" altLang="zh-TW" dirty="0"/>
              <a:t>node? (binary search tree </a:t>
            </a:r>
            <a:r>
              <a:rPr lang="zh-TW" altLang="en-US" dirty="0"/>
              <a:t>複習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如果兩手都有東西呢</a:t>
            </a:r>
            <a:r>
              <a:rPr lang="en-US" altLang="zh-TW" dirty="0"/>
              <a:t>? (degree=2)</a:t>
            </a:r>
          </a:p>
          <a:p>
            <a:endParaRPr lang="en-US" altLang="zh-TW" dirty="0"/>
          </a:p>
          <a:p>
            <a:r>
              <a:rPr lang="zh-TW" altLang="en-US" dirty="0"/>
              <a:t>例如刪掉</a:t>
            </a:r>
            <a:r>
              <a:rPr lang="en-US" altLang="zh-TW" dirty="0"/>
              <a:t>12</a:t>
            </a:r>
          </a:p>
          <a:p>
            <a:r>
              <a:rPr lang="zh-TW" altLang="en-US" dirty="0"/>
              <a:t>找左邊</a:t>
            </a:r>
            <a:r>
              <a:rPr lang="en-US" altLang="zh-TW" dirty="0"/>
              <a:t>child</a:t>
            </a:r>
            <a:r>
              <a:rPr lang="zh-TW" altLang="en-US" dirty="0"/>
              <a:t>底下最大的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或者是右邊</a:t>
            </a:r>
            <a:r>
              <a:rPr lang="en-US" altLang="zh-TW" dirty="0"/>
              <a:t>child</a:t>
            </a:r>
            <a:r>
              <a:rPr lang="zh-TW" altLang="en-US" dirty="0"/>
              <a:t>底下最小的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刪掉它並把它移到原本刪掉的位置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問題</a:t>
            </a:r>
            <a:r>
              <a:rPr lang="en-US" altLang="zh-TW" dirty="0"/>
              <a:t>: </a:t>
            </a:r>
            <a:r>
              <a:rPr lang="zh-TW" altLang="en-US" dirty="0"/>
              <a:t>那如果那個最大的底下還有</a:t>
            </a:r>
            <a:r>
              <a:rPr lang="en-US" altLang="zh-TW" dirty="0"/>
              <a:t>child</a:t>
            </a:r>
            <a:r>
              <a:rPr lang="zh-TW" altLang="en-US" dirty="0"/>
              <a:t>呢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直接拿上來</a:t>
            </a:r>
            <a:r>
              <a:rPr lang="en-US" altLang="zh-TW" dirty="0"/>
              <a:t>(</a:t>
            </a:r>
            <a:r>
              <a:rPr lang="zh-TW" altLang="en-US" dirty="0"/>
              <a:t>最多只會有左邊一隻手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這時被移上去的</a:t>
            </a:r>
            <a:r>
              <a:rPr lang="en-US" altLang="zh-TW" dirty="0"/>
              <a:t>node</a:t>
            </a:r>
            <a:r>
              <a:rPr lang="zh-TW" altLang="en-US" dirty="0"/>
              <a:t>顏色改變成新位置原本</a:t>
            </a:r>
            <a:r>
              <a:rPr lang="en-US" altLang="zh-TW" dirty="0"/>
              <a:t>node</a:t>
            </a:r>
            <a:r>
              <a:rPr lang="zh-TW" altLang="en-US" dirty="0"/>
              <a:t>的顏色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827278" y="187829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912974" y="299611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736990" y="2970570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770357" y="381645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直線接點 7"/>
          <p:cNvCxnSpPr>
            <a:stCxn id="4" idx="3"/>
            <a:endCxn id="5" idx="7"/>
          </p:cNvCxnSpPr>
          <p:nvPr/>
        </p:nvCxnSpPr>
        <p:spPr>
          <a:xfrm flipH="1">
            <a:off x="6121963" y="2091830"/>
            <a:ext cx="741172" cy="9409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5" idx="3"/>
            <a:endCxn id="7" idx="7"/>
          </p:cNvCxnSpPr>
          <p:nvPr/>
        </p:nvCxnSpPr>
        <p:spPr>
          <a:xfrm flipH="1">
            <a:off x="4979346" y="3209643"/>
            <a:ext cx="969485" cy="643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5"/>
            <a:endCxn id="6" idx="1"/>
          </p:cNvCxnSpPr>
          <p:nvPr/>
        </p:nvCxnSpPr>
        <p:spPr>
          <a:xfrm>
            <a:off x="7036267" y="2091830"/>
            <a:ext cx="736580" cy="9153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5"/>
            <a:endCxn id="12" idx="0"/>
          </p:cNvCxnSpPr>
          <p:nvPr/>
        </p:nvCxnSpPr>
        <p:spPr>
          <a:xfrm>
            <a:off x="6121963" y="3209643"/>
            <a:ext cx="286660" cy="57867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6286200" y="378831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8253027" y="387676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/>
          <p:cNvCxnSpPr>
            <a:stCxn id="6" idx="5"/>
            <a:endCxn id="13" idx="1"/>
          </p:cNvCxnSpPr>
          <p:nvPr/>
        </p:nvCxnSpPr>
        <p:spPr>
          <a:xfrm>
            <a:off x="7945979" y="3184102"/>
            <a:ext cx="342905" cy="7292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093335" y="17591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211043" y="29365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000258" y="29109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22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497873" y="38125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25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990664" y="3757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52189" y="36920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778995" y="45787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cxnSp>
        <p:nvCxnSpPr>
          <p:cNvPr id="22" name="直線接點 21"/>
          <p:cNvCxnSpPr>
            <a:stCxn id="7" idx="5"/>
            <a:endCxn id="23" idx="1"/>
          </p:cNvCxnSpPr>
          <p:nvPr/>
        </p:nvCxnSpPr>
        <p:spPr>
          <a:xfrm>
            <a:off x="4979346" y="4029986"/>
            <a:ext cx="520599" cy="64500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5464088" y="463835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7140-994B-4039-B358-DFC8EABE14A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52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2602E-6 L 0.04132 -0.23618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118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21" grpId="0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x, y, z</a:t>
            </a:r>
            <a:r>
              <a:rPr lang="zh-TW" altLang="en-US" dirty="0"/>
              <a:t>的定義</a:t>
            </a:r>
          </a:p>
        </p:txBody>
      </p:sp>
      <p:sp>
        <p:nvSpPr>
          <p:cNvPr id="4" name="橢圓 3"/>
          <p:cNvSpPr/>
          <p:nvPr/>
        </p:nvSpPr>
        <p:spPr>
          <a:xfrm>
            <a:off x="1403648" y="21328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11560" y="30689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979712" y="30773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cxnSp>
        <p:nvCxnSpPr>
          <p:cNvPr id="9" name="直線接點 8"/>
          <p:cNvCxnSpPr>
            <a:stCxn id="4" idx="3"/>
            <a:endCxn id="5" idx="7"/>
          </p:cNvCxnSpPr>
          <p:nvPr/>
        </p:nvCxnSpPr>
        <p:spPr>
          <a:xfrm flipH="1">
            <a:off x="857411" y="2378707"/>
            <a:ext cx="588418" cy="73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4" idx="5"/>
            <a:endCxn id="6" idx="1"/>
          </p:cNvCxnSpPr>
          <p:nvPr/>
        </p:nvCxnSpPr>
        <p:spPr>
          <a:xfrm>
            <a:off x="1649499" y="2378707"/>
            <a:ext cx="372394" cy="740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113418" y="206254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321330" y="299864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689482" y="300703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4151768" y="400675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14" idx="3"/>
            <a:endCxn id="15" idx="7"/>
          </p:cNvCxnSpPr>
          <p:nvPr/>
        </p:nvCxnSpPr>
        <p:spPr>
          <a:xfrm flipH="1">
            <a:off x="3567181" y="2308394"/>
            <a:ext cx="588418" cy="73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4" idx="5"/>
            <a:endCxn id="16" idx="1"/>
          </p:cNvCxnSpPr>
          <p:nvPr/>
        </p:nvCxnSpPr>
        <p:spPr>
          <a:xfrm>
            <a:off x="4359269" y="2308394"/>
            <a:ext cx="372394" cy="740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6" idx="3"/>
            <a:endCxn id="17" idx="7"/>
          </p:cNvCxnSpPr>
          <p:nvPr/>
        </p:nvCxnSpPr>
        <p:spPr>
          <a:xfrm flipH="1">
            <a:off x="4397619" y="3252882"/>
            <a:ext cx="334044" cy="79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267744" y="296638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072435" y="27808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479519" y="396610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6588224" y="198809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796136" y="29242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7164288" y="29325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6626574" y="39323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4" idx="3"/>
            <a:endCxn id="25" idx="7"/>
          </p:cNvCxnSpPr>
          <p:nvPr/>
        </p:nvCxnSpPr>
        <p:spPr>
          <a:xfrm flipH="1">
            <a:off x="6041987" y="2233947"/>
            <a:ext cx="588418" cy="73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4" idx="5"/>
            <a:endCxn id="26" idx="1"/>
          </p:cNvCxnSpPr>
          <p:nvPr/>
        </p:nvCxnSpPr>
        <p:spPr>
          <a:xfrm>
            <a:off x="6834075" y="2233947"/>
            <a:ext cx="372394" cy="740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6" idx="3"/>
            <a:endCxn id="27" idx="7"/>
          </p:cNvCxnSpPr>
          <p:nvPr/>
        </p:nvCxnSpPr>
        <p:spPr>
          <a:xfrm flipH="1">
            <a:off x="6872425" y="3178435"/>
            <a:ext cx="334044" cy="79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263197" y="485521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6979722" y="49411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>
            <a:stCxn id="27" idx="5"/>
            <a:endCxn id="33" idx="0"/>
          </p:cNvCxnSpPr>
          <p:nvPr/>
        </p:nvCxnSpPr>
        <p:spPr>
          <a:xfrm>
            <a:off x="6872425" y="4178163"/>
            <a:ext cx="251313" cy="76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33" idx="3"/>
            <a:endCxn id="43" idx="7"/>
          </p:cNvCxnSpPr>
          <p:nvPr/>
        </p:nvCxnSpPr>
        <p:spPr>
          <a:xfrm flipH="1">
            <a:off x="6760242" y="5187019"/>
            <a:ext cx="261661" cy="702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6514391" y="58474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6315168" y="553832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48" name="圓角矩形 47"/>
          <p:cNvSpPr/>
          <p:nvPr/>
        </p:nvSpPr>
        <p:spPr>
          <a:xfrm>
            <a:off x="2279151" y="3911593"/>
            <a:ext cx="432048" cy="329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1199" y="39604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50" name="直線接點 49"/>
          <p:cNvCxnSpPr>
            <a:stCxn id="6" idx="5"/>
            <a:endCxn id="48" idx="0"/>
          </p:cNvCxnSpPr>
          <p:nvPr/>
        </p:nvCxnSpPr>
        <p:spPr>
          <a:xfrm>
            <a:off x="2225563" y="3323195"/>
            <a:ext cx="269612" cy="588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 flipV="1">
            <a:off x="2495175" y="3365376"/>
            <a:ext cx="276625" cy="495672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4250751" y="3245975"/>
            <a:ext cx="293735" cy="57532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7300979" y="3356992"/>
            <a:ext cx="7325" cy="1548121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26" idx="5"/>
          </p:cNvCxnSpPr>
          <p:nvPr/>
        </p:nvCxnSpPr>
        <p:spPr>
          <a:xfrm>
            <a:off x="7410139" y="3178435"/>
            <a:ext cx="258205" cy="75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7558471" y="391698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573210" y="4869345"/>
            <a:ext cx="3494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z: </a:t>
            </a:r>
            <a:r>
              <a:rPr lang="zh-TW" altLang="en-US" dirty="0"/>
              <a:t>要被刪掉的</a:t>
            </a:r>
            <a:endParaRPr lang="en-US" altLang="zh-TW" dirty="0"/>
          </a:p>
          <a:p>
            <a:r>
              <a:rPr lang="en-US" altLang="zh-TW" dirty="0"/>
              <a:t>y: z</a:t>
            </a:r>
            <a:r>
              <a:rPr lang="zh-TW" altLang="en-US" dirty="0"/>
              <a:t>少於兩隻手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被砍掉的</a:t>
            </a:r>
            <a:endParaRPr lang="en-US" altLang="zh-TW" dirty="0">
              <a:sym typeface="Wingdings" pitchFamily="2" charset="2"/>
            </a:endParaRPr>
          </a:p>
          <a:p>
            <a:r>
              <a:rPr lang="en-US" altLang="zh-TW" dirty="0">
                <a:sym typeface="Wingdings" pitchFamily="2" charset="2"/>
              </a:rPr>
              <a:t>     z</a:t>
            </a:r>
            <a:r>
              <a:rPr lang="zh-TW" altLang="en-US" dirty="0">
                <a:sym typeface="Wingdings" pitchFamily="2" charset="2"/>
              </a:rPr>
              <a:t>兩隻手 </a:t>
            </a:r>
            <a:r>
              <a:rPr lang="en-US" altLang="zh-TW" dirty="0">
                <a:sym typeface="Wingdings" pitchFamily="2" charset="2"/>
              </a:rPr>
              <a:t> </a:t>
            </a:r>
            <a:r>
              <a:rPr lang="zh-TW" altLang="en-US" dirty="0">
                <a:sym typeface="Wingdings" pitchFamily="2" charset="2"/>
              </a:rPr>
              <a:t>移動到</a:t>
            </a:r>
            <a:r>
              <a:rPr lang="en-US" altLang="zh-TW" dirty="0">
                <a:sym typeface="Wingdings" pitchFamily="2" charset="2"/>
              </a:rPr>
              <a:t>z</a:t>
            </a:r>
            <a:r>
              <a:rPr lang="zh-TW" altLang="en-US" dirty="0">
                <a:sym typeface="Wingdings" pitchFamily="2" charset="2"/>
              </a:rPr>
              <a:t>原本位置的</a:t>
            </a:r>
            <a:endParaRPr lang="en-US" altLang="zh-TW" dirty="0">
              <a:sym typeface="Wingdings" pitchFamily="2" charset="2"/>
            </a:endParaRPr>
          </a:p>
          <a:p>
            <a:r>
              <a:rPr lang="en-US" altLang="zh-TW" dirty="0">
                <a:sym typeface="Wingdings" pitchFamily="2" charset="2"/>
              </a:rPr>
              <a:t>x: </a:t>
            </a:r>
            <a:r>
              <a:rPr lang="zh-TW" altLang="en-US" dirty="0">
                <a:sym typeface="Wingdings" pitchFamily="2" charset="2"/>
              </a:rPr>
              <a:t>移動到原本</a:t>
            </a:r>
            <a:r>
              <a:rPr lang="en-US" altLang="zh-TW" dirty="0">
                <a:sym typeface="Wingdings" pitchFamily="2" charset="2"/>
              </a:rPr>
              <a:t>y</a:t>
            </a:r>
            <a:r>
              <a:rPr lang="zh-TW" altLang="en-US" dirty="0">
                <a:sym typeface="Wingdings" pitchFamily="2" charset="2"/>
              </a:rPr>
              <a:t>的位置的</a:t>
            </a:r>
            <a:endParaRPr lang="en-US" altLang="zh-TW" dirty="0">
              <a:sym typeface="Wingdings" pitchFamily="2" charset="2"/>
            </a:endParaRPr>
          </a:p>
          <a:p>
            <a:endParaRPr lang="en-US" altLang="zh-TW" dirty="0">
              <a:sym typeface="Wingdings" pitchFamily="2" charset="2"/>
            </a:endParaRPr>
          </a:p>
          <a:p>
            <a:r>
              <a:rPr lang="zh-TW" altLang="en-US" dirty="0">
                <a:sym typeface="Wingdings" pitchFamily="2" charset="2"/>
              </a:rPr>
              <a:t>會記得</a:t>
            </a:r>
            <a:r>
              <a:rPr lang="en-US" altLang="zh-TW" dirty="0">
                <a:sym typeface="Wingdings" pitchFamily="2" charset="2"/>
              </a:rPr>
              <a:t>y</a:t>
            </a:r>
            <a:r>
              <a:rPr lang="zh-TW" altLang="en-US" dirty="0">
                <a:sym typeface="Wingdings" pitchFamily="2" charset="2"/>
              </a:rPr>
              <a:t>的顏色</a:t>
            </a:r>
            <a:r>
              <a:rPr lang="en-US" altLang="zh-TW" dirty="0">
                <a:sym typeface="Wingdings" pitchFamily="2" charset="2"/>
              </a:rPr>
              <a:t>.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248C-05E0-42C1-8860-64DA3F56388A}" type="slidenum">
              <a:rPr lang="zh-TW" altLang="en-US" smtClean="0"/>
              <a:t>25</a:t>
            </a:fld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3846E5-14BB-7F4F-B916-C7BE316B86C2}"/>
                  </a:ext>
                </a:extLst>
              </p14:cNvPr>
              <p14:cNvContentPartPr/>
              <p14:nvPr/>
            </p14:nvContentPartPr>
            <p14:xfrm>
              <a:off x="2513160" y="2148120"/>
              <a:ext cx="6246720" cy="375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3846E5-14BB-7F4F-B916-C7BE316B86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3800" y="2138760"/>
                <a:ext cx="6265440" cy="37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2168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199" y="533400"/>
            <a:ext cx="8481819" cy="990600"/>
          </a:xfrm>
        </p:spPr>
        <p:txBody>
          <a:bodyPr>
            <a:normAutofit/>
          </a:bodyPr>
          <a:lstStyle/>
          <a:p>
            <a:r>
              <a:rPr lang="zh-TW" altLang="en-US" dirty="0"/>
              <a:t>拿掉一個</a:t>
            </a:r>
            <a:r>
              <a:rPr lang="en-US" altLang="zh-TW" dirty="0"/>
              <a:t>node, </a:t>
            </a:r>
            <a:r>
              <a:rPr lang="zh-TW" altLang="en-US" dirty="0"/>
              <a:t>什麼時候會違反規則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8768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假設前述三種情形中</a:t>
            </a:r>
            <a:r>
              <a:rPr lang="en-US" altLang="zh-TW" dirty="0"/>
              <a:t>,</a:t>
            </a:r>
          </a:p>
          <a:p>
            <a:r>
              <a:rPr lang="zh-TW" altLang="en-US" dirty="0"/>
              <a:t>移動</a:t>
            </a:r>
            <a:r>
              <a:rPr lang="en-US" altLang="zh-TW" dirty="0"/>
              <a:t>(</a:t>
            </a:r>
            <a:r>
              <a:rPr lang="zh-TW" altLang="en-US" dirty="0"/>
              <a:t>兩手都有</a:t>
            </a:r>
            <a:r>
              <a:rPr lang="en-US" altLang="zh-TW" dirty="0"/>
              <a:t>)</a:t>
            </a:r>
            <a:r>
              <a:rPr lang="zh-TW" altLang="en-US" dirty="0"/>
              <a:t>或是刪除</a:t>
            </a:r>
            <a:r>
              <a:rPr lang="en-US" altLang="zh-TW" dirty="0"/>
              <a:t>(</a:t>
            </a:r>
            <a:r>
              <a:rPr lang="zh-TW" altLang="en-US" dirty="0"/>
              <a:t>一隻手或沒有手</a:t>
            </a:r>
            <a:r>
              <a:rPr lang="en-US" altLang="zh-TW" dirty="0"/>
              <a:t>)</a:t>
            </a:r>
            <a:r>
              <a:rPr lang="zh-TW" altLang="en-US" dirty="0"/>
              <a:t>的</a:t>
            </a:r>
            <a:r>
              <a:rPr lang="en-US" altLang="zh-TW" dirty="0"/>
              <a:t>node</a:t>
            </a:r>
            <a:r>
              <a:rPr lang="zh-TW" altLang="en-US" dirty="0"/>
              <a:t>為</a:t>
            </a:r>
            <a:r>
              <a:rPr lang="en-US" altLang="zh-TW" dirty="0"/>
              <a:t>y</a:t>
            </a:r>
          </a:p>
          <a:p>
            <a:endParaRPr lang="en-US" altLang="zh-TW" dirty="0"/>
          </a:p>
          <a:p>
            <a:r>
              <a:rPr lang="zh-TW" altLang="en-US" dirty="0"/>
              <a:t>當</a:t>
            </a:r>
            <a:r>
              <a:rPr lang="en-US" altLang="zh-TW" dirty="0"/>
              <a:t>y</a:t>
            </a:r>
            <a:r>
              <a:rPr lang="zh-TW" altLang="en-US" dirty="0"/>
              <a:t>為紅色</a:t>
            </a:r>
            <a:r>
              <a:rPr lang="en-US" altLang="zh-TW" dirty="0"/>
              <a:t>(</a:t>
            </a:r>
            <a:r>
              <a:rPr lang="zh-TW" altLang="en-US" dirty="0"/>
              <a:t>原本的顏色</a:t>
            </a:r>
            <a:r>
              <a:rPr lang="en-US" altLang="zh-TW" dirty="0"/>
              <a:t>), </a:t>
            </a:r>
            <a:r>
              <a:rPr lang="zh-TW" altLang="en-US" dirty="0"/>
              <a:t>移動或刪除會造成違反規則嗎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en-US" altLang="zh-TW" dirty="0"/>
              <a:t>1. black height</a:t>
            </a:r>
            <a:r>
              <a:rPr lang="zh-TW" altLang="en-US" dirty="0"/>
              <a:t>不會改變</a:t>
            </a:r>
            <a:r>
              <a:rPr lang="en-US" altLang="zh-TW" dirty="0"/>
              <a:t>, </a:t>
            </a:r>
            <a:r>
              <a:rPr lang="zh-TW" altLang="en-US" dirty="0"/>
              <a:t>因為</a:t>
            </a:r>
            <a:r>
              <a:rPr lang="en-US" altLang="zh-TW" dirty="0"/>
              <a:t>y</a:t>
            </a:r>
            <a:r>
              <a:rPr lang="zh-TW" altLang="en-US" dirty="0"/>
              <a:t>是紅色</a:t>
            </a:r>
            <a:r>
              <a:rPr lang="en-US" altLang="zh-TW" dirty="0"/>
              <a:t>node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會不會造成兩個紅色</a:t>
            </a:r>
            <a:r>
              <a:rPr lang="en-US" altLang="zh-TW" dirty="0"/>
              <a:t>node</a:t>
            </a:r>
            <a:r>
              <a:rPr lang="zh-TW" altLang="en-US" dirty="0"/>
              <a:t>是相鄰的呢</a:t>
            </a:r>
            <a:r>
              <a:rPr lang="en-US" altLang="zh-TW" dirty="0"/>
              <a:t>? (</a:t>
            </a:r>
            <a:r>
              <a:rPr lang="zh-TW" altLang="en-US" dirty="0"/>
              <a:t>父子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A. </a:t>
            </a:r>
            <a:r>
              <a:rPr lang="zh-TW" altLang="en-US" dirty="0"/>
              <a:t>如果</a:t>
            </a:r>
            <a:r>
              <a:rPr lang="en-US" altLang="zh-TW" dirty="0"/>
              <a:t>y</a:t>
            </a:r>
            <a:r>
              <a:rPr lang="zh-TW" altLang="en-US" dirty="0"/>
              <a:t>是被刪掉的</a:t>
            </a:r>
            <a:r>
              <a:rPr lang="en-US" altLang="zh-TW" dirty="0"/>
              <a:t>, </a:t>
            </a:r>
            <a:r>
              <a:rPr lang="zh-TW" altLang="en-US" dirty="0"/>
              <a:t>因為它是紅的</a:t>
            </a:r>
            <a:r>
              <a:rPr lang="en-US" altLang="zh-TW" dirty="0"/>
              <a:t>, </a:t>
            </a:r>
            <a:r>
              <a:rPr lang="zh-TW" altLang="en-US" dirty="0"/>
              <a:t>所以它的上下層都是黑的</a:t>
            </a:r>
            <a:endParaRPr lang="en-US" altLang="zh-TW" dirty="0"/>
          </a:p>
          <a:p>
            <a:r>
              <a:rPr lang="zh-TW" altLang="en-US" dirty="0"/>
              <a:t>不會有問題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6827278" y="1878298"/>
            <a:ext cx="244846" cy="2501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橢圓 50"/>
          <p:cNvSpPr/>
          <p:nvPr/>
        </p:nvSpPr>
        <p:spPr>
          <a:xfrm>
            <a:off x="5912974" y="299611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橢圓 51"/>
          <p:cNvSpPr/>
          <p:nvPr/>
        </p:nvSpPr>
        <p:spPr>
          <a:xfrm>
            <a:off x="7736990" y="2970570"/>
            <a:ext cx="244846" cy="2501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橢圓 52"/>
          <p:cNvSpPr/>
          <p:nvPr/>
        </p:nvSpPr>
        <p:spPr>
          <a:xfrm>
            <a:off x="4770357" y="381645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4" name="直線接點 53"/>
          <p:cNvCxnSpPr>
            <a:stCxn id="50" idx="3"/>
            <a:endCxn id="51" idx="7"/>
          </p:cNvCxnSpPr>
          <p:nvPr/>
        </p:nvCxnSpPr>
        <p:spPr>
          <a:xfrm flipH="1">
            <a:off x="6121963" y="2091830"/>
            <a:ext cx="741172" cy="9409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51" idx="3"/>
            <a:endCxn id="53" idx="7"/>
          </p:cNvCxnSpPr>
          <p:nvPr/>
        </p:nvCxnSpPr>
        <p:spPr>
          <a:xfrm flipH="1">
            <a:off x="4979346" y="3209643"/>
            <a:ext cx="969485" cy="643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50" idx="5"/>
            <a:endCxn id="52" idx="1"/>
          </p:cNvCxnSpPr>
          <p:nvPr/>
        </p:nvCxnSpPr>
        <p:spPr>
          <a:xfrm>
            <a:off x="7036267" y="2091830"/>
            <a:ext cx="736580" cy="9153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51" idx="5"/>
            <a:endCxn id="58" idx="0"/>
          </p:cNvCxnSpPr>
          <p:nvPr/>
        </p:nvCxnSpPr>
        <p:spPr>
          <a:xfrm>
            <a:off x="6121963" y="3209643"/>
            <a:ext cx="286660" cy="57867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/>
          <p:cNvSpPr/>
          <p:nvPr/>
        </p:nvSpPr>
        <p:spPr>
          <a:xfrm>
            <a:off x="6286200" y="378831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9" name="橢圓 58"/>
          <p:cNvSpPr/>
          <p:nvPr/>
        </p:nvSpPr>
        <p:spPr>
          <a:xfrm>
            <a:off x="8253027" y="3876765"/>
            <a:ext cx="244846" cy="2501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0" name="直線接點 59"/>
          <p:cNvCxnSpPr>
            <a:stCxn id="52" idx="5"/>
            <a:endCxn id="59" idx="1"/>
          </p:cNvCxnSpPr>
          <p:nvPr/>
        </p:nvCxnSpPr>
        <p:spPr>
          <a:xfrm>
            <a:off x="7945979" y="3184102"/>
            <a:ext cx="342905" cy="7292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7093335" y="17591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211043" y="29365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8000258" y="29109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22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4990664" y="3757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652189" y="36920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5778995" y="45787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cxnSp>
        <p:nvCxnSpPr>
          <p:cNvPr id="67" name="直線接點 66"/>
          <p:cNvCxnSpPr>
            <a:stCxn id="53" idx="5"/>
            <a:endCxn id="68" idx="1"/>
          </p:cNvCxnSpPr>
          <p:nvPr/>
        </p:nvCxnSpPr>
        <p:spPr>
          <a:xfrm>
            <a:off x="4979346" y="4029986"/>
            <a:ext cx="520599" cy="64500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橢圓 67"/>
          <p:cNvSpPr/>
          <p:nvPr/>
        </p:nvSpPr>
        <p:spPr>
          <a:xfrm>
            <a:off x="5464088" y="4638354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手繪多邊形 68"/>
          <p:cNvSpPr/>
          <p:nvPr/>
        </p:nvSpPr>
        <p:spPr>
          <a:xfrm>
            <a:off x="6915804" y="2139885"/>
            <a:ext cx="1342076" cy="1781666"/>
          </a:xfrm>
          <a:custGeom>
            <a:avLst/>
            <a:gdLst>
              <a:gd name="connsiteX0" fmla="*/ 50604 w 1342076"/>
              <a:gd name="connsiteY0" fmla="*/ 0 h 1781666"/>
              <a:gd name="connsiteX1" fmla="*/ 154299 w 1342076"/>
              <a:gd name="connsiteY1" fmla="*/ 1093509 h 1781666"/>
              <a:gd name="connsiteX2" fmla="*/ 1342076 w 1342076"/>
              <a:gd name="connsiteY2" fmla="*/ 1781666 h 178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2076" h="1781666">
                <a:moveTo>
                  <a:pt x="50604" y="0"/>
                </a:moveTo>
                <a:cubicBezTo>
                  <a:pt x="-5171" y="398282"/>
                  <a:pt x="-60946" y="796565"/>
                  <a:pt x="154299" y="1093509"/>
                </a:cubicBezTo>
                <a:cubicBezTo>
                  <a:pt x="369544" y="1390453"/>
                  <a:pt x="855810" y="1586059"/>
                  <a:pt x="1342076" y="1781666"/>
                </a:cubicBezTo>
              </a:path>
            </a:pathLst>
          </a:cu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7981836" y="2549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02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 animBg="1"/>
      <p:bldP spid="63" grpId="0"/>
      <p:bldP spid="6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拿掉一個</a:t>
            </a:r>
            <a:r>
              <a:rPr lang="en-US" altLang="zh-TW" dirty="0"/>
              <a:t>node, </a:t>
            </a:r>
            <a:r>
              <a:rPr lang="zh-TW" altLang="en-US" dirty="0"/>
              <a:t>什麼時候會違反規則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313157" cy="4876800"/>
          </a:xfrm>
        </p:spPr>
        <p:txBody>
          <a:bodyPr/>
          <a:lstStyle/>
          <a:p>
            <a:r>
              <a:rPr lang="en-US" altLang="zh-TW" dirty="0"/>
              <a:t>B. </a:t>
            </a:r>
            <a:r>
              <a:rPr lang="zh-TW" altLang="en-US" dirty="0"/>
              <a:t>如果</a:t>
            </a:r>
            <a:r>
              <a:rPr lang="en-US" altLang="zh-TW" dirty="0"/>
              <a:t>y</a:t>
            </a:r>
            <a:r>
              <a:rPr lang="zh-TW" altLang="en-US" dirty="0"/>
              <a:t>是被移動的</a:t>
            </a:r>
            <a:r>
              <a:rPr lang="en-US" altLang="zh-TW" dirty="0"/>
              <a:t>,</a:t>
            </a:r>
            <a:r>
              <a:rPr lang="zh-TW" altLang="en-US" dirty="0"/>
              <a:t> 假設</a:t>
            </a:r>
            <a:r>
              <a:rPr lang="en-US" altLang="zh-TW" dirty="0"/>
              <a:t>y</a:t>
            </a:r>
            <a:r>
              <a:rPr lang="zh-TW" altLang="en-US" dirty="0"/>
              <a:t>有</a:t>
            </a:r>
            <a:r>
              <a:rPr lang="en-US" altLang="zh-TW" dirty="0"/>
              <a:t>children</a:t>
            </a:r>
            <a:r>
              <a:rPr lang="zh-TW" altLang="en-US" dirty="0"/>
              <a:t>也是黑色的</a:t>
            </a:r>
            <a:r>
              <a:rPr lang="en-US" altLang="zh-TW" dirty="0"/>
              <a:t>, </a:t>
            </a:r>
            <a:r>
              <a:rPr lang="zh-TW" altLang="en-US" dirty="0"/>
              <a:t>不會造成問題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 y</a:t>
            </a:r>
            <a:r>
              <a:rPr lang="zh-TW" altLang="en-US" dirty="0"/>
              <a:t>如果是紅色</a:t>
            </a:r>
            <a:r>
              <a:rPr lang="en-US" altLang="zh-TW" dirty="0"/>
              <a:t>, </a:t>
            </a:r>
            <a:r>
              <a:rPr lang="zh-TW" altLang="en-US" dirty="0"/>
              <a:t>它不會是</a:t>
            </a:r>
            <a:r>
              <a:rPr lang="en-US" altLang="zh-TW" dirty="0"/>
              <a:t>root. </a:t>
            </a:r>
            <a:r>
              <a:rPr lang="zh-TW" altLang="en-US" dirty="0"/>
              <a:t>所以也不會有造成違反</a:t>
            </a:r>
            <a:r>
              <a:rPr lang="en-US" altLang="zh-TW" dirty="0"/>
              <a:t>root</a:t>
            </a:r>
            <a:r>
              <a:rPr lang="zh-TW" altLang="en-US" dirty="0"/>
              <a:t>是黑色的規定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綜合以上三點</a:t>
            </a:r>
            <a:r>
              <a:rPr lang="en-US" altLang="zh-TW" dirty="0"/>
              <a:t>, </a:t>
            </a:r>
            <a:r>
              <a:rPr lang="zh-TW" altLang="en-US" dirty="0"/>
              <a:t>只有當</a:t>
            </a:r>
            <a:r>
              <a:rPr lang="en-US" altLang="zh-TW" dirty="0"/>
              <a:t>y</a:t>
            </a:r>
            <a:r>
              <a:rPr lang="zh-TW" altLang="en-US" dirty="0"/>
              <a:t>為黑色時才可能會造成問題</a:t>
            </a:r>
            <a:r>
              <a:rPr lang="en-US" altLang="zh-TW" dirty="0"/>
              <a:t>, </a:t>
            </a:r>
            <a:r>
              <a:rPr lang="zh-TW" altLang="en-US" dirty="0"/>
              <a:t>需要調整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827278" y="1878298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912974" y="2996111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736990" y="2970570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770357" y="3816454"/>
            <a:ext cx="244846" cy="2501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接點 8"/>
          <p:cNvCxnSpPr>
            <a:stCxn id="5" idx="3"/>
            <a:endCxn id="6" idx="7"/>
          </p:cNvCxnSpPr>
          <p:nvPr/>
        </p:nvCxnSpPr>
        <p:spPr>
          <a:xfrm flipH="1">
            <a:off x="6121963" y="2091830"/>
            <a:ext cx="741172" cy="9409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3"/>
            <a:endCxn id="8" idx="7"/>
          </p:cNvCxnSpPr>
          <p:nvPr/>
        </p:nvCxnSpPr>
        <p:spPr>
          <a:xfrm flipH="1">
            <a:off x="4979346" y="3209643"/>
            <a:ext cx="969485" cy="6434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5"/>
            <a:endCxn id="7" idx="1"/>
          </p:cNvCxnSpPr>
          <p:nvPr/>
        </p:nvCxnSpPr>
        <p:spPr>
          <a:xfrm>
            <a:off x="7036267" y="2091830"/>
            <a:ext cx="736580" cy="9153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6" idx="5"/>
            <a:endCxn id="13" idx="0"/>
          </p:cNvCxnSpPr>
          <p:nvPr/>
        </p:nvCxnSpPr>
        <p:spPr>
          <a:xfrm>
            <a:off x="6121963" y="3209643"/>
            <a:ext cx="286660" cy="57867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6286200" y="3788317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8253027" y="3876765"/>
            <a:ext cx="244846" cy="25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5" name="直線接點 14"/>
          <p:cNvCxnSpPr>
            <a:stCxn id="7" idx="5"/>
            <a:endCxn id="14" idx="1"/>
          </p:cNvCxnSpPr>
          <p:nvPr/>
        </p:nvCxnSpPr>
        <p:spPr>
          <a:xfrm>
            <a:off x="7945979" y="3184102"/>
            <a:ext cx="342905" cy="7292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093335" y="17591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211043" y="29365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000258" y="29109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22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97873" y="38125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25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990664" y="3757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652189" y="36920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778995" y="45787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cxnSp>
        <p:nvCxnSpPr>
          <p:cNvPr id="23" name="直線接點 22"/>
          <p:cNvCxnSpPr>
            <a:stCxn id="8" idx="5"/>
            <a:endCxn id="24" idx="1"/>
          </p:cNvCxnSpPr>
          <p:nvPr/>
        </p:nvCxnSpPr>
        <p:spPr>
          <a:xfrm>
            <a:off x="4979346" y="4029986"/>
            <a:ext cx="520599" cy="64500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5464088" y="4638354"/>
            <a:ext cx="244846" cy="2501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5117222" y="5229200"/>
            <a:ext cx="244846" cy="2501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617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2602E-6 L 0.04132 -0.2361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118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22" grpId="0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可能違反規則的情形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y</a:t>
            </a:r>
            <a:r>
              <a:rPr lang="zh-TW" altLang="en-US" dirty="0"/>
              <a:t>是黑色的</a:t>
            </a:r>
            <a:r>
              <a:rPr lang="en-US" altLang="zh-TW" dirty="0"/>
              <a:t>, </a:t>
            </a:r>
            <a:r>
              <a:rPr lang="zh-TW" altLang="en-US" dirty="0"/>
              <a:t>可能造成違反規則的有下列情形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 y</a:t>
            </a:r>
            <a:r>
              <a:rPr lang="zh-TW" altLang="en-US" dirty="0"/>
              <a:t>是</a:t>
            </a:r>
            <a:r>
              <a:rPr lang="en-US" altLang="zh-TW" dirty="0"/>
              <a:t>root. y</a:t>
            </a:r>
            <a:r>
              <a:rPr lang="zh-TW" altLang="en-US" dirty="0"/>
              <a:t>刪掉以後</a:t>
            </a:r>
            <a:r>
              <a:rPr lang="en-US" altLang="zh-TW" dirty="0"/>
              <a:t>, </a:t>
            </a:r>
            <a:r>
              <a:rPr lang="zh-TW" altLang="en-US" dirty="0"/>
              <a:t>它的一個</a:t>
            </a:r>
            <a:r>
              <a:rPr lang="en-US" altLang="zh-TW" dirty="0"/>
              <a:t>children</a:t>
            </a:r>
            <a:r>
              <a:rPr lang="zh-TW" altLang="en-US" dirty="0"/>
              <a:t>是紅色的</a:t>
            </a:r>
            <a:r>
              <a:rPr lang="en-US" altLang="zh-TW" dirty="0"/>
              <a:t>, </a:t>
            </a:r>
            <a:r>
              <a:rPr lang="zh-TW" altLang="en-US" dirty="0"/>
              <a:t>變成了</a:t>
            </a:r>
            <a:r>
              <a:rPr lang="en-US" altLang="zh-TW" dirty="0"/>
              <a:t>root</a:t>
            </a:r>
          </a:p>
          <a:p>
            <a:r>
              <a:rPr lang="en-US" altLang="zh-TW" dirty="0"/>
              <a:t>2. y</a:t>
            </a:r>
            <a:r>
              <a:rPr lang="zh-TW" altLang="en-US" dirty="0"/>
              <a:t>原本的上下兩層都是紅色的</a:t>
            </a:r>
            <a:r>
              <a:rPr lang="en-US" altLang="zh-TW" dirty="0"/>
              <a:t>, </a:t>
            </a:r>
            <a:r>
              <a:rPr lang="zh-TW" altLang="en-US" dirty="0"/>
              <a:t>移走或刪除以後變成兩個紅色相鄰</a:t>
            </a:r>
            <a:endParaRPr lang="en-US" altLang="zh-TW" dirty="0"/>
          </a:p>
          <a:p>
            <a:r>
              <a:rPr lang="en-US" altLang="zh-TW" dirty="0"/>
              <a:t>3. y</a:t>
            </a:r>
            <a:r>
              <a:rPr lang="zh-TW" altLang="en-US" dirty="0"/>
              <a:t>刪掉或移走以後</a:t>
            </a:r>
            <a:r>
              <a:rPr lang="en-US" altLang="zh-TW" dirty="0"/>
              <a:t>, </a:t>
            </a:r>
            <a:r>
              <a:rPr lang="zh-TW" altLang="en-US" dirty="0"/>
              <a:t>造成</a:t>
            </a:r>
            <a:r>
              <a:rPr lang="en-US" altLang="zh-TW" dirty="0"/>
              <a:t>y</a:t>
            </a:r>
            <a:r>
              <a:rPr lang="zh-TW" altLang="en-US" dirty="0"/>
              <a:t>的祖先們的</a:t>
            </a:r>
            <a:r>
              <a:rPr lang="en-US" altLang="zh-TW" dirty="0"/>
              <a:t>black height</a:t>
            </a:r>
            <a:r>
              <a:rPr lang="zh-TW" altLang="en-US" dirty="0"/>
              <a:t>不一致</a:t>
            </a:r>
            <a:r>
              <a:rPr lang="en-US" altLang="zh-TW" dirty="0"/>
              <a:t>(</a:t>
            </a:r>
            <a:r>
              <a:rPr lang="zh-TW" altLang="en-US" dirty="0"/>
              <a:t>因為</a:t>
            </a:r>
            <a:r>
              <a:rPr lang="en-US" altLang="zh-TW" dirty="0"/>
              <a:t>y</a:t>
            </a:r>
            <a:r>
              <a:rPr lang="zh-TW" altLang="en-US" dirty="0"/>
              <a:t>是黑的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y</a:t>
            </a:r>
            <a:r>
              <a:rPr lang="zh-TW" altLang="en-US" dirty="0"/>
              <a:t>拿掉以後</a:t>
            </a:r>
            <a:r>
              <a:rPr lang="en-US" altLang="zh-TW" dirty="0"/>
              <a:t>, y</a:t>
            </a:r>
            <a:r>
              <a:rPr lang="zh-TW" altLang="en-US" dirty="0"/>
              <a:t>的黑色就被</a:t>
            </a:r>
            <a:r>
              <a:rPr lang="en-US" altLang="zh-TW" dirty="0"/>
              <a:t>”</a:t>
            </a:r>
            <a:r>
              <a:rPr lang="zh-TW" altLang="en-US" dirty="0"/>
              <a:t>趕到</a:t>
            </a:r>
            <a:r>
              <a:rPr lang="en-US" altLang="zh-TW" dirty="0"/>
              <a:t>” x</a:t>
            </a:r>
            <a:r>
              <a:rPr lang="zh-TW" altLang="en-US" dirty="0"/>
              <a:t>裡面了</a:t>
            </a:r>
            <a:endParaRPr lang="en-US" altLang="zh-TW" dirty="0"/>
          </a:p>
          <a:p>
            <a:r>
              <a:rPr lang="en-US" altLang="zh-TW" dirty="0"/>
              <a:t>x</a:t>
            </a:r>
            <a:r>
              <a:rPr lang="zh-TW" altLang="en-US" dirty="0"/>
              <a:t>表示</a:t>
            </a:r>
            <a:r>
              <a:rPr lang="en-US" altLang="zh-TW" dirty="0"/>
              <a:t>:</a:t>
            </a:r>
            <a:r>
              <a:rPr lang="zh-TW" altLang="en-US" dirty="0"/>
              <a:t> 這邊要有一份黑色</a:t>
            </a:r>
            <a:endParaRPr lang="en-US" altLang="zh-TW" dirty="0"/>
          </a:p>
          <a:p>
            <a:r>
              <a:rPr lang="zh-TW" altLang="en-US" dirty="0"/>
              <a:t>但是</a:t>
            </a:r>
            <a:r>
              <a:rPr lang="en-US" altLang="zh-TW" dirty="0"/>
              <a:t>x</a:t>
            </a:r>
            <a:r>
              <a:rPr lang="zh-TW" altLang="en-US" dirty="0"/>
              <a:t>本身可能原本是紅或黑色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69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</a:t>
            </a:r>
            <a:r>
              <a:rPr lang="zh-TW" altLang="en-US" dirty="0"/>
              <a:t>是</a:t>
            </a:r>
            <a:r>
              <a:rPr lang="en-US" altLang="zh-TW" dirty="0"/>
              <a:t>”</a:t>
            </a:r>
            <a:r>
              <a:rPr lang="zh-TW" altLang="en-US" dirty="0"/>
              <a:t>紅與黑</a:t>
            </a:r>
            <a:r>
              <a:rPr lang="en-US" altLang="zh-TW" dirty="0"/>
              <a:t>”</a:t>
            </a:r>
            <a:r>
              <a:rPr lang="zh-TW" altLang="en-US" dirty="0"/>
              <a:t>或</a:t>
            </a:r>
            <a:r>
              <a:rPr lang="en-US" altLang="zh-TW" dirty="0"/>
              <a:t>”</a:t>
            </a:r>
            <a:r>
              <a:rPr lang="zh-TW" altLang="en-US" dirty="0"/>
              <a:t>黑與黑</a:t>
            </a:r>
            <a:r>
              <a:rPr lang="en-US" altLang="zh-TW" dirty="0"/>
              <a:t>”?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x</a:t>
            </a:r>
            <a:r>
              <a:rPr lang="zh-TW" altLang="en-US" dirty="0"/>
              <a:t>如果是</a:t>
            </a:r>
            <a:r>
              <a:rPr lang="en-US" altLang="zh-TW" dirty="0"/>
              <a:t>”</a:t>
            </a:r>
            <a:r>
              <a:rPr lang="zh-TW" altLang="en-US" dirty="0"/>
              <a:t>紅與黑</a:t>
            </a:r>
            <a:r>
              <a:rPr lang="en-US" altLang="zh-TW" dirty="0"/>
              <a:t>”, </a:t>
            </a:r>
            <a:r>
              <a:rPr lang="zh-TW" altLang="en-US" dirty="0"/>
              <a:t>我們把它改成黑就可以了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這邊要多一份黑色</a:t>
            </a:r>
            <a:r>
              <a:rPr lang="en-US" altLang="zh-TW" dirty="0"/>
              <a:t>, </a:t>
            </a:r>
            <a:r>
              <a:rPr lang="zh-TW" altLang="en-US" dirty="0"/>
              <a:t>所以我就把紅色變成黑色就多一份了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2. x</a:t>
            </a:r>
            <a:r>
              <a:rPr lang="zh-TW" altLang="en-US" dirty="0"/>
              <a:t>如果是</a:t>
            </a:r>
            <a:r>
              <a:rPr lang="en-US" altLang="zh-TW" dirty="0"/>
              <a:t>root</a:t>
            </a:r>
            <a:r>
              <a:rPr lang="zh-TW" altLang="en-US" dirty="0"/>
              <a:t>且為</a:t>
            </a:r>
            <a:r>
              <a:rPr lang="en-US" altLang="zh-TW" dirty="0"/>
              <a:t>”</a:t>
            </a:r>
            <a:r>
              <a:rPr lang="zh-TW" altLang="en-US" dirty="0"/>
              <a:t>黑與黑</a:t>
            </a:r>
            <a:r>
              <a:rPr lang="en-US" altLang="zh-TW" dirty="0"/>
              <a:t>”, </a:t>
            </a:r>
            <a:r>
              <a:rPr lang="zh-TW" altLang="en-US" dirty="0"/>
              <a:t>那麼直接就可以改成單純的黑色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反正已經到</a:t>
            </a:r>
            <a:r>
              <a:rPr lang="en-US" altLang="zh-TW" dirty="0"/>
              <a:t>root</a:t>
            </a:r>
            <a:r>
              <a:rPr lang="zh-TW" altLang="en-US" dirty="0"/>
              <a:t>了</a:t>
            </a:r>
            <a:r>
              <a:rPr lang="en-US" altLang="zh-TW" dirty="0"/>
              <a:t>, </a:t>
            </a:r>
            <a:r>
              <a:rPr lang="zh-TW" altLang="en-US" dirty="0"/>
              <a:t>所以就算把一份黑色拿掉也不會有祖先會因此少算一份黑色的</a:t>
            </a:r>
            <a:r>
              <a:rPr lang="en-US" altLang="zh-TW" dirty="0"/>
              <a:t>node)</a:t>
            </a:r>
          </a:p>
          <a:p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其他的就用以下的四種</a:t>
            </a:r>
            <a:r>
              <a:rPr lang="en-US" altLang="zh-TW" dirty="0"/>
              <a:t>case</a:t>
            </a:r>
            <a:r>
              <a:rPr lang="zh-TW" altLang="en-US" dirty="0"/>
              <a:t>處理</a:t>
            </a:r>
            <a:r>
              <a:rPr lang="en-US" altLang="zh-TW" dirty="0"/>
              <a:t>…(</a:t>
            </a:r>
            <a:r>
              <a:rPr lang="zh-TW" altLang="en-US" dirty="0"/>
              <a:t>把黑與黑往</a:t>
            </a:r>
            <a:r>
              <a:rPr lang="en-US" altLang="zh-TW" dirty="0"/>
              <a:t>root</a:t>
            </a:r>
            <a:r>
              <a:rPr lang="zh-TW" altLang="en-US" dirty="0"/>
              <a:t>方向移動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248C-05E0-42C1-8860-64DA3F56388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59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紅黑樹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每個</a:t>
            </a:r>
            <a:r>
              <a:rPr lang="en-US" altLang="zh-TW" dirty="0"/>
              <a:t>node</a:t>
            </a:r>
            <a:r>
              <a:rPr lang="zh-TW" altLang="en-US" dirty="0"/>
              <a:t>都分配一個顏色</a:t>
            </a:r>
            <a:r>
              <a:rPr lang="en-US" altLang="zh-TW" dirty="0"/>
              <a:t>: </a:t>
            </a:r>
            <a:r>
              <a:rPr lang="zh-TW" altLang="en-US" dirty="0"/>
              <a:t>紅或黑</a:t>
            </a:r>
            <a:endParaRPr lang="en-US" altLang="zh-TW" dirty="0"/>
          </a:p>
          <a:p>
            <a:r>
              <a:rPr lang="zh-TW" altLang="en-US" dirty="0"/>
              <a:t>沒有</a:t>
            </a:r>
            <a:r>
              <a:rPr lang="en-US" altLang="zh-TW" dirty="0"/>
              <a:t>children</a:t>
            </a:r>
            <a:r>
              <a:rPr lang="zh-TW" altLang="en-US" dirty="0"/>
              <a:t>的地方都補上</a:t>
            </a:r>
            <a:r>
              <a:rPr lang="en-US" altLang="zh-TW" dirty="0"/>
              <a:t>external node, </a:t>
            </a:r>
            <a:r>
              <a:rPr lang="zh-TW" altLang="en-US" dirty="0"/>
              <a:t>又叫</a:t>
            </a:r>
            <a:r>
              <a:rPr lang="en-US" altLang="zh-TW" dirty="0"/>
              <a:t>NIL</a:t>
            </a:r>
          </a:p>
          <a:p>
            <a:endParaRPr lang="en-US" altLang="zh-TW" dirty="0"/>
          </a:p>
          <a:p>
            <a:r>
              <a:rPr lang="zh-TW" altLang="en-US" dirty="0"/>
              <a:t>規則們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 </a:t>
            </a:r>
            <a:r>
              <a:rPr lang="zh-TW" altLang="en-US" dirty="0"/>
              <a:t>每個</a:t>
            </a:r>
            <a:r>
              <a:rPr lang="en-US" altLang="zh-TW" dirty="0"/>
              <a:t>node</a:t>
            </a:r>
            <a:r>
              <a:rPr lang="zh-TW" altLang="en-US" dirty="0"/>
              <a:t>不是黑就是紅</a:t>
            </a:r>
            <a:endParaRPr lang="en-US" altLang="zh-TW" dirty="0"/>
          </a:p>
          <a:p>
            <a:r>
              <a:rPr lang="en-US" altLang="zh-TW" dirty="0"/>
              <a:t>2. root</a:t>
            </a:r>
            <a:r>
              <a:rPr lang="zh-TW" altLang="en-US" dirty="0"/>
              <a:t>是黑色的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每個</a:t>
            </a:r>
            <a:r>
              <a:rPr lang="en-US" altLang="zh-TW" dirty="0"/>
              <a:t>leaf (external node, or NIL)</a:t>
            </a:r>
            <a:r>
              <a:rPr lang="zh-TW" altLang="en-US" dirty="0"/>
              <a:t>都是黑色</a:t>
            </a:r>
            <a:endParaRPr lang="en-US" altLang="zh-TW" dirty="0"/>
          </a:p>
          <a:p>
            <a:r>
              <a:rPr lang="en-US" altLang="zh-TW" dirty="0"/>
              <a:t>4. </a:t>
            </a:r>
            <a:r>
              <a:rPr lang="zh-TW" altLang="en-US" dirty="0"/>
              <a:t>如果一個</a:t>
            </a:r>
            <a:r>
              <a:rPr lang="en-US" altLang="zh-TW" dirty="0"/>
              <a:t>node</a:t>
            </a:r>
            <a:r>
              <a:rPr lang="zh-TW" altLang="en-US" dirty="0"/>
              <a:t>是紅的</a:t>
            </a:r>
            <a:r>
              <a:rPr lang="en-US" altLang="zh-TW" dirty="0"/>
              <a:t>, </a:t>
            </a:r>
            <a:r>
              <a:rPr lang="zh-TW" altLang="en-US" dirty="0"/>
              <a:t>則它的兩個小孩都是黑的</a:t>
            </a:r>
            <a:endParaRPr lang="en-US" altLang="zh-TW" dirty="0"/>
          </a:p>
          <a:p>
            <a:r>
              <a:rPr lang="en-US" altLang="zh-TW" dirty="0"/>
              <a:t>5. </a:t>
            </a:r>
            <a:r>
              <a:rPr lang="zh-TW" altLang="en-US" dirty="0"/>
              <a:t>對每個</a:t>
            </a:r>
            <a:r>
              <a:rPr lang="en-US" altLang="zh-TW" dirty="0"/>
              <a:t>node</a:t>
            </a:r>
            <a:r>
              <a:rPr lang="zh-TW" altLang="en-US" dirty="0"/>
              <a:t>來說</a:t>
            </a:r>
            <a:r>
              <a:rPr lang="en-US" altLang="zh-TW" dirty="0"/>
              <a:t>, </a:t>
            </a:r>
            <a:r>
              <a:rPr lang="zh-TW" altLang="en-US" dirty="0"/>
              <a:t>從它到它的所有子孫葉子</a:t>
            </a:r>
            <a:r>
              <a:rPr lang="en-US" altLang="zh-TW" dirty="0"/>
              <a:t>node</a:t>
            </a:r>
            <a:r>
              <a:rPr lang="zh-TW" altLang="en-US" dirty="0"/>
              <a:t>的路徑上含有</a:t>
            </a:r>
            <a:r>
              <a:rPr lang="zh-TW" altLang="en-US" b="1" dirty="0"/>
              <a:t>一樣數目的黑色</a:t>
            </a:r>
            <a:r>
              <a:rPr lang="en-US" altLang="zh-TW" b="1" dirty="0"/>
              <a:t>node </a:t>
            </a:r>
            <a:r>
              <a:rPr lang="en-US" altLang="zh-TW" dirty="0"/>
              <a:t>(</a:t>
            </a:r>
            <a:r>
              <a:rPr lang="zh-TW" altLang="en-US" dirty="0"/>
              <a:t>不包含他自己</a:t>
            </a:r>
            <a:r>
              <a:rPr lang="en-US" altLang="zh-TW" dirty="0"/>
              <a:t>)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46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9152" y="518934"/>
            <a:ext cx="8229600" cy="990600"/>
          </a:xfrm>
        </p:spPr>
        <p:txBody>
          <a:bodyPr/>
          <a:lstStyle/>
          <a:p>
            <a:r>
              <a:rPr lang="zh-TW" altLang="en-US" dirty="0"/>
              <a:t>情形一</a:t>
            </a:r>
            <a:r>
              <a:rPr lang="en-US" altLang="zh-TW" dirty="0"/>
              <a:t>: </a:t>
            </a:r>
            <a:r>
              <a:rPr lang="zh-TW" altLang="en-US" dirty="0"/>
              <a:t>你的弟弟是紅的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155269" y="2763603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354554" y="2818566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1691480" y="3668489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1227691" y="2076703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cxnSp>
        <p:nvCxnSpPr>
          <p:cNvPr id="31" name="直線接點 30"/>
          <p:cNvCxnSpPr>
            <a:stCxn id="28" idx="3"/>
          </p:cNvCxnSpPr>
          <p:nvPr/>
        </p:nvCxnSpPr>
        <p:spPr>
          <a:xfrm flipH="1">
            <a:off x="1591144" y="4221653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359152" y="3420676"/>
            <a:ext cx="151300" cy="28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134452" y="3610264"/>
                <a:ext cx="376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52" y="3610264"/>
                <a:ext cx="3760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907718" y="3623193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18" y="3623193"/>
                <a:ext cx="37760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接點 34"/>
          <p:cNvCxnSpPr>
            <a:stCxn id="29" idx="5"/>
            <a:endCxn id="26" idx="1"/>
          </p:cNvCxnSpPr>
          <p:nvPr/>
        </p:nvCxnSpPr>
        <p:spPr>
          <a:xfrm>
            <a:off x="1780855" y="2629867"/>
            <a:ext cx="469322" cy="22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9" idx="3"/>
            <a:endCxn id="27" idx="7"/>
          </p:cNvCxnSpPr>
          <p:nvPr/>
        </p:nvCxnSpPr>
        <p:spPr>
          <a:xfrm flipH="1">
            <a:off x="907718" y="2629867"/>
            <a:ext cx="414881" cy="283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1372126" y="4420618"/>
                <a:ext cx="35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126" y="4420618"/>
                <a:ext cx="35920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接點 38"/>
          <p:cNvCxnSpPr>
            <a:endCxn id="28" idx="0"/>
          </p:cNvCxnSpPr>
          <p:nvPr/>
        </p:nvCxnSpPr>
        <p:spPr>
          <a:xfrm flipH="1">
            <a:off x="2015516" y="3325332"/>
            <a:ext cx="213178" cy="34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296598" y="4483881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598" y="4483881"/>
                <a:ext cx="36362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接點 40"/>
          <p:cNvCxnSpPr>
            <a:endCxn id="45" idx="0"/>
          </p:cNvCxnSpPr>
          <p:nvPr/>
        </p:nvCxnSpPr>
        <p:spPr>
          <a:xfrm>
            <a:off x="2773453" y="3237152"/>
            <a:ext cx="353924" cy="444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677002" y="4420495"/>
                <a:ext cx="345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002" y="4420495"/>
                <a:ext cx="3458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接點 42"/>
          <p:cNvCxnSpPr>
            <a:stCxn id="27" idx="5"/>
          </p:cNvCxnSpPr>
          <p:nvPr/>
        </p:nvCxnSpPr>
        <p:spPr>
          <a:xfrm>
            <a:off x="907718" y="3371730"/>
            <a:ext cx="207440" cy="29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2803341" y="3682073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cxnSp>
        <p:nvCxnSpPr>
          <p:cNvPr id="47" name="直線接點 46"/>
          <p:cNvCxnSpPr/>
          <p:nvPr/>
        </p:nvCxnSpPr>
        <p:spPr>
          <a:xfrm>
            <a:off x="2271865" y="4233159"/>
            <a:ext cx="207440" cy="29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3347693" y="4187122"/>
            <a:ext cx="207440" cy="29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H="1">
            <a:off x="2819488" y="4318546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endCxn id="29" idx="0"/>
          </p:cNvCxnSpPr>
          <p:nvPr/>
        </p:nvCxnSpPr>
        <p:spPr>
          <a:xfrm>
            <a:off x="1551726" y="1700808"/>
            <a:ext cx="1" cy="37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3401547" y="4483881"/>
                <a:ext cx="345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0" i="1" smtClean="0">
                          <a:latin typeface="Cambria Math"/>
                        </a:rPr>
                        <m:t>𝜁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547" y="4483881"/>
                <a:ext cx="34586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55"/>
          <p:cNvSpPr txBox="1"/>
          <p:nvPr/>
        </p:nvSpPr>
        <p:spPr>
          <a:xfrm>
            <a:off x="1011438" y="2858511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x: </a:t>
            </a:r>
            <a:r>
              <a:rPr lang="zh-TW" altLang="en-US" dirty="0"/>
              <a:t>你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多一黑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944802" y="291347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w: </a:t>
            </a:r>
            <a:r>
              <a:rPr lang="zh-TW" altLang="en-US" dirty="0"/>
              <a:t>你弟弟</a:t>
            </a:r>
          </a:p>
        </p:txBody>
      </p:sp>
      <p:sp>
        <p:nvSpPr>
          <p:cNvPr id="58" name="橢圓 57"/>
          <p:cNvSpPr/>
          <p:nvPr/>
        </p:nvSpPr>
        <p:spPr>
          <a:xfrm>
            <a:off x="6906193" y="1911351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59" name="橢圓 58"/>
          <p:cNvSpPr/>
          <p:nvPr/>
        </p:nvSpPr>
        <p:spPr>
          <a:xfrm>
            <a:off x="4793412" y="3789557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60" name="橢圓 59"/>
          <p:cNvSpPr/>
          <p:nvPr/>
        </p:nvSpPr>
        <p:spPr>
          <a:xfrm>
            <a:off x="6295532" y="3933183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61" name="橢圓 60"/>
          <p:cNvSpPr/>
          <p:nvPr/>
        </p:nvSpPr>
        <p:spPr>
          <a:xfrm>
            <a:off x="5666549" y="3047694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cxnSp>
        <p:nvCxnSpPr>
          <p:cNvPr id="62" name="直線接點 61"/>
          <p:cNvCxnSpPr>
            <a:stCxn id="60" idx="3"/>
          </p:cNvCxnSpPr>
          <p:nvPr/>
        </p:nvCxnSpPr>
        <p:spPr>
          <a:xfrm flipH="1">
            <a:off x="6195196" y="4486347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>
            <a:off x="4798010" y="4391667"/>
            <a:ext cx="151300" cy="28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4573310" y="4581255"/>
                <a:ext cx="376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310" y="4581255"/>
                <a:ext cx="376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5346576" y="4594184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576" y="4594184"/>
                <a:ext cx="37760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接點 65"/>
          <p:cNvCxnSpPr>
            <a:stCxn id="61" idx="0"/>
            <a:endCxn id="58" idx="3"/>
          </p:cNvCxnSpPr>
          <p:nvPr/>
        </p:nvCxnSpPr>
        <p:spPr>
          <a:xfrm flipV="1">
            <a:off x="5990585" y="2464515"/>
            <a:ext cx="1010516" cy="583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61" idx="3"/>
            <a:endCxn id="59" idx="7"/>
          </p:cNvCxnSpPr>
          <p:nvPr/>
        </p:nvCxnSpPr>
        <p:spPr>
          <a:xfrm flipH="1">
            <a:off x="5346576" y="3600858"/>
            <a:ext cx="414881" cy="283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5993083" y="4638955"/>
                <a:ext cx="35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83" y="4638955"/>
                <a:ext cx="35920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接點 68"/>
          <p:cNvCxnSpPr>
            <a:stCxn id="61" idx="5"/>
            <a:endCxn id="60" idx="0"/>
          </p:cNvCxnSpPr>
          <p:nvPr/>
        </p:nvCxnSpPr>
        <p:spPr>
          <a:xfrm>
            <a:off x="6219713" y="3600858"/>
            <a:ext cx="399855" cy="332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6894721" y="4638955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721" y="4638955"/>
                <a:ext cx="363625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接點 70"/>
          <p:cNvCxnSpPr>
            <a:stCxn id="58" idx="5"/>
            <a:endCxn id="74" idx="0"/>
          </p:cNvCxnSpPr>
          <p:nvPr/>
        </p:nvCxnSpPr>
        <p:spPr>
          <a:xfrm>
            <a:off x="7459357" y="2464515"/>
            <a:ext cx="513852" cy="522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7450383" y="3752491"/>
                <a:ext cx="345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383" y="3752491"/>
                <a:ext cx="34586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接點 72"/>
          <p:cNvCxnSpPr>
            <a:stCxn id="59" idx="5"/>
          </p:cNvCxnSpPr>
          <p:nvPr/>
        </p:nvCxnSpPr>
        <p:spPr>
          <a:xfrm>
            <a:off x="5346576" y="4342721"/>
            <a:ext cx="207440" cy="29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橢圓 73"/>
          <p:cNvSpPr/>
          <p:nvPr/>
        </p:nvSpPr>
        <p:spPr>
          <a:xfrm>
            <a:off x="7649173" y="2986805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cxnSp>
        <p:nvCxnSpPr>
          <p:cNvPr id="75" name="直線接點 74"/>
          <p:cNvCxnSpPr>
            <a:stCxn id="60" idx="5"/>
          </p:cNvCxnSpPr>
          <p:nvPr/>
        </p:nvCxnSpPr>
        <p:spPr>
          <a:xfrm>
            <a:off x="6848696" y="4486347"/>
            <a:ext cx="156688" cy="223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74" idx="5"/>
          </p:cNvCxnSpPr>
          <p:nvPr/>
        </p:nvCxnSpPr>
        <p:spPr>
          <a:xfrm>
            <a:off x="8202337" y="3539969"/>
            <a:ext cx="177282" cy="25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74" idx="3"/>
          </p:cNvCxnSpPr>
          <p:nvPr/>
        </p:nvCxnSpPr>
        <p:spPr>
          <a:xfrm flipH="1">
            <a:off x="7619285" y="3539969"/>
            <a:ext cx="124796" cy="242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>
            <a:endCxn id="58" idx="0"/>
          </p:cNvCxnSpPr>
          <p:nvPr/>
        </p:nvCxnSpPr>
        <p:spPr>
          <a:xfrm flipH="1">
            <a:off x="7230229" y="1461884"/>
            <a:ext cx="23834" cy="449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8174928" y="3815877"/>
                <a:ext cx="345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0" i="1" smtClean="0">
                          <a:latin typeface="Cambria Math"/>
                        </a:rPr>
                        <m:t>𝜁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928" y="3815877"/>
                <a:ext cx="345864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字方塊 79"/>
          <p:cNvSpPr txBox="1"/>
          <p:nvPr/>
        </p:nvSpPr>
        <p:spPr>
          <a:xfrm>
            <a:off x="3858639" y="3656430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x: </a:t>
            </a:r>
            <a:r>
              <a:rPr lang="zh-TW" altLang="en-US" dirty="0"/>
              <a:t>你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多一黑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7582835" y="197136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new w:</a:t>
            </a:r>
            <a:r>
              <a:rPr lang="zh-TW" altLang="en-US" dirty="0"/>
              <a:t>新弟弟</a:t>
            </a:r>
          </a:p>
        </p:txBody>
      </p:sp>
      <p:sp>
        <p:nvSpPr>
          <p:cNvPr id="97" name="向右箭號 96"/>
          <p:cNvSpPr/>
          <p:nvPr/>
        </p:nvSpPr>
        <p:spPr>
          <a:xfrm>
            <a:off x="3605327" y="2352727"/>
            <a:ext cx="1645593" cy="69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文字方塊 97"/>
          <p:cNvSpPr txBox="1"/>
          <p:nvPr/>
        </p:nvSpPr>
        <p:spPr>
          <a:xfrm>
            <a:off x="3335762" y="1531685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把你弟變黑的</a:t>
            </a:r>
            <a:endParaRPr lang="en-US" altLang="zh-TW" dirty="0"/>
          </a:p>
          <a:p>
            <a:r>
              <a:rPr lang="zh-TW" altLang="en-US" dirty="0"/>
              <a:t>你爸變紅的</a:t>
            </a:r>
            <a:r>
              <a:rPr lang="en-US" altLang="zh-TW" dirty="0"/>
              <a:t>, </a:t>
            </a:r>
            <a:r>
              <a:rPr lang="zh-TW" altLang="en-US" dirty="0"/>
              <a:t>然後</a:t>
            </a:r>
            <a:endParaRPr lang="en-US" altLang="zh-TW" dirty="0"/>
          </a:p>
          <a:p>
            <a:r>
              <a:rPr lang="en-US" altLang="zh-TW" dirty="0"/>
              <a:t>left rotate(</a:t>
            </a:r>
            <a:r>
              <a:rPr lang="zh-TW" altLang="en-US" dirty="0"/>
              <a:t>你爸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127377" y="6165304"/>
            <a:ext cx="27238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轉換成情形二、三、或四</a:t>
            </a:r>
          </a:p>
        </p:txBody>
      </p:sp>
    </p:spTree>
    <p:extLst>
      <p:ext uri="{BB962C8B-B14F-4D97-AF65-F5344CB8AC3E}">
        <p14:creationId xmlns:p14="http://schemas.microsoft.com/office/powerpoint/2010/main" val="178258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0.13055 0.31158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8" y="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3" grpId="0"/>
      <p:bldP spid="34" grpId="0"/>
      <p:bldP spid="38" grpId="0"/>
      <p:bldP spid="40" grpId="0"/>
      <p:bldP spid="42" grpId="0"/>
      <p:bldP spid="45" grpId="0" animBg="1"/>
      <p:bldP spid="55" grpId="0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4" grpId="0"/>
      <p:bldP spid="65" grpId="0"/>
      <p:bldP spid="68" grpId="0"/>
      <p:bldP spid="70" grpId="0"/>
      <p:bldP spid="72" grpId="0"/>
      <p:bldP spid="74" grpId="0" animBg="1"/>
      <p:bldP spid="79" grpId="0"/>
      <p:bldP spid="80" grpId="0"/>
      <p:bldP spid="81" grpId="0"/>
      <p:bldP spid="81" grpId="1"/>
      <p:bldP spid="97" grpId="0" animBg="1"/>
      <p:bldP spid="98" grpId="0"/>
      <p:bldP spid="9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情形二：你的弟弟是黑的</a:t>
            </a:r>
            <a:r>
              <a:rPr lang="en-US" altLang="zh-TW" dirty="0"/>
              <a:t>&amp;</a:t>
            </a:r>
            <a:br>
              <a:rPr lang="en-US" altLang="zh-TW" dirty="0"/>
            </a:br>
            <a:r>
              <a:rPr lang="zh-TW" altLang="en-US" dirty="0"/>
              <a:t>你的姪子們都是黑的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445290" y="3334311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44575" y="3389274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981501" y="4239197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517712" y="2647411"/>
            <a:ext cx="648072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cxnSp>
        <p:nvCxnSpPr>
          <p:cNvPr id="9" name="直線接點 8"/>
          <p:cNvCxnSpPr>
            <a:stCxn id="7" idx="3"/>
          </p:cNvCxnSpPr>
          <p:nvPr/>
        </p:nvCxnSpPr>
        <p:spPr>
          <a:xfrm flipH="1">
            <a:off x="1881165" y="4792361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649173" y="3991384"/>
            <a:ext cx="151300" cy="28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24473" y="4180972"/>
                <a:ext cx="376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73" y="4180972"/>
                <a:ext cx="3760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197739" y="4193901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739" y="4193901"/>
                <a:ext cx="37760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>
            <a:stCxn id="8" idx="5"/>
            <a:endCxn id="5" idx="1"/>
          </p:cNvCxnSpPr>
          <p:nvPr/>
        </p:nvCxnSpPr>
        <p:spPr>
          <a:xfrm>
            <a:off x="2070876" y="3200575"/>
            <a:ext cx="469322" cy="22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3"/>
            <a:endCxn id="6" idx="7"/>
          </p:cNvCxnSpPr>
          <p:nvPr/>
        </p:nvCxnSpPr>
        <p:spPr>
          <a:xfrm flipH="1">
            <a:off x="1197739" y="3200575"/>
            <a:ext cx="414881" cy="283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662147" y="4991326"/>
                <a:ext cx="35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47" y="4991326"/>
                <a:ext cx="35920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>
            <a:endCxn id="7" idx="0"/>
          </p:cNvCxnSpPr>
          <p:nvPr/>
        </p:nvCxnSpPr>
        <p:spPr>
          <a:xfrm flipH="1">
            <a:off x="2305537" y="3896040"/>
            <a:ext cx="213178" cy="34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586619" y="5054589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619" y="5054589"/>
                <a:ext cx="36362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>
            <a:endCxn id="21" idx="0"/>
          </p:cNvCxnSpPr>
          <p:nvPr/>
        </p:nvCxnSpPr>
        <p:spPr>
          <a:xfrm>
            <a:off x="3063474" y="3807860"/>
            <a:ext cx="353924" cy="444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967023" y="4991203"/>
                <a:ext cx="345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023" y="4991203"/>
                <a:ext cx="3458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>
            <a:stCxn id="6" idx="5"/>
          </p:cNvCxnSpPr>
          <p:nvPr/>
        </p:nvCxnSpPr>
        <p:spPr>
          <a:xfrm>
            <a:off x="1197739" y="3942438"/>
            <a:ext cx="207440" cy="29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093362" y="4252781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2561886" y="4803867"/>
            <a:ext cx="207440" cy="29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637714" y="4757830"/>
            <a:ext cx="207440" cy="29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3109509" y="4889254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8" idx="0"/>
          </p:cNvCxnSpPr>
          <p:nvPr/>
        </p:nvCxnSpPr>
        <p:spPr>
          <a:xfrm>
            <a:off x="1841747" y="2271516"/>
            <a:ext cx="1" cy="37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691568" y="5054589"/>
                <a:ext cx="345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0" i="1" smtClean="0">
                          <a:latin typeface="Cambria Math"/>
                        </a:rPr>
                        <m:t>𝜁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568" y="5054589"/>
                <a:ext cx="34586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1290475" y="3471570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x:</a:t>
            </a:r>
            <a:r>
              <a:rPr lang="zh-TW" altLang="en-US" dirty="0"/>
              <a:t>你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多一黑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139955" y="34180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6892619" y="3381206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5091904" y="3436169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6428830" y="4286092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5965041" y="2694306"/>
            <a:ext cx="648072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cxnSp>
        <p:nvCxnSpPr>
          <p:cNvPr id="33" name="直線接點 32"/>
          <p:cNvCxnSpPr>
            <a:stCxn id="31" idx="3"/>
          </p:cNvCxnSpPr>
          <p:nvPr/>
        </p:nvCxnSpPr>
        <p:spPr>
          <a:xfrm flipH="1">
            <a:off x="6328494" y="4839256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H="1">
            <a:off x="5096502" y="4038279"/>
            <a:ext cx="151300" cy="28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4871802" y="4227867"/>
                <a:ext cx="376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02" y="4227867"/>
                <a:ext cx="376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645068" y="4240796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068" y="4240796"/>
                <a:ext cx="37760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接點 36"/>
          <p:cNvCxnSpPr>
            <a:stCxn id="32" idx="5"/>
            <a:endCxn id="29" idx="1"/>
          </p:cNvCxnSpPr>
          <p:nvPr/>
        </p:nvCxnSpPr>
        <p:spPr>
          <a:xfrm>
            <a:off x="6518205" y="3247470"/>
            <a:ext cx="469322" cy="22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32" idx="3"/>
            <a:endCxn id="30" idx="7"/>
          </p:cNvCxnSpPr>
          <p:nvPr/>
        </p:nvCxnSpPr>
        <p:spPr>
          <a:xfrm flipH="1">
            <a:off x="5645068" y="3247470"/>
            <a:ext cx="414881" cy="283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109476" y="5038221"/>
                <a:ext cx="35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476" y="5038221"/>
                <a:ext cx="35920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接點 39"/>
          <p:cNvCxnSpPr>
            <a:endCxn id="31" idx="0"/>
          </p:cNvCxnSpPr>
          <p:nvPr/>
        </p:nvCxnSpPr>
        <p:spPr>
          <a:xfrm flipH="1">
            <a:off x="6752866" y="3942935"/>
            <a:ext cx="213178" cy="34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033948" y="5101484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948" y="5101484"/>
                <a:ext cx="363625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接點 41"/>
          <p:cNvCxnSpPr>
            <a:endCxn id="45" idx="0"/>
          </p:cNvCxnSpPr>
          <p:nvPr/>
        </p:nvCxnSpPr>
        <p:spPr>
          <a:xfrm>
            <a:off x="7510803" y="3854755"/>
            <a:ext cx="353924" cy="444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7414352" y="5038098"/>
                <a:ext cx="345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52" y="5038098"/>
                <a:ext cx="34586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接點 43"/>
          <p:cNvCxnSpPr>
            <a:stCxn id="30" idx="5"/>
          </p:cNvCxnSpPr>
          <p:nvPr/>
        </p:nvCxnSpPr>
        <p:spPr>
          <a:xfrm>
            <a:off x="5645068" y="3989333"/>
            <a:ext cx="207440" cy="29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7540691" y="4299676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cxnSp>
        <p:nvCxnSpPr>
          <p:cNvPr id="46" name="直線接點 45"/>
          <p:cNvCxnSpPr/>
          <p:nvPr/>
        </p:nvCxnSpPr>
        <p:spPr>
          <a:xfrm>
            <a:off x="7009215" y="4850762"/>
            <a:ext cx="207440" cy="29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8085043" y="4804725"/>
            <a:ext cx="207440" cy="29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>
            <a:off x="7556838" y="4936149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endCxn id="32" idx="0"/>
          </p:cNvCxnSpPr>
          <p:nvPr/>
        </p:nvCxnSpPr>
        <p:spPr>
          <a:xfrm>
            <a:off x="6289076" y="2318411"/>
            <a:ext cx="1" cy="37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8138897" y="5101484"/>
                <a:ext cx="345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0" i="1" smtClean="0">
                          <a:latin typeface="Cambria Math"/>
                        </a:rPr>
                        <m:t>𝜁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897" y="5101484"/>
                <a:ext cx="345864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/>
          <p:cNvSpPr txBox="1"/>
          <p:nvPr/>
        </p:nvSpPr>
        <p:spPr>
          <a:xfrm>
            <a:off x="4131637" y="354757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x: </a:t>
            </a:r>
            <a:r>
              <a:rPr lang="zh-TW" altLang="en-US" dirty="0"/>
              <a:t>你</a:t>
            </a:r>
            <a:endParaRPr lang="en-US" altLang="zh-TW" dirty="0"/>
          </a:p>
        </p:txBody>
      </p:sp>
      <p:sp>
        <p:nvSpPr>
          <p:cNvPr id="53" name="向右箭號 52"/>
          <p:cNvSpPr/>
          <p:nvPr/>
        </p:nvSpPr>
        <p:spPr>
          <a:xfrm>
            <a:off x="3691568" y="3093860"/>
            <a:ext cx="882421" cy="342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4068219" y="3896940"/>
            <a:ext cx="947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b="1" dirty="0"/>
              <a:t>沒有</a:t>
            </a:r>
            <a:br>
              <a:rPr lang="en-US" altLang="zh-TW" b="1" dirty="0"/>
            </a:br>
            <a:r>
              <a:rPr lang="zh-TW" altLang="en-US" dirty="0"/>
              <a:t>多一黑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443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0.22101 -0.19027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42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2" grpId="0"/>
      <p:bldP spid="15" grpId="0"/>
      <p:bldP spid="17" grpId="0"/>
      <p:bldP spid="19" grpId="0"/>
      <p:bldP spid="21" grpId="0" animBg="1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5" grpId="0"/>
      <p:bldP spid="36" grpId="0"/>
      <p:bldP spid="39" grpId="0"/>
      <p:bldP spid="41" grpId="0"/>
      <p:bldP spid="43" grpId="0"/>
      <p:bldP spid="45" grpId="0" animBg="1"/>
      <p:bldP spid="50" grpId="0"/>
      <p:bldP spid="51" grpId="0"/>
      <p:bldP spid="51" grpId="1"/>
      <p:bldP spid="53" grpId="0" animBg="1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情形三</a:t>
            </a:r>
            <a:r>
              <a:rPr lang="en-US" altLang="zh-TW" dirty="0"/>
              <a:t>: </a:t>
            </a:r>
            <a:r>
              <a:rPr lang="zh-TW" altLang="en-US" dirty="0"/>
              <a:t>你的弟弟是黑的</a:t>
            </a:r>
            <a:r>
              <a:rPr lang="en-US" altLang="zh-TW" dirty="0"/>
              <a:t>&amp;</a:t>
            </a:r>
            <a:br>
              <a:rPr lang="en-US" altLang="zh-TW" dirty="0"/>
            </a:br>
            <a:r>
              <a:rPr lang="zh-TW" altLang="en-US" dirty="0"/>
              <a:t>你的姪子們</a:t>
            </a:r>
            <a:r>
              <a:rPr lang="en-US" altLang="zh-TW" dirty="0"/>
              <a:t>(</a:t>
            </a:r>
            <a:r>
              <a:rPr lang="zh-TW" altLang="en-US" dirty="0"/>
              <a:t>弟弟的小孩</a:t>
            </a:r>
            <a:r>
              <a:rPr lang="en-US" altLang="zh-TW" dirty="0"/>
              <a:t>)</a:t>
            </a:r>
            <a:r>
              <a:rPr lang="zh-TW" altLang="en-US" dirty="0"/>
              <a:t>是左紅右黑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445290" y="3334311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44575" y="3389274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981501" y="4239197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517712" y="2647411"/>
            <a:ext cx="648072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cxnSp>
        <p:nvCxnSpPr>
          <p:cNvPr id="9" name="直線接點 8"/>
          <p:cNvCxnSpPr>
            <a:stCxn id="7" idx="3"/>
          </p:cNvCxnSpPr>
          <p:nvPr/>
        </p:nvCxnSpPr>
        <p:spPr>
          <a:xfrm flipH="1">
            <a:off x="1881165" y="4792361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649173" y="3991384"/>
            <a:ext cx="151300" cy="28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24473" y="4180972"/>
                <a:ext cx="376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73" y="4180972"/>
                <a:ext cx="3760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197739" y="4193901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739" y="4193901"/>
                <a:ext cx="37760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>
            <a:stCxn id="8" idx="5"/>
            <a:endCxn id="5" idx="1"/>
          </p:cNvCxnSpPr>
          <p:nvPr/>
        </p:nvCxnSpPr>
        <p:spPr>
          <a:xfrm>
            <a:off x="2070876" y="3200575"/>
            <a:ext cx="469322" cy="22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3"/>
            <a:endCxn id="6" idx="7"/>
          </p:cNvCxnSpPr>
          <p:nvPr/>
        </p:nvCxnSpPr>
        <p:spPr>
          <a:xfrm flipH="1">
            <a:off x="1197739" y="3200575"/>
            <a:ext cx="414881" cy="283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662147" y="4991326"/>
                <a:ext cx="35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47" y="4991326"/>
                <a:ext cx="35920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>
            <a:endCxn id="7" idx="0"/>
          </p:cNvCxnSpPr>
          <p:nvPr/>
        </p:nvCxnSpPr>
        <p:spPr>
          <a:xfrm flipH="1">
            <a:off x="2305537" y="3896040"/>
            <a:ext cx="213178" cy="34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586619" y="5054589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619" y="5054589"/>
                <a:ext cx="36362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>
            <a:endCxn id="21" idx="0"/>
          </p:cNvCxnSpPr>
          <p:nvPr/>
        </p:nvCxnSpPr>
        <p:spPr>
          <a:xfrm>
            <a:off x="3063474" y="3807860"/>
            <a:ext cx="353924" cy="444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967023" y="4991203"/>
                <a:ext cx="345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023" y="4991203"/>
                <a:ext cx="3458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>
            <a:stCxn id="6" idx="5"/>
          </p:cNvCxnSpPr>
          <p:nvPr/>
        </p:nvCxnSpPr>
        <p:spPr>
          <a:xfrm>
            <a:off x="1197739" y="3942438"/>
            <a:ext cx="207440" cy="29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093362" y="4252781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2561886" y="4803867"/>
            <a:ext cx="207440" cy="29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637714" y="4757830"/>
            <a:ext cx="207440" cy="29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3109509" y="4889254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8" idx="0"/>
          </p:cNvCxnSpPr>
          <p:nvPr/>
        </p:nvCxnSpPr>
        <p:spPr>
          <a:xfrm>
            <a:off x="1841747" y="2271516"/>
            <a:ext cx="1" cy="37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691568" y="5054589"/>
                <a:ext cx="345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0" i="1" smtClean="0">
                          <a:latin typeface="Cambria Math"/>
                        </a:rPr>
                        <m:t>𝜁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568" y="5054589"/>
                <a:ext cx="34586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1344453" y="3444187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x: </a:t>
            </a:r>
            <a:r>
              <a:rPr lang="zh-TW" altLang="en-US" dirty="0"/>
              <a:t>你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多一黑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195529" y="343711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w: </a:t>
            </a:r>
            <a:r>
              <a:rPr lang="zh-TW" altLang="en-US" dirty="0"/>
              <a:t>你弟弟</a:t>
            </a:r>
          </a:p>
        </p:txBody>
      </p:sp>
      <p:sp>
        <p:nvSpPr>
          <p:cNvPr id="29" name="橢圓 28"/>
          <p:cNvSpPr/>
          <p:nvPr/>
        </p:nvSpPr>
        <p:spPr>
          <a:xfrm>
            <a:off x="7644411" y="4273163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5091904" y="3436169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6891724" y="3638020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5965041" y="2694306"/>
            <a:ext cx="648072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cxnSp>
        <p:nvCxnSpPr>
          <p:cNvPr id="33" name="直線接點 32"/>
          <p:cNvCxnSpPr>
            <a:stCxn id="31" idx="3"/>
          </p:cNvCxnSpPr>
          <p:nvPr/>
        </p:nvCxnSpPr>
        <p:spPr>
          <a:xfrm flipH="1">
            <a:off x="6791388" y="4191184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H="1">
            <a:off x="5096502" y="4038279"/>
            <a:ext cx="151300" cy="28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4871802" y="4227867"/>
                <a:ext cx="376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02" y="4227867"/>
                <a:ext cx="376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645068" y="4240796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068" y="4240796"/>
                <a:ext cx="37760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接點 36"/>
          <p:cNvCxnSpPr>
            <a:stCxn id="32" idx="5"/>
            <a:endCxn id="31" idx="1"/>
          </p:cNvCxnSpPr>
          <p:nvPr/>
        </p:nvCxnSpPr>
        <p:spPr>
          <a:xfrm>
            <a:off x="6518205" y="3247470"/>
            <a:ext cx="468427" cy="48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32" idx="3"/>
            <a:endCxn id="30" idx="7"/>
          </p:cNvCxnSpPr>
          <p:nvPr/>
        </p:nvCxnSpPr>
        <p:spPr>
          <a:xfrm flipH="1">
            <a:off x="5645068" y="3247470"/>
            <a:ext cx="414881" cy="283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497016" y="4365638"/>
                <a:ext cx="35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016" y="4365638"/>
                <a:ext cx="35920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接點 39"/>
          <p:cNvCxnSpPr>
            <a:stCxn id="29" idx="1"/>
            <a:endCxn id="31" idx="5"/>
          </p:cNvCxnSpPr>
          <p:nvPr/>
        </p:nvCxnSpPr>
        <p:spPr>
          <a:xfrm flipH="1" flipV="1">
            <a:off x="7444888" y="4191184"/>
            <a:ext cx="294431" cy="17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033948" y="5101484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948" y="5101484"/>
                <a:ext cx="363625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接點 41"/>
          <p:cNvCxnSpPr>
            <a:endCxn id="45" idx="0"/>
          </p:cNvCxnSpPr>
          <p:nvPr/>
        </p:nvCxnSpPr>
        <p:spPr>
          <a:xfrm>
            <a:off x="8262595" y="4746712"/>
            <a:ext cx="353924" cy="444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8166144" y="5930055"/>
                <a:ext cx="345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144" y="5930055"/>
                <a:ext cx="34586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接點 43"/>
          <p:cNvCxnSpPr>
            <a:stCxn id="30" idx="5"/>
          </p:cNvCxnSpPr>
          <p:nvPr/>
        </p:nvCxnSpPr>
        <p:spPr>
          <a:xfrm>
            <a:off x="5645068" y="3989333"/>
            <a:ext cx="207440" cy="29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8292483" y="5191633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cxnSp>
        <p:nvCxnSpPr>
          <p:cNvPr id="46" name="直線接點 45"/>
          <p:cNvCxnSpPr>
            <a:stCxn id="29" idx="3"/>
          </p:cNvCxnSpPr>
          <p:nvPr/>
        </p:nvCxnSpPr>
        <p:spPr>
          <a:xfrm flipH="1">
            <a:off x="7397573" y="4826327"/>
            <a:ext cx="341746" cy="32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8836835" y="5696682"/>
            <a:ext cx="207440" cy="29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>
            <a:off x="8308630" y="5828106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endCxn id="32" idx="0"/>
          </p:cNvCxnSpPr>
          <p:nvPr/>
        </p:nvCxnSpPr>
        <p:spPr>
          <a:xfrm>
            <a:off x="6289076" y="2318411"/>
            <a:ext cx="1" cy="37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8890689" y="5993441"/>
                <a:ext cx="345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0" i="1" smtClean="0">
                          <a:latin typeface="Cambria Math"/>
                        </a:rPr>
                        <m:t>𝜁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89" y="5993441"/>
                <a:ext cx="345864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/>
          <p:cNvSpPr txBox="1"/>
          <p:nvPr/>
        </p:nvSpPr>
        <p:spPr>
          <a:xfrm>
            <a:off x="8137976" y="426326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w: </a:t>
            </a:r>
            <a:r>
              <a:rPr lang="zh-TW" altLang="en-US" dirty="0"/>
              <a:t>你弟弟</a:t>
            </a:r>
          </a:p>
        </p:txBody>
      </p:sp>
      <p:sp>
        <p:nvSpPr>
          <p:cNvPr id="52" name="向右箭號 51"/>
          <p:cNvSpPr/>
          <p:nvPr/>
        </p:nvSpPr>
        <p:spPr>
          <a:xfrm>
            <a:off x="3691568" y="3093860"/>
            <a:ext cx="882421" cy="342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5718322" y="3449718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x:</a:t>
            </a:r>
            <a:r>
              <a:rPr lang="zh-TW" altLang="en-US" dirty="0"/>
              <a:t>你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多一黑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652815" y="2044693"/>
            <a:ext cx="2772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弟弟變成紅色</a:t>
            </a:r>
            <a:r>
              <a:rPr lang="en-US" altLang="zh-TW" dirty="0"/>
              <a:t>,</a:t>
            </a:r>
          </a:p>
          <a:p>
            <a:r>
              <a:rPr lang="zh-TW" altLang="en-US" dirty="0"/>
              <a:t>弟弟的左邊小孩變黑色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right rotate(</a:t>
            </a:r>
            <a:r>
              <a:rPr lang="zh-TW" altLang="en-US" dirty="0"/>
              <a:t>你弟弟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3526143" y="5991556"/>
            <a:ext cx="12731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變成情形</a:t>
            </a:r>
            <a:r>
              <a:rPr lang="en-US" altLang="zh-TW" dirty="0"/>
              <a:t>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26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-0.12205 -0.10671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11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2" grpId="0"/>
      <p:bldP spid="15" grpId="0"/>
      <p:bldP spid="17" grpId="0"/>
      <p:bldP spid="19" grpId="0"/>
      <p:bldP spid="21" grpId="0" animBg="1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5" grpId="0"/>
      <p:bldP spid="36" grpId="0"/>
      <p:bldP spid="39" grpId="0"/>
      <p:bldP spid="41" grpId="0"/>
      <p:bldP spid="43" grpId="0"/>
      <p:bldP spid="45" grpId="0" animBg="1"/>
      <p:bldP spid="50" grpId="0"/>
      <p:bldP spid="51" grpId="0"/>
      <p:bldP spid="51" grpId="1"/>
      <p:bldP spid="52" grpId="0" animBg="1"/>
      <p:bldP spid="61" grpId="0"/>
      <p:bldP spid="62" grpId="0"/>
      <p:bldP spid="6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情形四</a:t>
            </a:r>
            <a:r>
              <a:rPr lang="en-US" altLang="zh-TW" dirty="0"/>
              <a:t>:</a:t>
            </a:r>
            <a:r>
              <a:rPr lang="zh-TW" altLang="en-US" dirty="0"/>
              <a:t>你的弟弟是黑的</a:t>
            </a:r>
            <a:r>
              <a:rPr lang="en-US" altLang="zh-TW" dirty="0"/>
              <a:t>&amp;</a:t>
            </a:r>
            <a:br>
              <a:rPr lang="en-US" altLang="zh-TW" dirty="0"/>
            </a:br>
            <a:r>
              <a:rPr lang="zh-TW" altLang="en-US" dirty="0"/>
              <a:t>你的右邊姪子</a:t>
            </a:r>
            <a:r>
              <a:rPr lang="en-US" altLang="zh-TW" dirty="0"/>
              <a:t>(</a:t>
            </a:r>
            <a:r>
              <a:rPr lang="zh-TW" altLang="en-US" dirty="0"/>
              <a:t>弟弟的右邊小孩</a:t>
            </a:r>
            <a:r>
              <a:rPr lang="en-US" altLang="zh-TW" dirty="0"/>
              <a:t>)</a:t>
            </a:r>
            <a:r>
              <a:rPr lang="zh-TW" altLang="en-US" dirty="0"/>
              <a:t>是紅的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445290" y="3334311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44575" y="3389274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981501" y="4239197"/>
            <a:ext cx="648072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517712" y="2647411"/>
            <a:ext cx="648072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cxnSp>
        <p:nvCxnSpPr>
          <p:cNvPr id="9" name="直線接點 8"/>
          <p:cNvCxnSpPr>
            <a:stCxn id="7" idx="3"/>
          </p:cNvCxnSpPr>
          <p:nvPr/>
        </p:nvCxnSpPr>
        <p:spPr>
          <a:xfrm flipH="1">
            <a:off x="1881165" y="4792361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649173" y="3991384"/>
            <a:ext cx="151300" cy="28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24473" y="4180972"/>
                <a:ext cx="376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73" y="4180972"/>
                <a:ext cx="3760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197739" y="4193901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739" y="4193901"/>
                <a:ext cx="37760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>
            <a:stCxn id="8" idx="5"/>
            <a:endCxn id="5" idx="1"/>
          </p:cNvCxnSpPr>
          <p:nvPr/>
        </p:nvCxnSpPr>
        <p:spPr>
          <a:xfrm>
            <a:off x="2070876" y="3200575"/>
            <a:ext cx="469322" cy="22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3"/>
            <a:endCxn id="6" idx="7"/>
          </p:cNvCxnSpPr>
          <p:nvPr/>
        </p:nvCxnSpPr>
        <p:spPr>
          <a:xfrm flipH="1">
            <a:off x="1197739" y="3200575"/>
            <a:ext cx="414881" cy="283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662147" y="4991326"/>
                <a:ext cx="35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47" y="4991326"/>
                <a:ext cx="35920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>
            <a:endCxn id="7" idx="0"/>
          </p:cNvCxnSpPr>
          <p:nvPr/>
        </p:nvCxnSpPr>
        <p:spPr>
          <a:xfrm flipH="1">
            <a:off x="2305537" y="3896040"/>
            <a:ext cx="213178" cy="34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586619" y="5054589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619" y="5054589"/>
                <a:ext cx="36362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>
            <a:endCxn id="21" idx="0"/>
          </p:cNvCxnSpPr>
          <p:nvPr/>
        </p:nvCxnSpPr>
        <p:spPr>
          <a:xfrm>
            <a:off x="3063474" y="3807860"/>
            <a:ext cx="353924" cy="444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967023" y="4991203"/>
                <a:ext cx="345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023" y="4991203"/>
                <a:ext cx="3458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>
            <a:stCxn id="6" idx="5"/>
          </p:cNvCxnSpPr>
          <p:nvPr/>
        </p:nvCxnSpPr>
        <p:spPr>
          <a:xfrm>
            <a:off x="1197739" y="3942438"/>
            <a:ext cx="207440" cy="29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093362" y="4252781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2561886" y="4803867"/>
            <a:ext cx="207440" cy="29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21" idx="5"/>
          </p:cNvCxnSpPr>
          <p:nvPr/>
        </p:nvCxnSpPr>
        <p:spPr>
          <a:xfrm>
            <a:off x="3646526" y="4805945"/>
            <a:ext cx="198628" cy="24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3109509" y="4889254"/>
            <a:ext cx="195244" cy="19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8" idx="0"/>
          </p:cNvCxnSpPr>
          <p:nvPr/>
        </p:nvCxnSpPr>
        <p:spPr>
          <a:xfrm>
            <a:off x="1841747" y="2271516"/>
            <a:ext cx="1" cy="37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691568" y="5054589"/>
                <a:ext cx="345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0" i="1" smtClean="0">
                          <a:latin typeface="Cambria Math"/>
                        </a:rPr>
                        <m:t>𝜁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568" y="5054589"/>
                <a:ext cx="34586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1298122" y="3486216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x: </a:t>
            </a:r>
            <a:r>
              <a:rPr lang="zh-TW" altLang="en-US" dirty="0"/>
              <a:t>你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多一黑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234823" y="338927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w: </a:t>
            </a:r>
            <a:r>
              <a:rPr lang="zh-TW" altLang="en-US" dirty="0"/>
              <a:t>你弟</a:t>
            </a:r>
          </a:p>
        </p:txBody>
      </p:sp>
      <p:sp>
        <p:nvSpPr>
          <p:cNvPr id="29" name="橢圓 28"/>
          <p:cNvSpPr/>
          <p:nvPr/>
        </p:nvSpPr>
        <p:spPr>
          <a:xfrm>
            <a:off x="6666989" y="2430313"/>
            <a:ext cx="648072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4907403" y="3890143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6353358" y="3868936"/>
            <a:ext cx="648072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5723613" y="3073926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cxnSp>
        <p:nvCxnSpPr>
          <p:cNvPr id="33" name="直線接點 32"/>
          <p:cNvCxnSpPr>
            <a:stCxn id="31" idx="3"/>
            <a:endCxn id="39" idx="0"/>
          </p:cNvCxnSpPr>
          <p:nvPr/>
        </p:nvCxnSpPr>
        <p:spPr>
          <a:xfrm flipH="1">
            <a:off x="6272714" y="4422100"/>
            <a:ext cx="175552" cy="19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H="1">
            <a:off x="4912001" y="4492253"/>
            <a:ext cx="151300" cy="28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4687301" y="4681841"/>
                <a:ext cx="376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301" y="4681841"/>
                <a:ext cx="376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460567" y="4694770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67" y="4694770"/>
                <a:ext cx="37760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接點 36"/>
          <p:cNvCxnSpPr>
            <a:stCxn id="32" idx="7"/>
            <a:endCxn id="29" idx="3"/>
          </p:cNvCxnSpPr>
          <p:nvPr/>
        </p:nvCxnSpPr>
        <p:spPr>
          <a:xfrm flipV="1">
            <a:off x="6276777" y="2983477"/>
            <a:ext cx="485120" cy="18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32" idx="3"/>
            <a:endCxn id="30" idx="7"/>
          </p:cNvCxnSpPr>
          <p:nvPr/>
        </p:nvCxnSpPr>
        <p:spPr>
          <a:xfrm flipH="1">
            <a:off x="5460567" y="3627090"/>
            <a:ext cx="357954" cy="357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093113" y="4621065"/>
                <a:ext cx="35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113" y="4621065"/>
                <a:ext cx="35920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接點 39"/>
          <p:cNvCxnSpPr>
            <a:stCxn id="32" idx="5"/>
            <a:endCxn id="31" idx="0"/>
          </p:cNvCxnSpPr>
          <p:nvPr/>
        </p:nvCxnSpPr>
        <p:spPr>
          <a:xfrm>
            <a:off x="6276777" y="3627090"/>
            <a:ext cx="400617" cy="24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017585" y="4684328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585" y="4684328"/>
                <a:ext cx="363625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接點 41"/>
          <p:cNvCxnSpPr>
            <a:stCxn id="29" idx="5"/>
            <a:endCxn id="45" idx="0"/>
          </p:cNvCxnSpPr>
          <p:nvPr/>
        </p:nvCxnSpPr>
        <p:spPr>
          <a:xfrm>
            <a:off x="7220153" y="2983477"/>
            <a:ext cx="455014" cy="250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7224792" y="3972870"/>
                <a:ext cx="345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792" y="3972870"/>
                <a:ext cx="34586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接點 43"/>
          <p:cNvCxnSpPr>
            <a:stCxn id="30" idx="5"/>
          </p:cNvCxnSpPr>
          <p:nvPr/>
        </p:nvCxnSpPr>
        <p:spPr>
          <a:xfrm>
            <a:off x="5460567" y="4443307"/>
            <a:ext cx="207440" cy="29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7351131" y="3234448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cxnSp>
        <p:nvCxnSpPr>
          <p:cNvPr id="46" name="直線接點 45"/>
          <p:cNvCxnSpPr>
            <a:stCxn id="31" idx="5"/>
          </p:cNvCxnSpPr>
          <p:nvPr/>
        </p:nvCxnSpPr>
        <p:spPr>
          <a:xfrm>
            <a:off x="6906522" y="4422100"/>
            <a:ext cx="293770" cy="308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7675167" y="3896040"/>
            <a:ext cx="427756" cy="140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>
            <a:off x="7367278" y="3896040"/>
            <a:ext cx="307889" cy="171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endCxn id="29" idx="0"/>
          </p:cNvCxnSpPr>
          <p:nvPr/>
        </p:nvCxnSpPr>
        <p:spPr>
          <a:xfrm>
            <a:off x="6991025" y="1963518"/>
            <a:ext cx="0" cy="46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7949337" y="4036256"/>
                <a:ext cx="345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0" i="1" smtClean="0">
                          <a:latin typeface="Cambria Math"/>
                        </a:rPr>
                        <m:t>𝜁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337" y="4036256"/>
                <a:ext cx="345864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向右箭號 88"/>
          <p:cNvSpPr/>
          <p:nvPr/>
        </p:nvSpPr>
        <p:spPr>
          <a:xfrm>
            <a:off x="3584599" y="2852936"/>
            <a:ext cx="1403052" cy="44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文字方塊 89"/>
          <p:cNvSpPr txBox="1"/>
          <p:nvPr/>
        </p:nvSpPr>
        <p:spPr>
          <a:xfrm>
            <a:off x="3304753" y="1732486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你弟變你爸的顏色</a:t>
            </a:r>
            <a:endParaRPr lang="en-US" altLang="zh-TW" dirty="0"/>
          </a:p>
          <a:p>
            <a:r>
              <a:rPr lang="zh-TW" altLang="en-US" dirty="0"/>
              <a:t>你爸變黑色</a:t>
            </a:r>
            <a:endParaRPr lang="en-US" altLang="zh-TW" dirty="0"/>
          </a:p>
          <a:p>
            <a:r>
              <a:rPr lang="zh-TW" altLang="en-US" dirty="0"/>
              <a:t>你弟右邊的小孩變黑色</a:t>
            </a:r>
            <a:endParaRPr lang="en-US" altLang="zh-TW" dirty="0"/>
          </a:p>
          <a:p>
            <a:r>
              <a:rPr lang="en-US" altLang="zh-TW" dirty="0"/>
              <a:t>left rotate(</a:t>
            </a:r>
            <a:r>
              <a:rPr lang="zh-TW" altLang="en-US" dirty="0"/>
              <a:t>你爸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656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2" grpId="0"/>
      <p:bldP spid="15" grpId="0"/>
      <p:bldP spid="17" grpId="0"/>
      <p:bldP spid="19" grpId="0"/>
      <p:bldP spid="21" grpId="0" animBg="1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5" grpId="0"/>
      <p:bldP spid="36" grpId="0"/>
      <p:bldP spid="39" grpId="0"/>
      <p:bldP spid="41" grpId="0"/>
      <p:bldP spid="43" grpId="0"/>
      <p:bldP spid="45" grpId="0" animBg="1"/>
      <p:bldP spid="50" grpId="0"/>
      <p:bldP spid="89" grpId="0" animBg="1"/>
      <p:bldP spid="9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654" y="332656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Pseudo-code: </a:t>
            </a:r>
            <a:r>
              <a:rPr lang="zh-TW" altLang="en-US" dirty="0"/>
              <a:t>刪除後修理</a:t>
            </a:r>
            <a:r>
              <a:rPr lang="en-US" altLang="zh-TW" dirty="0"/>
              <a:t>R-B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218671"/>
            <a:ext cx="8507288" cy="5400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RB-Delete-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Fixup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T,x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while x!=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T.root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x.color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==BLACK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你不是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而且是黑的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if (x==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x.p.left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你是你爸的左邊小孩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w=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x.p.right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你弟就是你爸右邊小孩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w.color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==RED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如果你弟是紅色的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w.color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=BLACK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把你弟設成黑色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x.p.color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=RED 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你爸設成紅色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LEFT-ROTATE(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T,x.p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w=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x.p.right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你新弟弟是現在你爸右邊小孩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w.left.color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==BLACK &amp;&amp;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w.right.color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==BLACK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兩個姪子都黑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w.color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=RED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把弟弟設成紅的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x=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x.p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你變成你爸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else if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w.right.color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==BLACK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你姪子右黑左紅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w.left.color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=BLACK 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左邊姪子設成黑的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w.color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=RED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你弟設成紅的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	RIGHT-ROTATE(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T,w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	w=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x.p.right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新弟弟是現在你爸右邊小孩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w.color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x.p.color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弟弟設射程爸爸的顏色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x.p.color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=BLACK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爸爸設成黑的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w.right.color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=BLACK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右邊姪子設成黑的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LEFT-ROTATE(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T,x.p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	x=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T.root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你直跳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準備出去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else (x==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x.p.right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如果你是你爸右邊的小孩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跟前面一樣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只是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left, right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都反過來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x.color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=BLACK (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如果跳出迴圈了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也就是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是紅加黑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或者是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是黑加黑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那麼就把它設成一個黑色即可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5" name="右中括弧 4"/>
          <p:cNvSpPr/>
          <p:nvPr/>
        </p:nvSpPr>
        <p:spPr>
          <a:xfrm>
            <a:off x="7169159" y="2148767"/>
            <a:ext cx="576064" cy="86176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963864" y="1799521"/>
            <a:ext cx="7505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情形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右中括弧 6"/>
          <p:cNvSpPr/>
          <p:nvPr/>
        </p:nvSpPr>
        <p:spPr>
          <a:xfrm>
            <a:off x="7763063" y="3035401"/>
            <a:ext cx="576064" cy="54279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360369" y="3152244"/>
            <a:ext cx="7649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情形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右中括弧 8"/>
          <p:cNvSpPr/>
          <p:nvPr/>
        </p:nvSpPr>
        <p:spPr>
          <a:xfrm>
            <a:off x="7297181" y="3709214"/>
            <a:ext cx="576064" cy="92597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011227" y="3918971"/>
            <a:ext cx="7505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情形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右中括弧 10"/>
          <p:cNvSpPr/>
          <p:nvPr/>
        </p:nvSpPr>
        <p:spPr>
          <a:xfrm>
            <a:off x="7258464" y="4635193"/>
            <a:ext cx="618094" cy="954047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963864" y="4869160"/>
            <a:ext cx="7649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情形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302654" y="5610548"/>
            <a:ext cx="8496944" cy="41074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116264" y="5815918"/>
            <a:ext cx="9525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情形</a:t>
            </a:r>
            <a:r>
              <a:rPr lang="en-US" altLang="zh-TW" dirty="0"/>
              <a:t>5-8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5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Delete</a:t>
            </a:r>
            <a:r>
              <a:rPr lang="zh-TW" altLang="en-US" dirty="0"/>
              <a:t>後調整要花多少時間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解決路徑圖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</a:t>
            </a:r>
            <a:r>
              <a:rPr lang="en-US" altLang="zh-TW" dirty="0">
                <a:sym typeface="Wingdings" pitchFamily="2" charset="2"/>
              </a:rPr>
              <a:t> 2  solved (</a:t>
            </a:r>
            <a:r>
              <a:rPr lang="zh-TW" altLang="en-US" dirty="0">
                <a:sym typeface="Wingdings" pitchFamily="2" charset="2"/>
              </a:rPr>
              <a:t>從</a:t>
            </a:r>
            <a:r>
              <a:rPr lang="en-US" altLang="zh-TW" dirty="0">
                <a:sym typeface="Wingdings" pitchFamily="2" charset="2"/>
              </a:rPr>
              <a:t>1</a:t>
            </a:r>
            <a:r>
              <a:rPr lang="zh-TW" altLang="en-US" dirty="0">
                <a:sym typeface="Wingdings" pitchFamily="2" charset="2"/>
              </a:rPr>
              <a:t>到</a:t>
            </a:r>
            <a:r>
              <a:rPr lang="en-US" altLang="zh-TW" dirty="0">
                <a:sym typeface="Wingdings" pitchFamily="2" charset="2"/>
              </a:rPr>
              <a:t>2</a:t>
            </a:r>
            <a:r>
              <a:rPr lang="zh-TW" altLang="en-US" dirty="0">
                <a:sym typeface="Wingdings" pitchFamily="2" charset="2"/>
              </a:rPr>
              <a:t>的</a:t>
            </a:r>
            <a:r>
              <a:rPr lang="en-US" altLang="zh-TW" dirty="0">
                <a:sym typeface="Wingdings" pitchFamily="2" charset="2"/>
              </a:rPr>
              <a:t>, </a:t>
            </a:r>
            <a:r>
              <a:rPr lang="zh-TW" altLang="en-US" dirty="0">
                <a:sym typeface="Wingdings" pitchFamily="2" charset="2"/>
              </a:rPr>
              <a:t>情形二中的圖中</a:t>
            </a:r>
            <a:r>
              <a:rPr lang="en-US" altLang="zh-TW" dirty="0">
                <a:sym typeface="Wingdings" pitchFamily="2" charset="2"/>
              </a:rPr>
              <a:t>B</a:t>
            </a:r>
            <a:r>
              <a:rPr lang="zh-TW" altLang="en-US" dirty="0">
                <a:sym typeface="Wingdings" pitchFamily="2" charset="2"/>
              </a:rPr>
              <a:t>原本一定是紅色</a:t>
            </a:r>
            <a:r>
              <a:rPr lang="en-US" altLang="zh-TW" dirty="0">
                <a:sym typeface="Wingdings" pitchFamily="2" charset="2"/>
              </a:rPr>
              <a:t>, </a:t>
            </a:r>
            <a:r>
              <a:rPr lang="zh-TW" altLang="en-US" dirty="0">
                <a:sym typeface="Wingdings" pitchFamily="2" charset="2"/>
              </a:rPr>
              <a:t>所以可以直接解決</a:t>
            </a:r>
            <a:r>
              <a:rPr lang="en-US" altLang="zh-TW" dirty="0">
                <a:sym typeface="Wingdings" pitchFamily="2" charset="2"/>
              </a:rPr>
              <a:t>)</a:t>
            </a:r>
          </a:p>
          <a:p>
            <a:r>
              <a:rPr lang="en-US" altLang="zh-TW" dirty="0">
                <a:sym typeface="Wingdings" pitchFamily="2" charset="2"/>
              </a:rPr>
              <a:t>134solved</a:t>
            </a:r>
          </a:p>
          <a:p>
            <a:r>
              <a:rPr lang="en-US" altLang="zh-TW" dirty="0">
                <a:sym typeface="Wingdings" pitchFamily="2" charset="2"/>
              </a:rPr>
              <a:t>14solved</a:t>
            </a:r>
          </a:p>
          <a:p>
            <a:r>
              <a:rPr lang="en-US" altLang="zh-TW" dirty="0">
                <a:sym typeface="Wingdings" pitchFamily="2" charset="2"/>
              </a:rPr>
              <a:t>34 solved</a:t>
            </a:r>
          </a:p>
          <a:p>
            <a:r>
              <a:rPr lang="en-US" altLang="zh-TW" dirty="0">
                <a:sym typeface="Wingdings" pitchFamily="2" charset="2"/>
              </a:rPr>
              <a:t>4 solved</a:t>
            </a:r>
          </a:p>
          <a:p>
            <a:r>
              <a:rPr lang="en-US" altLang="zh-TW" dirty="0">
                <a:sym typeface="Wingdings" pitchFamily="2" charset="2"/>
              </a:rPr>
              <a:t>2</a:t>
            </a:r>
            <a:r>
              <a:rPr lang="zh-TW" altLang="en-US" dirty="0">
                <a:sym typeface="Wingdings" pitchFamily="2" charset="2"/>
              </a:rPr>
              <a:t>解決</a:t>
            </a:r>
            <a:r>
              <a:rPr lang="en-US" altLang="zh-TW" dirty="0">
                <a:sym typeface="Wingdings" pitchFamily="2" charset="2"/>
              </a:rPr>
              <a:t>(</a:t>
            </a:r>
            <a:r>
              <a:rPr lang="zh-TW" altLang="en-US" dirty="0">
                <a:sym typeface="Wingdings" pitchFamily="2" charset="2"/>
              </a:rPr>
              <a:t>如果圖中</a:t>
            </a:r>
            <a:r>
              <a:rPr lang="en-US" altLang="zh-TW" dirty="0">
                <a:sym typeface="Wingdings" pitchFamily="2" charset="2"/>
              </a:rPr>
              <a:t>B</a:t>
            </a:r>
            <a:r>
              <a:rPr lang="zh-TW" altLang="en-US" dirty="0">
                <a:sym typeface="Wingdings" pitchFamily="2" charset="2"/>
              </a:rPr>
              <a:t>原本是紅色</a:t>
            </a:r>
            <a:r>
              <a:rPr lang="en-US" altLang="zh-TW" dirty="0">
                <a:sym typeface="Wingdings" pitchFamily="2" charset="2"/>
              </a:rPr>
              <a:t>), or </a:t>
            </a:r>
            <a:r>
              <a:rPr lang="zh-TW" altLang="en-US" dirty="0">
                <a:sym typeface="Wingdings" pitchFamily="2" charset="2"/>
              </a:rPr>
              <a:t>轉到</a:t>
            </a:r>
            <a:r>
              <a:rPr lang="en-US" altLang="zh-TW" dirty="0">
                <a:sym typeface="Wingdings" pitchFamily="2" charset="2"/>
              </a:rPr>
              <a:t>1 or 2 or 3 or 4 (x</a:t>
            </a:r>
            <a:r>
              <a:rPr lang="zh-TW" altLang="en-US" dirty="0">
                <a:sym typeface="Wingdings" pitchFamily="2" charset="2"/>
              </a:rPr>
              <a:t>往上走一層</a:t>
            </a:r>
            <a:r>
              <a:rPr lang="en-US" altLang="zh-TW" dirty="0">
                <a:sym typeface="Wingdings" pitchFamily="2" charset="2"/>
              </a:rPr>
              <a:t>) (</a:t>
            </a:r>
            <a:r>
              <a:rPr lang="zh-TW" altLang="en-US" dirty="0">
                <a:sym typeface="Wingdings" pitchFamily="2" charset="2"/>
              </a:rPr>
              <a:t>如果圖中</a:t>
            </a:r>
            <a:r>
              <a:rPr lang="en-US" altLang="zh-TW" dirty="0">
                <a:sym typeface="Wingdings" pitchFamily="2" charset="2"/>
              </a:rPr>
              <a:t>B</a:t>
            </a:r>
            <a:r>
              <a:rPr lang="zh-TW" altLang="en-US" dirty="0">
                <a:sym typeface="Wingdings" pitchFamily="2" charset="2"/>
              </a:rPr>
              <a:t>原本是黑色</a:t>
            </a:r>
            <a:r>
              <a:rPr lang="en-US" altLang="zh-TW" dirty="0">
                <a:sym typeface="Wingdings" pitchFamily="2" charset="2"/>
              </a:rPr>
              <a:t>)</a:t>
            </a:r>
          </a:p>
          <a:p>
            <a:endParaRPr lang="en-US" altLang="zh-TW" dirty="0">
              <a:sym typeface="Wingdings" pitchFamily="2" charset="2"/>
            </a:endParaRPr>
          </a:p>
          <a:p>
            <a:r>
              <a:rPr lang="zh-TW" altLang="en-US" dirty="0">
                <a:sym typeface="Wingdings" pitchFamily="2" charset="2"/>
              </a:rPr>
              <a:t>所以</a:t>
            </a:r>
            <a:r>
              <a:rPr lang="en-US" altLang="zh-TW" dirty="0">
                <a:sym typeface="Wingdings" pitchFamily="2" charset="2"/>
              </a:rPr>
              <a:t>worst case</a:t>
            </a:r>
            <a:r>
              <a:rPr lang="zh-TW" altLang="en-US" dirty="0">
                <a:sym typeface="Wingdings" pitchFamily="2" charset="2"/>
              </a:rPr>
              <a:t>為</a:t>
            </a:r>
            <a:r>
              <a:rPr lang="en-US" altLang="zh-TW" dirty="0">
                <a:sym typeface="Wingdings" pitchFamily="2" charset="2"/>
              </a:rPr>
              <a:t>2,2,2,…</a:t>
            </a:r>
            <a:r>
              <a:rPr lang="zh-TW" altLang="en-US" dirty="0">
                <a:sym typeface="Wingdings" pitchFamily="2" charset="2"/>
              </a:rPr>
              <a:t>一直到</a:t>
            </a:r>
            <a:r>
              <a:rPr lang="en-US" altLang="zh-TW" dirty="0">
                <a:sym typeface="Wingdings" pitchFamily="2" charset="2"/>
              </a:rPr>
              <a:t>root</a:t>
            </a:r>
            <a:r>
              <a:rPr lang="zh-TW" altLang="en-US" dirty="0">
                <a:sym typeface="Wingdings" pitchFamily="2" charset="2"/>
              </a:rPr>
              <a:t>為止</a:t>
            </a:r>
            <a:endParaRPr lang="en-US" altLang="zh-TW" dirty="0">
              <a:sym typeface="Wingdings" pitchFamily="2" charset="2"/>
            </a:endParaRPr>
          </a:p>
          <a:p>
            <a:r>
              <a:rPr lang="en-US" altLang="zh-TW" dirty="0">
                <a:sym typeface="Wingdings" pitchFamily="2" charset="2"/>
              </a:rPr>
              <a:t>O(log n)</a:t>
            </a:r>
          </a:p>
          <a:p>
            <a:endParaRPr lang="en-US" altLang="zh-TW" dirty="0">
              <a:sym typeface="Wingdings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248C-05E0-42C1-8860-64DA3F56388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243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reading</a:t>
            </a:r>
            <a:r>
              <a:rPr lang="mr-IN" altLang="zh-TW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Cormen</a:t>
            </a:r>
            <a:r>
              <a:rPr lang="en-US" altLang="zh-TW" dirty="0"/>
              <a:t> ch.13 </a:t>
            </a:r>
          </a:p>
          <a:p>
            <a:endParaRPr lang="en-US" altLang="zh-TW" dirty="0"/>
          </a:p>
          <a:p>
            <a:r>
              <a:rPr lang="en-US" altLang="zh-TW" dirty="0"/>
              <a:t>You might be interested in some other balanced binary trees:</a:t>
            </a:r>
          </a:p>
          <a:p>
            <a:pPr lvl="1"/>
            <a:r>
              <a:rPr lang="en-US" altLang="zh-TW" dirty="0"/>
              <a:t>AVL Tree (</a:t>
            </a:r>
            <a:r>
              <a:rPr lang="en-US" altLang="zh-TW" dirty="0" err="1"/>
              <a:t>Cormen</a:t>
            </a:r>
            <a:r>
              <a:rPr lang="en-US" altLang="zh-TW" dirty="0"/>
              <a:t> problem 13-3)</a:t>
            </a:r>
          </a:p>
          <a:p>
            <a:pPr lvl="1"/>
            <a:r>
              <a:rPr lang="en-US" altLang="zh-TW" dirty="0"/>
              <a:t>2-3 Trees</a:t>
            </a:r>
          </a:p>
          <a:p>
            <a:pPr lvl="1"/>
            <a:r>
              <a:rPr lang="en-US" altLang="zh-TW" dirty="0"/>
              <a:t>B-trees, generalization of 2-3 trees (</a:t>
            </a:r>
            <a:r>
              <a:rPr lang="en-US" altLang="zh-TW" dirty="0" err="1"/>
              <a:t>Cormen</a:t>
            </a:r>
            <a:r>
              <a:rPr lang="en-US" altLang="zh-TW" dirty="0"/>
              <a:t> </a:t>
            </a:r>
            <a:r>
              <a:rPr lang="en-US" altLang="zh-TW" dirty="0" err="1"/>
              <a:t>ch.</a:t>
            </a:r>
            <a:r>
              <a:rPr lang="en-US" altLang="zh-TW" dirty="0"/>
              <a:t> 18)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66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黑高度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Black height: </a:t>
            </a:r>
            <a:r>
              <a:rPr lang="en-US" altLang="zh-TW" dirty="0" err="1"/>
              <a:t>bh</a:t>
            </a:r>
            <a:r>
              <a:rPr lang="en-US" altLang="zh-TW" dirty="0"/>
              <a:t>(x) = </a:t>
            </a:r>
            <a:r>
              <a:rPr lang="zh-TW" altLang="en-US" dirty="0"/>
              <a:t>從</a:t>
            </a:r>
            <a:r>
              <a:rPr lang="en-US" altLang="zh-TW" dirty="0"/>
              <a:t>x</a:t>
            </a:r>
            <a:r>
              <a:rPr lang="zh-TW" altLang="en-US" dirty="0"/>
              <a:t>到任何一個它的子孫葉子</a:t>
            </a:r>
            <a:r>
              <a:rPr lang="en-US" altLang="zh-TW" dirty="0"/>
              <a:t>node</a:t>
            </a:r>
            <a:r>
              <a:rPr lang="zh-TW" altLang="en-US" dirty="0"/>
              <a:t>遇到的</a:t>
            </a:r>
            <a:r>
              <a:rPr lang="en-US" altLang="zh-TW" dirty="0"/>
              <a:t>black node</a:t>
            </a:r>
            <a:r>
              <a:rPr lang="zh-TW" altLang="en-US" dirty="0"/>
              <a:t>個數 </a:t>
            </a:r>
            <a:r>
              <a:rPr lang="en-US" altLang="zh-TW" dirty="0"/>
              <a:t>(</a:t>
            </a:r>
            <a:r>
              <a:rPr lang="zh-TW" altLang="en-US" dirty="0"/>
              <a:t>因為都一樣</a:t>
            </a:r>
            <a:r>
              <a:rPr lang="en-US" altLang="zh-TW" dirty="0"/>
              <a:t>, </a:t>
            </a:r>
            <a:r>
              <a:rPr lang="zh-TW" altLang="en-US" dirty="0"/>
              <a:t>所以可以是任何一個</a:t>
            </a:r>
            <a:r>
              <a:rPr lang="en-US" altLang="zh-TW" dirty="0"/>
              <a:t>)</a:t>
            </a:r>
          </a:p>
          <a:p>
            <a:r>
              <a:rPr lang="zh-TW" altLang="en-US" b="1" dirty="0"/>
              <a:t>不包含</a:t>
            </a:r>
            <a:r>
              <a:rPr lang="en-US" altLang="zh-TW" b="1" dirty="0"/>
              <a:t>node x</a:t>
            </a:r>
            <a:r>
              <a:rPr lang="zh-TW" altLang="en-US" b="1" dirty="0"/>
              <a:t>自己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如果它自己是黑的的話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external node</a:t>
            </a:r>
            <a:r>
              <a:rPr lang="zh-TW" altLang="en-US" dirty="0"/>
              <a:t>或</a:t>
            </a:r>
            <a:r>
              <a:rPr lang="en-US" altLang="zh-TW" dirty="0"/>
              <a:t>nil(</a:t>
            </a:r>
            <a:r>
              <a:rPr lang="zh-TW" altLang="en-US" dirty="0"/>
              <a:t>葉子</a:t>
            </a:r>
            <a:r>
              <a:rPr lang="en-US" altLang="zh-TW" dirty="0"/>
              <a:t>node)</a:t>
            </a:r>
            <a:r>
              <a:rPr lang="zh-TW" altLang="en-US" dirty="0"/>
              <a:t>的</a:t>
            </a:r>
            <a:r>
              <a:rPr lang="en-US" altLang="zh-TW" dirty="0"/>
              <a:t>black height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37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Representation</a:t>
            </a:r>
            <a:endParaRPr lang="zh-TW" altLang="en-US" dirty="0"/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491880" y="2738664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17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148961" y="3017404"/>
            <a:ext cx="51725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303951" y="2315006"/>
            <a:ext cx="66236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color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280294" y="2143082"/>
            <a:ext cx="30649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p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408946" y="3940549"/>
            <a:ext cx="50687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left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635132" y="3940549"/>
            <a:ext cx="6399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right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12" idx="0"/>
          </p:cNvCxnSpPr>
          <p:nvPr/>
        </p:nvCxnSpPr>
        <p:spPr>
          <a:xfrm flipV="1">
            <a:off x="3815916" y="1916832"/>
            <a:ext cx="0" cy="8218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2" idx="5"/>
          </p:cNvCxnSpPr>
          <p:nvPr/>
        </p:nvCxnSpPr>
        <p:spPr>
          <a:xfrm>
            <a:off x="4045044" y="3291828"/>
            <a:ext cx="612165" cy="6487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2" idx="3"/>
          </p:cNvCxnSpPr>
          <p:nvPr/>
        </p:nvCxnSpPr>
        <p:spPr>
          <a:xfrm flipH="1">
            <a:off x="2915816" y="3291828"/>
            <a:ext cx="670972" cy="6487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0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巨大的紅黑樹例子</a:t>
            </a:r>
          </a:p>
        </p:txBody>
      </p:sp>
      <p:sp>
        <p:nvSpPr>
          <p:cNvPr id="4" name="橢圓 3"/>
          <p:cNvSpPr/>
          <p:nvPr/>
        </p:nvSpPr>
        <p:spPr>
          <a:xfrm>
            <a:off x="4963809" y="1515534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26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475673" y="2274609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17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475088" y="2452316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8214453" y="3262335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47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640424" y="5719506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sp>
        <p:nvSpPr>
          <p:cNvPr id="10" name="橢圓 9"/>
          <p:cNvSpPr/>
          <p:nvPr/>
        </p:nvSpPr>
        <p:spPr>
          <a:xfrm>
            <a:off x="6546664" y="3286922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6654676" y="4744637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35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7738556" y="4762107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39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7194736" y="3973175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38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5881545" y="4082730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28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1794547" y="3191494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14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4115718" y="3365399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21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952171" y="3997059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2628775" y="4114035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3607383" y="4101269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4760769" y="4096565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23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4029540" y="4744085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2145628" y="4864682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1264505" y="4831119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251520" y="4905139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43" name="圓角矩形 42"/>
          <p:cNvSpPr/>
          <p:nvPr/>
        </p:nvSpPr>
        <p:spPr>
          <a:xfrm>
            <a:off x="8102979" y="5719506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sp>
        <p:nvSpPr>
          <p:cNvPr id="44" name="圓角矩形 43"/>
          <p:cNvSpPr/>
          <p:nvPr/>
        </p:nvSpPr>
        <p:spPr>
          <a:xfrm>
            <a:off x="6593662" y="5719506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sp>
        <p:nvSpPr>
          <p:cNvPr id="45" name="圓角矩形 44"/>
          <p:cNvSpPr/>
          <p:nvPr/>
        </p:nvSpPr>
        <p:spPr>
          <a:xfrm>
            <a:off x="7056217" y="5719506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sp>
        <p:nvSpPr>
          <p:cNvPr id="46" name="圓角矩形 45"/>
          <p:cNvSpPr/>
          <p:nvPr/>
        </p:nvSpPr>
        <p:spPr>
          <a:xfrm>
            <a:off x="5663790" y="4915311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sp>
        <p:nvSpPr>
          <p:cNvPr id="47" name="圓角矩形 46"/>
          <p:cNvSpPr/>
          <p:nvPr/>
        </p:nvSpPr>
        <p:spPr>
          <a:xfrm>
            <a:off x="6126345" y="4915311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sp>
        <p:nvSpPr>
          <p:cNvPr id="48" name="圓角矩形 47"/>
          <p:cNvSpPr/>
          <p:nvPr/>
        </p:nvSpPr>
        <p:spPr>
          <a:xfrm>
            <a:off x="8210439" y="4188119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sp>
        <p:nvSpPr>
          <p:cNvPr id="49" name="圓角矩形 48"/>
          <p:cNvSpPr/>
          <p:nvPr/>
        </p:nvSpPr>
        <p:spPr>
          <a:xfrm>
            <a:off x="8672994" y="4188119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sp>
        <p:nvSpPr>
          <p:cNvPr id="50" name="圓角矩形 49"/>
          <p:cNvSpPr/>
          <p:nvPr/>
        </p:nvSpPr>
        <p:spPr>
          <a:xfrm>
            <a:off x="4713816" y="4907068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sp>
        <p:nvSpPr>
          <p:cNvPr id="51" name="圓角矩形 50"/>
          <p:cNvSpPr/>
          <p:nvPr/>
        </p:nvSpPr>
        <p:spPr>
          <a:xfrm>
            <a:off x="5176371" y="4907068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sp>
        <p:nvSpPr>
          <p:cNvPr id="52" name="圓角矩形 51"/>
          <p:cNvSpPr/>
          <p:nvPr/>
        </p:nvSpPr>
        <p:spPr>
          <a:xfrm>
            <a:off x="3914002" y="5624401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sp>
        <p:nvSpPr>
          <p:cNvPr id="53" name="圓角矩形 52"/>
          <p:cNvSpPr/>
          <p:nvPr/>
        </p:nvSpPr>
        <p:spPr>
          <a:xfrm>
            <a:off x="4376557" y="5624401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cxnSp>
        <p:nvCxnSpPr>
          <p:cNvPr id="55" name="直線接點 54"/>
          <p:cNvCxnSpPr>
            <a:stCxn id="4" idx="6"/>
            <a:endCxn id="6" idx="0"/>
          </p:cNvCxnSpPr>
          <p:nvPr/>
        </p:nvCxnSpPr>
        <p:spPr>
          <a:xfrm>
            <a:off x="5611881" y="1839570"/>
            <a:ext cx="2187243" cy="61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4" idx="2"/>
            <a:endCxn id="5" idx="7"/>
          </p:cNvCxnSpPr>
          <p:nvPr/>
        </p:nvCxnSpPr>
        <p:spPr>
          <a:xfrm flipH="1">
            <a:off x="3028837" y="1839570"/>
            <a:ext cx="1934972" cy="529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6" idx="5"/>
            <a:endCxn id="7" idx="1"/>
          </p:cNvCxnSpPr>
          <p:nvPr/>
        </p:nvCxnSpPr>
        <p:spPr>
          <a:xfrm>
            <a:off x="8028252" y="3005480"/>
            <a:ext cx="281109" cy="351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7" idx="4"/>
            <a:endCxn id="49" idx="0"/>
          </p:cNvCxnSpPr>
          <p:nvPr/>
        </p:nvCxnSpPr>
        <p:spPr>
          <a:xfrm>
            <a:off x="8538489" y="3910407"/>
            <a:ext cx="352260" cy="27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7" idx="4"/>
            <a:endCxn id="48" idx="0"/>
          </p:cNvCxnSpPr>
          <p:nvPr/>
        </p:nvCxnSpPr>
        <p:spPr>
          <a:xfrm flipH="1">
            <a:off x="8428194" y="3910407"/>
            <a:ext cx="110295" cy="27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12" idx="4"/>
            <a:endCxn id="43" idx="0"/>
          </p:cNvCxnSpPr>
          <p:nvPr/>
        </p:nvCxnSpPr>
        <p:spPr>
          <a:xfrm>
            <a:off x="8062592" y="5410179"/>
            <a:ext cx="258142" cy="309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12" idx="4"/>
            <a:endCxn id="8" idx="0"/>
          </p:cNvCxnSpPr>
          <p:nvPr/>
        </p:nvCxnSpPr>
        <p:spPr>
          <a:xfrm flipH="1">
            <a:off x="7858179" y="5410179"/>
            <a:ext cx="204413" cy="309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11" idx="4"/>
            <a:endCxn id="45" idx="0"/>
          </p:cNvCxnSpPr>
          <p:nvPr/>
        </p:nvCxnSpPr>
        <p:spPr>
          <a:xfrm>
            <a:off x="6978712" y="5392709"/>
            <a:ext cx="295260" cy="326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11" idx="4"/>
            <a:endCxn id="44" idx="0"/>
          </p:cNvCxnSpPr>
          <p:nvPr/>
        </p:nvCxnSpPr>
        <p:spPr>
          <a:xfrm flipH="1">
            <a:off x="6811417" y="5392709"/>
            <a:ext cx="167295" cy="326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>
            <a:stCxn id="13" idx="4"/>
            <a:endCxn id="12" idx="0"/>
          </p:cNvCxnSpPr>
          <p:nvPr/>
        </p:nvCxnSpPr>
        <p:spPr>
          <a:xfrm>
            <a:off x="7518772" y="4621247"/>
            <a:ext cx="543820" cy="140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13" idx="4"/>
            <a:endCxn id="11" idx="0"/>
          </p:cNvCxnSpPr>
          <p:nvPr/>
        </p:nvCxnSpPr>
        <p:spPr>
          <a:xfrm flipH="1">
            <a:off x="6978712" y="4621247"/>
            <a:ext cx="540060" cy="123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10" idx="4"/>
            <a:endCxn id="13" idx="1"/>
          </p:cNvCxnSpPr>
          <p:nvPr/>
        </p:nvCxnSpPr>
        <p:spPr>
          <a:xfrm>
            <a:off x="6870700" y="3934994"/>
            <a:ext cx="418944" cy="133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10" idx="4"/>
            <a:endCxn id="14" idx="0"/>
          </p:cNvCxnSpPr>
          <p:nvPr/>
        </p:nvCxnSpPr>
        <p:spPr>
          <a:xfrm flipH="1">
            <a:off x="6205581" y="3934994"/>
            <a:ext cx="665119" cy="14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>
            <a:stCxn id="14" idx="4"/>
            <a:endCxn id="47" idx="0"/>
          </p:cNvCxnSpPr>
          <p:nvPr/>
        </p:nvCxnSpPr>
        <p:spPr>
          <a:xfrm>
            <a:off x="6205581" y="4730802"/>
            <a:ext cx="138519" cy="184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14" idx="4"/>
            <a:endCxn id="46" idx="0"/>
          </p:cNvCxnSpPr>
          <p:nvPr/>
        </p:nvCxnSpPr>
        <p:spPr>
          <a:xfrm flipH="1">
            <a:off x="5881545" y="4730802"/>
            <a:ext cx="324036" cy="184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26" idx="4"/>
            <a:endCxn id="51" idx="0"/>
          </p:cNvCxnSpPr>
          <p:nvPr/>
        </p:nvCxnSpPr>
        <p:spPr>
          <a:xfrm>
            <a:off x="5084805" y="4744637"/>
            <a:ext cx="309321" cy="162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stCxn id="26" idx="4"/>
            <a:endCxn id="50" idx="0"/>
          </p:cNvCxnSpPr>
          <p:nvPr/>
        </p:nvCxnSpPr>
        <p:spPr>
          <a:xfrm flipH="1">
            <a:off x="4931571" y="4744637"/>
            <a:ext cx="153234" cy="162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圓角矩形 106"/>
          <p:cNvSpPr/>
          <p:nvPr/>
        </p:nvSpPr>
        <p:spPr>
          <a:xfrm>
            <a:off x="3466203" y="4967258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sp>
        <p:nvSpPr>
          <p:cNvPr id="108" name="圓角矩形 107"/>
          <p:cNvSpPr/>
          <p:nvPr/>
        </p:nvSpPr>
        <p:spPr>
          <a:xfrm>
            <a:off x="2952811" y="4967258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sp>
        <p:nvSpPr>
          <p:cNvPr id="109" name="圓角矩形 108"/>
          <p:cNvSpPr/>
          <p:nvPr/>
        </p:nvSpPr>
        <p:spPr>
          <a:xfrm>
            <a:off x="2007109" y="5640481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sp>
        <p:nvSpPr>
          <p:cNvPr id="110" name="圓角矩形 109"/>
          <p:cNvSpPr/>
          <p:nvPr/>
        </p:nvSpPr>
        <p:spPr>
          <a:xfrm>
            <a:off x="2469664" y="5640481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sp>
        <p:nvSpPr>
          <p:cNvPr id="111" name="圓角矩形 110"/>
          <p:cNvSpPr/>
          <p:nvPr/>
        </p:nvSpPr>
        <p:spPr>
          <a:xfrm>
            <a:off x="1058452" y="5640481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sp>
        <p:nvSpPr>
          <p:cNvPr id="112" name="圓角矩形 111"/>
          <p:cNvSpPr/>
          <p:nvPr/>
        </p:nvSpPr>
        <p:spPr>
          <a:xfrm>
            <a:off x="1521007" y="5640481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sp>
        <p:nvSpPr>
          <p:cNvPr id="113" name="圓角矩形 112"/>
          <p:cNvSpPr/>
          <p:nvPr/>
        </p:nvSpPr>
        <p:spPr>
          <a:xfrm>
            <a:off x="598562" y="5624400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sp>
        <p:nvSpPr>
          <p:cNvPr id="114" name="橢圓 113"/>
          <p:cNvSpPr/>
          <p:nvPr/>
        </p:nvSpPr>
        <p:spPr>
          <a:xfrm>
            <a:off x="-49510" y="5553211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5" name="圓角矩形 114"/>
          <p:cNvSpPr/>
          <p:nvPr/>
        </p:nvSpPr>
        <p:spPr>
          <a:xfrm>
            <a:off x="447188" y="6325401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sp>
        <p:nvSpPr>
          <p:cNvPr id="116" name="圓角矩形 115"/>
          <p:cNvSpPr/>
          <p:nvPr/>
        </p:nvSpPr>
        <p:spPr>
          <a:xfrm>
            <a:off x="-12702" y="6309320"/>
            <a:ext cx="435510" cy="322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nil</a:t>
            </a:r>
            <a:endParaRPr lang="zh-TW" altLang="en-US" sz="1200" dirty="0"/>
          </a:p>
        </p:txBody>
      </p:sp>
      <p:cxnSp>
        <p:nvCxnSpPr>
          <p:cNvPr id="117" name="直線接點 116"/>
          <p:cNvCxnSpPr>
            <a:stCxn id="22" idx="4"/>
            <a:endCxn id="26" idx="1"/>
          </p:cNvCxnSpPr>
          <p:nvPr/>
        </p:nvCxnSpPr>
        <p:spPr>
          <a:xfrm>
            <a:off x="4439754" y="4013471"/>
            <a:ext cx="415923" cy="17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22" idx="4"/>
            <a:endCxn id="25" idx="0"/>
          </p:cNvCxnSpPr>
          <p:nvPr/>
        </p:nvCxnSpPr>
        <p:spPr>
          <a:xfrm flipH="1">
            <a:off x="3931419" y="4013471"/>
            <a:ext cx="508335" cy="8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5" idx="4"/>
            <a:endCxn id="22" idx="1"/>
          </p:cNvCxnSpPr>
          <p:nvPr/>
        </p:nvCxnSpPr>
        <p:spPr>
          <a:xfrm>
            <a:off x="2799709" y="2922681"/>
            <a:ext cx="1410917" cy="537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5" idx="4"/>
            <a:endCxn id="21" idx="7"/>
          </p:cNvCxnSpPr>
          <p:nvPr/>
        </p:nvCxnSpPr>
        <p:spPr>
          <a:xfrm flipH="1">
            <a:off x="2347711" y="2922681"/>
            <a:ext cx="451998" cy="363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21" idx="4"/>
            <a:endCxn id="24" idx="1"/>
          </p:cNvCxnSpPr>
          <p:nvPr/>
        </p:nvCxnSpPr>
        <p:spPr>
          <a:xfrm>
            <a:off x="2118583" y="3839566"/>
            <a:ext cx="605100" cy="369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21" idx="4"/>
            <a:endCxn id="23" idx="7"/>
          </p:cNvCxnSpPr>
          <p:nvPr/>
        </p:nvCxnSpPr>
        <p:spPr>
          <a:xfrm flipH="1">
            <a:off x="1505335" y="3839566"/>
            <a:ext cx="613248" cy="252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>
            <a:stCxn id="23" idx="4"/>
            <a:endCxn id="39" idx="0"/>
          </p:cNvCxnSpPr>
          <p:nvPr/>
        </p:nvCxnSpPr>
        <p:spPr>
          <a:xfrm>
            <a:off x="1276207" y="4645131"/>
            <a:ext cx="312334" cy="185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>
            <a:stCxn id="23" idx="4"/>
            <a:endCxn id="42" idx="7"/>
          </p:cNvCxnSpPr>
          <p:nvPr/>
        </p:nvCxnSpPr>
        <p:spPr>
          <a:xfrm flipH="1">
            <a:off x="804684" y="4645131"/>
            <a:ext cx="471523" cy="354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>
            <a:stCxn id="10" idx="7"/>
            <a:endCxn id="6" idx="3"/>
          </p:cNvCxnSpPr>
          <p:nvPr/>
        </p:nvCxnSpPr>
        <p:spPr>
          <a:xfrm flipV="1">
            <a:off x="7099828" y="3005480"/>
            <a:ext cx="470168" cy="37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>
            <a:stCxn id="27" idx="4"/>
            <a:endCxn id="53" idx="0"/>
          </p:cNvCxnSpPr>
          <p:nvPr/>
        </p:nvCxnSpPr>
        <p:spPr>
          <a:xfrm>
            <a:off x="4353576" y="5392157"/>
            <a:ext cx="240736" cy="23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>
            <a:stCxn id="27" idx="4"/>
            <a:endCxn id="52" idx="0"/>
          </p:cNvCxnSpPr>
          <p:nvPr/>
        </p:nvCxnSpPr>
        <p:spPr>
          <a:xfrm flipH="1">
            <a:off x="4131757" y="5392157"/>
            <a:ext cx="221819" cy="23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>
            <a:stCxn id="25" idx="3"/>
            <a:endCxn id="107" idx="0"/>
          </p:cNvCxnSpPr>
          <p:nvPr/>
        </p:nvCxnSpPr>
        <p:spPr>
          <a:xfrm flipH="1">
            <a:off x="3683958" y="4654433"/>
            <a:ext cx="18333" cy="312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>
            <a:stCxn id="24" idx="4"/>
            <a:endCxn id="108" idx="0"/>
          </p:cNvCxnSpPr>
          <p:nvPr/>
        </p:nvCxnSpPr>
        <p:spPr>
          <a:xfrm>
            <a:off x="2952811" y="4762107"/>
            <a:ext cx="217755" cy="205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>
            <a:stCxn id="24" idx="4"/>
            <a:endCxn id="35" idx="0"/>
          </p:cNvCxnSpPr>
          <p:nvPr/>
        </p:nvCxnSpPr>
        <p:spPr>
          <a:xfrm flipH="1">
            <a:off x="2469664" y="4762107"/>
            <a:ext cx="483147" cy="10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>
            <a:stCxn id="35" idx="4"/>
            <a:endCxn id="110" idx="0"/>
          </p:cNvCxnSpPr>
          <p:nvPr/>
        </p:nvCxnSpPr>
        <p:spPr>
          <a:xfrm>
            <a:off x="2469664" y="5512754"/>
            <a:ext cx="217755" cy="1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>
            <a:stCxn id="35" idx="4"/>
            <a:endCxn id="109" idx="0"/>
          </p:cNvCxnSpPr>
          <p:nvPr/>
        </p:nvCxnSpPr>
        <p:spPr>
          <a:xfrm flipH="1">
            <a:off x="2224864" y="5512754"/>
            <a:ext cx="244800" cy="1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>
            <a:stCxn id="39" idx="4"/>
            <a:endCxn id="112" idx="0"/>
          </p:cNvCxnSpPr>
          <p:nvPr/>
        </p:nvCxnSpPr>
        <p:spPr>
          <a:xfrm>
            <a:off x="1588541" y="5479191"/>
            <a:ext cx="150221" cy="16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>
            <a:stCxn id="39" idx="4"/>
            <a:endCxn id="111" idx="0"/>
          </p:cNvCxnSpPr>
          <p:nvPr/>
        </p:nvCxnSpPr>
        <p:spPr>
          <a:xfrm flipH="1">
            <a:off x="1276207" y="5479191"/>
            <a:ext cx="312334" cy="16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>
            <a:stCxn id="114" idx="4"/>
            <a:endCxn id="115" idx="0"/>
          </p:cNvCxnSpPr>
          <p:nvPr/>
        </p:nvCxnSpPr>
        <p:spPr>
          <a:xfrm>
            <a:off x="274526" y="6201283"/>
            <a:ext cx="390417" cy="12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>
            <a:stCxn id="114" idx="4"/>
            <a:endCxn id="116" idx="0"/>
          </p:cNvCxnSpPr>
          <p:nvPr/>
        </p:nvCxnSpPr>
        <p:spPr>
          <a:xfrm flipH="1">
            <a:off x="205053" y="6201283"/>
            <a:ext cx="69473" cy="108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>
            <a:stCxn id="42" idx="4"/>
            <a:endCxn id="114" idx="0"/>
          </p:cNvCxnSpPr>
          <p:nvPr/>
        </p:nvCxnSpPr>
        <p:spPr>
          <a:xfrm flipH="1">
            <a:off x="274526" y="5553211"/>
            <a:ext cx="301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>
            <a:stCxn id="42" idx="4"/>
            <a:endCxn id="113" idx="0"/>
          </p:cNvCxnSpPr>
          <p:nvPr/>
        </p:nvCxnSpPr>
        <p:spPr>
          <a:xfrm>
            <a:off x="575556" y="5553211"/>
            <a:ext cx="240761" cy="7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字方塊 191"/>
          <p:cNvSpPr txBox="1"/>
          <p:nvPr/>
        </p:nvSpPr>
        <p:spPr>
          <a:xfrm>
            <a:off x="8669000" y="3021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6274840" y="335724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94" name="文字方塊 193"/>
          <p:cNvSpPr txBox="1"/>
          <p:nvPr/>
        </p:nvSpPr>
        <p:spPr>
          <a:xfrm>
            <a:off x="8386628" y="49645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7229910" y="50371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7599129" y="371339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197" name="文字方塊 196"/>
          <p:cNvSpPr txBox="1"/>
          <p:nvPr/>
        </p:nvSpPr>
        <p:spPr>
          <a:xfrm>
            <a:off x="5737114" y="38727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7966560" y="222454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5467450" y="12594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5305962" y="39118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1" name="文字方塊 200"/>
          <p:cNvSpPr txBox="1"/>
          <p:nvPr/>
        </p:nvSpPr>
        <p:spPr>
          <a:xfrm>
            <a:off x="4660423" y="318136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2774343" y="19198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1523097" y="32145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4" name="文字方塊 203"/>
          <p:cNvSpPr txBox="1"/>
          <p:nvPr/>
        </p:nvSpPr>
        <p:spPr>
          <a:xfrm>
            <a:off x="3063205" y="386459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4503284" y="518871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07" name="直線接點 206"/>
          <p:cNvCxnSpPr>
            <a:stCxn id="25" idx="5"/>
            <a:endCxn id="27" idx="0"/>
          </p:cNvCxnSpPr>
          <p:nvPr/>
        </p:nvCxnSpPr>
        <p:spPr>
          <a:xfrm>
            <a:off x="4160547" y="4654433"/>
            <a:ext cx="193029" cy="89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字方塊 209"/>
          <p:cNvSpPr txBox="1"/>
          <p:nvPr/>
        </p:nvSpPr>
        <p:spPr>
          <a:xfrm>
            <a:off x="3524254" y="39073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1" name="文字方塊 210"/>
          <p:cNvSpPr txBox="1"/>
          <p:nvPr/>
        </p:nvSpPr>
        <p:spPr>
          <a:xfrm>
            <a:off x="2007109" y="46544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2" name="文字方塊 211"/>
          <p:cNvSpPr txBox="1"/>
          <p:nvPr/>
        </p:nvSpPr>
        <p:spPr>
          <a:xfrm>
            <a:off x="792372" y="38396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13" name="文字方塊 212"/>
          <p:cNvSpPr txBox="1"/>
          <p:nvPr/>
        </p:nvSpPr>
        <p:spPr>
          <a:xfrm>
            <a:off x="1703821" y="46544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4" name="文字方塊 213"/>
          <p:cNvSpPr txBox="1"/>
          <p:nvPr/>
        </p:nvSpPr>
        <p:spPr>
          <a:xfrm>
            <a:off x="107089" y="4730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5" name="文字方塊 214"/>
          <p:cNvSpPr txBox="1"/>
          <p:nvPr/>
        </p:nvSpPr>
        <p:spPr>
          <a:xfrm>
            <a:off x="-46579" y="527536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6" name="文字方塊 215"/>
          <p:cNvSpPr txBox="1"/>
          <p:nvPr/>
        </p:nvSpPr>
        <p:spPr>
          <a:xfrm>
            <a:off x="6585555" y="1059413"/>
            <a:ext cx="115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bh</a:t>
            </a:r>
            <a:r>
              <a:rPr lang="en-US" altLang="zh-TW" sz="2000" dirty="0"/>
              <a:t>(x</a:t>
            </a:r>
            <a:r>
              <a:rPr lang="en-US" altLang="zh-TW" dirty="0"/>
              <a:t>)</a:t>
            </a:r>
            <a:r>
              <a:rPr lang="zh-TW" altLang="en-US" dirty="0"/>
              <a:t>們</a:t>
            </a:r>
          </a:p>
        </p:txBody>
      </p:sp>
      <p:sp>
        <p:nvSpPr>
          <p:cNvPr id="220" name="投影片編號版面配置區 2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1539135" y="6147207"/>
            <a:ext cx="7243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為什麼要另外創</a:t>
            </a:r>
            <a:r>
              <a:rPr lang="en-US" altLang="zh-TW" dirty="0"/>
              <a:t>external node? </a:t>
            </a:r>
            <a:br>
              <a:rPr lang="en-US" altLang="zh-TW" dirty="0"/>
            </a:br>
            <a:r>
              <a:rPr lang="zh-TW" altLang="en-US" dirty="0"/>
              <a:t>因為</a:t>
            </a:r>
            <a:r>
              <a:rPr lang="en-US" altLang="zh-TW" dirty="0"/>
              <a:t>code</a:t>
            </a:r>
            <a:r>
              <a:rPr lang="zh-TW" altLang="en-US" dirty="0"/>
              <a:t>裡面就不用另外特別處理</a:t>
            </a:r>
            <a:r>
              <a:rPr lang="en-US" altLang="zh-TW" dirty="0"/>
              <a:t> (“nil node”</a:t>
            </a:r>
            <a:r>
              <a:rPr lang="zh-TW" altLang="en-US" dirty="0"/>
              <a:t>也有</a:t>
            </a:r>
            <a:r>
              <a:rPr lang="en-US" altLang="zh-TW" dirty="0"/>
              <a:t>key, p, left, right</a:t>
            </a:r>
            <a:r>
              <a:rPr lang="zh-TW" altLang="en-US" dirty="0"/>
              <a:t>這些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113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6" grpId="0"/>
      <p:bldP spid="210" grpId="0"/>
      <p:bldP spid="211" grpId="0"/>
      <p:bldP spid="212" grpId="0"/>
      <p:bldP spid="213" grpId="0"/>
      <p:bldP spid="214" grpId="0"/>
      <p:bldP spid="215" grpId="0"/>
      <p:bldP spid="2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巨大的紅黑樹例子</a:t>
            </a:r>
          </a:p>
        </p:txBody>
      </p:sp>
      <p:sp>
        <p:nvSpPr>
          <p:cNvPr id="4" name="橢圓 3"/>
          <p:cNvSpPr/>
          <p:nvPr/>
        </p:nvSpPr>
        <p:spPr>
          <a:xfrm>
            <a:off x="4963809" y="1515534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26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475673" y="2274609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17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475088" y="2452316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8214453" y="3262335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47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6546664" y="3286922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6654676" y="4744637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35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7738556" y="4762107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39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7194736" y="3973175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38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5881545" y="4082730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28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1794547" y="3191494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14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4115718" y="3365399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21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952171" y="3997059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2628775" y="4114035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3607383" y="4101269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4760769" y="4096565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23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4029540" y="4744085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2145628" y="4864682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1264505" y="4831119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251520" y="4905139"/>
            <a:ext cx="648072" cy="64807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55" name="直線接點 54"/>
          <p:cNvCxnSpPr>
            <a:stCxn id="4" idx="6"/>
            <a:endCxn id="6" idx="0"/>
          </p:cNvCxnSpPr>
          <p:nvPr/>
        </p:nvCxnSpPr>
        <p:spPr>
          <a:xfrm>
            <a:off x="5611881" y="1839570"/>
            <a:ext cx="2187243" cy="61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4" idx="2"/>
            <a:endCxn id="5" idx="7"/>
          </p:cNvCxnSpPr>
          <p:nvPr/>
        </p:nvCxnSpPr>
        <p:spPr>
          <a:xfrm flipH="1">
            <a:off x="3028837" y="1839570"/>
            <a:ext cx="1934972" cy="529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6" idx="5"/>
            <a:endCxn id="7" idx="1"/>
          </p:cNvCxnSpPr>
          <p:nvPr/>
        </p:nvCxnSpPr>
        <p:spPr>
          <a:xfrm>
            <a:off x="8028252" y="3005480"/>
            <a:ext cx="281109" cy="351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>
            <a:stCxn id="13" idx="4"/>
            <a:endCxn id="12" idx="0"/>
          </p:cNvCxnSpPr>
          <p:nvPr/>
        </p:nvCxnSpPr>
        <p:spPr>
          <a:xfrm>
            <a:off x="7518772" y="4621247"/>
            <a:ext cx="543820" cy="140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13" idx="4"/>
            <a:endCxn id="11" idx="0"/>
          </p:cNvCxnSpPr>
          <p:nvPr/>
        </p:nvCxnSpPr>
        <p:spPr>
          <a:xfrm flipH="1">
            <a:off x="6978712" y="4621247"/>
            <a:ext cx="540060" cy="123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10" idx="4"/>
            <a:endCxn id="13" idx="1"/>
          </p:cNvCxnSpPr>
          <p:nvPr/>
        </p:nvCxnSpPr>
        <p:spPr>
          <a:xfrm>
            <a:off x="6870700" y="3934994"/>
            <a:ext cx="418944" cy="133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10" idx="4"/>
            <a:endCxn id="14" idx="0"/>
          </p:cNvCxnSpPr>
          <p:nvPr/>
        </p:nvCxnSpPr>
        <p:spPr>
          <a:xfrm flipH="1">
            <a:off x="6205581" y="3934994"/>
            <a:ext cx="665119" cy="14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橢圓 113"/>
          <p:cNvSpPr/>
          <p:nvPr/>
        </p:nvSpPr>
        <p:spPr>
          <a:xfrm>
            <a:off x="-49510" y="5553211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7" name="直線接點 116"/>
          <p:cNvCxnSpPr>
            <a:stCxn id="22" idx="4"/>
            <a:endCxn id="26" idx="1"/>
          </p:cNvCxnSpPr>
          <p:nvPr/>
        </p:nvCxnSpPr>
        <p:spPr>
          <a:xfrm>
            <a:off x="4439754" y="4013471"/>
            <a:ext cx="415923" cy="17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22" idx="4"/>
            <a:endCxn id="25" idx="0"/>
          </p:cNvCxnSpPr>
          <p:nvPr/>
        </p:nvCxnSpPr>
        <p:spPr>
          <a:xfrm flipH="1">
            <a:off x="3931419" y="4013471"/>
            <a:ext cx="508335" cy="8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5" idx="4"/>
            <a:endCxn id="22" idx="1"/>
          </p:cNvCxnSpPr>
          <p:nvPr/>
        </p:nvCxnSpPr>
        <p:spPr>
          <a:xfrm>
            <a:off x="2799709" y="2922681"/>
            <a:ext cx="1410917" cy="537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5" idx="4"/>
            <a:endCxn id="21" idx="7"/>
          </p:cNvCxnSpPr>
          <p:nvPr/>
        </p:nvCxnSpPr>
        <p:spPr>
          <a:xfrm flipH="1">
            <a:off x="2347711" y="2922681"/>
            <a:ext cx="451998" cy="363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21" idx="4"/>
            <a:endCxn id="24" idx="1"/>
          </p:cNvCxnSpPr>
          <p:nvPr/>
        </p:nvCxnSpPr>
        <p:spPr>
          <a:xfrm>
            <a:off x="2118583" y="3839566"/>
            <a:ext cx="605100" cy="369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21" idx="4"/>
            <a:endCxn id="23" idx="7"/>
          </p:cNvCxnSpPr>
          <p:nvPr/>
        </p:nvCxnSpPr>
        <p:spPr>
          <a:xfrm flipH="1">
            <a:off x="1505335" y="3839566"/>
            <a:ext cx="613248" cy="252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>
            <a:stCxn id="23" idx="4"/>
            <a:endCxn id="39" idx="0"/>
          </p:cNvCxnSpPr>
          <p:nvPr/>
        </p:nvCxnSpPr>
        <p:spPr>
          <a:xfrm>
            <a:off x="1276207" y="4645131"/>
            <a:ext cx="312334" cy="185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>
            <a:stCxn id="23" idx="4"/>
            <a:endCxn id="42" idx="7"/>
          </p:cNvCxnSpPr>
          <p:nvPr/>
        </p:nvCxnSpPr>
        <p:spPr>
          <a:xfrm flipH="1">
            <a:off x="804684" y="4645131"/>
            <a:ext cx="471523" cy="354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>
            <a:stCxn id="10" idx="7"/>
            <a:endCxn id="6" idx="3"/>
          </p:cNvCxnSpPr>
          <p:nvPr/>
        </p:nvCxnSpPr>
        <p:spPr>
          <a:xfrm flipV="1">
            <a:off x="7099828" y="3005480"/>
            <a:ext cx="470168" cy="37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>
            <a:stCxn id="24" idx="4"/>
            <a:endCxn id="35" idx="0"/>
          </p:cNvCxnSpPr>
          <p:nvPr/>
        </p:nvCxnSpPr>
        <p:spPr>
          <a:xfrm flipH="1">
            <a:off x="2469664" y="4762107"/>
            <a:ext cx="483147" cy="10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>
            <a:stCxn id="42" idx="4"/>
            <a:endCxn id="114" idx="0"/>
          </p:cNvCxnSpPr>
          <p:nvPr/>
        </p:nvCxnSpPr>
        <p:spPr>
          <a:xfrm flipH="1">
            <a:off x="274526" y="5553211"/>
            <a:ext cx="301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字方塊 191"/>
          <p:cNvSpPr txBox="1"/>
          <p:nvPr/>
        </p:nvSpPr>
        <p:spPr>
          <a:xfrm>
            <a:off x="8669000" y="3021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6274840" y="335724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94" name="文字方塊 193"/>
          <p:cNvSpPr txBox="1"/>
          <p:nvPr/>
        </p:nvSpPr>
        <p:spPr>
          <a:xfrm>
            <a:off x="8386628" y="49645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7229910" y="50371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7599129" y="371339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197" name="文字方塊 196"/>
          <p:cNvSpPr txBox="1"/>
          <p:nvPr/>
        </p:nvSpPr>
        <p:spPr>
          <a:xfrm>
            <a:off x="5737114" y="38727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7966560" y="222454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5467450" y="12594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5305962" y="39118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1" name="文字方塊 200"/>
          <p:cNvSpPr txBox="1"/>
          <p:nvPr/>
        </p:nvSpPr>
        <p:spPr>
          <a:xfrm>
            <a:off x="4660423" y="318136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2774343" y="19198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1523097" y="32145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4" name="文字方塊 203"/>
          <p:cNvSpPr txBox="1"/>
          <p:nvPr/>
        </p:nvSpPr>
        <p:spPr>
          <a:xfrm>
            <a:off x="3063205" y="386459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4503284" y="518871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07" name="直線接點 206"/>
          <p:cNvCxnSpPr>
            <a:stCxn id="25" idx="5"/>
            <a:endCxn id="27" idx="0"/>
          </p:cNvCxnSpPr>
          <p:nvPr/>
        </p:nvCxnSpPr>
        <p:spPr>
          <a:xfrm>
            <a:off x="4160547" y="4654433"/>
            <a:ext cx="193029" cy="89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字方塊 209"/>
          <p:cNvSpPr txBox="1"/>
          <p:nvPr/>
        </p:nvSpPr>
        <p:spPr>
          <a:xfrm>
            <a:off x="3524254" y="39073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1" name="文字方塊 210"/>
          <p:cNvSpPr txBox="1"/>
          <p:nvPr/>
        </p:nvSpPr>
        <p:spPr>
          <a:xfrm>
            <a:off x="2007109" y="46544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2" name="文字方塊 211"/>
          <p:cNvSpPr txBox="1"/>
          <p:nvPr/>
        </p:nvSpPr>
        <p:spPr>
          <a:xfrm>
            <a:off x="792372" y="38396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13" name="文字方塊 212"/>
          <p:cNvSpPr txBox="1"/>
          <p:nvPr/>
        </p:nvSpPr>
        <p:spPr>
          <a:xfrm>
            <a:off x="1703821" y="46544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4" name="文字方塊 213"/>
          <p:cNvSpPr txBox="1"/>
          <p:nvPr/>
        </p:nvSpPr>
        <p:spPr>
          <a:xfrm>
            <a:off x="107089" y="4730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5" name="文字方塊 214"/>
          <p:cNvSpPr txBox="1"/>
          <p:nvPr/>
        </p:nvSpPr>
        <p:spPr>
          <a:xfrm>
            <a:off x="-46579" y="527536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6" name="文字方塊 215"/>
          <p:cNvSpPr txBox="1"/>
          <p:nvPr/>
        </p:nvSpPr>
        <p:spPr>
          <a:xfrm>
            <a:off x="6585555" y="1059413"/>
            <a:ext cx="115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bh</a:t>
            </a:r>
            <a:r>
              <a:rPr lang="en-US" altLang="zh-TW" sz="2000" dirty="0"/>
              <a:t>(x</a:t>
            </a:r>
            <a:r>
              <a:rPr lang="en-US" altLang="zh-TW" dirty="0"/>
              <a:t>)</a:t>
            </a:r>
            <a:r>
              <a:rPr lang="zh-TW" altLang="en-US" dirty="0"/>
              <a:t>們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3211274" y="6405505"/>
            <a:ext cx="3246003" cy="3600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nil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>
            <a:off x="2572696" y="5854786"/>
            <a:ext cx="4565961" cy="468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5229225" y="314325"/>
            <a:ext cx="3857625" cy="6391275"/>
          </a:xfrm>
          <a:custGeom>
            <a:avLst/>
            <a:gdLst>
              <a:gd name="connsiteX0" fmla="*/ 47625 w 3857625"/>
              <a:gd name="connsiteY0" fmla="*/ 1171575 h 6391275"/>
              <a:gd name="connsiteX1" fmla="*/ 38100 w 3857625"/>
              <a:gd name="connsiteY1" fmla="*/ 1028700 h 6391275"/>
              <a:gd name="connsiteX2" fmla="*/ 0 w 3857625"/>
              <a:gd name="connsiteY2" fmla="*/ 809625 h 6391275"/>
              <a:gd name="connsiteX3" fmla="*/ 19050 w 3857625"/>
              <a:gd name="connsiteY3" fmla="*/ 676275 h 6391275"/>
              <a:gd name="connsiteX4" fmla="*/ 66675 w 3857625"/>
              <a:gd name="connsiteY4" fmla="*/ 552450 h 6391275"/>
              <a:gd name="connsiteX5" fmla="*/ 161925 w 3857625"/>
              <a:gd name="connsiteY5" fmla="*/ 428625 h 6391275"/>
              <a:gd name="connsiteX6" fmla="*/ 238125 w 3857625"/>
              <a:gd name="connsiteY6" fmla="*/ 352425 h 6391275"/>
              <a:gd name="connsiteX7" fmla="*/ 581025 w 3857625"/>
              <a:gd name="connsiteY7" fmla="*/ 142875 h 6391275"/>
              <a:gd name="connsiteX8" fmla="*/ 752475 w 3857625"/>
              <a:gd name="connsiteY8" fmla="*/ 104775 h 6391275"/>
              <a:gd name="connsiteX9" fmla="*/ 1228725 w 3857625"/>
              <a:gd name="connsiteY9" fmla="*/ 9525 h 6391275"/>
              <a:gd name="connsiteX10" fmla="*/ 1485900 w 3857625"/>
              <a:gd name="connsiteY10" fmla="*/ 0 h 6391275"/>
              <a:gd name="connsiteX11" fmla="*/ 1828800 w 3857625"/>
              <a:gd name="connsiteY11" fmla="*/ 28575 h 6391275"/>
              <a:gd name="connsiteX12" fmla="*/ 1895475 w 3857625"/>
              <a:gd name="connsiteY12" fmla="*/ 47625 h 6391275"/>
              <a:gd name="connsiteX13" fmla="*/ 2105025 w 3857625"/>
              <a:gd name="connsiteY13" fmla="*/ 133350 h 6391275"/>
              <a:gd name="connsiteX14" fmla="*/ 2419350 w 3857625"/>
              <a:gd name="connsiteY14" fmla="*/ 209550 h 6391275"/>
              <a:gd name="connsiteX15" fmla="*/ 2466975 w 3857625"/>
              <a:gd name="connsiteY15" fmla="*/ 238125 h 6391275"/>
              <a:gd name="connsiteX16" fmla="*/ 2657475 w 3857625"/>
              <a:gd name="connsiteY16" fmla="*/ 314325 h 6391275"/>
              <a:gd name="connsiteX17" fmla="*/ 2771775 w 3857625"/>
              <a:gd name="connsiteY17" fmla="*/ 381000 h 6391275"/>
              <a:gd name="connsiteX18" fmla="*/ 2933700 w 3857625"/>
              <a:gd name="connsiteY18" fmla="*/ 495300 h 6391275"/>
              <a:gd name="connsiteX19" fmla="*/ 2971800 w 3857625"/>
              <a:gd name="connsiteY19" fmla="*/ 533400 h 6391275"/>
              <a:gd name="connsiteX20" fmla="*/ 3019425 w 3857625"/>
              <a:gd name="connsiteY20" fmla="*/ 619125 h 6391275"/>
              <a:gd name="connsiteX21" fmla="*/ 3057525 w 3857625"/>
              <a:gd name="connsiteY21" fmla="*/ 666750 h 6391275"/>
              <a:gd name="connsiteX22" fmla="*/ 3076575 w 3857625"/>
              <a:gd name="connsiteY22" fmla="*/ 714375 h 6391275"/>
              <a:gd name="connsiteX23" fmla="*/ 3238500 w 3857625"/>
              <a:gd name="connsiteY23" fmla="*/ 962025 h 6391275"/>
              <a:gd name="connsiteX24" fmla="*/ 3371850 w 3857625"/>
              <a:gd name="connsiteY24" fmla="*/ 1266825 h 6391275"/>
              <a:gd name="connsiteX25" fmla="*/ 3467100 w 3857625"/>
              <a:gd name="connsiteY25" fmla="*/ 1524000 h 6391275"/>
              <a:gd name="connsiteX26" fmla="*/ 3476625 w 3857625"/>
              <a:gd name="connsiteY26" fmla="*/ 1628775 h 6391275"/>
              <a:gd name="connsiteX27" fmla="*/ 3457575 w 3857625"/>
              <a:gd name="connsiteY27" fmla="*/ 1847850 h 6391275"/>
              <a:gd name="connsiteX28" fmla="*/ 3486150 w 3857625"/>
              <a:gd name="connsiteY28" fmla="*/ 2190750 h 6391275"/>
              <a:gd name="connsiteX29" fmla="*/ 3495675 w 3857625"/>
              <a:gd name="connsiteY29" fmla="*/ 2228850 h 6391275"/>
              <a:gd name="connsiteX30" fmla="*/ 3524250 w 3857625"/>
              <a:gd name="connsiteY30" fmla="*/ 2362200 h 6391275"/>
              <a:gd name="connsiteX31" fmla="*/ 3581400 w 3857625"/>
              <a:gd name="connsiteY31" fmla="*/ 2600325 h 6391275"/>
              <a:gd name="connsiteX32" fmla="*/ 3629025 w 3857625"/>
              <a:gd name="connsiteY32" fmla="*/ 2828925 h 6391275"/>
              <a:gd name="connsiteX33" fmla="*/ 3657600 w 3857625"/>
              <a:gd name="connsiteY33" fmla="*/ 2876550 h 6391275"/>
              <a:gd name="connsiteX34" fmla="*/ 3676650 w 3857625"/>
              <a:gd name="connsiteY34" fmla="*/ 2943225 h 6391275"/>
              <a:gd name="connsiteX35" fmla="*/ 3762375 w 3857625"/>
              <a:gd name="connsiteY35" fmla="*/ 3095625 h 6391275"/>
              <a:gd name="connsiteX36" fmla="*/ 3810000 w 3857625"/>
              <a:gd name="connsiteY36" fmla="*/ 3286125 h 6391275"/>
              <a:gd name="connsiteX37" fmla="*/ 3819525 w 3857625"/>
              <a:gd name="connsiteY37" fmla="*/ 3362325 h 6391275"/>
              <a:gd name="connsiteX38" fmla="*/ 3848100 w 3857625"/>
              <a:gd name="connsiteY38" fmla="*/ 3486150 h 6391275"/>
              <a:gd name="connsiteX39" fmla="*/ 3857625 w 3857625"/>
              <a:gd name="connsiteY39" fmla="*/ 3686175 h 6391275"/>
              <a:gd name="connsiteX40" fmla="*/ 3829050 w 3857625"/>
              <a:gd name="connsiteY40" fmla="*/ 4162425 h 6391275"/>
              <a:gd name="connsiteX41" fmla="*/ 3771900 w 3857625"/>
              <a:gd name="connsiteY41" fmla="*/ 4514850 h 6391275"/>
              <a:gd name="connsiteX42" fmla="*/ 3724275 w 3857625"/>
              <a:gd name="connsiteY42" fmla="*/ 4676775 h 6391275"/>
              <a:gd name="connsiteX43" fmla="*/ 3695700 w 3857625"/>
              <a:gd name="connsiteY43" fmla="*/ 4800600 h 6391275"/>
              <a:gd name="connsiteX44" fmla="*/ 3619500 w 3857625"/>
              <a:gd name="connsiteY44" fmla="*/ 5029200 h 6391275"/>
              <a:gd name="connsiteX45" fmla="*/ 3552825 w 3857625"/>
              <a:gd name="connsiteY45" fmla="*/ 5267325 h 6391275"/>
              <a:gd name="connsiteX46" fmla="*/ 3429000 w 3857625"/>
              <a:gd name="connsiteY46" fmla="*/ 5600700 h 6391275"/>
              <a:gd name="connsiteX47" fmla="*/ 3381375 w 3857625"/>
              <a:gd name="connsiteY47" fmla="*/ 5772150 h 6391275"/>
              <a:gd name="connsiteX48" fmla="*/ 3295650 w 3857625"/>
              <a:gd name="connsiteY48" fmla="*/ 5934075 h 6391275"/>
              <a:gd name="connsiteX49" fmla="*/ 3209925 w 3857625"/>
              <a:gd name="connsiteY49" fmla="*/ 6076950 h 6391275"/>
              <a:gd name="connsiteX50" fmla="*/ 3076575 w 3857625"/>
              <a:gd name="connsiteY50" fmla="*/ 6153150 h 6391275"/>
              <a:gd name="connsiteX51" fmla="*/ 2743200 w 3857625"/>
              <a:gd name="connsiteY51" fmla="*/ 6267450 h 6391275"/>
              <a:gd name="connsiteX52" fmla="*/ 2276475 w 3857625"/>
              <a:gd name="connsiteY52" fmla="*/ 6324600 h 6391275"/>
              <a:gd name="connsiteX53" fmla="*/ 1743075 w 3857625"/>
              <a:gd name="connsiteY53" fmla="*/ 6372225 h 6391275"/>
              <a:gd name="connsiteX54" fmla="*/ 1666875 w 3857625"/>
              <a:gd name="connsiteY54" fmla="*/ 6381750 h 6391275"/>
              <a:gd name="connsiteX55" fmla="*/ 1552575 w 3857625"/>
              <a:gd name="connsiteY55" fmla="*/ 6391275 h 6391275"/>
              <a:gd name="connsiteX56" fmla="*/ 1504950 w 3857625"/>
              <a:gd name="connsiteY56" fmla="*/ 6381750 h 6391275"/>
              <a:gd name="connsiteX57" fmla="*/ 1476375 w 3857625"/>
              <a:gd name="connsiteY57" fmla="*/ 6362700 h 6391275"/>
              <a:gd name="connsiteX58" fmla="*/ 1371600 w 3857625"/>
              <a:gd name="connsiteY58" fmla="*/ 6353175 h 6391275"/>
              <a:gd name="connsiteX59" fmla="*/ 1257300 w 3857625"/>
              <a:gd name="connsiteY59" fmla="*/ 6343650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857625" h="6391275">
                <a:moveTo>
                  <a:pt x="47625" y="1171575"/>
                </a:moveTo>
                <a:cubicBezTo>
                  <a:pt x="44450" y="1123950"/>
                  <a:pt x="43011" y="1076177"/>
                  <a:pt x="38100" y="1028700"/>
                </a:cubicBezTo>
                <a:cubicBezTo>
                  <a:pt x="26879" y="920232"/>
                  <a:pt x="20988" y="904070"/>
                  <a:pt x="0" y="809625"/>
                </a:cubicBezTo>
                <a:cubicBezTo>
                  <a:pt x="2336" y="788597"/>
                  <a:pt x="8941" y="706602"/>
                  <a:pt x="19050" y="676275"/>
                </a:cubicBezTo>
                <a:cubicBezTo>
                  <a:pt x="33034" y="634322"/>
                  <a:pt x="48714" y="592861"/>
                  <a:pt x="66675" y="552450"/>
                </a:cubicBezTo>
                <a:cubicBezTo>
                  <a:pt x="87183" y="506307"/>
                  <a:pt x="129422" y="463295"/>
                  <a:pt x="161925" y="428625"/>
                </a:cubicBezTo>
                <a:cubicBezTo>
                  <a:pt x="186493" y="402419"/>
                  <a:pt x="211019" y="375996"/>
                  <a:pt x="238125" y="352425"/>
                </a:cubicBezTo>
                <a:cubicBezTo>
                  <a:pt x="334463" y="268652"/>
                  <a:pt x="452107" y="171523"/>
                  <a:pt x="581025" y="142875"/>
                </a:cubicBezTo>
                <a:lnTo>
                  <a:pt x="752475" y="104775"/>
                </a:lnTo>
                <a:cubicBezTo>
                  <a:pt x="1005189" y="44124"/>
                  <a:pt x="1012417" y="23946"/>
                  <a:pt x="1228725" y="9525"/>
                </a:cubicBezTo>
                <a:cubicBezTo>
                  <a:pt x="1314319" y="3819"/>
                  <a:pt x="1400175" y="3175"/>
                  <a:pt x="1485900" y="0"/>
                </a:cubicBezTo>
                <a:cubicBezTo>
                  <a:pt x="1600200" y="9525"/>
                  <a:pt x="1714871" y="15327"/>
                  <a:pt x="1828800" y="28575"/>
                </a:cubicBezTo>
                <a:cubicBezTo>
                  <a:pt x="1851760" y="31245"/>
                  <a:pt x="1873786" y="39634"/>
                  <a:pt x="1895475" y="47625"/>
                </a:cubicBezTo>
                <a:cubicBezTo>
                  <a:pt x="1901585" y="49876"/>
                  <a:pt x="2087238" y="128409"/>
                  <a:pt x="2105025" y="133350"/>
                </a:cubicBezTo>
                <a:cubicBezTo>
                  <a:pt x="2323271" y="193974"/>
                  <a:pt x="2218313" y="169343"/>
                  <a:pt x="2419350" y="209550"/>
                </a:cubicBezTo>
                <a:cubicBezTo>
                  <a:pt x="2435225" y="219075"/>
                  <a:pt x="2450224" y="230242"/>
                  <a:pt x="2466975" y="238125"/>
                </a:cubicBezTo>
                <a:cubicBezTo>
                  <a:pt x="2650293" y="324392"/>
                  <a:pt x="2513724" y="252718"/>
                  <a:pt x="2657475" y="314325"/>
                </a:cubicBezTo>
                <a:cubicBezTo>
                  <a:pt x="2706783" y="335457"/>
                  <a:pt x="2727347" y="350093"/>
                  <a:pt x="2771775" y="381000"/>
                </a:cubicBezTo>
                <a:cubicBezTo>
                  <a:pt x="2826010" y="418729"/>
                  <a:pt x="2886983" y="448583"/>
                  <a:pt x="2933700" y="495300"/>
                </a:cubicBezTo>
                <a:cubicBezTo>
                  <a:pt x="2946400" y="508000"/>
                  <a:pt x="2961577" y="518633"/>
                  <a:pt x="2971800" y="533400"/>
                </a:cubicBezTo>
                <a:cubicBezTo>
                  <a:pt x="2990407" y="560276"/>
                  <a:pt x="3001748" y="591628"/>
                  <a:pt x="3019425" y="619125"/>
                </a:cubicBezTo>
                <a:cubicBezTo>
                  <a:pt x="3030419" y="636226"/>
                  <a:pt x="3047065" y="649317"/>
                  <a:pt x="3057525" y="666750"/>
                </a:cubicBezTo>
                <a:cubicBezTo>
                  <a:pt x="3066322" y="681411"/>
                  <a:pt x="3068388" y="699365"/>
                  <a:pt x="3076575" y="714375"/>
                </a:cubicBezTo>
                <a:cubicBezTo>
                  <a:pt x="3162519" y="871939"/>
                  <a:pt x="3149370" y="847429"/>
                  <a:pt x="3238500" y="962025"/>
                </a:cubicBezTo>
                <a:cubicBezTo>
                  <a:pt x="3325671" y="1201744"/>
                  <a:pt x="3213261" y="903004"/>
                  <a:pt x="3371850" y="1266825"/>
                </a:cubicBezTo>
                <a:cubicBezTo>
                  <a:pt x="3418960" y="1374900"/>
                  <a:pt x="3434107" y="1425022"/>
                  <a:pt x="3467100" y="1524000"/>
                </a:cubicBezTo>
                <a:cubicBezTo>
                  <a:pt x="3470275" y="1558925"/>
                  <a:pt x="3477656" y="1593721"/>
                  <a:pt x="3476625" y="1628775"/>
                </a:cubicBezTo>
                <a:cubicBezTo>
                  <a:pt x="3474470" y="1702044"/>
                  <a:pt x="3456333" y="1774560"/>
                  <a:pt x="3457575" y="1847850"/>
                </a:cubicBezTo>
                <a:cubicBezTo>
                  <a:pt x="3459519" y="1962530"/>
                  <a:pt x="3474737" y="2076623"/>
                  <a:pt x="3486150" y="2190750"/>
                </a:cubicBezTo>
                <a:cubicBezTo>
                  <a:pt x="3487453" y="2203776"/>
                  <a:pt x="3492835" y="2216071"/>
                  <a:pt x="3495675" y="2228850"/>
                </a:cubicBezTo>
                <a:cubicBezTo>
                  <a:pt x="3505536" y="2273227"/>
                  <a:pt x="3514028" y="2317905"/>
                  <a:pt x="3524250" y="2362200"/>
                </a:cubicBezTo>
                <a:cubicBezTo>
                  <a:pt x="3542605" y="2441739"/>
                  <a:pt x="3564997" y="2520361"/>
                  <a:pt x="3581400" y="2600325"/>
                </a:cubicBezTo>
                <a:cubicBezTo>
                  <a:pt x="3606663" y="2723484"/>
                  <a:pt x="3586422" y="2722416"/>
                  <a:pt x="3629025" y="2828925"/>
                </a:cubicBezTo>
                <a:cubicBezTo>
                  <a:pt x="3635901" y="2846114"/>
                  <a:pt x="3648075" y="2860675"/>
                  <a:pt x="3657600" y="2876550"/>
                </a:cubicBezTo>
                <a:cubicBezTo>
                  <a:pt x="3663950" y="2898775"/>
                  <a:pt x="3666875" y="2922279"/>
                  <a:pt x="3676650" y="2943225"/>
                </a:cubicBezTo>
                <a:cubicBezTo>
                  <a:pt x="3776938" y="3158128"/>
                  <a:pt x="3675220" y="2883963"/>
                  <a:pt x="3762375" y="3095625"/>
                </a:cubicBezTo>
                <a:cubicBezTo>
                  <a:pt x="3791925" y="3167390"/>
                  <a:pt x="3797641" y="3207854"/>
                  <a:pt x="3810000" y="3286125"/>
                </a:cubicBezTo>
                <a:cubicBezTo>
                  <a:pt x="3813992" y="3311409"/>
                  <a:pt x="3814735" y="3337179"/>
                  <a:pt x="3819525" y="3362325"/>
                </a:cubicBezTo>
                <a:cubicBezTo>
                  <a:pt x="3827451" y="3403937"/>
                  <a:pt x="3838575" y="3444875"/>
                  <a:pt x="3848100" y="3486150"/>
                </a:cubicBezTo>
                <a:cubicBezTo>
                  <a:pt x="3851275" y="3552825"/>
                  <a:pt x="3857625" y="3619424"/>
                  <a:pt x="3857625" y="3686175"/>
                </a:cubicBezTo>
                <a:cubicBezTo>
                  <a:pt x="3857625" y="3830187"/>
                  <a:pt x="3849781" y="4014715"/>
                  <a:pt x="3829050" y="4162425"/>
                </a:cubicBezTo>
                <a:cubicBezTo>
                  <a:pt x="3812509" y="4280279"/>
                  <a:pt x="3805480" y="4400676"/>
                  <a:pt x="3771900" y="4514850"/>
                </a:cubicBezTo>
                <a:cubicBezTo>
                  <a:pt x="3756025" y="4568825"/>
                  <a:pt x="3738771" y="4622414"/>
                  <a:pt x="3724275" y="4676775"/>
                </a:cubicBezTo>
                <a:cubicBezTo>
                  <a:pt x="3713360" y="4717705"/>
                  <a:pt x="3707771" y="4759997"/>
                  <a:pt x="3695700" y="4800600"/>
                </a:cubicBezTo>
                <a:cubicBezTo>
                  <a:pt x="3672811" y="4877591"/>
                  <a:pt x="3643011" y="4952396"/>
                  <a:pt x="3619500" y="5029200"/>
                </a:cubicBezTo>
                <a:cubicBezTo>
                  <a:pt x="3595372" y="5108017"/>
                  <a:pt x="3578891" y="5189127"/>
                  <a:pt x="3552825" y="5267325"/>
                </a:cubicBezTo>
                <a:cubicBezTo>
                  <a:pt x="3515338" y="5379785"/>
                  <a:pt x="3457751" y="5485697"/>
                  <a:pt x="3429000" y="5600700"/>
                </a:cubicBezTo>
                <a:cubicBezTo>
                  <a:pt x="3419561" y="5638457"/>
                  <a:pt x="3395127" y="5741209"/>
                  <a:pt x="3381375" y="5772150"/>
                </a:cubicBezTo>
                <a:cubicBezTo>
                  <a:pt x="3356571" y="5827959"/>
                  <a:pt x="3325591" y="5880846"/>
                  <a:pt x="3295650" y="5934075"/>
                </a:cubicBezTo>
                <a:cubicBezTo>
                  <a:pt x="3268421" y="5982482"/>
                  <a:pt x="3244340" y="6033358"/>
                  <a:pt x="3209925" y="6076950"/>
                </a:cubicBezTo>
                <a:cubicBezTo>
                  <a:pt x="3193189" y="6098149"/>
                  <a:pt x="3093818" y="6145312"/>
                  <a:pt x="3076575" y="6153150"/>
                </a:cubicBezTo>
                <a:cubicBezTo>
                  <a:pt x="2966972" y="6202970"/>
                  <a:pt x="2864283" y="6246693"/>
                  <a:pt x="2743200" y="6267450"/>
                </a:cubicBezTo>
                <a:cubicBezTo>
                  <a:pt x="2588717" y="6293933"/>
                  <a:pt x="2432351" y="6308192"/>
                  <a:pt x="2276475" y="6324600"/>
                </a:cubicBezTo>
                <a:cubicBezTo>
                  <a:pt x="1876962" y="6366654"/>
                  <a:pt x="2352837" y="6318024"/>
                  <a:pt x="1743075" y="6372225"/>
                </a:cubicBezTo>
                <a:cubicBezTo>
                  <a:pt x="1717578" y="6374491"/>
                  <a:pt x="1692346" y="6379203"/>
                  <a:pt x="1666875" y="6381750"/>
                </a:cubicBezTo>
                <a:cubicBezTo>
                  <a:pt x="1628833" y="6385554"/>
                  <a:pt x="1590675" y="6388100"/>
                  <a:pt x="1552575" y="6391275"/>
                </a:cubicBezTo>
                <a:cubicBezTo>
                  <a:pt x="1536700" y="6388100"/>
                  <a:pt x="1520109" y="6387434"/>
                  <a:pt x="1504950" y="6381750"/>
                </a:cubicBezTo>
                <a:cubicBezTo>
                  <a:pt x="1494231" y="6377730"/>
                  <a:pt x="1487569" y="6365099"/>
                  <a:pt x="1476375" y="6362700"/>
                </a:cubicBezTo>
                <a:cubicBezTo>
                  <a:pt x="1442084" y="6355352"/>
                  <a:pt x="1406495" y="6356664"/>
                  <a:pt x="1371600" y="6353175"/>
                </a:cubicBezTo>
                <a:cubicBezTo>
                  <a:pt x="1265831" y="6342598"/>
                  <a:pt x="1318130" y="6343650"/>
                  <a:pt x="1257300" y="634365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80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來點證明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TW" altLang="en-US" b="1" dirty="0"/>
                  <a:t>定理</a:t>
                </a:r>
                <a:r>
                  <a:rPr lang="en-US" altLang="zh-TW" b="1" dirty="0"/>
                  <a:t>: </a:t>
                </a:r>
                <a:r>
                  <a:rPr lang="zh-TW" altLang="en-US" b="1" dirty="0"/>
                  <a:t>一個有</a:t>
                </a:r>
                <a:r>
                  <a:rPr lang="en-US" altLang="zh-TW" b="1" dirty="0"/>
                  <a:t>n</a:t>
                </a:r>
                <a:r>
                  <a:rPr lang="zh-TW" altLang="en-US" b="1" dirty="0"/>
                  <a:t>個</a:t>
                </a:r>
                <a:r>
                  <a:rPr lang="en-US" altLang="zh-TW" b="1" dirty="0"/>
                  <a:t>node</a:t>
                </a:r>
                <a:r>
                  <a:rPr lang="zh-TW" altLang="en-US" b="1" dirty="0"/>
                  <a:t>的紅黑樹</a:t>
                </a:r>
                <a:r>
                  <a:rPr lang="en-US" altLang="zh-TW" b="1" dirty="0"/>
                  <a:t>, </a:t>
                </a:r>
                <a:r>
                  <a:rPr lang="zh-TW" altLang="en-US" b="1" dirty="0"/>
                  <a:t>最高為</a:t>
                </a:r>
                <a:r>
                  <a:rPr lang="en-US" altLang="zh-TW" b="1" dirty="0"/>
                  <a:t>2 log(n+1)</a:t>
                </a:r>
              </a:p>
              <a:p>
                <a:r>
                  <a:rPr lang="zh-TW" altLang="en-US" dirty="0"/>
                  <a:t>第一步驟</a:t>
                </a:r>
                <a:r>
                  <a:rPr lang="en-US" altLang="zh-TW" dirty="0"/>
                  <a:t>: </a:t>
                </a:r>
                <a:r>
                  <a:rPr lang="zh-TW" altLang="en-US" dirty="0"/>
                  <a:t>證明</a:t>
                </a:r>
                <a:r>
                  <a:rPr lang="en-US" altLang="zh-TW" dirty="0"/>
                  <a:t>node x</a:t>
                </a:r>
                <a:r>
                  <a:rPr lang="zh-TW" altLang="en-US" dirty="0"/>
                  <a:t>底下的</a:t>
                </a:r>
                <a:r>
                  <a:rPr lang="en-US" altLang="zh-TW" dirty="0" err="1"/>
                  <a:t>subtree</a:t>
                </a:r>
                <a:r>
                  <a:rPr lang="zh-TW" altLang="en-US" dirty="0"/>
                  <a:t>最少有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𝑏h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TW" altLang="en-US" dirty="0"/>
                  <a:t>個</a:t>
                </a:r>
                <a:r>
                  <a:rPr lang="en-US" altLang="zh-TW" dirty="0"/>
                  <a:t>internal node</a:t>
                </a:r>
              </a:p>
              <a:p>
                <a:r>
                  <a:rPr lang="zh-TW" altLang="en-US" dirty="0"/>
                  <a:t>歸納法證明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 </a:t>
                </a:r>
                <a:r>
                  <a:rPr lang="zh-TW" altLang="en-US" dirty="0"/>
                  <a:t>當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height</a:t>
                </a:r>
                <a:r>
                  <a:rPr lang="zh-TW" altLang="en-US" dirty="0"/>
                  <a:t>為</a:t>
                </a:r>
                <a:r>
                  <a:rPr lang="en-US" altLang="zh-TW" dirty="0"/>
                  <a:t>0, </a:t>
                </a:r>
                <a:r>
                  <a:rPr lang="zh-TW" altLang="en-US" dirty="0"/>
                  <a:t>則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是個葉子</a:t>
                </a:r>
                <a:r>
                  <a:rPr lang="en-US" altLang="zh-TW" dirty="0"/>
                  <a:t>. </a:t>
                </a:r>
                <a:r>
                  <a:rPr lang="en-US" altLang="zh-TW" dirty="0" err="1"/>
                  <a:t>bh</a:t>
                </a:r>
                <a:r>
                  <a:rPr lang="en-US" altLang="zh-TW" dirty="0"/>
                  <a:t>(x)=0.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−1=0</m:t>
                    </m:r>
                  </m:oMath>
                </a14:m>
                <a:r>
                  <a:rPr lang="en-US" altLang="zh-TW" dirty="0"/>
                  <a:t>. </a:t>
                </a:r>
                <a:r>
                  <a:rPr lang="zh-TW" altLang="en-US" dirty="0"/>
                  <a:t>的確以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為</a:t>
                </a:r>
                <a:r>
                  <a:rPr lang="en-US" altLang="zh-TW" dirty="0"/>
                  <a:t>root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subtree</a:t>
                </a:r>
                <a:r>
                  <a:rPr lang="zh-TW" altLang="en-US" dirty="0"/>
                  <a:t>有</a:t>
                </a:r>
                <a:r>
                  <a:rPr lang="en-US" altLang="zh-TW" dirty="0"/>
                  <a:t>0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internal node.</a:t>
                </a:r>
              </a:p>
              <a:p>
                <a:r>
                  <a:rPr lang="en-US" altLang="zh-TW" dirty="0"/>
                  <a:t>2. </a:t>
                </a:r>
                <a:r>
                  <a:rPr lang="zh-TW" altLang="en-US" dirty="0"/>
                  <a:t>假設當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height</a:t>
                </a:r>
                <a:r>
                  <a:rPr lang="zh-TW" altLang="en-US" dirty="0"/>
                  <a:t>為正整數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且是一個有兩個</a:t>
                </a:r>
                <a:r>
                  <a:rPr lang="en-US" altLang="zh-TW" dirty="0"/>
                  <a:t>children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internal node. </a:t>
                </a:r>
                <a:r>
                  <a:rPr lang="zh-TW" altLang="en-US" dirty="0"/>
                  <a:t>每個小孩的</a:t>
                </a:r>
                <a:r>
                  <a:rPr lang="en-US" altLang="zh-TW" dirty="0"/>
                  <a:t>black height</a:t>
                </a:r>
                <a:r>
                  <a:rPr lang="zh-TW" altLang="en-US" dirty="0"/>
                  <a:t>為</a:t>
                </a:r>
                <a:r>
                  <a:rPr lang="en-US" altLang="zh-TW" dirty="0" err="1"/>
                  <a:t>bh</a:t>
                </a:r>
                <a:r>
                  <a:rPr lang="en-US" altLang="zh-TW" dirty="0"/>
                  <a:t>(x)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如果小孩是紅的</a:t>
                </a:r>
                <a:r>
                  <a:rPr lang="en-US" altLang="zh-TW" dirty="0"/>
                  <a:t>) or </a:t>
                </a:r>
                <a:r>
                  <a:rPr lang="en-US" altLang="zh-TW" dirty="0" err="1"/>
                  <a:t>bh</a:t>
                </a:r>
                <a:r>
                  <a:rPr lang="en-US" altLang="zh-TW" dirty="0"/>
                  <a:t>(x)-1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如果小孩是黑的</a:t>
                </a:r>
                <a:r>
                  <a:rPr lang="en-US" altLang="zh-TW" dirty="0"/>
                  <a:t>)</a:t>
                </a:r>
              </a:p>
              <a:p>
                <a:r>
                  <a:rPr lang="zh-TW" altLang="en-US" dirty="0"/>
                  <a:t>假設小孩的</a:t>
                </a:r>
                <a:r>
                  <a:rPr lang="en-US" altLang="zh-TW" dirty="0" err="1"/>
                  <a:t>subtree</a:t>
                </a:r>
                <a:r>
                  <a:rPr lang="zh-TW" altLang="en-US" dirty="0"/>
                  <a:t>都至少有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𝑏h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TW" altLang="en-US" dirty="0"/>
                  <a:t>個</a:t>
                </a:r>
                <a:r>
                  <a:rPr lang="en-US" altLang="zh-TW" dirty="0"/>
                  <a:t>internal node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en-US" altLang="zh-TW" dirty="0"/>
                  <a:t>3. </a:t>
                </a:r>
                <a:r>
                  <a:rPr lang="zh-TW" altLang="en-US" dirty="0"/>
                  <a:t>則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底下的</a:t>
                </a:r>
                <a:r>
                  <a:rPr lang="en-US" altLang="zh-TW" dirty="0" err="1"/>
                  <a:t>subtree</a:t>
                </a:r>
                <a:r>
                  <a:rPr lang="zh-TW" altLang="en-US" dirty="0"/>
                  <a:t>應該有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𝑏h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−1</m:t>
                    </m:r>
                    <m:r>
                      <a:rPr lang="en-US" altLang="zh-TW" b="0" i="1" smtClean="0">
                        <a:latin typeface="Cambria Math"/>
                      </a:rPr>
                      <m:t>)+(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𝑏h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−1</m:t>
                    </m:r>
                    <m:r>
                      <a:rPr lang="en-US" altLang="zh-TW" b="0" i="0" smtClean="0">
                        <a:latin typeface="Cambria Math"/>
                      </a:rPr>
                      <m:t>)+1=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𝑏h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成功了</a:t>
                </a:r>
                <a:r>
                  <a:rPr lang="en-US" altLang="zh-TW" dirty="0"/>
                  <a:t>!)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1875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80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來點證明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“4. </a:t>
                </a:r>
                <a:r>
                  <a:rPr lang="zh-TW" altLang="en-US" dirty="0"/>
                  <a:t>如果一個</a:t>
                </a:r>
                <a:r>
                  <a:rPr lang="en-US" altLang="zh-TW" dirty="0"/>
                  <a:t>node</a:t>
                </a:r>
                <a:r>
                  <a:rPr lang="zh-TW" altLang="en-US" dirty="0"/>
                  <a:t>是紅的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則它的</a:t>
                </a:r>
                <a:r>
                  <a:rPr lang="en-US" altLang="zh-TW" dirty="0"/>
                  <a:t>children</a:t>
                </a:r>
                <a:r>
                  <a:rPr lang="zh-TW" altLang="en-US" dirty="0"/>
                  <a:t>都是黑的</a:t>
                </a:r>
                <a:r>
                  <a:rPr lang="en-US" altLang="zh-TW" dirty="0"/>
                  <a:t>”</a:t>
                </a:r>
              </a:p>
              <a:p>
                <a:r>
                  <a:rPr lang="zh-TW" altLang="en-US" dirty="0"/>
                  <a:t>另外一種解釋</a:t>
                </a:r>
                <a:r>
                  <a:rPr lang="en-US" altLang="zh-TW" dirty="0"/>
                  <a:t>:</a:t>
                </a:r>
              </a:p>
              <a:p>
                <a:r>
                  <a:rPr lang="zh-TW" altLang="en-US" dirty="0"/>
                  <a:t>從任一</a:t>
                </a:r>
                <a:r>
                  <a:rPr lang="en-US" altLang="zh-TW" dirty="0"/>
                  <a:t>node (</a:t>
                </a:r>
                <a:r>
                  <a:rPr lang="zh-TW" altLang="en-US" dirty="0"/>
                  <a:t>不含自己</a:t>
                </a:r>
                <a:r>
                  <a:rPr lang="en-US" altLang="zh-TW" dirty="0"/>
                  <a:t>) </a:t>
                </a:r>
                <a:r>
                  <a:rPr lang="zh-TW" altLang="en-US" dirty="0"/>
                  <a:t>到</a:t>
                </a:r>
                <a:r>
                  <a:rPr lang="en-US" altLang="zh-TW" dirty="0"/>
                  <a:t>leaf, </a:t>
                </a:r>
                <a:r>
                  <a:rPr lang="zh-TW" altLang="en-US" dirty="0"/>
                  <a:t>至少一半以上的</a:t>
                </a:r>
                <a:r>
                  <a:rPr lang="en-US" altLang="zh-TW" dirty="0"/>
                  <a:t>node</a:t>
                </a:r>
                <a:r>
                  <a:rPr lang="zh-TW" altLang="en-US" dirty="0"/>
                  <a:t>是黑的</a:t>
                </a:r>
                <a:endParaRPr lang="en-US" altLang="zh-TW" dirty="0"/>
              </a:p>
              <a:p>
                <a:r>
                  <a:rPr lang="zh-TW" altLang="en-US" dirty="0"/>
                  <a:t>假設</a:t>
                </a:r>
                <a:r>
                  <a:rPr lang="en-US" altLang="zh-TW" dirty="0"/>
                  <a:t>h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tree</a:t>
                </a:r>
                <a:r>
                  <a:rPr lang="zh-TW" altLang="en-US" dirty="0"/>
                  <a:t>的高度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則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𝑏h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𝑟𝑜𝑜𝑡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“node x</a:t>
                </a:r>
                <a:r>
                  <a:rPr lang="zh-TW" altLang="en-US" dirty="0"/>
                  <a:t>底下的</a:t>
                </a:r>
                <a:r>
                  <a:rPr lang="en-US" altLang="zh-TW" dirty="0" err="1"/>
                  <a:t>subtree</a:t>
                </a:r>
                <a:r>
                  <a:rPr lang="zh-TW" altLang="en-US" dirty="0"/>
                  <a:t>最少有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𝑏h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/>
                      </a:rPr>
                      <m:t>−1</m:t>
                    </m:r>
                  </m:oMath>
                </a14:m>
                <a:r>
                  <a:rPr lang="zh-TW" altLang="en-US" dirty="0"/>
                  <a:t>個</a:t>
                </a:r>
                <a:r>
                  <a:rPr lang="en-US" altLang="zh-TW" dirty="0"/>
                  <a:t>internal node”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第二步驟</a:t>
                </a:r>
                <a:r>
                  <a:rPr lang="en-US" altLang="zh-TW" dirty="0"/>
                  <a:t>: root</a:t>
                </a:r>
                <a:r>
                  <a:rPr lang="zh-TW" altLang="en-US" dirty="0"/>
                  <a:t>底下至少有多少個</a:t>
                </a:r>
                <a:r>
                  <a:rPr lang="en-US" altLang="zh-TW" dirty="0"/>
                  <a:t>node?</a:t>
                </a:r>
              </a:p>
              <a:p>
                <a:r>
                  <a:rPr lang="en-US" altLang="zh-TW" dirty="0"/>
                  <a:t>root</a:t>
                </a:r>
                <a:r>
                  <a:rPr lang="zh-TW" altLang="en-US" dirty="0"/>
                  <a:t>底下最少有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𝑏h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charset="0"/>
                              </a:rPr>
                              <m:t>𝑟𝑜𝑜𝑡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1≥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TW" altLang="en-US" dirty="0"/>
                  <a:t>個</a:t>
                </a:r>
                <a:r>
                  <a:rPr lang="en-US" altLang="zh-TW" dirty="0"/>
                  <a:t>node.</a:t>
                </a:r>
              </a:p>
              <a:p>
                <a:r>
                  <a:rPr lang="zh-TW" altLang="en-US" dirty="0"/>
                  <a:t>假設</a:t>
                </a:r>
                <a:r>
                  <a:rPr lang="en-US" altLang="zh-TW" dirty="0"/>
                  <a:t>node</a:t>
                </a:r>
                <a:r>
                  <a:rPr lang="zh-TW" altLang="en-US" dirty="0"/>
                  <a:t>個數為</a:t>
                </a:r>
                <a:r>
                  <a:rPr lang="en-US" altLang="zh-TW" dirty="0"/>
                  <a:t>n, </a:t>
                </a:r>
                <a:r>
                  <a:rPr lang="zh-TW" altLang="en-US" dirty="0"/>
                  <a:t>則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TW" i="1">
                        <a:latin typeface="Cambria Math"/>
                      </a:rPr>
                      <m:t>−1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h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≤2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  <a:sym typeface="Wingdings" pitchFamily="2" charset="2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sym typeface="Wingdings" pitchFamily="2" charset="2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  <a:sym typeface="Wingdings" pitchFamily="2" charset="2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TW" dirty="0"/>
                  <a:t>. </a:t>
                </a:r>
                <a:r>
                  <a:rPr lang="zh-TW" altLang="en-US" dirty="0"/>
                  <a:t>耶</a:t>
                </a:r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9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312-CA8C-4E2F-B64A-55607B51188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89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3124</TotalTime>
  <Words>2838</Words>
  <Application>Microsoft Macintosh PowerPoint</Application>
  <PresentationFormat>On-screen Show (4:3)</PresentationFormat>
  <Paragraphs>738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Consolas</vt:lpstr>
      <vt:lpstr>Corbel</vt:lpstr>
      <vt:lpstr>Courier New</vt:lpstr>
      <vt:lpstr>清晰度</vt:lpstr>
      <vt:lpstr>紅黑樹</vt:lpstr>
      <vt:lpstr>紅黑樹</vt:lpstr>
      <vt:lpstr>紅黑樹</vt:lpstr>
      <vt:lpstr>黑高度</vt:lpstr>
      <vt:lpstr>Representation</vt:lpstr>
      <vt:lpstr>巨大的紅黑樹例子</vt:lpstr>
      <vt:lpstr>巨大的紅黑樹例子</vt:lpstr>
      <vt:lpstr>來點證明</vt:lpstr>
      <vt:lpstr>來點證明</vt:lpstr>
      <vt:lpstr>以上證明…</vt:lpstr>
      <vt:lpstr>Rotate</vt:lpstr>
      <vt:lpstr>來個例子: Left-Rotate(T,x)</vt:lpstr>
      <vt:lpstr>Pseudo-code: Left-Rotate(T,x)</vt:lpstr>
      <vt:lpstr>Insertion</vt:lpstr>
      <vt:lpstr>會違反那些規則呢?</vt:lpstr>
      <vt:lpstr>情形一: 你的叔叔是紅的</vt:lpstr>
      <vt:lpstr>情形一: 你的叔叔是紅的</vt:lpstr>
      <vt:lpstr>情形二與三: 你的叔叔是黑的</vt:lpstr>
      <vt:lpstr>練習時間</vt:lpstr>
      <vt:lpstr>Pseudo-code: 插入後修理R-B tree </vt:lpstr>
      <vt:lpstr>要花多少時間呢?</vt:lpstr>
      <vt:lpstr>如何刪掉一個node? (binary search tree 複習)</vt:lpstr>
      <vt:lpstr>如何刪掉一個node? (binary search tree 複習)</vt:lpstr>
      <vt:lpstr>如何刪掉一個node? (binary search tree 複習)</vt:lpstr>
      <vt:lpstr>x, y, z的定義</vt:lpstr>
      <vt:lpstr>拿掉一個node, 什麼時候會違反規則?</vt:lpstr>
      <vt:lpstr>拿掉一個node, 什麼時候會違反規則?</vt:lpstr>
      <vt:lpstr>可能違反規則的情形</vt:lpstr>
      <vt:lpstr>x是”紅與黑”或”黑與黑”?</vt:lpstr>
      <vt:lpstr>情形一: 你的弟弟是紅的</vt:lpstr>
      <vt:lpstr>情形二：你的弟弟是黑的&amp; 你的姪子們都是黑的</vt:lpstr>
      <vt:lpstr>情形三: 你的弟弟是黑的&amp; 你的姪子們(弟弟的小孩)是左紅右黑</vt:lpstr>
      <vt:lpstr>情形四:你的弟弟是黑的&amp; 你的右邊姪子(弟弟的右邊小孩)是紅的</vt:lpstr>
      <vt:lpstr>Pseudo-code: 刪除後修理R-B tree</vt:lpstr>
      <vt:lpstr>Delete後調整要花多少時間?</vt:lpstr>
      <vt:lpstr>More reading…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Hsin-Mu Tsai</dc:creator>
  <cp:lastModifiedBy>Hsin-Mu Tsai</cp:lastModifiedBy>
  <cp:revision>82</cp:revision>
  <cp:lastPrinted>2017-05-16T03:47:55Z</cp:lastPrinted>
  <dcterms:created xsi:type="dcterms:W3CDTF">2010-12-30T13:16:51Z</dcterms:created>
  <dcterms:modified xsi:type="dcterms:W3CDTF">2019-05-07T04:28:30Z</dcterms:modified>
</cp:coreProperties>
</file>