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13" r:id="rId3"/>
    <p:sldId id="320" r:id="rId4"/>
    <p:sldId id="321" r:id="rId5"/>
    <p:sldId id="314" r:id="rId6"/>
    <p:sldId id="315" r:id="rId7"/>
    <p:sldId id="316" r:id="rId8"/>
    <p:sldId id="318" r:id="rId9"/>
    <p:sldId id="329" r:id="rId10"/>
    <p:sldId id="317" r:id="rId11"/>
    <p:sldId id="330" r:id="rId12"/>
    <p:sldId id="326" r:id="rId13"/>
    <p:sldId id="322" r:id="rId14"/>
    <p:sldId id="323" r:id="rId15"/>
    <p:sldId id="324" r:id="rId16"/>
    <p:sldId id="325" r:id="rId17"/>
    <p:sldId id="327" r:id="rId18"/>
    <p:sldId id="32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85885"/>
  </p:normalViewPr>
  <p:slideViewPr>
    <p:cSldViewPr>
      <p:cViewPr varScale="1">
        <p:scale>
          <a:sx n="105" d="100"/>
          <a:sy n="105" d="100"/>
        </p:scale>
        <p:origin x="20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Mu Tsai" userId="7730981_tp_dropbox" providerId="OAuth2" clId="{C88F6C9D-A890-D94D-9527-F3A072C41A6F}"/>
    <pc:docChg chg="custSel modSld">
      <pc:chgData name="Hsin-Mu Tsai" userId="7730981_tp_dropbox" providerId="OAuth2" clId="{C88F6C9D-A890-D94D-9527-F3A072C41A6F}" dt="2018-05-08T07:36:53.054" v="2" actId="7634"/>
      <pc:docMkLst>
        <pc:docMk/>
      </pc:docMkLst>
      <pc:sldChg chg="addSp">
        <pc:chgData name="Hsin-Mu Tsai" userId="7730981_tp_dropbox" providerId="OAuth2" clId="{C88F6C9D-A890-D94D-9527-F3A072C41A6F}" dt="2018-05-08T07:04:27.772" v="0" actId="7634"/>
        <pc:sldMkLst>
          <pc:docMk/>
          <pc:sldMk cId="3338849325" sldId="313"/>
        </pc:sldMkLst>
        <pc:inkChg chg="add">
          <ac:chgData name="Hsin-Mu Tsai" userId="7730981_tp_dropbox" providerId="OAuth2" clId="{C88F6C9D-A890-D94D-9527-F3A072C41A6F}" dt="2018-05-08T07:04:27.772" v="0" actId="7634"/>
          <ac:inkMkLst>
            <pc:docMk/>
            <pc:sldMk cId="3338849325" sldId="313"/>
            <ac:inkMk id="5" creationId="{C2B979B1-0F24-9144-86D3-3C93650F7C69}"/>
          </ac:inkMkLst>
        </pc:inkChg>
      </pc:sldChg>
      <pc:sldChg chg="addSp">
        <pc:chgData name="Hsin-Mu Tsai" userId="7730981_tp_dropbox" providerId="OAuth2" clId="{C88F6C9D-A890-D94D-9527-F3A072C41A6F}" dt="2018-05-08T07:04:27.772" v="0" actId="7634"/>
        <pc:sldMkLst>
          <pc:docMk/>
          <pc:sldMk cId="1789492105" sldId="316"/>
        </pc:sldMkLst>
        <pc:inkChg chg="add">
          <ac:chgData name="Hsin-Mu Tsai" userId="7730981_tp_dropbox" providerId="OAuth2" clId="{C88F6C9D-A890-D94D-9527-F3A072C41A6F}" dt="2018-05-08T07:04:27.772" v="0" actId="7634"/>
          <ac:inkMkLst>
            <pc:docMk/>
            <pc:sldMk cId="1789492105" sldId="316"/>
            <ac:inkMk id="3" creationId="{B3467F0D-F4EB-4342-82F3-549055EFF0E1}"/>
          </ac:inkMkLst>
        </pc:inkChg>
      </pc:sldChg>
      <pc:sldChg chg="addSp">
        <pc:chgData name="Hsin-Mu Tsai" userId="7730981_tp_dropbox" providerId="OAuth2" clId="{C88F6C9D-A890-D94D-9527-F3A072C41A6F}" dt="2018-05-08T07:04:27.772" v="0" actId="7634"/>
        <pc:sldMkLst>
          <pc:docMk/>
          <pc:sldMk cId="2491874675" sldId="320"/>
        </pc:sldMkLst>
        <pc:inkChg chg="add">
          <ac:chgData name="Hsin-Mu Tsai" userId="7730981_tp_dropbox" providerId="OAuth2" clId="{C88F6C9D-A890-D94D-9527-F3A072C41A6F}" dt="2018-05-08T07:04:27.772" v="0" actId="7634"/>
          <ac:inkMkLst>
            <pc:docMk/>
            <pc:sldMk cId="2491874675" sldId="320"/>
            <ac:inkMk id="10" creationId="{0DBEE264-5BB1-614A-9AB2-18A62E090BFC}"/>
          </ac:inkMkLst>
        </pc:inkChg>
      </pc:sldChg>
      <pc:sldChg chg="addSp">
        <pc:chgData name="Hsin-Mu Tsai" userId="7730981_tp_dropbox" providerId="OAuth2" clId="{C88F6C9D-A890-D94D-9527-F3A072C41A6F}" dt="2018-05-08T07:04:27.772" v="0" actId="7634"/>
        <pc:sldMkLst>
          <pc:docMk/>
          <pc:sldMk cId="414768693" sldId="321"/>
        </pc:sldMkLst>
        <pc:inkChg chg="add">
          <ac:chgData name="Hsin-Mu Tsai" userId="7730981_tp_dropbox" providerId="OAuth2" clId="{C88F6C9D-A890-D94D-9527-F3A072C41A6F}" dt="2018-05-08T07:04:27.772" v="0" actId="7634"/>
          <ac:inkMkLst>
            <pc:docMk/>
            <pc:sldMk cId="414768693" sldId="321"/>
            <ac:inkMk id="5" creationId="{104635F6-759A-7249-BFBA-E8C35111CF0E}"/>
          </ac:inkMkLst>
        </pc:inkChg>
      </pc:sldChg>
      <pc:sldChg chg="addSp">
        <pc:chgData name="Hsin-Mu Tsai" userId="7730981_tp_dropbox" providerId="OAuth2" clId="{C88F6C9D-A890-D94D-9527-F3A072C41A6F}" dt="2018-05-08T07:25:38.532" v="1" actId="7634"/>
        <pc:sldMkLst>
          <pc:docMk/>
          <pc:sldMk cId="2159934950" sldId="322"/>
        </pc:sldMkLst>
        <pc:inkChg chg="add">
          <ac:chgData name="Hsin-Mu Tsai" userId="7730981_tp_dropbox" providerId="OAuth2" clId="{C88F6C9D-A890-D94D-9527-F3A072C41A6F}" dt="2018-05-08T07:25:38.532" v="1" actId="7634"/>
          <ac:inkMkLst>
            <pc:docMk/>
            <pc:sldMk cId="2159934950" sldId="322"/>
            <ac:inkMk id="3" creationId="{DB2B4835-5225-AD44-854F-0778F14B4BFD}"/>
          </ac:inkMkLst>
        </pc:inkChg>
      </pc:sldChg>
      <pc:sldChg chg="addSp">
        <pc:chgData name="Hsin-Mu Tsai" userId="7730981_tp_dropbox" providerId="OAuth2" clId="{C88F6C9D-A890-D94D-9527-F3A072C41A6F}" dt="2018-05-08T07:25:38.532" v="1" actId="7634"/>
        <pc:sldMkLst>
          <pc:docMk/>
          <pc:sldMk cId="747081989" sldId="323"/>
        </pc:sldMkLst>
        <pc:inkChg chg="add">
          <ac:chgData name="Hsin-Mu Tsai" userId="7730981_tp_dropbox" providerId="OAuth2" clId="{C88F6C9D-A890-D94D-9527-F3A072C41A6F}" dt="2018-05-08T07:25:38.532" v="1" actId="7634"/>
          <ac:inkMkLst>
            <pc:docMk/>
            <pc:sldMk cId="747081989" sldId="323"/>
            <ac:inkMk id="3" creationId="{9A159C12-7B23-594A-90B9-1AC6183210C7}"/>
          </ac:inkMkLst>
        </pc:inkChg>
      </pc:sldChg>
      <pc:sldChg chg="addSp">
        <pc:chgData name="Hsin-Mu Tsai" userId="7730981_tp_dropbox" providerId="OAuth2" clId="{C88F6C9D-A890-D94D-9527-F3A072C41A6F}" dt="2018-05-08T07:36:53.054" v="2" actId="7634"/>
        <pc:sldMkLst>
          <pc:docMk/>
          <pc:sldMk cId="2886466338" sldId="324"/>
        </pc:sldMkLst>
        <pc:inkChg chg="add">
          <ac:chgData name="Hsin-Mu Tsai" userId="7730981_tp_dropbox" providerId="OAuth2" clId="{C88F6C9D-A890-D94D-9527-F3A072C41A6F}" dt="2018-05-08T07:36:53.054" v="2" actId="7634"/>
          <ac:inkMkLst>
            <pc:docMk/>
            <pc:sldMk cId="2886466338" sldId="324"/>
            <ac:inkMk id="13" creationId="{8353F6A5-1C35-8B4F-ACD0-4C7DB1B7C70B}"/>
          </ac:inkMkLst>
        </pc:inkChg>
      </pc:sldChg>
      <pc:sldChg chg="addSp">
        <pc:chgData name="Hsin-Mu Tsai" userId="7730981_tp_dropbox" providerId="OAuth2" clId="{C88F6C9D-A890-D94D-9527-F3A072C41A6F}" dt="2018-05-08T07:36:53.054" v="2" actId="7634"/>
        <pc:sldMkLst>
          <pc:docMk/>
          <pc:sldMk cId="2969476777" sldId="325"/>
        </pc:sldMkLst>
        <pc:inkChg chg="add">
          <ac:chgData name="Hsin-Mu Tsai" userId="7730981_tp_dropbox" providerId="OAuth2" clId="{C88F6C9D-A890-D94D-9527-F3A072C41A6F}" dt="2018-05-08T07:36:53.054" v="2" actId="7634"/>
          <ac:inkMkLst>
            <pc:docMk/>
            <pc:sldMk cId="2969476777" sldId="325"/>
            <ac:inkMk id="3" creationId="{685B3DCB-9FE2-254A-B1DF-62E41BBC8478}"/>
          </ac:inkMkLst>
        </pc:inkChg>
      </pc:sldChg>
      <pc:sldChg chg="addSp">
        <pc:chgData name="Hsin-Mu Tsai" userId="7730981_tp_dropbox" providerId="OAuth2" clId="{C88F6C9D-A890-D94D-9527-F3A072C41A6F}" dt="2018-05-08T07:25:38.532" v="1" actId="7634"/>
        <pc:sldMkLst>
          <pc:docMk/>
          <pc:sldMk cId="1118609761" sldId="326"/>
        </pc:sldMkLst>
        <pc:inkChg chg="add">
          <ac:chgData name="Hsin-Mu Tsai" userId="7730981_tp_dropbox" providerId="OAuth2" clId="{C88F6C9D-A890-D94D-9527-F3A072C41A6F}" dt="2018-05-08T07:25:38.532" v="1" actId="7634"/>
          <ac:inkMkLst>
            <pc:docMk/>
            <pc:sldMk cId="1118609761" sldId="326"/>
            <ac:inkMk id="7" creationId="{CC8F11C4-A8F9-C246-A61B-352A128968F9}"/>
          </ac:inkMkLst>
        </pc:inkChg>
      </pc:sldChg>
      <pc:sldChg chg="addSp">
        <pc:chgData name="Hsin-Mu Tsai" userId="7730981_tp_dropbox" providerId="OAuth2" clId="{C88F6C9D-A890-D94D-9527-F3A072C41A6F}" dt="2018-05-08T07:36:53.054" v="2" actId="7634"/>
        <pc:sldMkLst>
          <pc:docMk/>
          <pc:sldMk cId="769859867" sldId="327"/>
        </pc:sldMkLst>
        <pc:inkChg chg="add">
          <ac:chgData name="Hsin-Mu Tsai" userId="7730981_tp_dropbox" providerId="OAuth2" clId="{C88F6C9D-A890-D94D-9527-F3A072C41A6F}" dt="2018-05-08T07:36:53.054" v="2" actId="7634"/>
          <ac:inkMkLst>
            <pc:docMk/>
            <pc:sldMk cId="769859867" sldId="327"/>
            <ac:inkMk id="9" creationId="{3213FD0C-C61E-6946-A67D-BB29055EFAC0}"/>
          </ac:inkMkLst>
        </pc:inkChg>
      </pc:sldChg>
      <pc:sldChg chg="addSp">
        <pc:chgData name="Hsin-Mu Tsai" userId="7730981_tp_dropbox" providerId="OAuth2" clId="{C88F6C9D-A890-D94D-9527-F3A072C41A6F}" dt="2018-05-08T07:04:27.772" v="0" actId="7634"/>
        <pc:sldMkLst>
          <pc:docMk/>
          <pc:sldMk cId="665302038" sldId="330"/>
        </pc:sldMkLst>
        <pc:inkChg chg="add">
          <ac:chgData name="Hsin-Mu Tsai" userId="7730981_tp_dropbox" providerId="OAuth2" clId="{C88F6C9D-A890-D94D-9527-F3A072C41A6F}" dt="2018-05-08T07:04:27.772" v="0" actId="7634"/>
          <ac:inkMkLst>
            <pc:docMk/>
            <pc:sldMk cId="665302038" sldId="330"/>
            <ac:inkMk id="7" creationId="{D8DE8F78-DAB7-8D4A-B2C8-0B888A68D76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5-21T09:15:19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7565 11534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5F94D-A9D4-4370-86D9-6FCDB9474503}" type="datetimeFigureOut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9C536-8311-4254-A091-6055C7B87C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8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56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1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9C536-8311-4254-A091-6055C7B87C0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6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7AED-AEA0-405F-9736-870931F79528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3CC2-4956-4789-8FAB-F9F2E5CCD829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24D4-6ADE-4E17-BF0C-5AFD0C324020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6FEF-E3E0-42BB-B79C-DD9035A0817E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A5D1-FA92-4446-8F25-4C7E4D4B8A79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ACA-47A6-433B-AC13-3A0C2B3BD357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C6D-9C8C-4FE7-A5AB-03A9B2057B9F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3DAF-317D-4F7E-A0F7-9C4FBA3E6B4A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7014-0CCD-4494-9423-08AF771B174A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28FA-C661-4A73-B6A3-35BED8AEC364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FE80-A6DC-4F5B-974E-E61CD6CD24F1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F66ED-53B4-4B01-87C4-6838EB63DCA2}" type="datetime1">
              <a:rPr lang="zh-TW" altLang="en-US" smtClean="0"/>
              <a:t>2019/4/21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EF197C-0C1B-4C0B-87DE-7F6B73694D1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0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848600" cy="1927225"/>
          </a:xfrm>
        </p:spPr>
        <p:txBody>
          <a:bodyPr/>
          <a:lstStyle/>
          <a:p>
            <a:r>
              <a:rPr lang="en-US" altLang="zh-TW" dirty="0"/>
              <a:t>Sorting</a:t>
            </a:r>
            <a:br>
              <a:rPr lang="en-US" altLang="zh-TW" dirty="0"/>
            </a:br>
            <a:r>
              <a:rPr lang="en-US" altLang="zh-TW" dirty="0"/>
              <a:t>in Linear Time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Michael Tsai</a:t>
            </a:r>
          </a:p>
          <a:p>
            <a:r>
              <a:rPr lang="en-US" altLang="zh-TW" dirty="0"/>
              <a:t>2018/05/08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92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76056" y="332656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A: input array</a:t>
            </a:r>
          </a:p>
          <a:p>
            <a:r>
              <a:rPr lang="en-US" altLang="zh-TW" dirty="0"/>
              <a:t>n: input</a:t>
            </a:r>
            <a:r>
              <a:rPr lang="zh-TW" altLang="en-US" dirty="0"/>
              <a:t>總個數</a:t>
            </a:r>
            <a:endParaRPr lang="en-US" altLang="zh-TW" dirty="0"/>
          </a:p>
          <a:p>
            <a:r>
              <a:rPr lang="en-US" altLang="zh-TW" dirty="0"/>
              <a:t>B: output array</a:t>
            </a:r>
          </a:p>
          <a:p>
            <a:r>
              <a:rPr lang="en-US" altLang="zh-TW" dirty="0"/>
              <a:t>K: </a:t>
            </a:r>
            <a:r>
              <a:rPr lang="zh-TW" altLang="en-US" dirty="0"/>
              <a:t>可能出現的</a:t>
            </a:r>
            <a:r>
              <a:rPr lang="en-US" altLang="zh-TW" dirty="0"/>
              <a:t>input element</a:t>
            </a:r>
            <a:r>
              <a:rPr lang="zh-TW" altLang="en-US" dirty="0"/>
              <a:t>總數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004048" y="3068960"/>
            <a:ext cx="36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Counting: </a:t>
            </a:r>
            <a:r>
              <a:rPr lang="zh-TW" altLang="en-US" dirty="0"/>
              <a:t>數每種</a:t>
            </a:r>
            <a:r>
              <a:rPr lang="en-US" altLang="zh-TW" dirty="0"/>
              <a:t>element</a:t>
            </a:r>
            <a:r>
              <a:rPr lang="zh-TW" altLang="en-US" dirty="0"/>
              <a:t>共幾個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48064" y="3861048"/>
            <a:ext cx="36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“CMF”: </a:t>
            </a:r>
            <a:r>
              <a:rPr lang="zh-TW" altLang="en-US" dirty="0"/>
              <a:t>數比每種</a:t>
            </a:r>
            <a:r>
              <a:rPr lang="en-US" altLang="zh-TW" dirty="0"/>
              <a:t>element</a:t>
            </a:r>
            <a:r>
              <a:rPr lang="zh-TW" altLang="en-US" dirty="0"/>
              <a:t>小或相等的共幾個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147295" y="4941167"/>
            <a:ext cx="36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從</a:t>
            </a:r>
            <a:r>
              <a:rPr lang="en-US" altLang="zh-TW" dirty="0"/>
              <a:t>input array</a:t>
            </a:r>
            <a:r>
              <a:rPr lang="zh-TW" altLang="en-US" dirty="0"/>
              <a:t>最後一個開始依序放入</a:t>
            </a:r>
            <a:r>
              <a:rPr lang="en-US" altLang="zh-TW" dirty="0"/>
              <a:t>output array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504" y="2420888"/>
                <a:ext cx="75354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𝐾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420888"/>
                <a:ext cx="7535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7504" y="3875802"/>
                <a:ext cx="75354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𝐾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75802"/>
                <a:ext cx="7535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7504" y="3212976"/>
                <a:ext cx="72167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12976"/>
                <a:ext cx="72167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7504" y="4571835"/>
                <a:ext cx="72167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571835"/>
                <a:ext cx="72167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123728" y="6165304"/>
                <a:ext cx="195739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𝑂</m:t>
                      </m:r>
                      <m:r>
                        <a:rPr lang="en-US" altLang="zh-TW" b="0" i="1" smtClean="0">
                          <a:latin typeface="Cambria Math"/>
                        </a:rPr>
                        <m:t>(</m:t>
                      </m:r>
                      <m:r>
                        <a:rPr lang="en-US" altLang="zh-TW" b="0" i="1" smtClean="0">
                          <a:latin typeface="Cambria Math"/>
                        </a:rPr>
                        <m:t>𝑛</m:t>
                      </m:r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6165304"/>
                <a:ext cx="195739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CountingSort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K)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C[K],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j,;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=0;i&lt;=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]=0;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(j=1;j&lt;=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C[A[j]]=C[A[j]]+1;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]+C[i-1];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&gt;=1;j--)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B[C[A[j]]]=A[j];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C[A[j]]--;	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CountingSort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K)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C[K],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j,;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=0;i&lt;=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]=0;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(j=1;j&lt;=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C[A[j]]=C[A[j]]+1;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]+C[i-1];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&gt;=1;j--)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B[C[A[j]]]=A[j];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C[A[j]]--;	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76056" y="332656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A: input array</a:t>
            </a:r>
          </a:p>
          <a:p>
            <a:r>
              <a:rPr lang="en-US" altLang="zh-TW" dirty="0"/>
              <a:t>n: input</a:t>
            </a:r>
            <a:r>
              <a:rPr lang="zh-TW" altLang="en-US" dirty="0"/>
              <a:t>總個數</a:t>
            </a:r>
            <a:endParaRPr lang="en-US" altLang="zh-TW" dirty="0"/>
          </a:p>
          <a:p>
            <a:r>
              <a:rPr lang="en-US" altLang="zh-TW" dirty="0"/>
              <a:t>B: output array</a:t>
            </a:r>
          </a:p>
          <a:p>
            <a:r>
              <a:rPr lang="en-US" altLang="zh-TW" dirty="0"/>
              <a:t>K: </a:t>
            </a:r>
            <a:r>
              <a:rPr lang="zh-TW" altLang="en-US" dirty="0"/>
              <a:t>可能出現的</a:t>
            </a:r>
            <a:r>
              <a:rPr lang="en-US" altLang="zh-TW" dirty="0"/>
              <a:t>input element</a:t>
            </a:r>
            <a:r>
              <a:rPr lang="zh-TW" altLang="en-US" dirty="0"/>
              <a:t>總數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08676"/>
            <a:ext cx="3733318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30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on several keys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K</a:t>
                </a:r>
                <a:r>
                  <a:rPr lang="zh-TW" altLang="en-US" dirty="0"/>
                  <a:t>有很多個</a:t>
                </a:r>
                <a:r>
                  <a:rPr lang="en-US" altLang="zh-TW" dirty="0"/>
                  <a:t>sub-key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𝐾</m:t>
                    </m:r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iff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 1≤</m:t>
                    </m:r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𝑎𝑛𝑑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some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𝑗</m:t>
                    </m:r>
                    <m:r>
                      <a:rPr lang="en-US" altLang="zh-TW" b="0" i="1" smtClean="0">
                        <a:latin typeface="Cambria Math"/>
                      </a:rPr>
                      <m:t>&lt;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dirty="0"/>
                  <a:t>, 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 1≤</m:t>
                    </m:r>
                    <m:r>
                      <a:rPr lang="en-US" altLang="zh-TW" i="1">
                        <a:latin typeface="Cambria Math"/>
                      </a:rPr>
                      <m:t>𝑖</m:t>
                    </m:r>
                    <m:r>
                      <a:rPr lang="en-US" altLang="zh-TW" i="1">
                        <a:latin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則我們可以有以下的</a:t>
                </a:r>
                <a:r>
                  <a:rPr lang="en-US" altLang="zh-TW" dirty="0"/>
                  <a:t>sorting </a:t>
                </a:r>
                <a:r>
                  <a:rPr lang="zh-TW" altLang="en-US" dirty="0"/>
                  <a:t>方法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Most Significant Digit first (MSD)  sorting</a:t>
                </a:r>
              </a:p>
              <a:p>
                <a:pPr lvl="1"/>
                <a:r>
                  <a:rPr lang="zh-TW" altLang="en-US" dirty="0"/>
                  <a:t>先依照</a:t>
                </a:r>
                <a:r>
                  <a:rPr lang="en-US" altLang="zh-TW" dirty="0"/>
                  <a:t>most significant key sort, </a:t>
                </a:r>
                <a:r>
                  <a:rPr lang="zh-TW" altLang="en-US" dirty="0"/>
                  <a:t>然後依序往</a:t>
                </a:r>
                <a:r>
                  <a:rPr lang="en-US" altLang="zh-TW" dirty="0"/>
                  <a:t>least significant key sort</a:t>
                </a:r>
                <a:r>
                  <a:rPr lang="zh-TW" altLang="en-US" dirty="0"/>
                  <a:t>過去</a:t>
                </a:r>
                <a:endParaRPr lang="en-US" altLang="zh-TW" dirty="0"/>
              </a:p>
              <a:p>
                <a:r>
                  <a:rPr lang="en-US" altLang="zh-TW" dirty="0"/>
                  <a:t>Least Significant Digit first (LSD)  sorting</a:t>
                </a:r>
              </a:p>
              <a:p>
                <a:pPr lvl="1"/>
                <a:r>
                  <a:rPr lang="zh-TW" altLang="en-US" dirty="0"/>
                  <a:t>先依照</a:t>
                </a:r>
                <a:r>
                  <a:rPr lang="en-US" altLang="zh-TW" dirty="0"/>
                  <a:t>least significant key sort, </a:t>
                </a:r>
                <a:r>
                  <a:rPr lang="zh-TW" altLang="en-US" dirty="0"/>
                  <a:t>然後依序往</a:t>
                </a:r>
                <a:r>
                  <a:rPr lang="en-US" altLang="zh-TW" dirty="0"/>
                  <a:t>most significant key sort</a:t>
                </a:r>
                <a:r>
                  <a:rPr lang="zh-TW" altLang="en-US" dirty="0"/>
                  <a:t>過去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875" b="-1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1520" y="249289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Most significant key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99792" y="249692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Least significant key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547664" y="2492896"/>
            <a:ext cx="720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987824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8669" y="525498"/>
            <a:ext cx="8229600" cy="990600"/>
          </a:xfrm>
        </p:spPr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63920"/>
              </p:ext>
            </p:extLst>
          </p:nvPr>
        </p:nvGraphicFramePr>
        <p:xfrm>
          <a:off x="259707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71003"/>
              </p:ext>
            </p:extLst>
          </p:nvPr>
        </p:nvGraphicFramePr>
        <p:xfrm>
          <a:off x="1771875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6376"/>
              </p:ext>
            </p:extLst>
          </p:nvPr>
        </p:nvGraphicFramePr>
        <p:xfrm>
          <a:off x="3428059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77157"/>
              </p:ext>
            </p:extLst>
          </p:nvPr>
        </p:nvGraphicFramePr>
        <p:xfrm>
          <a:off x="7452320" y="2312538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8</a:t>
                      </a:r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267819" y="1696640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以個位數排序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68019" y="166437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以十位數排序</a:t>
            </a:r>
          </a:p>
        </p:txBody>
      </p:sp>
      <p:sp>
        <p:nvSpPr>
          <p:cNvPr id="12" name="左大括弧 11"/>
          <p:cNvSpPr/>
          <p:nvPr/>
        </p:nvSpPr>
        <p:spPr>
          <a:xfrm flipH="1">
            <a:off x="4076131" y="2204863"/>
            <a:ext cx="360040" cy="864096"/>
          </a:xfrm>
          <a:prstGeom prst="leftBrace">
            <a:avLst>
              <a:gd name="adj1" fmla="val 8333"/>
              <a:gd name="adj2" fmla="val 531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37679" y="2636911"/>
            <a:ext cx="249299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十進位一樣的部分</a:t>
            </a:r>
            <a:endParaRPr lang="en-US" altLang="zh-TW" dirty="0"/>
          </a:p>
          <a:p>
            <a:r>
              <a:rPr lang="zh-TW" altLang="en-US" dirty="0"/>
              <a:t>會照前一回合的順序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也就是個位數的順序</a:t>
            </a:r>
            <a:r>
              <a:rPr lang="en-US" altLang="zh-TW" dirty="0"/>
              <a:t>!)</a:t>
            </a:r>
          </a:p>
          <a:p>
            <a:endParaRPr lang="en-US" altLang="zh-TW" dirty="0"/>
          </a:p>
          <a:p>
            <a:r>
              <a:rPr lang="zh-TW" altLang="en-US" dirty="0"/>
              <a:t>因此用來排序的演算法</a:t>
            </a:r>
            <a:endParaRPr lang="en-US" altLang="zh-TW" dirty="0"/>
          </a:p>
          <a:p>
            <a:r>
              <a:rPr lang="zh-TW" altLang="en-US" dirty="0"/>
              <a:t>必須是</a:t>
            </a:r>
            <a:r>
              <a:rPr lang="en-US" altLang="zh-TW" dirty="0"/>
              <a:t>stable!</a:t>
            </a:r>
            <a:endParaRPr lang="zh-TW" altLang="en-US" dirty="0"/>
          </a:p>
        </p:txBody>
      </p:sp>
      <p:sp>
        <p:nvSpPr>
          <p:cNvPr id="14" name="左大括弧 13"/>
          <p:cNvSpPr/>
          <p:nvPr/>
        </p:nvSpPr>
        <p:spPr>
          <a:xfrm flipH="1">
            <a:off x="4108041" y="3129063"/>
            <a:ext cx="296219" cy="696272"/>
          </a:xfrm>
          <a:prstGeom prst="leftBrace">
            <a:avLst>
              <a:gd name="adj1" fmla="val 8333"/>
              <a:gd name="adj2" fmla="val 531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/>
          <p:cNvSpPr/>
          <p:nvPr/>
        </p:nvSpPr>
        <p:spPr>
          <a:xfrm flipH="1">
            <a:off x="4076130" y="3854484"/>
            <a:ext cx="360040" cy="1014676"/>
          </a:xfrm>
          <a:prstGeom prst="leftBrace">
            <a:avLst>
              <a:gd name="adj1" fmla="val 8333"/>
              <a:gd name="adj2" fmla="val 531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098609" y="1713189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以百位數排序</a:t>
            </a:r>
          </a:p>
        </p:txBody>
      </p:sp>
      <p:sp>
        <p:nvSpPr>
          <p:cNvPr id="17" name="矩形 16"/>
          <p:cNvSpPr/>
          <p:nvPr/>
        </p:nvSpPr>
        <p:spPr>
          <a:xfrm>
            <a:off x="445689" y="5696381"/>
            <a:ext cx="76209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先依照</a:t>
            </a:r>
            <a:r>
              <a:rPr lang="en-US" altLang="zh-TW" sz="2000" dirty="0"/>
              <a:t>least significant digit sort, </a:t>
            </a:r>
            <a:r>
              <a:rPr lang="zh-TW" altLang="en-US" sz="2000" dirty="0"/>
              <a:t>然後依序往</a:t>
            </a:r>
            <a:r>
              <a:rPr lang="en-US" altLang="zh-TW" sz="2000" dirty="0"/>
              <a:t>most significant key sort</a:t>
            </a:r>
            <a:r>
              <a:rPr lang="zh-TW" altLang="en-US" sz="2000" dirty="0"/>
              <a:t>過去</a:t>
            </a:r>
            <a:r>
              <a:rPr lang="en-US" altLang="zh-TW" sz="2000"/>
              <a:t>: Least </a:t>
            </a:r>
            <a:r>
              <a:rPr lang="en-US" altLang="zh-TW" sz="2000" dirty="0"/>
              <a:t>Significant Digit first (LSD)  sorting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12160" y="620688"/>
            <a:ext cx="239285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假設</a:t>
            </a:r>
            <a:r>
              <a:rPr lang="en-US" altLang="zh-TW" sz="2000" dirty="0"/>
              <a:t>:</a:t>
            </a:r>
            <a:r>
              <a:rPr lang="zh-TW" altLang="en-US" sz="2000" dirty="0"/>
              <a:t>有</a:t>
            </a:r>
            <a:r>
              <a:rPr lang="en-US" altLang="zh-TW" sz="2000" dirty="0"/>
              <a:t>”</a:t>
            </a:r>
            <a:r>
              <a:rPr lang="zh-TW" altLang="en-US" sz="2000" dirty="0"/>
              <a:t>多個</a:t>
            </a:r>
            <a:r>
              <a:rPr lang="en-US" altLang="zh-TW" sz="2000" dirty="0"/>
              <a:t>key”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99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55576" y="1502718"/>
            <a:ext cx="725876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000" dirty="0"/>
              <a:t>如果先依照</a:t>
            </a:r>
            <a:r>
              <a:rPr lang="en-US" altLang="zh-TW" sz="2000" dirty="0"/>
              <a:t>most significant key sort, </a:t>
            </a:r>
            <a:r>
              <a:rPr lang="zh-TW" altLang="en-US" sz="2000" dirty="0"/>
              <a:t>然後依序往</a:t>
            </a:r>
            <a:r>
              <a:rPr lang="en-US" altLang="zh-TW" sz="2000" dirty="0"/>
              <a:t>least significant key sort</a:t>
            </a:r>
            <a:r>
              <a:rPr lang="zh-TW" altLang="en-US" sz="2000" dirty="0"/>
              <a:t>過去</a:t>
            </a:r>
            <a:r>
              <a:rPr lang="en-US" altLang="zh-TW" sz="2000" dirty="0"/>
              <a:t>: Most Significant Digit first (MSD)  sorting?</a:t>
            </a:r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61692"/>
              </p:ext>
            </p:extLst>
          </p:nvPr>
        </p:nvGraphicFramePr>
        <p:xfrm>
          <a:off x="540481" y="3140968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28382"/>
              </p:ext>
            </p:extLst>
          </p:nvPr>
        </p:nvGraphicFramePr>
        <p:xfrm>
          <a:off x="2052649" y="3140968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8</a:t>
                      </a:r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548593" y="2560737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以百位數排序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96903"/>
              </p:ext>
            </p:extLst>
          </p:nvPr>
        </p:nvGraphicFramePr>
        <p:xfrm>
          <a:off x="4384960" y="3120008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880904" y="2539777"/>
            <a:ext cx="16161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以十位數排序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707904" y="5920159"/>
            <a:ext cx="2160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如果直接使用接下來的十位數排序</a:t>
            </a:r>
            <a:endParaRPr lang="en-US" altLang="zh-TW" dirty="0"/>
          </a:p>
          <a:p>
            <a:r>
              <a:rPr lang="zh-TW" altLang="en-US" dirty="0"/>
              <a:t>會亂掉</a:t>
            </a:r>
            <a:r>
              <a:rPr lang="en-US" altLang="zh-TW" dirty="0"/>
              <a:t>!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42487"/>
              </p:ext>
            </p:extLst>
          </p:nvPr>
        </p:nvGraphicFramePr>
        <p:xfrm>
          <a:off x="7092280" y="3861048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907704" y="3140968"/>
            <a:ext cx="936104" cy="72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03537" y="3933056"/>
            <a:ext cx="936104" cy="720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907704" y="4693332"/>
            <a:ext cx="936104" cy="319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907704" y="5085184"/>
            <a:ext cx="936104" cy="319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907704" y="5445224"/>
            <a:ext cx="936104" cy="3198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228184" y="2324863"/>
            <a:ext cx="21602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正確的做法必須切分成小的</a:t>
            </a:r>
            <a:r>
              <a:rPr lang="en-US" altLang="zh-TW" dirty="0"/>
              <a:t>subset</a:t>
            </a:r>
            <a:r>
              <a:rPr lang="zh-TW" altLang="en-US" dirty="0"/>
              <a:t>再去排序</a:t>
            </a:r>
            <a:r>
              <a:rPr lang="en-US" altLang="zh-TW" dirty="0"/>
              <a:t>! (</a:t>
            </a:r>
            <a:r>
              <a:rPr lang="zh-TW" altLang="en-US" dirty="0"/>
              <a:t>因此</a:t>
            </a:r>
            <a:r>
              <a:rPr lang="en-US" altLang="zh-TW" dirty="0"/>
              <a:t>MSD</a:t>
            </a:r>
            <a:r>
              <a:rPr lang="zh-TW" altLang="en-US" dirty="0"/>
              <a:t>比較麻煩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0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26387"/>
              </p:ext>
            </p:extLst>
          </p:nvPr>
        </p:nvGraphicFramePr>
        <p:xfrm>
          <a:off x="259707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25120"/>
              </p:ext>
            </p:extLst>
          </p:nvPr>
        </p:nvGraphicFramePr>
        <p:xfrm>
          <a:off x="1771875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65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19479"/>
              </p:ext>
            </p:extLst>
          </p:nvPr>
        </p:nvGraphicFramePr>
        <p:xfrm>
          <a:off x="3428059" y="227687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2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5</a:t>
                      </a: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10439"/>
              </p:ext>
            </p:extLst>
          </p:nvPr>
        </p:nvGraphicFramePr>
        <p:xfrm>
          <a:off x="5508104" y="2282401"/>
          <a:ext cx="648072" cy="2680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4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6</a:t>
                      </a:r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7</a:t>
                      </a:r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C000"/>
                          </a:solidFill>
                        </a:rPr>
                        <a:t>8</a:t>
                      </a:r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267819" y="1696640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以個位數排序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68019" y="166437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以十位數排序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154393" y="1683052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以百位數排序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876256" y="5191075"/>
            <a:ext cx="20162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假設使用</a:t>
            </a:r>
            <a:r>
              <a:rPr lang="en-US" altLang="zh-TW" dirty="0"/>
              <a:t>Counting Sort</a:t>
            </a:r>
            <a:r>
              <a:rPr lang="zh-TW" altLang="en-US" dirty="0"/>
              <a:t>在每一回合做排序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29673" y="5143400"/>
                <a:ext cx="8459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𝑂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73" y="5143400"/>
                <a:ext cx="84595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347864" y="5143400"/>
                <a:ext cx="8459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𝑂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143400"/>
                <a:ext cx="8459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364088" y="5143400"/>
                <a:ext cx="8459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𝑂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𝑛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143400"/>
                <a:ext cx="84595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/>
          <p:cNvSpPr/>
          <p:nvPr/>
        </p:nvSpPr>
        <p:spPr>
          <a:xfrm rot="16200000">
            <a:off x="3672364" y="3552853"/>
            <a:ext cx="360969" cy="451753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26452" y="6114405"/>
                <a:ext cx="8459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/>
                        </a:rPr>
                        <m:t>𝑂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𝑑𝑛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52" y="6114405"/>
                <a:ext cx="84595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672839" y="611440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個</a:t>
            </a:r>
            <a:r>
              <a:rPr lang="en-US" altLang="zh-TW" dirty="0"/>
              <a:t>, d=</a:t>
            </a:r>
            <a:r>
              <a:rPr lang="zh-TW" altLang="en-US" dirty="0"/>
              <a:t>位數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筆跡 11"/>
              <p14:cNvContentPartPr/>
              <p14:nvPr/>
            </p14:nvContentPartPr>
            <p14:xfrm>
              <a:off x="2723400" y="4152240"/>
              <a:ext cx="360" cy="360"/>
            </p14:xfrm>
          </p:contentPart>
        </mc:Choice>
        <mc:Fallback xmlns="">
          <p:pic>
            <p:nvPicPr>
              <p:cNvPr id="12" name="筆跡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4040" y="4142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4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5" grpId="0" animBg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990600"/>
          </a:xfrm>
        </p:spPr>
        <p:txBody>
          <a:bodyPr/>
          <a:lstStyle/>
          <a:p>
            <a:r>
              <a:rPr lang="en-US" altLang="zh-TW" dirty="0"/>
              <a:t>Bucket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995936" y="820743"/>
            <a:ext cx="511256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假設</a:t>
            </a:r>
            <a:r>
              <a:rPr lang="en-US" altLang="zh-TW" sz="2000" dirty="0"/>
              <a:t>: input</a:t>
            </a:r>
            <a:r>
              <a:rPr lang="zh-TW" altLang="en-US" sz="2000" dirty="0"/>
              <a:t>是從</a:t>
            </a:r>
            <a:r>
              <a:rPr lang="en-US" altLang="zh-TW" sz="2000" dirty="0"/>
              <a:t>uniform distribution</a:t>
            </a:r>
            <a:r>
              <a:rPr lang="zh-TW" altLang="en-US" sz="2000" dirty="0"/>
              <a:t>取出來的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5499"/>
            <a:ext cx="860406" cy="491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86449"/>
            <a:ext cx="4896544" cy="484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283968" y="1484784"/>
            <a:ext cx="3024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先依照小數點後第一位分到不同的</a:t>
            </a:r>
            <a:r>
              <a:rPr lang="en-US" altLang="zh-TW" dirty="0"/>
              <a:t>”bucket”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92080" y="3861048"/>
            <a:ext cx="3024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同樣</a:t>
            </a:r>
            <a:r>
              <a:rPr lang="en-US" altLang="zh-TW" dirty="0"/>
              <a:t>bucket</a:t>
            </a:r>
            <a:r>
              <a:rPr lang="zh-TW" altLang="en-US" dirty="0"/>
              <a:t>的再使用簡單的</a:t>
            </a:r>
            <a:r>
              <a:rPr lang="en-US" altLang="zh-TW" dirty="0"/>
              <a:t>insertion sort</a:t>
            </a:r>
            <a:r>
              <a:rPr lang="zh-TW" altLang="en-US" dirty="0"/>
              <a:t>做排序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148064" y="5781155"/>
            <a:ext cx="30243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最後再把各</a:t>
            </a:r>
            <a:r>
              <a:rPr lang="en-US" altLang="zh-TW" dirty="0"/>
              <a:t>bucket</a:t>
            </a:r>
            <a:r>
              <a:rPr lang="zh-TW" altLang="en-US" dirty="0"/>
              <a:t>內的元素依序列出即可</a:t>
            </a:r>
          </a:p>
        </p:txBody>
      </p:sp>
    </p:spTree>
    <p:extLst>
      <p:ext uri="{BB962C8B-B14F-4D97-AF65-F5344CB8AC3E}">
        <p14:creationId xmlns:p14="http://schemas.microsoft.com/office/powerpoint/2010/main" val="29694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Bucket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48531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: input</a:t>
                </a:r>
                <a:r>
                  <a:rPr lang="zh-TW" altLang="en-US" dirty="0"/>
                  <a:t>是從</a:t>
                </a:r>
                <a:r>
                  <a:rPr lang="en-US" altLang="zh-TW" dirty="0"/>
                  <a:t>uniform distribution</a:t>
                </a:r>
                <a:r>
                  <a:rPr lang="zh-TW" altLang="en-US" dirty="0"/>
                  <a:t>取出來的</a:t>
                </a:r>
              </a:p>
              <a:p>
                <a:r>
                  <a:rPr lang="zh-TW" altLang="en-US" dirty="0"/>
                  <a:t>因此分到各個</a:t>
                </a:r>
                <a:r>
                  <a:rPr lang="en-US" altLang="zh-TW" dirty="0"/>
                  <a:t>bucket</a:t>
                </a:r>
                <a:r>
                  <a:rPr lang="zh-TW" altLang="en-US" dirty="0"/>
                  <a:t>的數量會差不多</a:t>
                </a:r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大略計算一下所需的時間</a:t>
                </a:r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zh-TW" b="0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TW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[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 ⋅</m:t>
                    </m:r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2−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Θ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4853136"/>
              </a:xfrm>
              <a:blipFill rotWithShape="1">
                <a:blip r:embed="rId2"/>
                <a:stretch>
                  <a:fillRect l="-588" t="-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422079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總時間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87624" y="3244334"/>
            <a:ext cx="24484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走過每個</a:t>
            </a:r>
            <a:r>
              <a:rPr lang="en-US" altLang="zh-TW" dirty="0"/>
              <a:t>bucket</a:t>
            </a:r>
            <a:r>
              <a:rPr lang="zh-TW" altLang="en-US" dirty="0"/>
              <a:t>的時間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836565" y="4149080"/>
            <a:ext cx="37067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每個</a:t>
            </a:r>
            <a:r>
              <a:rPr lang="en-US" altLang="zh-TW" dirty="0"/>
              <a:t>bucket</a:t>
            </a:r>
            <a:r>
              <a:rPr lang="zh-TW" altLang="en-US" dirty="0"/>
              <a:t>內</a:t>
            </a:r>
            <a:r>
              <a:rPr lang="en-US" altLang="zh-TW" dirty="0"/>
              <a:t>insertion sort</a:t>
            </a:r>
            <a:r>
              <a:rPr lang="zh-TW" altLang="en-US" dirty="0"/>
              <a:t>所需時間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36096" y="4600396"/>
                <a:ext cx="3396764" cy="8897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=2−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(</a:t>
                </a:r>
                <a:r>
                  <a:rPr lang="zh-TW" altLang="en-US" dirty="0"/>
                  <a:t>證明過程請見</a:t>
                </a:r>
                <a:r>
                  <a:rPr lang="en-US" altLang="zh-TW" dirty="0" err="1"/>
                  <a:t>Cormen</a:t>
                </a:r>
                <a:r>
                  <a:rPr lang="en-US" altLang="zh-TW" dirty="0"/>
                  <a:t> p202-203)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00396"/>
                <a:ext cx="3396764" cy="889731"/>
              </a:xfrm>
              <a:prstGeom prst="rect">
                <a:avLst/>
              </a:prstGeom>
              <a:blipFill rotWithShape="1">
                <a:blip r:embed="rId3"/>
                <a:stretch>
                  <a:fillRect l="-1248" r="-178" b="-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524328" y="5661248"/>
            <a:ext cx="792088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5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Course Book Chapter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Cormen</a:t>
            </a:r>
            <a:r>
              <a:rPr lang="en-US" altLang="zh-TW" dirty="0"/>
              <a:t> 8.2, 8.3, 8.4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09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Sorting Algorithm in Linear Time?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Comparison-based (</a:t>
                </a:r>
                <a:r>
                  <a:rPr lang="zh-TW" altLang="en-US" dirty="0"/>
                  <a:t>比較元素然後交換其順序</a:t>
                </a:r>
                <a:r>
                  <a:rPr lang="en-US" altLang="zh-TW" dirty="0"/>
                  <a:t>) sorting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complexity lower bound</a:t>
                </a:r>
                <a:r>
                  <a:rPr lang="zh-TW" altLang="en-US" dirty="0"/>
                  <a:t>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如何突破這個障礙</a:t>
                </a:r>
                <a:r>
                  <a:rPr lang="en-US" altLang="zh-TW" dirty="0"/>
                  <a:t>? </a:t>
                </a:r>
              </a:p>
              <a:p>
                <a:r>
                  <a:rPr lang="zh-TW" altLang="en-US" dirty="0"/>
                  <a:t>不要使用</a:t>
                </a:r>
                <a:r>
                  <a:rPr lang="en-US" altLang="zh-TW" dirty="0"/>
                  <a:t>comparison-based</a:t>
                </a:r>
                <a:r>
                  <a:rPr lang="zh-TW" altLang="en-US" dirty="0"/>
                  <a:t>的方法</a:t>
                </a:r>
                <a:endParaRPr lang="en-US" altLang="zh-TW" dirty="0"/>
              </a:p>
              <a:p>
                <a:r>
                  <a:rPr lang="zh-TW" altLang="en-US" dirty="0"/>
                  <a:t>因此可達到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需要利用額外的假設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通常是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以空間換取時間</a:t>
                </a:r>
                <a:r>
                  <a:rPr lang="en-US" altLang="zh-TW" dirty="0"/>
                  <a:t>”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電話排序問題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電話排序假設全部電話號碼有</a:t>
            </a:r>
            <a:r>
              <a:rPr lang="en-US" altLang="zh-TW" dirty="0"/>
              <a:t>s</a:t>
            </a:r>
            <a:r>
              <a:rPr lang="zh-TW" altLang="en-US" dirty="0"/>
              <a:t>個種可能 </a:t>
            </a:r>
            <a:r>
              <a:rPr lang="en-US" altLang="zh-TW" dirty="0"/>
              <a:t>(</a:t>
            </a:r>
            <a:r>
              <a:rPr lang="zh-TW" altLang="en-US" dirty="0"/>
              <a:t>所有排列組合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我們有</a:t>
            </a:r>
            <a:r>
              <a:rPr lang="en-US" altLang="zh-TW" dirty="0"/>
              <a:t>n</a:t>
            </a:r>
            <a:r>
              <a:rPr lang="zh-TW" altLang="en-US" dirty="0"/>
              <a:t>組電話要排</a:t>
            </a:r>
            <a:endParaRPr lang="en-US" altLang="zh-TW" dirty="0"/>
          </a:p>
          <a:p>
            <a:r>
              <a:rPr lang="zh-TW" altLang="en-US" dirty="0"/>
              <a:t>則使用超大表格排序法需要</a:t>
            </a:r>
            <a:r>
              <a:rPr lang="en-US" altLang="zh-TW" dirty="0"/>
              <a:t>O(s)</a:t>
            </a:r>
            <a:r>
              <a:rPr lang="zh-TW" altLang="en-US" dirty="0"/>
              <a:t>的時間 </a:t>
            </a:r>
            <a:r>
              <a:rPr lang="en-US" altLang="zh-TW" dirty="0"/>
              <a:t>(</a:t>
            </a:r>
            <a:r>
              <a:rPr lang="zh-TW" altLang="en-US" dirty="0"/>
              <a:t>空間換取時間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83693"/>
              </p:ext>
            </p:extLst>
          </p:nvPr>
        </p:nvGraphicFramePr>
        <p:xfrm>
          <a:off x="3131840" y="3573016"/>
          <a:ext cx="1175792" cy="2608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20000000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TW" altLang="en-US" dirty="0"/>
                        <a:t>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20000002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89999999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29964"/>
              </p:ext>
            </p:extLst>
          </p:nvPr>
        </p:nvGraphicFramePr>
        <p:xfrm>
          <a:off x="4355976" y="3573016"/>
          <a:ext cx="1175792" cy="2608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TW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TW" altLang="en-US" dirty="0"/>
                        <a:t>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TW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81">
                <a:tc>
                  <a:txBody>
                    <a:bodyPr/>
                    <a:lstStyle/>
                    <a:p>
                      <a:r>
                        <a:rPr lang="zh-TW" altLang="en-US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331640" y="3028310"/>
            <a:ext cx="435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 {20000002, 89999999, 20000000, …}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2483768" y="3501008"/>
            <a:ext cx="504056" cy="2880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19672" y="472514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共</a:t>
            </a:r>
            <a:r>
              <a:rPr lang="en-US" altLang="zh-TW" dirty="0"/>
              <a:t>s</a:t>
            </a:r>
            <a:r>
              <a:rPr lang="zh-TW" altLang="en-US" dirty="0"/>
              <a:t>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8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r>
              <a:rPr lang="en-US" altLang="zh-TW" dirty="0"/>
              <a:t>: </a:t>
            </a:r>
            <a:r>
              <a:rPr lang="zh-TW" altLang="en-US" dirty="0"/>
              <a:t>電話排序問題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如果使用</a:t>
                </a:r>
                <a:r>
                  <a:rPr lang="en-US" altLang="zh-TW" dirty="0"/>
                  <a:t>comparison-based sorting</a:t>
                </a:r>
                <a:r>
                  <a:rPr lang="zh-TW" altLang="en-US" dirty="0"/>
                  <a:t>平均需要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假設超大表格排序法所需時間為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𝑠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假設</a:t>
                </a:r>
                <a:r>
                  <a:rPr lang="en-US" altLang="zh-TW" dirty="0"/>
                  <a:t>comparison-based</a:t>
                </a:r>
                <a:r>
                  <a:rPr lang="zh-TW" altLang="en-US" dirty="0"/>
                  <a:t>排序法所需時間為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/>
                      </a:rPr>
                      <m:t>假設</m:t>
                    </m:r>
                    <m:r>
                      <a:rPr lang="en-US" altLang="zh-TW" i="1">
                        <a:latin typeface="Cambria Math"/>
                      </a:rPr>
                      <m:t>10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break even point</a:t>
                </a:r>
                <a:r>
                  <a:rPr lang="zh-TW" altLang="en-US" dirty="0"/>
                  <a:t>為 </a:t>
                </a:r>
                <a:r>
                  <a:rPr lang="en-US" altLang="zh-TW" dirty="0"/>
                  <a:t>s= 10 n log n </a:t>
                </a:r>
              </a:p>
              <a:p>
                <a:r>
                  <a:rPr lang="zh-TW" altLang="en-US" dirty="0"/>
                  <a:t>假設以台北市電話號碼為例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𝑠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=10 </m:t>
                    </m:r>
                    <m:r>
                      <a:rPr lang="en-US" altLang="zh-TW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, n&lt;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break even point</a:t>
                </a:r>
                <a:r>
                  <a:rPr lang="zh-TW" altLang="en-US" dirty="0"/>
                  <a:t>大約為 </a:t>
                </a:r>
                <a:r>
                  <a:rPr lang="en-US" altLang="zh-TW" dirty="0"/>
                  <a:t>n=k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TW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zh-TW" altLang="en-US" dirty="0"/>
                  <a:t>當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大於此數則</a:t>
                </a:r>
                <a:r>
                  <a:rPr lang="en-US" altLang="zh-TW" dirty="0"/>
                  <a:t>non-comparison sorting</a:t>
                </a:r>
                <a:r>
                  <a:rPr lang="zh-TW" altLang="en-US" dirty="0"/>
                  <a:t>比較快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69" y="1988840"/>
            <a:ext cx="5329316" cy="24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9057" y="1531491"/>
            <a:ext cx="12234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9645" y="6021288"/>
            <a:ext cx="3478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Counting: </a:t>
            </a:r>
            <a:r>
              <a:rPr lang="zh-TW" altLang="en-US" dirty="0"/>
              <a:t>算每個數字出現了幾次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6604" y="5882788"/>
            <a:ext cx="39356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“Cumulative Mass Function”</a:t>
            </a:r>
            <a:br>
              <a:rPr lang="en-US" altLang="zh-TW" dirty="0"/>
            </a:br>
            <a:r>
              <a:rPr lang="zh-TW" altLang="en-US" dirty="0"/>
              <a:t>算小於或等於</a:t>
            </a:r>
            <a:r>
              <a:rPr lang="en-US" altLang="zh-TW" dirty="0"/>
              <a:t>index</a:t>
            </a:r>
            <a:r>
              <a:rPr lang="zh-TW" altLang="en-US" dirty="0"/>
              <a:t>的數字出現了幾次</a:t>
            </a:r>
            <a:endParaRPr lang="en-US" altLang="zh-TW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90" y="4365104"/>
            <a:ext cx="4173091" cy="143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3899421" y="6021288"/>
            <a:ext cx="54951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2152650" y="4165784"/>
            <a:ext cx="619150" cy="899170"/>
          </a:xfrm>
          <a:custGeom>
            <a:avLst/>
            <a:gdLst>
              <a:gd name="connsiteX0" fmla="*/ 0 w 737726"/>
              <a:gd name="connsiteY0" fmla="*/ 952500 h 981075"/>
              <a:gd name="connsiteX1" fmla="*/ 66675 w 737726"/>
              <a:gd name="connsiteY1" fmla="*/ 876300 h 981075"/>
              <a:gd name="connsiteX2" fmla="*/ 114300 w 737726"/>
              <a:gd name="connsiteY2" fmla="*/ 819150 h 981075"/>
              <a:gd name="connsiteX3" fmla="*/ 152400 w 737726"/>
              <a:gd name="connsiteY3" fmla="*/ 742950 h 981075"/>
              <a:gd name="connsiteX4" fmla="*/ 304800 w 737726"/>
              <a:gd name="connsiteY4" fmla="*/ 552450 h 981075"/>
              <a:gd name="connsiteX5" fmla="*/ 390525 w 737726"/>
              <a:gd name="connsiteY5" fmla="*/ 419100 h 981075"/>
              <a:gd name="connsiteX6" fmla="*/ 476250 w 737726"/>
              <a:gd name="connsiteY6" fmla="*/ 323850 h 981075"/>
              <a:gd name="connsiteX7" fmla="*/ 523875 w 737726"/>
              <a:gd name="connsiteY7" fmla="*/ 247650 h 981075"/>
              <a:gd name="connsiteX8" fmla="*/ 647700 w 737726"/>
              <a:gd name="connsiteY8" fmla="*/ 95250 h 981075"/>
              <a:gd name="connsiteX9" fmla="*/ 676275 w 737726"/>
              <a:gd name="connsiteY9" fmla="*/ 28575 h 981075"/>
              <a:gd name="connsiteX10" fmla="*/ 695325 w 737726"/>
              <a:gd name="connsiteY10" fmla="*/ 0 h 981075"/>
              <a:gd name="connsiteX11" fmla="*/ 704850 w 737726"/>
              <a:gd name="connsiteY11" fmla="*/ 371475 h 981075"/>
              <a:gd name="connsiteX12" fmla="*/ 723900 w 737726"/>
              <a:gd name="connsiteY12" fmla="*/ 466725 h 981075"/>
              <a:gd name="connsiteX13" fmla="*/ 733425 w 737726"/>
              <a:gd name="connsiteY13" fmla="*/ 723900 h 981075"/>
              <a:gd name="connsiteX14" fmla="*/ 714375 w 737726"/>
              <a:gd name="connsiteY14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726" h="981075">
                <a:moveTo>
                  <a:pt x="0" y="952500"/>
                </a:moveTo>
                <a:cubicBezTo>
                  <a:pt x="102057" y="850443"/>
                  <a:pt x="11544" y="947183"/>
                  <a:pt x="66675" y="876300"/>
                </a:cubicBezTo>
                <a:cubicBezTo>
                  <a:pt x="81899" y="856726"/>
                  <a:pt x="100891" y="840009"/>
                  <a:pt x="114300" y="819150"/>
                </a:cubicBezTo>
                <a:cubicBezTo>
                  <a:pt x="129656" y="795262"/>
                  <a:pt x="132320" y="763030"/>
                  <a:pt x="152400" y="742950"/>
                </a:cubicBezTo>
                <a:cubicBezTo>
                  <a:pt x="214930" y="680420"/>
                  <a:pt x="243873" y="653994"/>
                  <a:pt x="304800" y="552450"/>
                </a:cubicBezTo>
                <a:cubicBezTo>
                  <a:pt x="329844" y="510711"/>
                  <a:pt x="362434" y="454682"/>
                  <a:pt x="390525" y="419100"/>
                </a:cubicBezTo>
                <a:cubicBezTo>
                  <a:pt x="416993" y="385574"/>
                  <a:pt x="450025" y="357567"/>
                  <a:pt x="476250" y="323850"/>
                </a:cubicBezTo>
                <a:cubicBezTo>
                  <a:pt x="494639" y="300207"/>
                  <a:pt x="506162" y="271804"/>
                  <a:pt x="523875" y="247650"/>
                </a:cubicBezTo>
                <a:cubicBezTo>
                  <a:pt x="580831" y="169982"/>
                  <a:pt x="592428" y="183685"/>
                  <a:pt x="647700" y="95250"/>
                </a:cubicBezTo>
                <a:cubicBezTo>
                  <a:pt x="660515" y="74745"/>
                  <a:pt x="665461" y="50202"/>
                  <a:pt x="676275" y="28575"/>
                </a:cubicBezTo>
                <a:cubicBezTo>
                  <a:pt x="681395" y="18336"/>
                  <a:pt x="688975" y="9525"/>
                  <a:pt x="695325" y="0"/>
                </a:cubicBezTo>
                <a:cubicBezTo>
                  <a:pt x="698500" y="123825"/>
                  <a:pt x="697281" y="247841"/>
                  <a:pt x="704850" y="371475"/>
                </a:cubicBezTo>
                <a:cubicBezTo>
                  <a:pt x="706829" y="403793"/>
                  <a:pt x="721283" y="434452"/>
                  <a:pt x="723900" y="466725"/>
                </a:cubicBezTo>
                <a:cubicBezTo>
                  <a:pt x="730833" y="552228"/>
                  <a:pt x="730250" y="638175"/>
                  <a:pt x="733425" y="723900"/>
                </a:cubicBezTo>
                <a:cubicBezTo>
                  <a:pt x="723616" y="969119"/>
                  <a:pt x="759426" y="890973"/>
                  <a:pt x="714375" y="9810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771825" y="4165784"/>
            <a:ext cx="619150" cy="899170"/>
          </a:xfrm>
          <a:custGeom>
            <a:avLst/>
            <a:gdLst>
              <a:gd name="connsiteX0" fmla="*/ 0 w 737726"/>
              <a:gd name="connsiteY0" fmla="*/ 952500 h 981075"/>
              <a:gd name="connsiteX1" fmla="*/ 66675 w 737726"/>
              <a:gd name="connsiteY1" fmla="*/ 876300 h 981075"/>
              <a:gd name="connsiteX2" fmla="*/ 114300 w 737726"/>
              <a:gd name="connsiteY2" fmla="*/ 819150 h 981075"/>
              <a:gd name="connsiteX3" fmla="*/ 152400 w 737726"/>
              <a:gd name="connsiteY3" fmla="*/ 742950 h 981075"/>
              <a:gd name="connsiteX4" fmla="*/ 304800 w 737726"/>
              <a:gd name="connsiteY4" fmla="*/ 552450 h 981075"/>
              <a:gd name="connsiteX5" fmla="*/ 390525 w 737726"/>
              <a:gd name="connsiteY5" fmla="*/ 419100 h 981075"/>
              <a:gd name="connsiteX6" fmla="*/ 476250 w 737726"/>
              <a:gd name="connsiteY6" fmla="*/ 323850 h 981075"/>
              <a:gd name="connsiteX7" fmla="*/ 523875 w 737726"/>
              <a:gd name="connsiteY7" fmla="*/ 247650 h 981075"/>
              <a:gd name="connsiteX8" fmla="*/ 647700 w 737726"/>
              <a:gd name="connsiteY8" fmla="*/ 95250 h 981075"/>
              <a:gd name="connsiteX9" fmla="*/ 676275 w 737726"/>
              <a:gd name="connsiteY9" fmla="*/ 28575 h 981075"/>
              <a:gd name="connsiteX10" fmla="*/ 695325 w 737726"/>
              <a:gd name="connsiteY10" fmla="*/ 0 h 981075"/>
              <a:gd name="connsiteX11" fmla="*/ 704850 w 737726"/>
              <a:gd name="connsiteY11" fmla="*/ 371475 h 981075"/>
              <a:gd name="connsiteX12" fmla="*/ 723900 w 737726"/>
              <a:gd name="connsiteY12" fmla="*/ 466725 h 981075"/>
              <a:gd name="connsiteX13" fmla="*/ 733425 w 737726"/>
              <a:gd name="connsiteY13" fmla="*/ 723900 h 981075"/>
              <a:gd name="connsiteX14" fmla="*/ 714375 w 737726"/>
              <a:gd name="connsiteY14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726" h="981075">
                <a:moveTo>
                  <a:pt x="0" y="952500"/>
                </a:moveTo>
                <a:cubicBezTo>
                  <a:pt x="102057" y="850443"/>
                  <a:pt x="11544" y="947183"/>
                  <a:pt x="66675" y="876300"/>
                </a:cubicBezTo>
                <a:cubicBezTo>
                  <a:pt x="81899" y="856726"/>
                  <a:pt x="100891" y="840009"/>
                  <a:pt x="114300" y="819150"/>
                </a:cubicBezTo>
                <a:cubicBezTo>
                  <a:pt x="129656" y="795262"/>
                  <a:pt x="132320" y="763030"/>
                  <a:pt x="152400" y="742950"/>
                </a:cubicBezTo>
                <a:cubicBezTo>
                  <a:pt x="214930" y="680420"/>
                  <a:pt x="243873" y="653994"/>
                  <a:pt x="304800" y="552450"/>
                </a:cubicBezTo>
                <a:cubicBezTo>
                  <a:pt x="329844" y="510711"/>
                  <a:pt x="362434" y="454682"/>
                  <a:pt x="390525" y="419100"/>
                </a:cubicBezTo>
                <a:cubicBezTo>
                  <a:pt x="416993" y="385574"/>
                  <a:pt x="450025" y="357567"/>
                  <a:pt x="476250" y="323850"/>
                </a:cubicBezTo>
                <a:cubicBezTo>
                  <a:pt x="494639" y="300207"/>
                  <a:pt x="506162" y="271804"/>
                  <a:pt x="523875" y="247650"/>
                </a:cubicBezTo>
                <a:cubicBezTo>
                  <a:pt x="580831" y="169982"/>
                  <a:pt x="592428" y="183685"/>
                  <a:pt x="647700" y="95250"/>
                </a:cubicBezTo>
                <a:cubicBezTo>
                  <a:pt x="660515" y="74745"/>
                  <a:pt x="665461" y="50202"/>
                  <a:pt x="676275" y="28575"/>
                </a:cubicBezTo>
                <a:cubicBezTo>
                  <a:pt x="681395" y="18336"/>
                  <a:pt x="688975" y="9525"/>
                  <a:pt x="695325" y="0"/>
                </a:cubicBezTo>
                <a:cubicBezTo>
                  <a:pt x="698500" y="123825"/>
                  <a:pt x="697281" y="247841"/>
                  <a:pt x="704850" y="371475"/>
                </a:cubicBezTo>
                <a:cubicBezTo>
                  <a:pt x="706829" y="403793"/>
                  <a:pt x="721283" y="434452"/>
                  <a:pt x="723900" y="466725"/>
                </a:cubicBezTo>
                <a:cubicBezTo>
                  <a:pt x="730833" y="552228"/>
                  <a:pt x="730250" y="638175"/>
                  <a:pt x="733425" y="723900"/>
                </a:cubicBezTo>
                <a:cubicBezTo>
                  <a:pt x="723616" y="969119"/>
                  <a:pt x="759426" y="890973"/>
                  <a:pt x="714375" y="9810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3361035" y="4181180"/>
            <a:ext cx="619150" cy="899170"/>
          </a:xfrm>
          <a:custGeom>
            <a:avLst/>
            <a:gdLst>
              <a:gd name="connsiteX0" fmla="*/ 0 w 737726"/>
              <a:gd name="connsiteY0" fmla="*/ 952500 h 981075"/>
              <a:gd name="connsiteX1" fmla="*/ 66675 w 737726"/>
              <a:gd name="connsiteY1" fmla="*/ 876300 h 981075"/>
              <a:gd name="connsiteX2" fmla="*/ 114300 w 737726"/>
              <a:gd name="connsiteY2" fmla="*/ 819150 h 981075"/>
              <a:gd name="connsiteX3" fmla="*/ 152400 w 737726"/>
              <a:gd name="connsiteY3" fmla="*/ 742950 h 981075"/>
              <a:gd name="connsiteX4" fmla="*/ 304800 w 737726"/>
              <a:gd name="connsiteY4" fmla="*/ 552450 h 981075"/>
              <a:gd name="connsiteX5" fmla="*/ 390525 w 737726"/>
              <a:gd name="connsiteY5" fmla="*/ 419100 h 981075"/>
              <a:gd name="connsiteX6" fmla="*/ 476250 w 737726"/>
              <a:gd name="connsiteY6" fmla="*/ 323850 h 981075"/>
              <a:gd name="connsiteX7" fmla="*/ 523875 w 737726"/>
              <a:gd name="connsiteY7" fmla="*/ 247650 h 981075"/>
              <a:gd name="connsiteX8" fmla="*/ 647700 w 737726"/>
              <a:gd name="connsiteY8" fmla="*/ 95250 h 981075"/>
              <a:gd name="connsiteX9" fmla="*/ 676275 w 737726"/>
              <a:gd name="connsiteY9" fmla="*/ 28575 h 981075"/>
              <a:gd name="connsiteX10" fmla="*/ 695325 w 737726"/>
              <a:gd name="connsiteY10" fmla="*/ 0 h 981075"/>
              <a:gd name="connsiteX11" fmla="*/ 704850 w 737726"/>
              <a:gd name="connsiteY11" fmla="*/ 371475 h 981075"/>
              <a:gd name="connsiteX12" fmla="*/ 723900 w 737726"/>
              <a:gd name="connsiteY12" fmla="*/ 466725 h 981075"/>
              <a:gd name="connsiteX13" fmla="*/ 733425 w 737726"/>
              <a:gd name="connsiteY13" fmla="*/ 723900 h 981075"/>
              <a:gd name="connsiteX14" fmla="*/ 714375 w 737726"/>
              <a:gd name="connsiteY14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726" h="981075">
                <a:moveTo>
                  <a:pt x="0" y="952500"/>
                </a:moveTo>
                <a:cubicBezTo>
                  <a:pt x="102057" y="850443"/>
                  <a:pt x="11544" y="947183"/>
                  <a:pt x="66675" y="876300"/>
                </a:cubicBezTo>
                <a:cubicBezTo>
                  <a:pt x="81899" y="856726"/>
                  <a:pt x="100891" y="840009"/>
                  <a:pt x="114300" y="819150"/>
                </a:cubicBezTo>
                <a:cubicBezTo>
                  <a:pt x="129656" y="795262"/>
                  <a:pt x="132320" y="763030"/>
                  <a:pt x="152400" y="742950"/>
                </a:cubicBezTo>
                <a:cubicBezTo>
                  <a:pt x="214930" y="680420"/>
                  <a:pt x="243873" y="653994"/>
                  <a:pt x="304800" y="552450"/>
                </a:cubicBezTo>
                <a:cubicBezTo>
                  <a:pt x="329844" y="510711"/>
                  <a:pt x="362434" y="454682"/>
                  <a:pt x="390525" y="419100"/>
                </a:cubicBezTo>
                <a:cubicBezTo>
                  <a:pt x="416993" y="385574"/>
                  <a:pt x="450025" y="357567"/>
                  <a:pt x="476250" y="323850"/>
                </a:cubicBezTo>
                <a:cubicBezTo>
                  <a:pt x="494639" y="300207"/>
                  <a:pt x="506162" y="271804"/>
                  <a:pt x="523875" y="247650"/>
                </a:cubicBezTo>
                <a:cubicBezTo>
                  <a:pt x="580831" y="169982"/>
                  <a:pt x="592428" y="183685"/>
                  <a:pt x="647700" y="95250"/>
                </a:cubicBezTo>
                <a:cubicBezTo>
                  <a:pt x="660515" y="74745"/>
                  <a:pt x="665461" y="50202"/>
                  <a:pt x="676275" y="28575"/>
                </a:cubicBezTo>
                <a:cubicBezTo>
                  <a:pt x="681395" y="18336"/>
                  <a:pt x="688975" y="9525"/>
                  <a:pt x="695325" y="0"/>
                </a:cubicBezTo>
                <a:cubicBezTo>
                  <a:pt x="698500" y="123825"/>
                  <a:pt x="697281" y="247841"/>
                  <a:pt x="704850" y="371475"/>
                </a:cubicBezTo>
                <a:cubicBezTo>
                  <a:pt x="706829" y="403793"/>
                  <a:pt x="721283" y="434452"/>
                  <a:pt x="723900" y="466725"/>
                </a:cubicBezTo>
                <a:cubicBezTo>
                  <a:pt x="730833" y="552228"/>
                  <a:pt x="730250" y="638175"/>
                  <a:pt x="733425" y="723900"/>
                </a:cubicBezTo>
                <a:cubicBezTo>
                  <a:pt x="723616" y="969119"/>
                  <a:pt x="759426" y="890973"/>
                  <a:pt x="714375" y="9810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3936256" y="4181180"/>
            <a:ext cx="619150" cy="899170"/>
          </a:xfrm>
          <a:custGeom>
            <a:avLst/>
            <a:gdLst>
              <a:gd name="connsiteX0" fmla="*/ 0 w 737726"/>
              <a:gd name="connsiteY0" fmla="*/ 952500 h 981075"/>
              <a:gd name="connsiteX1" fmla="*/ 66675 w 737726"/>
              <a:gd name="connsiteY1" fmla="*/ 876300 h 981075"/>
              <a:gd name="connsiteX2" fmla="*/ 114300 w 737726"/>
              <a:gd name="connsiteY2" fmla="*/ 819150 h 981075"/>
              <a:gd name="connsiteX3" fmla="*/ 152400 w 737726"/>
              <a:gd name="connsiteY3" fmla="*/ 742950 h 981075"/>
              <a:gd name="connsiteX4" fmla="*/ 304800 w 737726"/>
              <a:gd name="connsiteY4" fmla="*/ 552450 h 981075"/>
              <a:gd name="connsiteX5" fmla="*/ 390525 w 737726"/>
              <a:gd name="connsiteY5" fmla="*/ 419100 h 981075"/>
              <a:gd name="connsiteX6" fmla="*/ 476250 w 737726"/>
              <a:gd name="connsiteY6" fmla="*/ 323850 h 981075"/>
              <a:gd name="connsiteX7" fmla="*/ 523875 w 737726"/>
              <a:gd name="connsiteY7" fmla="*/ 247650 h 981075"/>
              <a:gd name="connsiteX8" fmla="*/ 647700 w 737726"/>
              <a:gd name="connsiteY8" fmla="*/ 95250 h 981075"/>
              <a:gd name="connsiteX9" fmla="*/ 676275 w 737726"/>
              <a:gd name="connsiteY9" fmla="*/ 28575 h 981075"/>
              <a:gd name="connsiteX10" fmla="*/ 695325 w 737726"/>
              <a:gd name="connsiteY10" fmla="*/ 0 h 981075"/>
              <a:gd name="connsiteX11" fmla="*/ 704850 w 737726"/>
              <a:gd name="connsiteY11" fmla="*/ 371475 h 981075"/>
              <a:gd name="connsiteX12" fmla="*/ 723900 w 737726"/>
              <a:gd name="connsiteY12" fmla="*/ 466725 h 981075"/>
              <a:gd name="connsiteX13" fmla="*/ 733425 w 737726"/>
              <a:gd name="connsiteY13" fmla="*/ 723900 h 981075"/>
              <a:gd name="connsiteX14" fmla="*/ 714375 w 737726"/>
              <a:gd name="connsiteY14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726" h="981075">
                <a:moveTo>
                  <a:pt x="0" y="952500"/>
                </a:moveTo>
                <a:cubicBezTo>
                  <a:pt x="102057" y="850443"/>
                  <a:pt x="11544" y="947183"/>
                  <a:pt x="66675" y="876300"/>
                </a:cubicBezTo>
                <a:cubicBezTo>
                  <a:pt x="81899" y="856726"/>
                  <a:pt x="100891" y="840009"/>
                  <a:pt x="114300" y="819150"/>
                </a:cubicBezTo>
                <a:cubicBezTo>
                  <a:pt x="129656" y="795262"/>
                  <a:pt x="132320" y="763030"/>
                  <a:pt x="152400" y="742950"/>
                </a:cubicBezTo>
                <a:cubicBezTo>
                  <a:pt x="214930" y="680420"/>
                  <a:pt x="243873" y="653994"/>
                  <a:pt x="304800" y="552450"/>
                </a:cubicBezTo>
                <a:cubicBezTo>
                  <a:pt x="329844" y="510711"/>
                  <a:pt x="362434" y="454682"/>
                  <a:pt x="390525" y="419100"/>
                </a:cubicBezTo>
                <a:cubicBezTo>
                  <a:pt x="416993" y="385574"/>
                  <a:pt x="450025" y="357567"/>
                  <a:pt x="476250" y="323850"/>
                </a:cubicBezTo>
                <a:cubicBezTo>
                  <a:pt x="494639" y="300207"/>
                  <a:pt x="506162" y="271804"/>
                  <a:pt x="523875" y="247650"/>
                </a:cubicBezTo>
                <a:cubicBezTo>
                  <a:pt x="580831" y="169982"/>
                  <a:pt x="592428" y="183685"/>
                  <a:pt x="647700" y="95250"/>
                </a:cubicBezTo>
                <a:cubicBezTo>
                  <a:pt x="660515" y="74745"/>
                  <a:pt x="665461" y="50202"/>
                  <a:pt x="676275" y="28575"/>
                </a:cubicBezTo>
                <a:cubicBezTo>
                  <a:pt x="681395" y="18336"/>
                  <a:pt x="688975" y="9525"/>
                  <a:pt x="695325" y="0"/>
                </a:cubicBezTo>
                <a:cubicBezTo>
                  <a:pt x="698500" y="123825"/>
                  <a:pt x="697281" y="247841"/>
                  <a:pt x="704850" y="371475"/>
                </a:cubicBezTo>
                <a:cubicBezTo>
                  <a:pt x="706829" y="403793"/>
                  <a:pt x="721283" y="434452"/>
                  <a:pt x="723900" y="466725"/>
                </a:cubicBezTo>
                <a:cubicBezTo>
                  <a:pt x="730833" y="552228"/>
                  <a:pt x="730250" y="638175"/>
                  <a:pt x="733425" y="723900"/>
                </a:cubicBezTo>
                <a:cubicBezTo>
                  <a:pt x="723616" y="969119"/>
                  <a:pt x="759426" y="890973"/>
                  <a:pt x="714375" y="9810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4448934" y="4181180"/>
            <a:ext cx="619150" cy="899170"/>
          </a:xfrm>
          <a:custGeom>
            <a:avLst/>
            <a:gdLst>
              <a:gd name="connsiteX0" fmla="*/ 0 w 737726"/>
              <a:gd name="connsiteY0" fmla="*/ 952500 h 981075"/>
              <a:gd name="connsiteX1" fmla="*/ 66675 w 737726"/>
              <a:gd name="connsiteY1" fmla="*/ 876300 h 981075"/>
              <a:gd name="connsiteX2" fmla="*/ 114300 w 737726"/>
              <a:gd name="connsiteY2" fmla="*/ 819150 h 981075"/>
              <a:gd name="connsiteX3" fmla="*/ 152400 w 737726"/>
              <a:gd name="connsiteY3" fmla="*/ 742950 h 981075"/>
              <a:gd name="connsiteX4" fmla="*/ 304800 w 737726"/>
              <a:gd name="connsiteY4" fmla="*/ 552450 h 981075"/>
              <a:gd name="connsiteX5" fmla="*/ 390525 w 737726"/>
              <a:gd name="connsiteY5" fmla="*/ 419100 h 981075"/>
              <a:gd name="connsiteX6" fmla="*/ 476250 w 737726"/>
              <a:gd name="connsiteY6" fmla="*/ 323850 h 981075"/>
              <a:gd name="connsiteX7" fmla="*/ 523875 w 737726"/>
              <a:gd name="connsiteY7" fmla="*/ 247650 h 981075"/>
              <a:gd name="connsiteX8" fmla="*/ 647700 w 737726"/>
              <a:gd name="connsiteY8" fmla="*/ 95250 h 981075"/>
              <a:gd name="connsiteX9" fmla="*/ 676275 w 737726"/>
              <a:gd name="connsiteY9" fmla="*/ 28575 h 981075"/>
              <a:gd name="connsiteX10" fmla="*/ 695325 w 737726"/>
              <a:gd name="connsiteY10" fmla="*/ 0 h 981075"/>
              <a:gd name="connsiteX11" fmla="*/ 704850 w 737726"/>
              <a:gd name="connsiteY11" fmla="*/ 371475 h 981075"/>
              <a:gd name="connsiteX12" fmla="*/ 723900 w 737726"/>
              <a:gd name="connsiteY12" fmla="*/ 466725 h 981075"/>
              <a:gd name="connsiteX13" fmla="*/ 733425 w 737726"/>
              <a:gd name="connsiteY13" fmla="*/ 723900 h 981075"/>
              <a:gd name="connsiteX14" fmla="*/ 714375 w 737726"/>
              <a:gd name="connsiteY14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7726" h="981075">
                <a:moveTo>
                  <a:pt x="0" y="952500"/>
                </a:moveTo>
                <a:cubicBezTo>
                  <a:pt x="102057" y="850443"/>
                  <a:pt x="11544" y="947183"/>
                  <a:pt x="66675" y="876300"/>
                </a:cubicBezTo>
                <a:cubicBezTo>
                  <a:pt x="81899" y="856726"/>
                  <a:pt x="100891" y="840009"/>
                  <a:pt x="114300" y="819150"/>
                </a:cubicBezTo>
                <a:cubicBezTo>
                  <a:pt x="129656" y="795262"/>
                  <a:pt x="132320" y="763030"/>
                  <a:pt x="152400" y="742950"/>
                </a:cubicBezTo>
                <a:cubicBezTo>
                  <a:pt x="214930" y="680420"/>
                  <a:pt x="243873" y="653994"/>
                  <a:pt x="304800" y="552450"/>
                </a:cubicBezTo>
                <a:cubicBezTo>
                  <a:pt x="329844" y="510711"/>
                  <a:pt x="362434" y="454682"/>
                  <a:pt x="390525" y="419100"/>
                </a:cubicBezTo>
                <a:cubicBezTo>
                  <a:pt x="416993" y="385574"/>
                  <a:pt x="450025" y="357567"/>
                  <a:pt x="476250" y="323850"/>
                </a:cubicBezTo>
                <a:cubicBezTo>
                  <a:pt x="494639" y="300207"/>
                  <a:pt x="506162" y="271804"/>
                  <a:pt x="523875" y="247650"/>
                </a:cubicBezTo>
                <a:cubicBezTo>
                  <a:pt x="580831" y="169982"/>
                  <a:pt x="592428" y="183685"/>
                  <a:pt x="647700" y="95250"/>
                </a:cubicBezTo>
                <a:cubicBezTo>
                  <a:pt x="660515" y="74745"/>
                  <a:pt x="665461" y="50202"/>
                  <a:pt x="676275" y="28575"/>
                </a:cubicBezTo>
                <a:cubicBezTo>
                  <a:pt x="681395" y="18336"/>
                  <a:pt x="688975" y="9525"/>
                  <a:pt x="695325" y="0"/>
                </a:cubicBezTo>
                <a:cubicBezTo>
                  <a:pt x="698500" y="123825"/>
                  <a:pt x="697281" y="247841"/>
                  <a:pt x="704850" y="371475"/>
                </a:cubicBezTo>
                <a:cubicBezTo>
                  <a:pt x="706829" y="403793"/>
                  <a:pt x="721283" y="434452"/>
                  <a:pt x="723900" y="466725"/>
                </a:cubicBezTo>
                <a:cubicBezTo>
                  <a:pt x="730833" y="552228"/>
                  <a:pt x="730250" y="638175"/>
                  <a:pt x="733425" y="723900"/>
                </a:cubicBezTo>
                <a:cubicBezTo>
                  <a:pt x="723616" y="969119"/>
                  <a:pt x="759426" y="890973"/>
                  <a:pt x="714375" y="9810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55406" y="620688"/>
                <a:ext cx="4337074" cy="707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TW" altLang="en-US" sz="2000" dirty="0"/>
                  <a:t>假設</a:t>
                </a:r>
                <a:r>
                  <a:rPr lang="en-US" altLang="zh-TW" sz="2000" dirty="0"/>
                  <a:t>: </a:t>
                </a:r>
                <a:r>
                  <a:rPr lang="zh-TW" altLang="en-US" sz="2000" dirty="0"/>
                  <a:t>知道可能出現的所有</a:t>
                </a:r>
                <a:r>
                  <a:rPr lang="en-US" altLang="zh-TW" sz="2000" dirty="0"/>
                  <a:t>input</a:t>
                </a:r>
                <a:r>
                  <a:rPr lang="zh-TW" altLang="en-US" sz="2000" dirty="0"/>
                  <a:t>種類個數</a:t>
                </a:r>
                <a:r>
                  <a:rPr lang="en-US" altLang="zh-TW" sz="2000" dirty="0"/>
                  <a:t>K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而且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𝐾</m:t>
                    </m:r>
                    <m:r>
                      <a:rPr lang="en-US" altLang="zh-TW" sz="2000" b="0" i="1" smtClean="0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06" y="620688"/>
                <a:ext cx="433707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1117" t="-3333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162410" y="1474005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</a:t>
            </a:r>
            <a:r>
              <a:rPr lang="zh-TW" altLang="en-US" dirty="0"/>
              <a:t>只會出現</a:t>
            </a:r>
            <a:r>
              <a:rPr lang="en-US" altLang="zh-TW" dirty="0"/>
              <a:t>{0,1,2,3,4,5}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 animBg="1"/>
      <p:bldP spid="13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39" y="3385567"/>
            <a:ext cx="5990828" cy="304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39" y="1549470"/>
            <a:ext cx="6527230" cy="163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>
          <a:xfrm>
            <a:off x="6922691" y="1931132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89" y="4746544"/>
            <a:ext cx="5097711" cy="174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283968" y="6303565"/>
            <a:ext cx="2349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比</a:t>
            </a:r>
            <a:r>
              <a:rPr lang="en-US" altLang="zh-TW" dirty="0"/>
              <a:t>3</a:t>
            </a:r>
            <a:r>
              <a:rPr lang="zh-TW" altLang="en-US" dirty="0"/>
              <a:t>小或相等的有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09302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39" y="1549470"/>
            <a:ext cx="6527230" cy="163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6156176" y="1950579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418860"/>
            <a:ext cx="5580620" cy="309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74" y="4968445"/>
            <a:ext cx="5022802" cy="161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283968" y="6333365"/>
            <a:ext cx="2349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比</a:t>
            </a:r>
            <a:r>
              <a:rPr lang="en-US" altLang="zh-TW" dirty="0"/>
              <a:t>0</a:t>
            </a:r>
            <a:r>
              <a:rPr lang="zh-TW" altLang="en-US" dirty="0"/>
              <a:t>小或相等的有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7894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23" y="3193450"/>
            <a:ext cx="6671246" cy="326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39" y="1676463"/>
            <a:ext cx="6527230" cy="163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5197921" y="2026740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95" y="4862860"/>
            <a:ext cx="4968230" cy="178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橢圓 8"/>
          <p:cNvSpPr/>
          <p:nvPr/>
        </p:nvSpPr>
        <p:spPr>
          <a:xfrm>
            <a:off x="3538711" y="5420879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34855" y="3692687"/>
            <a:ext cx="936104" cy="93610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932040" y="385460"/>
            <a:ext cx="4032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Counting Sort</a:t>
            </a:r>
            <a:r>
              <a:rPr lang="zh-TW" altLang="en-US" dirty="0"/>
              <a:t>為</a:t>
            </a:r>
            <a:r>
              <a:rPr lang="en-US" altLang="zh-TW" dirty="0"/>
              <a:t>stable sort. </a:t>
            </a:r>
            <a:r>
              <a:rPr lang="zh-TW" altLang="en-US" dirty="0"/>
              <a:t>因為是從最後面依序放入</a:t>
            </a:r>
            <a:r>
              <a:rPr lang="en-US" altLang="zh-TW" dirty="0"/>
              <a:t>output array, </a:t>
            </a:r>
            <a:r>
              <a:rPr lang="zh-TW" altLang="en-US" dirty="0"/>
              <a:t>因此同樣大小的元素會依原本</a:t>
            </a:r>
            <a:r>
              <a:rPr lang="en-US" altLang="zh-TW" dirty="0"/>
              <a:t>input array</a:t>
            </a:r>
            <a:r>
              <a:rPr lang="zh-TW" altLang="en-US" dirty="0"/>
              <a:t>中順序放入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67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CountingSort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B[],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K)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C[K],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, j,;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=0;i&lt;=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]=0;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(j=1;j&lt;=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C[A[j]]=C[A[j]]+1;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=1;i&lt;=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K;i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]=C[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]+C[i-1];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for (j=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&gt;=1;j--) {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B[C[A[j]]]=A[j];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	C[A[j]]--;	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}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197C-0C1B-4C0B-87DE-7F6B73694D1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76056" y="332656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A: input array</a:t>
            </a:r>
          </a:p>
          <a:p>
            <a:r>
              <a:rPr lang="en-US" altLang="zh-TW" dirty="0"/>
              <a:t>n: input</a:t>
            </a:r>
            <a:r>
              <a:rPr lang="zh-TW" altLang="en-US" dirty="0"/>
              <a:t>總個數</a:t>
            </a:r>
            <a:endParaRPr lang="en-US" altLang="zh-TW" dirty="0"/>
          </a:p>
          <a:p>
            <a:r>
              <a:rPr lang="en-US" altLang="zh-TW" dirty="0"/>
              <a:t>B: output array</a:t>
            </a:r>
          </a:p>
          <a:p>
            <a:r>
              <a:rPr lang="en-US" altLang="zh-TW" dirty="0"/>
              <a:t>K: </a:t>
            </a:r>
            <a:r>
              <a:rPr lang="zh-TW" altLang="en-US" dirty="0"/>
              <a:t>可能出現的</a:t>
            </a:r>
            <a:r>
              <a:rPr lang="en-US" altLang="zh-TW" dirty="0"/>
              <a:t>input element</a:t>
            </a:r>
            <a:r>
              <a:rPr lang="zh-TW" altLang="en-US" dirty="0"/>
              <a:t>總數</a:t>
            </a:r>
          </a:p>
        </p:txBody>
      </p:sp>
    </p:spTree>
    <p:extLst>
      <p:ext uri="{BB962C8B-B14F-4D97-AF65-F5344CB8AC3E}">
        <p14:creationId xmlns:p14="http://schemas.microsoft.com/office/powerpoint/2010/main" val="81729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dsa1">
      <a:majorFont>
        <a:latin typeface="Consolas"/>
        <a:ea typeface="微軟正黑體"/>
        <a:cs typeface=""/>
      </a:majorFont>
      <a:minorFont>
        <a:latin typeface="Corbel"/>
        <a:ea typeface="微軟正黑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2126</TotalTime>
  <Words>1024</Words>
  <Application>Microsoft Macintosh PowerPoint</Application>
  <PresentationFormat>如螢幕大小 (4:3)</PresentationFormat>
  <Paragraphs>292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Corbel</vt:lpstr>
      <vt:lpstr>Courier New</vt:lpstr>
      <vt:lpstr>清晰度</vt:lpstr>
      <vt:lpstr>Sorting in Linear Time</vt:lpstr>
      <vt:lpstr>Sorting Algorithm in Linear Time?</vt:lpstr>
      <vt:lpstr>例子: 電話排序問題</vt:lpstr>
      <vt:lpstr>例子: 電話排序問題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Sorting on several keys</vt:lpstr>
      <vt:lpstr>Radix Sort</vt:lpstr>
      <vt:lpstr>Radix Sort</vt:lpstr>
      <vt:lpstr>Radix Sort</vt:lpstr>
      <vt:lpstr>Bucket Sort</vt:lpstr>
      <vt:lpstr>Bucket Sort</vt:lpstr>
      <vt:lpstr>Related Course Book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Hsin-Mu Tsai</dc:creator>
  <cp:lastModifiedBy>Hsin-Mu Tsai</cp:lastModifiedBy>
  <cp:revision>101</cp:revision>
  <dcterms:created xsi:type="dcterms:W3CDTF">2010-12-09T07:27:41Z</dcterms:created>
  <dcterms:modified xsi:type="dcterms:W3CDTF">2019-04-21T00:09:18Z</dcterms:modified>
</cp:coreProperties>
</file>