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3"/>
  </p:handoutMasterIdLst>
  <p:sldIdLst>
    <p:sldId id="257" r:id="rId2"/>
  </p:sldIdLst>
  <p:sldSz cx="21945600" cy="32918400"/>
  <p:notesSz cx="31151513" cy="52438300"/>
  <p:defaultTextStyle>
    <a:defPPr>
      <a:defRPr lang="en-US"/>
    </a:defPPr>
    <a:lvl1pPr algn="l" rtl="0" fontAlgn="base">
      <a:spcBef>
        <a:spcPct val="0"/>
      </a:spcBef>
      <a:spcAft>
        <a:spcPct val="0"/>
      </a:spcAft>
      <a:defRPr sz="6171" kern="1200">
        <a:solidFill>
          <a:schemeClr val="tx1"/>
        </a:solidFill>
        <a:latin typeface="Arquitectura" pitchFamily="18" charset="0"/>
        <a:ea typeface="+mn-ea"/>
        <a:cs typeface="+mn-cs"/>
      </a:defRPr>
    </a:lvl1pPr>
    <a:lvl2pPr marL="391866" algn="l" rtl="0" fontAlgn="base">
      <a:spcBef>
        <a:spcPct val="0"/>
      </a:spcBef>
      <a:spcAft>
        <a:spcPct val="0"/>
      </a:spcAft>
      <a:defRPr sz="6171" kern="1200">
        <a:solidFill>
          <a:schemeClr val="tx1"/>
        </a:solidFill>
        <a:latin typeface="Arquitectura" pitchFamily="18" charset="0"/>
        <a:ea typeface="+mn-ea"/>
        <a:cs typeface="+mn-cs"/>
      </a:defRPr>
    </a:lvl2pPr>
    <a:lvl3pPr marL="783732" algn="l" rtl="0" fontAlgn="base">
      <a:spcBef>
        <a:spcPct val="0"/>
      </a:spcBef>
      <a:spcAft>
        <a:spcPct val="0"/>
      </a:spcAft>
      <a:defRPr sz="6171" kern="1200">
        <a:solidFill>
          <a:schemeClr val="tx1"/>
        </a:solidFill>
        <a:latin typeface="Arquitectura" pitchFamily="18" charset="0"/>
        <a:ea typeface="+mn-ea"/>
        <a:cs typeface="+mn-cs"/>
      </a:defRPr>
    </a:lvl3pPr>
    <a:lvl4pPr marL="1175598" algn="l" rtl="0" fontAlgn="base">
      <a:spcBef>
        <a:spcPct val="0"/>
      </a:spcBef>
      <a:spcAft>
        <a:spcPct val="0"/>
      </a:spcAft>
      <a:defRPr sz="6171" kern="1200">
        <a:solidFill>
          <a:schemeClr val="tx1"/>
        </a:solidFill>
        <a:latin typeface="Arquitectura" pitchFamily="18" charset="0"/>
        <a:ea typeface="+mn-ea"/>
        <a:cs typeface="+mn-cs"/>
      </a:defRPr>
    </a:lvl4pPr>
    <a:lvl5pPr marL="1567464" algn="l" rtl="0" fontAlgn="base">
      <a:spcBef>
        <a:spcPct val="0"/>
      </a:spcBef>
      <a:spcAft>
        <a:spcPct val="0"/>
      </a:spcAft>
      <a:defRPr sz="6171" kern="1200">
        <a:solidFill>
          <a:schemeClr val="tx1"/>
        </a:solidFill>
        <a:latin typeface="Arquitectura" pitchFamily="18" charset="0"/>
        <a:ea typeface="+mn-ea"/>
        <a:cs typeface="+mn-cs"/>
      </a:defRPr>
    </a:lvl5pPr>
    <a:lvl6pPr marL="1959331" algn="l" defTabSz="391866" rtl="0" eaLnBrk="1" latinLnBrk="0" hangingPunct="1">
      <a:defRPr sz="6171" kern="1200">
        <a:solidFill>
          <a:schemeClr val="tx1"/>
        </a:solidFill>
        <a:latin typeface="Arquitectura" pitchFamily="18" charset="0"/>
        <a:ea typeface="+mn-ea"/>
        <a:cs typeface="+mn-cs"/>
      </a:defRPr>
    </a:lvl6pPr>
    <a:lvl7pPr marL="2351197" algn="l" defTabSz="391866" rtl="0" eaLnBrk="1" latinLnBrk="0" hangingPunct="1">
      <a:defRPr sz="6171" kern="1200">
        <a:solidFill>
          <a:schemeClr val="tx1"/>
        </a:solidFill>
        <a:latin typeface="Arquitectura" pitchFamily="18" charset="0"/>
        <a:ea typeface="+mn-ea"/>
        <a:cs typeface="+mn-cs"/>
      </a:defRPr>
    </a:lvl7pPr>
    <a:lvl8pPr marL="2743063" algn="l" defTabSz="391866" rtl="0" eaLnBrk="1" latinLnBrk="0" hangingPunct="1">
      <a:defRPr sz="6171" kern="1200">
        <a:solidFill>
          <a:schemeClr val="tx1"/>
        </a:solidFill>
        <a:latin typeface="Arquitectura" pitchFamily="18" charset="0"/>
        <a:ea typeface="+mn-ea"/>
        <a:cs typeface="+mn-cs"/>
      </a:defRPr>
    </a:lvl8pPr>
    <a:lvl9pPr marL="3134929" algn="l" defTabSz="391866" rtl="0" eaLnBrk="1" latinLnBrk="0" hangingPunct="1">
      <a:defRPr sz="6171" kern="1200">
        <a:solidFill>
          <a:schemeClr val="tx1"/>
        </a:solidFill>
        <a:latin typeface="Arquitectura" pitchFamily="18" charset="0"/>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69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006F"/>
    <a:srgbClr val="4B2E83"/>
    <a:srgbClr val="78858D"/>
    <a:srgbClr val="10E824"/>
    <a:srgbClr val="C084F0"/>
    <a:srgbClr val="C78979"/>
    <a:srgbClr val="FFC9E2"/>
    <a:srgbClr val="0489FF"/>
    <a:srgbClr val="E14EFF"/>
    <a:srgbClr val="361D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93" autoAdjust="0"/>
    <p:restoredTop sz="50000" autoAdjust="0"/>
  </p:normalViewPr>
  <p:slideViewPr>
    <p:cSldViewPr>
      <p:cViewPr varScale="1">
        <p:scale>
          <a:sx n="33" d="100"/>
          <a:sy n="33" d="100"/>
        </p:scale>
        <p:origin x="36" y="144"/>
      </p:cViewPr>
      <p:guideLst>
        <p:guide orient="horz" pos="10368"/>
        <p:guide pos="691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3496925" cy="2617788"/>
          </a:xfrm>
          <a:prstGeom prst="rect">
            <a:avLst/>
          </a:prstGeom>
          <a:noFill/>
          <a:ln w="9525">
            <a:noFill/>
            <a:miter lim="800000"/>
            <a:headEnd/>
            <a:tailEnd/>
          </a:ln>
          <a:effectLst/>
        </p:spPr>
        <p:txBody>
          <a:bodyPr vert="horz" wrap="square" lIns="477602" tIns="238804" rIns="477602" bIns="238804" numCol="1" anchor="t" anchorCtr="0" compatLnSpc="1">
            <a:prstTxWarp prst="textNoShape">
              <a:avLst/>
            </a:prstTxWarp>
          </a:bodyPr>
          <a:lstStyle>
            <a:lvl1pPr defTabSz="4776788">
              <a:defRPr sz="6100">
                <a:latin typeface="Tiepolo Black" pitchFamily="18" charset="0"/>
              </a:defRPr>
            </a:lvl1pPr>
          </a:lstStyle>
          <a:p>
            <a:pPr>
              <a:defRPr/>
            </a:pPr>
            <a:endParaRPr lang="en-US"/>
          </a:p>
        </p:txBody>
      </p:sp>
      <p:sp>
        <p:nvSpPr>
          <p:cNvPr id="4099" name="Rectangle 3"/>
          <p:cNvSpPr>
            <a:spLocks noGrp="1" noChangeArrowheads="1"/>
          </p:cNvSpPr>
          <p:nvPr>
            <p:ph type="dt" sz="quarter" idx="1"/>
          </p:nvPr>
        </p:nvSpPr>
        <p:spPr bwMode="auto">
          <a:xfrm>
            <a:off x="17654588" y="0"/>
            <a:ext cx="13496925" cy="2617788"/>
          </a:xfrm>
          <a:prstGeom prst="rect">
            <a:avLst/>
          </a:prstGeom>
          <a:noFill/>
          <a:ln w="9525">
            <a:noFill/>
            <a:miter lim="800000"/>
            <a:headEnd/>
            <a:tailEnd/>
          </a:ln>
          <a:effectLst/>
        </p:spPr>
        <p:txBody>
          <a:bodyPr vert="horz" wrap="square" lIns="477602" tIns="238804" rIns="477602" bIns="238804" numCol="1" anchor="t" anchorCtr="0" compatLnSpc="1">
            <a:prstTxWarp prst="textNoShape">
              <a:avLst/>
            </a:prstTxWarp>
          </a:bodyPr>
          <a:lstStyle>
            <a:lvl1pPr algn="r" defTabSz="4776788">
              <a:defRPr sz="6100">
                <a:latin typeface="Tiepolo Black" pitchFamily="18" charset="0"/>
              </a:defRPr>
            </a:lvl1pPr>
          </a:lstStyle>
          <a:p>
            <a:pPr>
              <a:defRPr/>
            </a:pPr>
            <a:endParaRPr lang="en-US"/>
          </a:p>
        </p:txBody>
      </p:sp>
      <p:sp>
        <p:nvSpPr>
          <p:cNvPr id="4100" name="Rectangle 4"/>
          <p:cNvSpPr>
            <a:spLocks noGrp="1" noChangeArrowheads="1"/>
          </p:cNvSpPr>
          <p:nvPr>
            <p:ph type="ftr" sz="quarter" idx="2"/>
          </p:nvPr>
        </p:nvSpPr>
        <p:spPr bwMode="auto">
          <a:xfrm>
            <a:off x="0" y="49820513"/>
            <a:ext cx="13496925" cy="2617787"/>
          </a:xfrm>
          <a:prstGeom prst="rect">
            <a:avLst/>
          </a:prstGeom>
          <a:noFill/>
          <a:ln w="9525">
            <a:noFill/>
            <a:miter lim="800000"/>
            <a:headEnd/>
            <a:tailEnd/>
          </a:ln>
          <a:effectLst/>
        </p:spPr>
        <p:txBody>
          <a:bodyPr vert="horz" wrap="square" lIns="477602" tIns="238804" rIns="477602" bIns="238804" numCol="1" anchor="b" anchorCtr="0" compatLnSpc="1">
            <a:prstTxWarp prst="textNoShape">
              <a:avLst/>
            </a:prstTxWarp>
          </a:bodyPr>
          <a:lstStyle>
            <a:lvl1pPr defTabSz="4776788">
              <a:defRPr sz="6100">
                <a:latin typeface="Tiepolo Black" pitchFamily="18" charset="0"/>
              </a:defRPr>
            </a:lvl1pPr>
          </a:lstStyle>
          <a:p>
            <a:pPr>
              <a:defRPr/>
            </a:pPr>
            <a:endParaRPr lang="en-US"/>
          </a:p>
        </p:txBody>
      </p:sp>
      <p:sp>
        <p:nvSpPr>
          <p:cNvPr id="4101" name="Rectangle 5"/>
          <p:cNvSpPr>
            <a:spLocks noGrp="1" noChangeArrowheads="1"/>
          </p:cNvSpPr>
          <p:nvPr>
            <p:ph type="sldNum" sz="quarter" idx="3"/>
          </p:nvPr>
        </p:nvSpPr>
        <p:spPr bwMode="auto">
          <a:xfrm>
            <a:off x="17654588" y="49820513"/>
            <a:ext cx="13496925" cy="2617787"/>
          </a:xfrm>
          <a:prstGeom prst="rect">
            <a:avLst/>
          </a:prstGeom>
          <a:noFill/>
          <a:ln w="9525">
            <a:noFill/>
            <a:miter lim="800000"/>
            <a:headEnd/>
            <a:tailEnd/>
          </a:ln>
          <a:effectLst/>
        </p:spPr>
        <p:txBody>
          <a:bodyPr vert="horz" wrap="square" lIns="477602" tIns="238804" rIns="477602" bIns="238804" numCol="1" anchor="b" anchorCtr="0" compatLnSpc="1">
            <a:prstTxWarp prst="textNoShape">
              <a:avLst/>
            </a:prstTxWarp>
          </a:bodyPr>
          <a:lstStyle>
            <a:lvl1pPr algn="r" defTabSz="4776788">
              <a:defRPr sz="6100">
                <a:latin typeface="Tiepolo Black" pitchFamily="18" charset="0"/>
              </a:defRPr>
            </a:lvl1pPr>
          </a:lstStyle>
          <a:p>
            <a:pPr>
              <a:defRPr/>
            </a:pPr>
            <a:fld id="{50AC09AA-125D-5D4A-A031-744D86514DFD}" type="slidenum">
              <a:rPr lang="en-US"/>
              <a:pPr>
                <a:defRPr/>
              </a:pPr>
              <a:t>‹#›</a:t>
            </a:fld>
            <a:endParaRPr lang="en-US"/>
          </a:p>
        </p:txBody>
      </p:sp>
    </p:spTree>
    <p:extLst>
      <p:ext uri="{BB962C8B-B14F-4D97-AF65-F5344CB8AC3E}">
        <p14:creationId xmlns:p14="http://schemas.microsoft.com/office/powerpoint/2010/main" val="165293644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10226280"/>
            <a:ext cx="18653760" cy="7056240"/>
          </a:xfrm>
        </p:spPr>
        <p:txBody>
          <a:bodyPr/>
          <a:lstStyle/>
          <a:p>
            <a:r>
              <a:rPr lang="en-US"/>
              <a:t>Click to edit Master title style</a:t>
            </a:r>
          </a:p>
        </p:txBody>
      </p:sp>
      <p:sp>
        <p:nvSpPr>
          <p:cNvPr id="3" name="Subtitle 2"/>
          <p:cNvSpPr>
            <a:spLocks noGrp="1"/>
          </p:cNvSpPr>
          <p:nvPr>
            <p:ph type="subTitle" idx="1"/>
          </p:nvPr>
        </p:nvSpPr>
        <p:spPr>
          <a:xfrm>
            <a:off x="3291840" y="18654121"/>
            <a:ext cx="15361920" cy="8411766"/>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9AF2B3E-D748-154E-8D57-D78AA5D09420}"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8A25DB1-7660-F648-8D5E-2CA977433069}"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637193" y="2928939"/>
            <a:ext cx="4663440" cy="263318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45920" y="2928939"/>
            <a:ext cx="13899833" cy="263318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63DAD56-B85D-8543-8375-503383627EF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CF1C9F1-4200-274B-9A71-5407780DE87D}"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49" y="21152643"/>
            <a:ext cx="18653760" cy="6538318"/>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1733549" y="13951745"/>
            <a:ext cx="18653760" cy="720090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8DC03CF-D0A3-7A47-A58E-2DA7D735CFA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45921" y="9515476"/>
            <a:ext cx="9281160" cy="1974532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1018521" y="9515476"/>
            <a:ext cx="9282113" cy="1974532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999F59D-CA60-E641-BDA6-96430419683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318022"/>
            <a:ext cx="1975104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97280" y="7368779"/>
            <a:ext cx="9696451" cy="307002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97280" y="10438805"/>
            <a:ext cx="9696451" cy="18966657"/>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1148060" y="7368779"/>
            <a:ext cx="9700260" cy="307002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11148060" y="10438805"/>
            <a:ext cx="9700260" cy="18966657"/>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9F4BDC17-9ED0-AC4A-AE8A-8B59199BADD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EA9D418-23FB-694F-B659-C4F3F92E8D8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4EB1B17-2002-DF48-8FE3-6D231A288A5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1" y="1310880"/>
            <a:ext cx="7219949" cy="5577484"/>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8580121" y="1310879"/>
            <a:ext cx="12268200" cy="2809458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97281" y="6888362"/>
            <a:ext cx="7219949" cy="22517100"/>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ECC1ACD-21AD-4348-ACDB-0E8A6B9B1682}"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1491" y="23042166"/>
            <a:ext cx="13167360" cy="2721770"/>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4301491" y="2941441"/>
            <a:ext cx="13167360" cy="19750682"/>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4301491" y="25763935"/>
            <a:ext cx="13167360" cy="3862984"/>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31810F5-8C90-DE4E-901A-C67D84FA3F8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5785" y="2928938"/>
            <a:ext cx="18654712" cy="5486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645785" y="9515476"/>
            <a:ext cx="18654712" cy="197453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645784" y="29989463"/>
            <a:ext cx="4572000" cy="2200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50">
                <a:latin typeface="+mn-lt"/>
              </a:defRPr>
            </a:lvl1pPr>
          </a:lstStyle>
          <a:p>
            <a:pPr>
              <a:defRPr/>
            </a:pPr>
            <a:endParaRPr lang="en-US"/>
          </a:p>
        </p:txBody>
      </p:sp>
      <p:sp>
        <p:nvSpPr>
          <p:cNvPr id="1029" name="Rectangle 5"/>
          <p:cNvSpPr>
            <a:spLocks noGrp="1" noChangeArrowheads="1"/>
          </p:cNvSpPr>
          <p:nvPr>
            <p:ph type="ftr" sz="quarter" idx="3"/>
          </p:nvPr>
        </p:nvSpPr>
        <p:spPr bwMode="auto">
          <a:xfrm>
            <a:off x="7498897" y="29989463"/>
            <a:ext cx="6948488" cy="2200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5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15728497" y="29989463"/>
            <a:ext cx="4572000" cy="2200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50">
                <a:latin typeface="+mn-lt"/>
              </a:defRPr>
            </a:lvl1pPr>
          </a:lstStyle>
          <a:p>
            <a:pPr>
              <a:defRPr/>
            </a:pPr>
            <a:fld id="{1100B8BB-C319-9944-8B4A-9AEE953B45A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3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3300">
          <a:solidFill>
            <a:schemeClr val="tx2"/>
          </a:solidFill>
          <a:latin typeface="Times New Roman" charset="0"/>
          <a:ea typeface="ＭＳ Ｐゴシック" charset="-128"/>
          <a:cs typeface="ＭＳ Ｐゴシック" charset="-128"/>
        </a:defRPr>
      </a:lvl2pPr>
      <a:lvl3pPr algn="ctr" rtl="0" eaLnBrk="0" fontAlgn="base" hangingPunct="0">
        <a:spcBef>
          <a:spcPct val="0"/>
        </a:spcBef>
        <a:spcAft>
          <a:spcPct val="0"/>
        </a:spcAft>
        <a:defRPr sz="3300">
          <a:solidFill>
            <a:schemeClr val="tx2"/>
          </a:solidFill>
          <a:latin typeface="Times New Roman" charset="0"/>
          <a:ea typeface="ＭＳ Ｐゴシック" charset="-128"/>
          <a:cs typeface="ＭＳ Ｐゴシック" charset="-128"/>
        </a:defRPr>
      </a:lvl3pPr>
      <a:lvl4pPr algn="ctr" rtl="0" eaLnBrk="0" fontAlgn="base" hangingPunct="0">
        <a:spcBef>
          <a:spcPct val="0"/>
        </a:spcBef>
        <a:spcAft>
          <a:spcPct val="0"/>
        </a:spcAft>
        <a:defRPr sz="3300">
          <a:solidFill>
            <a:schemeClr val="tx2"/>
          </a:solidFill>
          <a:latin typeface="Times New Roman" charset="0"/>
          <a:ea typeface="ＭＳ Ｐゴシック" charset="-128"/>
          <a:cs typeface="ＭＳ Ｐゴシック" charset="-128"/>
        </a:defRPr>
      </a:lvl4pPr>
      <a:lvl5pPr algn="ctr" rtl="0" eaLnBrk="0" fontAlgn="base" hangingPunct="0">
        <a:spcBef>
          <a:spcPct val="0"/>
        </a:spcBef>
        <a:spcAft>
          <a:spcPct val="0"/>
        </a:spcAft>
        <a:defRPr sz="3300">
          <a:solidFill>
            <a:schemeClr val="tx2"/>
          </a:solidFill>
          <a:latin typeface="Times New Roman" charset="0"/>
          <a:ea typeface="ＭＳ Ｐゴシック" charset="-128"/>
          <a:cs typeface="ＭＳ Ｐゴシック" charset="-128"/>
        </a:defRPr>
      </a:lvl5pPr>
      <a:lvl6pPr marL="342900" algn="ctr" rtl="0" fontAlgn="base">
        <a:spcBef>
          <a:spcPct val="0"/>
        </a:spcBef>
        <a:spcAft>
          <a:spcPct val="0"/>
        </a:spcAft>
        <a:defRPr sz="3300">
          <a:solidFill>
            <a:schemeClr val="tx2"/>
          </a:solidFill>
          <a:latin typeface="Times New Roman" charset="0"/>
        </a:defRPr>
      </a:lvl6pPr>
      <a:lvl7pPr marL="685800" algn="ctr" rtl="0" fontAlgn="base">
        <a:spcBef>
          <a:spcPct val="0"/>
        </a:spcBef>
        <a:spcAft>
          <a:spcPct val="0"/>
        </a:spcAft>
        <a:defRPr sz="3300">
          <a:solidFill>
            <a:schemeClr val="tx2"/>
          </a:solidFill>
          <a:latin typeface="Times New Roman" charset="0"/>
        </a:defRPr>
      </a:lvl7pPr>
      <a:lvl8pPr marL="1028700" algn="ctr" rtl="0" fontAlgn="base">
        <a:spcBef>
          <a:spcPct val="0"/>
        </a:spcBef>
        <a:spcAft>
          <a:spcPct val="0"/>
        </a:spcAft>
        <a:defRPr sz="3300">
          <a:solidFill>
            <a:schemeClr val="tx2"/>
          </a:solidFill>
          <a:latin typeface="Times New Roman" charset="0"/>
        </a:defRPr>
      </a:lvl8pPr>
      <a:lvl9pPr marL="1371600" algn="ctr" rtl="0" fontAlgn="base">
        <a:spcBef>
          <a:spcPct val="0"/>
        </a:spcBef>
        <a:spcAft>
          <a:spcPct val="0"/>
        </a:spcAft>
        <a:defRPr sz="3300">
          <a:solidFill>
            <a:schemeClr val="tx2"/>
          </a:solidFill>
          <a:latin typeface="Times New Roman" charset="0"/>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ＭＳ Ｐゴシック" charset="-128"/>
          <a:cs typeface="ＭＳ Ｐゴシック" charset="-128"/>
        </a:defRPr>
      </a:lvl1pPr>
      <a:lvl2pPr marL="557213" indent="-214313" algn="l" rtl="0" eaLnBrk="0" fontAlgn="base" hangingPunct="0">
        <a:spcBef>
          <a:spcPct val="20000"/>
        </a:spcBef>
        <a:spcAft>
          <a:spcPct val="0"/>
        </a:spcAft>
        <a:buChar char="–"/>
        <a:defRPr sz="2100">
          <a:solidFill>
            <a:schemeClr val="tx1"/>
          </a:solidFill>
          <a:latin typeface="+mn-lt"/>
          <a:ea typeface="ＭＳ Ｐゴシック" charset="-128"/>
        </a:defRPr>
      </a:lvl2pPr>
      <a:lvl3pPr marL="857250" indent="-171450" algn="l" rtl="0" eaLnBrk="0" fontAlgn="base" hangingPunct="0">
        <a:spcBef>
          <a:spcPct val="20000"/>
        </a:spcBef>
        <a:spcAft>
          <a:spcPct val="0"/>
        </a:spcAft>
        <a:buChar char="•"/>
        <a:defRPr sz="1800">
          <a:solidFill>
            <a:schemeClr val="tx1"/>
          </a:solidFill>
          <a:latin typeface="+mn-lt"/>
          <a:ea typeface="ＭＳ Ｐゴシック" charset="-128"/>
        </a:defRPr>
      </a:lvl3pPr>
      <a:lvl4pPr marL="1200150" indent="-171450" algn="l" rtl="0" eaLnBrk="0" fontAlgn="base" hangingPunct="0">
        <a:spcBef>
          <a:spcPct val="20000"/>
        </a:spcBef>
        <a:spcAft>
          <a:spcPct val="0"/>
        </a:spcAft>
        <a:buChar char="–"/>
        <a:defRPr sz="1500">
          <a:solidFill>
            <a:schemeClr val="tx1"/>
          </a:solidFill>
          <a:latin typeface="+mn-lt"/>
          <a:ea typeface="ＭＳ Ｐゴシック" charset="-128"/>
        </a:defRPr>
      </a:lvl4pPr>
      <a:lvl5pPr marL="1543050" indent="-171450" algn="l" rtl="0" eaLnBrk="0" fontAlgn="base" hangingPunct="0">
        <a:spcBef>
          <a:spcPct val="20000"/>
        </a:spcBef>
        <a:spcAft>
          <a:spcPct val="0"/>
        </a:spcAft>
        <a:buChar char="»"/>
        <a:defRPr sz="1500">
          <a:solidFill>
            <a:schemeClr val="tx1"/>
          </a:solidFill>
          <a:latin typeface="+mn-lt"/>
          <a:ea typeface="ＭＳ Ｐゴシック" charset="-128"/>
        </a:defRPr>
      </a:lvl5pPr>
      <a:lvl6pPr marL="1885950" indent="-171450" algn="l" rtl="0" fontAlgn="base">
        <a:spcBef>
          <a:spcPct val="20000"/>
        </a:spcBef>
        <a:spcAft>
          <a:spcPct val="0"/>
        </a:spcAft>
        <a:buChar char="»"/>
        <a:defRPr sz="1500">
          <a:solidFill>
            <a:schemeClr val="tx1"/>
          </a:solidFill>
          <a:latin typeface="+mn-lt"/>
          <a:ea typeface="ＭＳ Ｐゴシック" charset="-128"/>
        </a:defRPr>
      </a:lvl6pPr>
      <a:lvl7pPr marL="2228850" indent="-171450" algn="l" rtl="0" fontAlgn="base">
        <a:spcBef>
          <a:spcPct val="20000"/>
        </a:spcBef>
        <a:spcAft>
          <a:spcPct val="0"/>
        </a:spcAft>
        <a:buChar char="»"/>
        <a:defRPr sz="1500">
          <a:solidFill>
            <a:schemeClr val="tx1"/>
          </a:solidFill>
          <a:latin typeface="+mn-lt"/>
          <a:ea typeface="ＭＳ Ｐゴシック" charset="-128"/>
        </a:defRPr>
      </a:lvl7pPr>
      <a:lvl8pPr marL="2571750" indent="-171450" algn="l" rtl="0" fontAlgn="base">
        <a:spcBef>
          <a:spcPct val="20000"/>
        </a:spcBef>
        <a:spcAft>
          <a:spcPct val="0"/>
        </a:spcAft>
        <a:buChar char="»"/>
        <a:defRPr sz="1500">
          <a:solidFill>
            <a:schemeClr val="tx1"/>
          </a:solidFill>
          <a:latin typeface="+mn-lt"/>
          <a:ea typeface="ＭＳ Ｐゴシック" charset="-128"/>
        </a:defRPr>
      </a:lvl8pPr>
      <a:lvl9pPr marL="2914650" indent="-171450" algn="l" rtl="0" fontAlgn="base">
        <a:spcBef>
          <a:spcPct val="20000"/>
        </a:spcBef>
        <a:spcAft>
          <a:spcPct val="0"/>
        </a:spcAft>
        <a:buChar char="»"/>
        <a:defRPr sz="1500">
          <a:solidFill>
            <a:schemeClr val="tx1"/>
          </a:solidFill>
          <a:latin typeface="+mn-lt"/>
          <a:ea typeface="ＭＳ Ｐゴシック" charset="-128"/>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Line 13"/>
          <p:cNvSpPr>
            <a:spLocks noChangeShapeType="1"/>
          </p:cNvSpPr>
          <p:nvPr/>
        </p:nvSpPr>
        <p:spPr bwMode="auto">
          <a:xfrm>
            <a:off x="1" y="-258620"/>
            <a:ext cx="228600" cy="0"/>
          </a:xfrm>
          <a:prstGeom prst="line">
            <a:avLst/>
          </a:prstGeom>
          <a:noFill/>
          <a:ln w="3175">
            <a:solidFill>
              <a:schemeClr val="bg2">
                <a:lumMod val="60000"/>
                <a:lumOff val="40000"/>
              </a:schemeClr>
            </a:solidFill>
            <a:round/>
            <a:headEnd/>
            <a:tailEnd/>
          </a:ln>
        </p:spPr>
        <p:txBody>
          <a:bodyPr>
            <a:prstTxWarp prst="textNoShape">
              <a:avLst/>
            </a:prstTxWarp>
          </a:bodyPr>
          <a:lstStyle/>
          <a:p>
            <a:pPr>
              <a:defRPr/>
            </a:pPr>
            <a:endParaRPr lang="en-US" sz="4628"/>
          </a:p>
        </p:txBody>
      </p:sp>
      <p:sp>
        <p:nvSpPr>
          <p:cNvPr id="4" name="Line 14"/>
          <p:cNvSpPr>
            <a:spLocks noChangeShapeType="1"/>
          </p:cNvSpPr>
          <p:nvPr/>
        </p:nvSpPr>
        <p:spPr bwMode="auto">
          <a:xfrm>
            <a:off x="21945600" y="-260032"/>
            <a:ext cx="0" cy="217736"/>
          </a:xfrm>
          <a:prstGeom prst="line">
            <a:avLst/>
          </a:prstGeom>
          <a:noFill/>
          <a:ln w="3175">
            <a:solidFill>
              <a:schemeClr val="tx1"/>
            </a:solidFill>
            <a:round/>
            <a:headEnd/>
            <a:tailEnd/>
          </a:ln>
        </p:spPr>
        <p:txBody>
          <a:bodyPr>
            <a:prstTxWarp prst="textNoShape">
              <a:avLst/>
            </a:prstTxWarp>
          </a:bodyPr>
          <a:lstStyle/>
          <a:p>
            <a:endParaRPr lang="en-US" sz="4628"/>
          </a:p>
        </p:txBody>
      </p:sp>
      <p:sp>
        <p:nvSpPr>
          <p:cNvPr id="5" name="Line 15"/>
          <p:cNvSpPr>
            <a:spLocks noChangeShapeType="1"/>
          </p:cNvSpPr>
          <p:nvPr/>
        </p:nvSpPr>
        <p:spPr bwMode="auto">
          <a:xfrm>
            <a:off x="21717001" y="-260033"/>
            <a:ext cx="228600" cy="0"/>
          </a:xfrm>
          <a:prstGeom prst="line">
            <a:avLst/>
          </a:prstGeom>
          <a:noFill/>
          <a:ln w="3175">
            <a:solidFill>
              <a:schemeClr val="tx1"/>
            </a:solidFill>
            <a:round/>
            <a:headEnd/>
            <a:tailEnd/>
          </a:ln>
        </p:spPr>
        <p:txBody>
          <a:bodyPr>
            <a:prstTxWarp prst="textNoShape">
              <a:avLst/>
            </a:prstTxWarp>
          </a:bodyPr>
          <a:lstStyle/>
          <a:p>
            <a:endParaRPr lang="en-US" sz="4628"/>
          </a:p>
        </p:txBody>
      </p:sp>
      <p:sp>
        <p:nvSpPr>
          <p:cNvPr id="1063" name="Line 18"/>
          <p:cNvSpPr>
            <a:spLocks noChangeShapeType="1"/>
          </p:cNvSpPr>
          <p:nvPr/>
        </p:nvSpPr>
        <p:spPr bwMode="auto">
          <a:xfrm>
            <a:off x="38176200" y="33392269"/>
            <a:ext cx="0" cy="182166"/>
          </a:xfrm>
          <a:prstGeom prst="line">
            <a:avLst/>
          </a:prstGeom>
          <a:noFill/>
          <a:ln w="3175">
            <a:solidFill>
              <a:schemeClr val="tx1"/>
            </a:solidFill>
            <a:round/>
            <a:headEnd/>
            <a:tailEnd/>
          </a:ln>
        </p:spPr>
        <p:txBody>
          <a:bodyPr>
            <a:prstTxWarp prst="textNoShape">
              <a:avLst/>
            </a:prstTxWarp>
          </a:bodyPr>
          <a:lstStyle/>
          <a:p>
            <a:endParaRPr lang="en-US" sz="4628"/>
          </a:p>
        </p:txBody>
      </p:sp>
      <p:sp>
        <p:nvSpPr>
          <p:cNvPr id="1064" name="Line 19"/>
          <p:cNvSpPr>
            <a:spLocks noChangeShapeType="1"/>
          </p:cNvSpPr>
          <p:nvPr/>
        </p:nvSpPr>
        <p:spPr bwMode="auto">
          <a:xfrm>
            <a:off x="37776150" y="33574435"/>
            <a:ext cx="400050" cy="0"/>
          </a:xfrm>
          <a:prstGeom prst="line">
            <a:avLst/>
          </a:prstGeom>
          <a:noFill/>
          <a:ln w="3175">
            <a:solidFill>
              <a:schemeClr val="tx1"/>
            </a:solidFill>
            <a:round/>
            <a:headEnd/>
            <a:tailEnd/>
          </a:ln>
        </p:spPr>
        <p:txBody>
          <a:bodyPr>
            <a:prstTxWarp prst="textNoShape">
              <a:avLst/>
            </a:prstTxWarp>
          </a:bodyPr>
          <a:lstStyle/>
          <a:p>
            <a:endParaRPr lang="en-US" sz="4628"/>
          </a:p>
        </p:txBody>
      </p:sp>
      <p:sp>
        <p:nvSpPr>
          <p:cNvPr id="1057" name="Rectangle 1056"/>
          <p:cNvSpPr/>
          <p:nvPr/>
        </p:nvSpPr>
        <p:spPr>
          <a:xfrm>
            <a:off x="3886200" y="274320"/>
            <a:ext cx="14173200" cy="1608112"/>
          </a:xfrm>
          <a:prstGeom prst="rect">
            <a:avLst/>
          </a:prstGeom>
        </p:spPr>
        <p:txBody>
          <a:bodyPr wrap="square" lIns="68558" tIns="34280" rIns="68558" bIns="34280">
            <a:spAutoFit/>
          </a:bodyPr>
          <a:lstStyle/>
          <a:p>
            <a:pPr algn="ctr" defTabSz="685581"/>
            <a:r>
              <a:rPr lang="en-US" sz="5000" b="1" dirty="0">
                <a:solidFill>
                  <a:srgbClr val="33006F"/>
                </a:solidFill>
                <a:latin typeface="Encode Sans Normal" panose="02000000000000000000" pitchFamily="2" charset="0"/>
                <a:cs typeface="Arial" pitchFamily="34" charset="0"/>
              </a:rPr>
              <a:t>UNRAVELING GRAVITATIONAL RIPPLES:  NEURAL NETWORK CLASSIFICATION</a:t>
            </a:r>
            <a:endParaRPr lang="en-US" sz="2400" b="1"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1069" name="Straight Connector 1068"/>
          <p:cNvCxnSpPr/>
          <p:nvPr/>
        </p:nvCxnSpPr>
        <p:spPr>
          <a:xfrm flipV="1">
            <a:off x="10972800" y="3291840"/>
            <a:ext cx="0" cy="29260800"/>
          </a:xfrm>
          <a:prstGeom prst="line">
            <a:avLst/>
          </a:prstGeom>
          <a:ln>
            <a:solidFill>
              <a:srgbClr val="33006F"/>
            </a:solidFill>
          </a:ln>
        </p:spPr>
        <p:style>
          <a:lnRef idx="2">
            <a:schemeClr val="accent1"/>
          </a:lnRef>
          <a:fillRef idx="0">
            <a:schemeClr val="accent1"/>
          </a:fillRef>
          <a:effectRef idx="1">
            <a:schemeClr val="accent1"/>
          </a:effectRef>
          <a:fontRef idx="minor">
            <a:schemeClr val="tx1"/>
          </a:fontRef>
        </p:style>
      </p:cxnSp>
      <p:sp>
        <p:nvSpPr>
          <p:cNvPr id="202" name="Rectangle 36"/>
          <p:cNvSpPr>
            <a:spLocks noChangeArrowheads="1"/>
          </p:cNvSpPr>
          <p:nvPr/>
        </p:nvSpPr>
        <p:spPr bwMode="auto">
          <a:xfrm>
            <a:off x="182880" y="18013680"/>
            <a:ext cx="9235440" cy="692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8" tIns="34280" rIns="68558" bIns="34280">
            <a:spAutoFit/>
          </a:bodyPr>
          <a:lstStyle/>
          <a:p>
            <a:r>
              <a:rPr lang="en-US" sz="4000" b="1" dirty="0">
                <a:solidFill>
                  <a:srgbClr val="33006F"/>
                </a:solidFill>
                <a:latin typeface="Encode Sans Normal" panose="02000000000000000000" pitchFamily="2" charset="0"/>
                <a:cs typeface="Calibri"/>
              </a:rPr>
              <a:t>METHODOLOGY</a:t>
            </a:r>
          </a:p>
        </p:txBody>
      </p:sp>
      <p:sp>
        <p:nvSpPr>
          <p:cNvPr id="555" name="Rectangle 36"/>
          <p:cNvSpPr>
            <a:spLocks noChangeArrowheads="1"/>
          </p:cNvSpPr>
          <p:nvPr/>
        </p:nvSpPr>
        <p:spPr bwMode="auto">
          <a:xfrm>
            <a:off x="182880" y="3291840"/>
            <a:ext cx="4389120" cy="692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8" tIns="34280" rIns="68558" bIns="34280">
            <a:spAutoFit/>
          </a:bodyPr>
          <a:lstStyle/>
          <a:p>
            <a:r>
              <a:rPr lang="en-US" sz="4000" b="1" dirty="0">
                <a:solidFill>
                  <a:srgbClr val="33006F"/>
                </a:solidFill>
                <a:latin typeface="Encode Sans Normal Black" charset="0"/>
                <a:ea typeface="Encode Sans Normal Black" charset="0"/>
                <a:cs typeface="Encode Sans Normal Black" charset="0"/>
              </a:rPr>
              <a:t>OBJECTIVES</a:t>
            </a:r>
            <a:endParaRPr lang="en-US" sz="4000" b="1" dirty="0">
              <a:solidFill>
                <a:srgbClr val="33006F"/>
              </a:solidFill>
              <a:latin typeface="Encode Sans Normal" panose="02000000000000000000" pitchFamily="2" charset="0"/>
              <a:cs typeface="Calibri"/>
            </a:endParaRPr>
          </a:p>
        </p:txBody>
      </p:sp>
      <p:sp>
        <p:nvSpPr>
          <p:cNvPr id="245" name="Rectangle 615"/>
          <p:cNvSpPr/>
          <p:nvPr/>
        </p:nvSpPr>
        <p:spPr>
          <a:xfrm>
            <a:off x="11029950" y="31272480"/>
            <a:ext cx="10915650" cy="1737360"/>
          </a:xfrm>
          <a:prstGeom prst="rect">
            <a:avLst/>
          </a:prstGeom>
        </p:spPr>
        <p:txBody>
          <a:bodyPr wrap="square">
            <a:spAutoFit/>
          </a:bodyPr>
          <a:lstStyle/>
          <a:p>
            <a:r>
              <a:rPr lang="en-US" sz="1800" b="1" dirty="0">
                <a:solidFill>
                  <a:srgbClr val="000000"/>
                </a:solidFill>
              </a:rPr>
              <a:t>References</a:t>
            </a:r>
          </a:p>
          <a:p>
            <a:pPr marL="0" marR="0">
              <a:spcBef>
                <a:spcPts val="0"/>
              </a:spcBef>
            </a:pPr>
            <a:r>
              <a:rPr lang="en-US" sz="1800" kern="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[1] Fernandes T. S., Vieira S. J., et al. (2023). Convolutional Neural Networks for the classification of glitches in gravitational-wave data streams. arXiv:2303.13917 [gr-qc]. </a:t>
            </a:r>
          </a:p>
          <a:p>
            <a:pPr marL="0" marR="0">
              <a:spcBef>
                <a:spcPts val="0"/>
              </a:spcBef>
            </a:pPr>
            <a:r>
              <a:rPr lang="en-US" sz="1800" kern="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[2] George D., Shen H., </a:t>
            </a:r>
            <a:r>
              <a:rPr lang="en-US" sz="1800" kern="100"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Heurta</a:t>
            </a:r>
            <a:r>
              <a:rPr lang="en-US" sz="1800" kern="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E.A. (2018). Glitch Classification and Clustering for LIGO with Deep Transfer Learning. Phys Rev. D 97, 101501. arXiv:1711.07468v2 [astro-ph.IM].</a:t>
            </a:r>
          </a:p>
        </p:txBody>
      </p:sp>
      <p:sp>
        <p:nvSpPr>
          <p:cNvPr id="247" name="Rectangle 36"/>
          <p:cNvSpPr>
            <a:spLocks noChangeArrowheads="1"/>
          </p:cNvSpPr>
          <p:nvPr/>
        </p:nvSpPr>
        <p:spPr bwMode="auto">
          <a:xfrm>
            <a:off x="13716000" y="18653760"/>
            <a:ext cx="4754880" cy="692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8" tIns="34280" rIns="68558" bIns="34280">
            <a:spAutoFit/>
          </a:bodyPr>
          <a:lstStyle/>
          <a:p>
            <a:r>
              <a:rPr lang="en-US" sz="4000" b="1" dirty="0">
                <a:solidFill>
                  <a:srgbClr val="33006F"/>
                </a:solidFill>
                <a:latin typeface="Uni Sans Book" charset="0"/>
                <a:ea typeface="Uni Sans Book" charset="0"/>
                <a:cs typeface="Uni Sans Book" charset="0"/>
              </a:rPr>
              <a:t>Sample Incorrect IDs</a:t>
            </a:r>
          </a:p>
        </p:txBody>
      </p:sp>
      <p:sp>
        <p:nvSpPr>
          <p:cNvPr id="339" name="Rectangle 36"/>
          <p:cNvSpPr>
            <a:spLocks noChangeArrowheads="1"/>
          </p:cNvSpPr>
          <p:nvPr/>
        </p:nvSpPr>
        <p:spPr bwMode="auto">
          <a:xfrm>
            <a:off x="11155680" y="9326880"/>
            <a:ext cx="2834640" cy="692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8" tIns="34280" rIns="68558" bIns="34280">
            <a:spAutoFit/>
          </a:bodyPr>
          <a:lstStyle/>
          <a:p>
            <a:r>
              <a:rPr lang="en-US" sz="4000" b="1" dirty="0">
                <a:solidFill>
                  <a:srgbClr val="33006F"/>
                </a:solidFill>
                <a:latin typeface="Encode Sans Normal" panose="02000000000000000000" pitchFamily="2" charset="0"/>
                <a:cs typeface="Calibri"/>
              </a:rPr>
              <a:t>RESULTS</a:t>
            </a:r>
          </a:p>
        </p:txBody>
      </p:sp>
      <p:sp>
        <p:nvSpPr>
          <p:cNvPr id="433" name="Rectangle 36"/>
          <p:cNvSpPr>
            <a:spLocks noChangeArrowheads="1"/>
          </p:cNvSpPr>
          <p:nvPr/>
        </p:nvSpPr>
        <p:spPr bwMode="auto">
          <a:xfrm>
            <a:off x="182880" y="27432000"/>
            <a:ext cx="10401299" cy="68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8" tIns="34280" rIns="68558" bIns="34280">
            <a:spAutoFit/>
          </a:bodyPr>
          <a:lstStyle/>
          <a:p>
            <a:r>
              <a:rPr lang="en-US" sz="4000" b="1" dirty="0">
                <a:solidFill>
                  <a:srgbClr val="33006F"/>
                </a:solidFill>
                <a:latin typeface="Encode Sans Normal Black" charset="0"/>
                <a:ea typeface="Encode Sans Normal Black" charset="0"/>
                <a:cs typeface="Encode Sans Normal Black" charset="0"/>
              </a:rPr>
              <a:t>DATA ANALYSIS</a:t>
            </a:r>
          </a:p>
        </p:txBody>
      </p:sp>
      <p:sp>
        <p:nvSpPr>
          <p:cNvPr id="2" name="TextBox 1">
            <a:extLst>
              <a:ext uri="{FF2B5EF4-FFF2-40B4-BE49-F238E27FC236}">
                <a16:creationId xmlns:a16="http://schemas.microsoft.com/office/drawing/2014/main" id="{593DB8BC-C5C2-5006-0401-9BDBD3725FA9}"/>
              </a:ext>
            </a:extLst>
          </p:cNvPr>
          <p:cNvSpPr txBox="1"/>
          <p:nvPr/>
        </p:nvSpPr>
        <p:spPr>
          <a:xfrm>
            <a:off x="274320" y="4206240"/>
            <a:ext cx="10424160" cy="1754326"/>
          </a:xfrm>
          <a:prstGeom prst="rect">
            <a:avLst/>
          </a:prstGeom>
          <a:noFill/>
        </p:spPr>
        <p:txBody>
          <a:bodyPr wrap="square" rtlCol="0">
            <a:spAutoFit/>
          </a:bodyPr>
          <a:lstStyle/>
          <a:p>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T</a:t>
            </a:r>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he Glitch dataset originates from the Laser Interferometer Gravitational-Wave Observatory (LIGO), an observatory designed to harness the characteristics of light and space in order to identify and comprehend the sources of gravitational waves.  We analyze a dataset consisting of four distinct data categories: Glitch, Background, Binary Black Hole (BBH), and Sine-Gaussian (SG).  Our objective is to develop a binary classifier capable of identifying signals as either Glitch/Background or Binary Black Hole/Sine-Gaussian.</a:t>
            </a:r>
            <a:endPar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F679C0C-80C2-0A41-5EC3-7460C295847D}"/>
                  </a:ext>
                </a:extLst>
              </p:cNvPr>
              <p:cNvSpPr txBox="1"/>
              <p:nvPr/>
            </p:nvSpPr>
            <p:spPr>
              <a:xfrm>
                <a:off x="274320" y="18904855"/>
                <a:ext cx="10424160" cy="5078313"/>
              </a:xfrm>
              <a:prstGeom prst="rect">
                <a:avLst/>
              </a:prstGeom>
              <a:noFill/>
            </p:spPr>
            <p:txBody>
              <a:bodyPr wrap="square" rtlCol="0">
                <a:spAutoFit/>
              </a:bodyPr>
              <a:lstStyle/>
              <a:p>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To solve this problem, we utilize </a:t>
                </a:r>
                <a:r>
                  <a:rPr lang="en-U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PyTorch</a:t>
                </a:r>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to implement a binary classifier that takes a time series as input and outputs either signal (for glitch/background data) or background (for binary black hole/sine-Gaussian data).  Before passing data to our classifier, we need to convert from time series to a 2D image in order for our CNN to parse it.  We accomplish this process using </a:t>
                </a:r>
                <a:r>
                  <a:rPr lang="en-U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Gramian</a:t>
                </a:r>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Angular Fields (GAFs) as implemented in the Python library</a:t>
                </a:r>
                <a:r>
                  <a:rPr lang="en-US" sz="1800" dirty="0">
                    <a:solidFill>
                      <a:srgbClr val="33006F"/>
                    </a:solidFill>
                    <a:latin typeface="Open Sans" panose="020B0606030504020204" pitchFamily="34" charset="0"/>
                    <a:ea typeface="Open Sans" panose="020B0606030504020204" pitchFamily="34" charset="0"/>
                    <a:cs typeface="Open Sans" panose="020B0606030504020204" pitchFamily="34" charset="0"/>
                  </a:rPr>
                  <a:t>, </a:t>
                </a:r>
                <a:r>
                  <a:rPr lang="en-US" sz="1800" i="1" dirty="0" err="1">
                    <a:solidFill>
                      <a:srgbClr val="000000"/>
                    </a:solidFill>
                    <a:latin typeface="Open Sans" panose="020B0606030504020204" pitchFamily="34" charset="0"/>
                    <a:ea typeface="Open Sans" panose="020B0606030504020204" pitchFamily="34" charset="0"/>
                    <a:cs typeface="Open Sans" panose="020B0606030504020204" pitchFamily="34" charset="0"/>
                  </a:rPr>
                  <a:t>pyts</a:t>
                </a:r>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All GAF images are 28x28 pixels, which was found to be a good compromise between performance and accuracy.  Next, we split our data into training (70%, 102227 images), testing (15%, 21910 images), and validation (15%, 21908 images) lists.  These are then passed into our CNN architecture, which begins with a convolution layer of 2 input channels and 16 output channels followed by a convolution layer with 16 input channels and 32 output channels; each has kernel size 5, stride length 1, and padding 2.  Following each of these convolution layers is a max pooling layer of kernel size 2, stride 2, and padding 0.   Finally, the network contains 3 subsequent linear, fully connected layers of decreasing size followed by the output; their exact input and output dimensions are 1568x128, 128x64, and 64x2.  We trained the model for 16 epochs at a learning rate of </a:t>
                </a:r>
                <a14:m>
                  <m:oMath xmlns:m="http://schemas.openxmlformats.org/officeDocument/2006/math">
                    <m:sSup>
                      <m:sSupPr>
                        <m:ctrlPr>
                          <a:rPr lang="en-US" sz="1800" b="0" i="1" u="none" strike="noStrike" smtClean="0">
                            <a:solidFill>
                              <a:srgbClr val="000000"/>
                            </a:solidFill>
                            <a:effectLst/>
                            <a:latin typeface="Cambria Math" panose="02040503050406030204" pitchFamily="18" charset="0"/>
                          </a:rPr>
                        </m:ctrlPr>
                      </m:sSupPr>
                      <m:e>
                        <m:r>
                          <a:rPr lang="en-US" sz="1800" b="0" i="1" u="none" strike="noStrike" smtClean="0">
                            <a:solidFill>
                              <a:srgbClr val="000000"/>
                            </a:solidFill>
                            <a:effectLst/>
                            <a:latin typeface="Cambria Math" panose="02040503050406030204" pitchFamily="18" charset="0"/>
                          </a:rPr>
                          <m:t>5⋅10</m:t>
                        </m:r>
                      </m:e>
                      <m:sup>
                        <m:r>
                          <a:rPr lang="en-US" sz="1800" b="0" i="1" u="none" strike="noStrike" smtClean="0">
                            <a:solidFill>
                              <a:srgbClr val="000000"/>
                            </a:solidFill>
                            <a:effectLst/>
                            <a:latin typeface="Cambria Math" panose="02040503050406030204" pitchFamily="18" charset="0"/>
                          </a:rPr>
                          <m:t>−6</m:t>
                        </m:r>
                      </m:sup>
                    </m:sSup>
                  </m:oMath>
                </a14:m>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in batches of 677 with an L2 regularization term of coefficient 0.001 to decay weights and reduce overfitting.  The network was subsequently trained using a cross-entropy loss function and Adam optimizer.</a:t>
                </a:r>
                <a:endPar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mc:Choice>
        <mc:Fallback>
          <p:sp>
            <p:nvSpPr>
              <p:cNvPr id="6" name="TextBox 5">
                <a:extLst>
                  <a:ext uri="{FF2B5EF4-FFF2-40B4-BE49-F238E27FC236}">
                    <a16:creationId xmlns:a16="http://schemas.microsoft.com/office/drawing/2014/main" id="{9F679C0C-80C2-0A41-5EC3-7460C295847D}"/>
                  </a:ext>
                </a:extLst>
              </p:cNvPr>
              <p:cNvSpPr txBox="1">
                <a:spLocks noRot="1" noChangeAspect="1" noMove="1" noResize="1" noEditPoints="1" noAdjustHandles="1" noChangeArrowheads="1" noChangeShapeType="1" noTextEdit="1"/>
              </p:cNvSpPr>
              <p:nvPr/>
            </p:nvSpPr>
            <p:spPr>
              <a:xfrm>
                <a:off x="274320" y="18904855"/>
                <a:ext cx="10424160" cy="5078313"/>
              </a:xfrm>
              <a:prstGeom prst="rect">
                <a:avLst/>
              </a:prstGeom>
              <a:blipFill>
                <a:blip r:embed="rId2"/>
                <a:stretch>
                  <a:fillRect l="-468" t="-600" r="-526"/>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0DA0DE92-EA07-270A-EEDB-01F95D1785CD}"/>
              </a:ext>
            </a:extLst>
          </p:cNvPr>
          <p:cNvSpPr txBox="1"/>
          <p:nvPr/>
        </p:nvSpPr>
        <p:spPr>
          <a:xfrm>
            <a:off x="274320" y="28620720"/>
            <a:ext cx="10424160" cy="3931920"/>
          </a:xfrm>
          <a:prstGeom prst="rect">
            <a:avLst/>
          </a:prstGeom>
          <a:noFill/>
        </p:spPr>
        <p:txBody>
          <a:bodyPr wrap="square" rtlCol="0">
            <a:spAutoFit/>
          </a:bodyPr>
          <a:lstStyle/>
          <a:p>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The data that we used was obtained from the LIGO observatories at both Hanford, WA and Livingston, LA.  To analyze this dataset properly, we confirmed that it was scaled properly by utilizing the </a:t>
            </a:r>
            <a:r>
              <a:rPr lang="en-U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StandardScaler</a:t>
            </a:r>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class which ensured that our data had a mean of 0 and a standard deviation of 1.  From this we converted our normalized strain data into GAF images for insertion into a deep CNN for binary classification.  The output of the model gave us a probability prediction of the images for either background or signal which we then compared to our ground truth targets.  The trained model was then tested against our testing data set and achieved an overall accuracy of 97%.  From the plots of our correctly and incorrectly identified signals, it appears that our model incorrectly classifies the images when the two detectors have disagreeing data.  For instance, in our last incorrectly classified signal, the Hanford detector appears to be noise while the Livingston detector is observing a signal.  However, our model classifies both as noise, seeming to become confused when the two detectors receive contradictory signals.  This could also be a flaw arising from the observatories, where one may be capturing signals while the other is solely identifying noise.</a:t>
            </a:r>
            <a:endPar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endParaRPr lang="en-US" sz="3000"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Rectangle 9">
            <a:extLst>
              <a:ext uri="{FF2B5EF4-FFF2-40B4-BE49-F238E27FC236}">
                <a16:creationId xmlns:a16="http://schemas.microsoft.com/office/drawing/2014/main" id="{5E225F42-EAE1-AD1A-2C6D-AF963F201788}"/>
              </a:ext>
            </a:extLst>
          </p:cNvPr>
          <p:cNvSpPr/>
          <p:nvPr/>
        </p:nvSpPr>
        <p:spPr>
          <a:xfrm>
            <a:off x="182880" y="1828800"/>
            <a:ext cx="21579840" cy="992559"/>
          </a:xfrm>
          <a:prstGeom prst="rect">
            <a:avLst/>
          </a:prstGeom>
        </p:spPr>
        <p:txBody>
          <a:bodyPr wrap="square" lIns="68558" tIns="34280" rIns="68558" bIns="34280">
            <a:spAutoFit/>
          </a:bodyPr>
          <a:lstStyle/>
          <a:p>
            <a:pPr algn="ctr" defTabSz="685581"/>
            <a:r>
              <a:rPr lang="en-US" sz="3600" dirty="0">
                <a:latin typeface="Open Sans" panose="020B0606030504020204" pitchFamily="34" charset="0"/>
                <a:ea typeface="Open Sans" panose="020B0606030504020204" pitchFamily="34" charset="0"/>
                <a:cs typeface="Open Sans" panose="020B0606030504020204" pitchFamily="34" charset="0"/>
              </a:rPr>
              <a:t>Daniel Fredin</a:t>
            </a:r>
            <a:r>
              <a:rPr lang="en-US" sz="3600" baseline="30000" dirty="0">
                <a:latin typeface="Open Sans" panose="020B0606030504020204" pitchFamily="34" charset="0"/>
                <a:ea typeface="Open Sans" panose="020B0606030504020204" pitchFamily="34" charset="0"/>
                <a:cs typeface="Open Sans" panose="020B0606030504020204" pitchFamily="34" charset="0"/>
              </a:rPr>
              <a:t>1,2</a:t>
            </a:r>
            <a:r>
              <a:rPr lang="en-US" sz="3600" dirty="0">
                <a:latin typeface="Open Sans" panose="020B0606030504020204" pitchFamily="34" charset="0"/>
                <a:ea typeface="Open Sans" panose="020B0606030504020204" pitchFamily="34" charset="0"/>
                <a:cs typeface="Open Sans" panose="020B0606030504020204" pitchFamily="34" charset="0"/>
              </a:rPr>
              <a:t> , Cole Welch</a:t>
            </a:r>
            <a:r>
              <a:rPr lang="en-US" sz="3600" baseline="30000" dirty="0">
                <a:latin typeface="Open Sans" panose="020B0606030504020204" pitchFamily="34" charset="0"/>
                <a:ea typeface="Open Sans" panose="020B0606030504020204" pitchFamily="34" charset="0"/>
                <a:cs typeface="Open Sans" panose="020B0606030504020204" pitchFamily="34" charset="0"/>
              </a:rPr>
              <a:t>1</a:t>
            </a:r>
            <a:endParaRPr lang="en-US" sz="3600" dirty="0">
              <a:latin typeface="Open Sans" panose="020B0606030504020204" pitchFamily="34" charset="0"/>
              <a:ea typeface="Open Sans" panose="020B0606030504020204" pitchFamily="34" charset="0"/>
              <a:cs typeface="Open Sans" panose="020B0606030504020204" pitchFamily="34" charset="0"/>
            </a:endParaRPr>
          </a:p>
          <a:p>
            <a:pPr algn="ctr" defTabSz="685581"/>
            <a:r>
              <a:rPr lang="en-US" sz="2400" b="1" dirty="0">
                <a:latin typeface="Open Sans" panose="020B0606030504020204" pitchFamily="34" charset="0"/>
                <a:ea typeface="Open Sans" panose="020B0606030504020204" pitchFamily="34" charset="0"/>
                <a:cs typeface="Open Sans" panose="020B0606030504020204" pitchFamily="34" charset="0"/>
              </a:rPr>
              <a:t> </a:t>
            </a:r>
            <a:r>
              <a:rPr lang="en-US" sz="2400" b="1" baseline="30000" dirty="0">
                <a:latin typeface="Open Sans" panose="020B0606030504020204" pitchFamily="34" charset="0"/>
                <a:ea typeface="Open Sans" panose="020B0606030504020204" pitchFamily="34" charset="0"/>
                <a:cs typeface="Open Sans" panose="020B0606030504020204" pitchFamily="34" charset="0"/>
              </a:rPr>
              <a:t>1 </a:t>
            </a:r>
            <a:r>
              <a:rPr lang="en-US" sz="2400" b="1" dirty="0">
                <a:latin typeface="Open Sans" panose="020B0606030504020204" pitchFamily="34" charset="0"/>
                <a:ea typeface="Open Sans" panose="020B0606030504020204" pitchFamily="34" charset="0"/>
                <a:cs typeface="Open Sans" panose="020B0606030504020204" pitchFamily="34" charset="0"/>
              </a:rPr>
              <a:t>Department of Physics, University of Washington, </a:t>
            </a:r>
            <a:r>
              <a:rPr lang="en-US" sz="2400" b="1" baseline="30000" dirty="0">
                <a:latin typeface="Open Sans" panose="020B0606030504020204" pitchFamily="34" charset="0"/>
                <a:ea typeface="Open Sans" panose="020B0606030504020204" pitchFamily="34" charset="0"/>
                <a:cs typeface="Open Sans" panose="020B0606030504020204" pitchFamily="34" charset="0"/>
              </a:rPr>
              <a:t>2</a:t>
            </a:r>
            <a:r>
              <a:rPr lang="en-US" sz="2400" b="1" dirty="0">
                <a:latin typeface="Open Sans" panose="020B0606030504020204" pitchFamily="34" charset="0"/>
                <a:ea typeface="Open Sans" panose="020B0606030504020204" pitchFamily="34" charset="0"/>
                <a:cs typeface="Open Sans" panose="020B0606030504020204" pitchFamily="34" charset="0"/>
              </a:rPr>
              <a:t> Center for Experimental Nuclear Physics and Astrophysics, University of Washington</a:t>
            </a:r>
          </a:p>
        </p:txBody>
      </p:sp>
      <p:pic>
        <p:nvPicPr>
          <p:cNvPr id="12" name="Picture 11" descr="A picture containing graphics, purple, screenshot, violet&#10;&#10;Description automatically generated">
            <a:extLst>
              <a:ext uri="{FF2B5EF4-FFF2-40B4-BE49-F238E27FC236}">
                <a16:creationId xmlns:a16="http://schemas.microsoft.com/office/drawing/2014/main" id="{0303F652-8B38-B724-F485-7E860DB1C187}"/>
              </a:ext>
            </a:extLst>
          </p:cNvPr>
          <p:cNvPicPr>
            <a:picLocks noChangeAspect="1"/>
          </p:cNvPicPr>
          <p:nvPr/>
        </p:nvPicPr>
        <p:blipFill>
          <a:blip r:embed="rId3"/>
          <a:stretch>
            <a:fillRect/>
          </a:stretch>
        </p:blipFill>
        <p:spPr>
          <a:xfrm>
            <a:off x="18470880" y="365760"/>
            <a:ext cx="2560320" cy="1723948"/>
          </a:xfrm>
          <a:prstGeom prst="rect">
            <a:avLst/>
          </a:prstGeom>
        </p:spPr>
      </p:pic>
      <p:pic>
        <p:nvPicPr>
          <p:cNvPr id="14" name="Picture 13" descr="A picture containing text, font, white, logo&#10;&#10;Description automatically generated">
            <a:extLst>
              <a:ext uri="{FF2B5EF4-FFF2-40B4-BE49-F238E27FC236}">
                <a16:creationId xmlns:a16="http://schemas.microsoft.com/office/drawing/2014/main" id="{A028F989-557E-76A9-4966-B2A37D90797E}"/>
              </a:ext>
            </a:extLst>
          </p:cNvPr>
          <p:cNvPicPr>
            <a:picLocks noChangeAspect="1"/>
          </p:cNvPicPr>
          <p:nvPr/>
        </p:nvPicPr>
        <p:blipFill>
          <a:blip r:embed="rId4">
            <a:alphaModFix/>
          </a:blip>
          <a:stretch>
            <a:fillRect/>
          </a:stretch>
        </p:blipFill>
        <p:spPr>
          <a:xfrm>
            <a:off x="274320" y="91440"/>
            <a:ext cx="3840480" cy="2112263"/>
          </a:xfrm>
          <a:prstGeom prst="rect">
            <a:avLst/>
          </a:prstGeom>
        </p:spPr>
      </p:pic>
      <p:pic>
        <p:nvPicPr>
          <p:cNvPr id="16" name="Picture 15" descr="A picture containing text, plot, line, diagram&#10;&#10;Description automatically generated">
            <a:extLst>
              <a:ext uri="{FF2B5EF4-FFF2-40B4-BE49-F238E27FC236}">
                <a16:creationId xmlns:a16="http://schemas.microsoft.com/office/drawing/2014/main" id="{378160EE-FB77-ADE4-1951-43C3FED6BC9D}"/>
              </a:ext>
            </a:extLst>
          </p:cNvPr>
          <p:cNvPicPr>
            <a:picLocks noChangeAspect="1"/>
          </p:cNvPicPr>
          <p:nvPr/>
        </p:nvPicPr>
        <p:blipFill>
          <a:blip r:embed="rId5"/>
          <a:stretch>
            <a:fillRect/>
          </a:stretch>
        </p:blipFill>
        <p:spPr>
          <a:xfrm>
            <a:off x="13258800" y="13533120"/>
            <a:ext cx="5943600" cy="4754882"/>
          </a:xfrm>
          <a:prstGeom prst="rect">
            <a:avLst/>
          </a:prstGeom>
        </p:spPr>
      </p:pic>
      <p:pic>
        <p:nvPicPr>
          <p:cNvPr id="18" name="Picture 17" descr="A picture containing text, font, diagram, screenshot&#10;&#10;Description automatically generated">
            <a:extLst>
              <a:ext uri="{FF2B5EF4-FFF2-40B4-BE49-F238E27FC236}">
                <a16:creationId xmlns:a16="http://schemas.microsoft.com/office/drawing/2014/main" id="{F05546C0-394D-777C-C871-80C828FFBBAC}"/>
              </a:ext>
            </a:extLst>
          </p:cNvPr>
          <p:cNvPicPr>
            <a:picLocks noChangeAspect="1"/>
          </p:cNvPicPr>
          <p:nvPr/>
        </p:nvPicPr>
        <p:blipFill rotWithShape="1">
          <a:blip r:embed="rId6">
            <a:alphaModFix/>
          </a:blip>
          <a:srcRect l="2770" r="-1926"/>
          <a:stretch/>
        </p:blipFill>
        <p:spPr>
          <a:xfrm>
            <a:off x="129049" y="23695103"/>
            <a:ext cx="10698480" cy="3736897"/>
          </a:xfrm>
          <a:prstGeom prst="rect">
            <a:avLst/>
          </a:prstGeom>
        </p:spPr>
      </p:pic>
      <p:sp>
        <p:nvSpPr>
          <p:cNvPr id="19" name="TextBox 18">
            <a:extLst>
              <a:ext uri="{FF2B5EF4-FFF2-40B4-BE49-F238E27FC236}">
                <a16:creationId xmlns:a16="http://schemas.microsoft.com/office/drawing/2014/main" id="{9DE61C08-6829-244D-18C5-AF74EFC5F7A8}"/>
              </a:ext>
            </a:extLst>
          </p:cNvPr>
          <p:cNvSpPr txBox="1"/>
          <p:nvPr/>
        </p:nvSpPr>
        <p:spPr>
          <a:xfrm>
            <a:off x="11247120" y="10241280"/>
            <a:ext cx="10424160" cy="3139321"/>
          </a:xfrm>
          <a:prstGeom prst="rect">
            <a:avLst/>
          </a:prstGeom>
          <a:noFill/>
        </p:spPr>
        <p:txBody>
          <a:bodyPr wrap="square" rtlCol="0">
            <a:spAutoFit/>
          </a:bodyPr>
          <a:lstStyle/>
          <a:p>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Observing our training loss and validation accuracy plot, we can infer that our model is learning the dataset well.  After a total of 16 epochs and more than 2400 iterations, our training loss is about 0.1 while our validation accuracy is near 96%.  Overall, our CNN model’s testing accuracy obtains a respectable target of 97%, nearly achieving the same accuracy seen in similar CNN architectures in the literature.  Some examples of these are (Fernandes et al., 2018) and (George D.  et al., 2023), who achieve 99% and 98.8% accuracy, respectively.  However, it should be noted that our dataset comprised entirely separate time series for gravitational wave signal data and noise data, while the authors of these works had to employ more complex methods to filter the noise out from their data.  For instance, while </a:t>
            </a:r>
            <a:r>
              <a:rPr lang="en-U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Gramian</a:t>
            </a:r>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Angular Fields were quite effective at image conversion, others found Fourier transforms better suited to the task of handling complex noise and background by filtering in the frequency domain.</a:t>
            </a:r>
            <a:endParaRPr lang="en-US" sz="1800" dirty="0">
              <a:latin typeface="Open Sans" panose="020B0606030504020204" pitchFamily="34" charset="0"/>
              <a:ea typeface="Open Sans" panose="020B0606030504020204" pitchFamily="34" charset="0"/>
              <a:cs typeface="Open Sans" panose="020B0606030504020204" pitchFamily="34" charset="0"/>
            </a:endParaRPr>
          </a:p>
        </p:txBody>
      </p:sp>
      <p:sp>
        <p:nvSpPr>
          <p:cNvPr id="20" name="TextBox 19">
            <a:extLst>
              <a:ext uri="{FF2B5EF4-FFF2-40B4-BE49-F238E27FC236}">
                <a16:creationId xmlns:a16="http://schemas.microsoft.com/office/drawing/2014/main" id="{B1F8B5F4-80D0-67AE-5099-7F1AD2FEDD45}"/>
              </a:ext>
            </a:extLst>
          </p:cNvPr>
          <p:cNvSpPr txBox="1"/>
          <p:nvPr/>
        </p:nvSpPr>
        <p:spPr>
          <a:xfrm>
            <a:off x="11247120" y="29169360"/>
            <a:ext cx="10424160" cy="2103120"/>
          </a:xfrm>
          <a:prstGeom prst="rect">
            <a:avLst/>
          </a:prstGeom>
          <a:noFill/>
        </p:spPr>
        <p:txBody>
          <a:bodyPr wrap="square" rtlCol="0">
            <a:spAutoFit/>
          </a:bodyPr>
          <a:lstStyle/>
          <a:p>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In this work we analyze the potential of convolutional neural networks (CNNs) to help classify gravitational waves strain data as background noise/glitches or transient sine-gaussian/binary mergers.  Employing a simplified version of the most common approaches in the literature, we were able to surpass our expectations by achieving an accuracy above 95% and only slightly below the more complex CNNs used for comparison.  A question to be further explored could be to see how well the </a:t>
            </a:r>
            <a:r>
              <a:rPr lang="en-US" sz="18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Gramian</a:t>
            </a:r>
            <a:r>
              <a:rPr lang="en-US" sz="18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Angular Field approach to converting time series to images and passing them through a simple CNN would translate to more realistic data.</a:t>
            </a:r>
            <a:endPar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endParaRPr lang="en-US" sz="3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9" name="Picture 8" descr="A picture containing text, screenshot, colorfulness, line&#10;&#10;Description automatically generated">
            <a:extLst>
              <a:ext uri="{FF2B5EF4-FFF2-40B4-BE49-F238E27FC236}">
                <a16:creationId xmlns:a16="http://schemas.microsoft.com/office/drawing/2014/main" id="{FBD86CED-1D2D-0336-68CA-1ABCF69AFC2F}"/>
              </a:ext>
            </a:extLst>
          </p:cNvPr>
          <p:cNvPicPr>
            <a:picLocks noChangeAspect="1"/>
          </p:cNvPicPr>
          <p:nvPr/>
        </p:nvPicPr>
        <p:blipFill>
          <a:blip r:embed="rId7"/>
          <a:stretch>
            <a:fillRect/>
          </a:stretch>
        </p:blipFill>
        <p:spPr>
          <a:xfrm>
            <a:off x="11421151" y="3200400"/>
            <a:ext cx="5029200" cy="5029200"/>
          </a:xfrm>
          <a:prstGeom prst="rect">
            <a:avLst/>
          </a:prstGeom>
        </p:spPr>
      </p:pic>
      <p:pic>
        <p:nvPicPr>
          <p:cNvPr id="13" name="Picture 12" descr="A picture containing screenshot, text, line, diagram&#10;&#10;Description automatically generated">
            <a:extLst>
              <a:ext uri="{FF2B5EF4-FFF2-40B4-BE49-F238E27FC236}">
                <a16:creationId xmlns:a16="http://schemas.microsoft.com/office/drawing/2014/main" id="{C641AAE6-FC3E-AC52-044F-A913A37756DB}"/>
              </a:ext>
            </a:extLst>
          </p:cNvPr>
          <p:cNvPicPr>
            <a:picLocks noChangeAspect="1"/>
          </p:cNvPicPr>
          <p:nvPr/>
        </p:nvPicPr>
        <p:blipFill>
          <a:blip r:embed="rId8"/>
          <a:stretch>
            <a:fillRect/>
          </a:stretch>
        </p:blipFill>
        <p:spPr>
          <a:xfrm>
            <a:off x="16724672" y="3200400"/>
            <a:ext cx="5029200" cy="5029200"/>
          </a:xfrm>
          <a:prstGeom prst="rect">
            <a:avLst/>
          </a:prstGeom>
        </p:spPr>
      </p:pic>
      <p:sp>
        <p:nvSpPr>
          <p:cNvPr id="15" name="Rectangle 36">
            <a:extLst>
              <a:ext uri="{FF2B5EF4-FFF2-40B4-BE49-F238E27FC236}">
                <a16:creationId xmlns:a16="http://schemas.microsoft.com/office/drawing/2014/main" id="{EBDB0B1A-660C-7117-76AC-D13DFC6A2C59}"/>
              </a:ext>
            </a:extLst>
          </p:cNvPr>
          <p:cNvSpPr>
            <a:spLocks noChangeArrowheads="1"/>
          </p:cNvSpPr>
          <p:nvPr/>
        </p:nvSpPr>
        <p:spPr bwMode="auto">
          <a:xfrm>
            <a:off x="11155680" y="28254960"/>
            <a:ext cx="4434839" cy="684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58" tIns="34280" rIns="68558" bIns="34280">
            <a:spAutoFit/>
          </a:bodyPr>
          <a:lstStyle/>
          <a:p>
            <a:r>
              <a:rPr lang="en-US" sz="4000" b="1" dirty="0">
                <a:solidFill>
                  <a:srgbClr val="33006F"/>
                </a:solidFill>
                <a:latin typeface="Encode Sans Normal" panose="02000000000000000000" pitchFamily="2" charset="0"/>
                <a:cs typeface="Calibri"/>
              </a:rPr>
              <a:t>CONCLUSIONS</a:t>
            </a:r>
          </a:p>
        </p:txBody>
      </p:sp>
      <p:pic>
        <p:nvPicPr>
          <p:cNvPr id="17" name="Picture 16" descr="Gold boundless bar">
            <a:extLst>
              <a:ext uri="{FF2B5EF4-FFF2-40B4-BE49-F238E27FC236}">
                <a16:creationId xmlns:a16="http://schemas.microsoft.com/office/drawing/2014/main" id="{077C4727-F5E7-6844-8915-F3F9F2CF699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247120" y="9966960"/>
            <a:ext cx="1399032" cy="112776"/>
          </a:xfrm>
          <a:prstGeom prst="rect">
            <a:avLst/>
          </a:prstGeom>
        </p:spPr>
      </p:pic>
      <p:pic>
        <p:nvPicPr>
          <p:cNvPr id="21" name="Picture 20" descr="Gold boundless bar">
            <a:extLst>
              <a:ext uri="{FF2B5EF4-FFF2-40B4-BE49-F238E27FC236}">
                <a16:creationId xmlns:a16="http://schemas.microsoft.com/office/drawing/2014/main" id="{AE97AECC-95CD-4BDE-56E8-E6F91F2C519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247120" y="28895040"/>
            <a:ext cx="1399032" cy="112776"/>
          </a:xfrm>
          <a:prstGeom prst="rect">
            <a:avLst/>
          </a:prstGeom>
        </p:spPr>
      </p:pic>
      <p:pic>
        <p:nvPicPr>
          <p:cNvPr id="22" name="Picture 21" descr="Gold boundless bar">
            <a:extLst>
              <a:ext uri="{FF2B5EF4-FFF2-40B4-BE49-F238E27FC236}">
                <a16:creationId xmlns:a16="http://schemas.microsoft.com/office/drawing/2014/main" id="{93FDBD11-BF61-2D84-55A8-A758692C78B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807440" y="19293840"/>
            <a:ext cx="1399032" cy="112776"/>
          </a:xfrm>
          <a:prstGeom prst="rect">
            <a:avLst/>
          </a:prstGeom>
        </p:spPr>
      </p:pic>
      <p:pic>
        <p:nvPicPr>
          <p:cNvPr id="23" name="Picture 22" descr="Gold boundless bar">
            <a:extLst>
              <a:ext uri="{FF2B5EF4-FFF2-40B4-BE49-F238E27FC236}">
                <a16:creationId xmlns:a16="http://schemas.microsoft.com/office/drawing/2014/main" id="{BF6A6DAA-9E47-2628-2B8E-F6D5D53AF07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4320" y="3931920"/>
            <a:ext cx="1399032" cy="112776"/>
          </a:xfrm>
          <a:prstGeom prst="rect">
            <a:avLst/>
          </a:prstGeom>
        </p:spPr>
      </p:pic>
      <p:pic>
        <p:nvPicPr>
          <p:cNvPr id="24" name="Picture 23" descr="Gold boundless bar">
            <a:extLst>
              <a:ext uri="{FF2B5EF4-FFF2-40B4-BE49-F238E27FC236}">
                <a16:creationId xmlns:a16="http://schemas.microsoft.com/office/drawing/2014/main" id="{9912AE4E-37D7-56AC-4580-A0E1F8F560C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4320" y="18653760"/>
            <a:ext cx="1399032" cy="112776"/>
          </a:xfrm>
          <a:prstGeom prst="rect">
            <a:avLst/>
          </a:prstGeom>
        </p:spPr>
      </p:pic>
      <p:pic>
        <p:nvPicPr>
          <p:cNvPr id="25" name="Picture 24" descr="Gold boundless bar">
            <a:extLst>
              <a:ext uri="{FF2B5EF4-FFF2-40B4-BE49-F238E27FC236}">
                <a16:creationId xmlns:a16="http://schemas.microsoft.com/office/drawing/2014/main" id="{8C7D5646-1177-A4C4-0E40-071CEBE54A3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4320" y="28072080"/>
            <a:ext cx="1399032" cy="112776"/>
          </a:xfrm>
          <a:prstGeom prst="rect">
            <a:avLst/>
          </a:prstGeom>
        </p:spPr>
      </p:pic>
      <p:pic>
        <p:nvPicPr>
          <p:cNvPr id="26" name="Picture 25" descr="Gold boundless bar">
            <a:extLst>
              <a:ext uri="{FF2B5EF4-FFF2-40B4-BE49-F238E27FC236}">
                <a16:creationId xmlns:a16="http://schemas.microsoft.com/office/drawing/2014/main" id="{B9973A8E-DABA-BF32-EA4F-1EE9875F24D4}"/>
              </a:ext>
            </a:extLst>
          </p:cNvPr>
          <p:cNvPicPr>
            <a:picLocks/>
          </p:cNvPicPr>
          <p:nvPr/>
        </p:nvPicPr>
        <p:blipFill rotWithShape="1">
          <a:blip r:embed="rId9">
            <a:extLst>
              <a:ext uri="{28A0092B-C50C-407E-A947-70E740481C1C}">
                <a14:useLocalDpi xmlns:a14="http://schemas.microsoft.com/office/drawing/2010/main" val="0"/>
              </a:ext>
            </a:extLst>
          </a:blip>
          <a:srcRect r="2041"/>
          <a:stretch/>
        </p:blipFill>
        <p:spPr>
          <a:xfrm>
            <a:off x="0" y="2926080"/>
            <a:ext cx="21945600" cy="112776"/>
          </a:xfrm>
          <a:prstGeom prst="rect">
            <a:avLst/>
          </a:prstGeom>
        </p:spPr>
      </p:pic>
      <p:pic>
        <p:nvPicPr>
          <p:cNvPr id="27" name="Picture 26" descr="A picture containing nature, space, outer space, universe&#10;&#10;Description automatically generated">
            <a:extLst>
              <a:ext uri="{FF2B5EF4-FFF2-40B4-BE49-F238E27FC236}">
                <a16:creationId xmlns:a16="http://schemas.microsoft.com/office/drawing/2014/main" id="{8C69F457-6065-1696-EDFE-BEFF303F043F}"/>
              </a:ext>
            </a:extLst>
          </p:cNvPr>
          <p:cNvPicPr>
            <a:picLocks noChangeAspect="1"/>
          </p:cNvPicPr>
          <p:nvPr/>
        </p:nvPicPr>
        <p:blipFill>
          <a:blip r:embed="rId10"/>
          <a:stretch>
            <a:fillRect/>
          </a:stretch>
        </p:blipFill>
        <p:spPr>
          <a:xfrm>
            <a:off x="2057400" y="6223555"/>
            <a:ext cx="6309360" cy="4206240"/>
          </a:xfrm>
          <a:prstGeom prst="rect">
            <a:avLst/>
          </a:prstGeom>
        </p:spPr>
      </p:pic>
      <p:pic>
        <p:nvPicPr>
          <p:cNvPr id="29" name="Picture 28" descr="A diagram of a giant interferometer&#10;&#10;Description automatically generated with medium confidence">
            <a:extLst>
              <a:ext uri="{FF2B5EF4-FFF2-40B4-BE49-F238E27FC236}">
                <a16:creationId xmlns:a16="http://schemas.microsoft.com/office/drawing/2014/main" id="{1876D4FC-1E59-990B-C816-031BBE702076}"/>
              </a:ext>
            </a:extLst>
          </p:cNvPr>
          <p:cNvPicPr>
            <a:picLocks noChangeAspect="1"/>
          </p:cNvPicPr>
          <p:nvPr/>
        </p:nvPicPr>
        <p:blipFill>
          <a:blip r:embed="rId11"/>
          <a:stretch>
            <a:fillRect/>
          </a:stretch>
        </p:blipFill>
        <p:spPr>
          <a:xfrm>
            <a:off x="1666688" y="11669222"/>
            <a:ext cx="7090784" cy="5566029"/>
          </a:xfrm>
          <a:prstGeom prst="rect">
            <a:avLst/>
          </a:prstGeom>
        </p:spPr>
      </p:pic>
      <p:pic>
        <p:nvPicPr>
          <p:cNvPr id="31" name="Picture 30" descr="A picture containing text, screenshot, diagram, line&#10;&#10;Description automatically generated">
            <a:extLst>
              <a:ext uri="{FF2B5EF4-FFF2-40B4-BE49-F238E27FC236}">
                <a16:creationId xmlns:a16="http://schemas.microsoft.com/office/drawing/2014/main" id="{D4C6F9E1-C4C5-C217-A630-D1E8DFB513BB}"/>
              </a:ext>
            </a:extLst>
          </p:cNvPr>
          <p:cNvPicPr>
            <a:picLocks noChangeAspect="1"/>
          </p:cNvPicPr>
          <p:nvPr/>
        </p:nvPicPr>
        <p:blipFill>
          <a:blip r:embed="rId12"/>
          <a:stretch>
            <a:fillRect/>
          </a:stretch>
        </p:blipFill>
        <p:spPr>
          <a:xfrm>
            <a:off x="12041217" y="19659600"/>
            <a:ext cx="8142543" cy="8142543"/>
          </a:xfrm>
          <a:prstGeom prst="rect">
            <a:avLst/>
          </a:prstGeom>
        </p:spPr>
      </p:pic>
      <p:sp>
        <p:nvSpPr>
          <p:cNvPr id="33" name="TextBox 32">
            <a:extLst>
              <a:ext uri="{FF2B5EF4-FFF2-40B4-BE49-F238E27FC236}">
                <a16:creationId xmlns:a16="http://schemas.microsoft.com/office/drawing/2014/main" id="{24880B6C-FE9E-CA2D-0D16-0ABDC51C44DC}"/>
              </a:ext>
            </a:extLst>
          </p:cNvPr>
          <p:cNvSpPr txBox="1"/>
          <p:nvPr/>
        </p:nvSpPr>
        <p:spPr>
          <a:xfrm>
            <a:off x="2486867" y="10623449"/>
            <a:ext cx="5468123" cy="584775"/>
          </a:xfrm>
          <a:prstGeom prst="rect">
            <a:avLst/>
          </a:prstGeom>
          <a:noFill/>
        </p:spPr>
        <p:txBody>
          <a:bodyPr wrap="square" rtlCol="0">
            <a:spAutoFit/>
          </a:bodyPr>
          <a:lstStyle/>
          <a:p>
            <a:r>
              <a:rPr lang="en-US" sz="1600" i="1" dirty="0">
                <a:solidFill>
                  <a:srgbClr val="33006F"/>
                </a:solidFill>
                <a:latin typeface="Open Sans" panose="020B0606030504020204" pitchFamily="34" charset="0"/>
                <a:ea typeface="Open Sans" panose="020B0606030504020204" pitchFamily="34" charset="0"/>
                <a:cs typeface="Open Sans" panose="020B0606030504020204" pitchFamily="34" charset="0"/>
              </a:rPr>
              <a:t>Snapshot from artist’s rendition of binary black hole merger.</a:t>
            </a:r>
          </a:p>
        </p:txBody>
      </p:sp>
      <p:sp>
        <p:nvSpPr>
          <p:cNvPr id="34" name="TextBox 33">
            <a:extLst>
              <a:ext uri="{FF2B5EF4-FFF2-40B4-BE49-F238E27FC236}">
                <a16:creationId xmlns:a16="http://schemas.microsoft.com/office/drawing/2014/main" id="{52389EAD-203B-81AB-7E14-AC4254E624A1}"/>
              </a:ext>
            </a:extLst>
          </p:cNvPr>
          <p:cNvSpPr txBox="1"/>
          <p:nvPr/>
        </p:nvSpPr>
        <p:spPr>
          <a:xfrm>
            <a:off x="1838191" y="17328897"/>
            <a:ext cx="5467618" cy="307777"/>
          </a:xfrm>
          <a:prstGeom prst="rect">
            <a:avLst/>
          </a:prstGeom>
          <a:noFill/>
        </p:spPr>
        <p:txBody>
          <a:bodyPr wrap="square" rtlCol="0">
            <a:spAutoFit/>
          </a:bodyPr>
          <a:lstStyle/>
          <a:p>
            <a:r>
              <a:rPr lang="en-US" sz="1400" i="1" dirty="0">
                <a:solidFill>
                  <a:srgbClr val="33006F"/>
                </a:solidFill>
                <a:latin typeface="Open Sans" panose="020B0606030504020204" pitchFamily="34" charset="0"/>
                <a:ea typeface="Open Sans" panose="020B0606030504020204" pitchFamily="34" charset="0"/>
                <a:cs typeface="Open Sans" panose="020B0606030504020204" pitchFamily="34" charset="0"/>
              </a:rPr>
              <a:t>Basic layout of the LIGO interferometer.</a:t>
            </a:r>
          </a:p>
        </p:txBody>
      </p:sp>
      <p:sp>
        <p:nvSpPr>
          <p:cNvPr id="35" name="TextBox 34">
            <a:extLst>
              <a:ext uri="{FF2B5EF4-FFF2-40B4-BE49-F238E27FC236}">
                <a16:creationId xmlns:a16="http://schemas.microsoft.com/office/drawing/2014/main" id="{30AF47E7-AE01-8926-3EDB-ADBD59912356}"/>
              </a:ext>
            </a:extLst>
          </p:cNvPr>
          <p:cNvSpPr txBox="1"/>
          <p:nvPr/>
        </p:nvSpPr>
        <p:spPr>
          <a:xfrm>
            <a:off x="3709902" y="26774174"/>
            <a:ext cx="5744042" cy="307777"/>
          </a:xfrm>
          <a:prstGeom prst="rect">
            <a:avLst/>
          </a:prstGeom>
          <a:noFill/>
        </p:spPr>
        <p:txBody>
          <a:bodyPr wrap="square" rtlCol="0">
            <a:spAutoFit/>
          </a:bodyPr>
          <a:lstStyle/>
          <a:p>
            <a:r>
              <a:rPr lang="en-US" sz="1400" i="1" dirty="0">
                <a:solidFill>
                  <a:srgbClr val="33006F"/>
                </a:solidFill>
                <a:latin typeface="Open Sans" charset="0"/>
                <a:ea typeface="Open Sans" charset="0"/>
                <a:cs typeface="Open Sans" charset="0"/>
              </a:rPr>
              <a:t>Basic structure of our CNN.</a:t>
            </a:r>
          </a:p>
        </p:txBody>
      </p:sp>
      <p:sp>
        <p:nvSpPr>
          <p:cNvPr id="36" name="TextBox 35">
            <a:extLst>
              <a:ext uri="{FF2B5EF4-FFF2-40B4-BE49-F238E27FC236}">
                <a16:creationId xmlns:a16="http://schemas.microsoft.com/office/drawing/2014/main" id="{89D1C2C3-648E-7657-00A2-76D7050F119D}"/>
              </a:ext>
            </a:extLst>
          </p:cNvPr>
          <p:cNvSpPr txBox="1"/>
          <p:nvPr/>
        </p:nvSpPr>
        <p:spPr>
          <a:xfrm>
            <a:off x="11338559" y="8229600"/>
            <a:ext cx="10332720" cy="1169551"/>
          </a:xfrm>
          <a:prstGeom prst="rect">
            <a:avLst/>
          </a:prstGeom>
          <a:noFill/>
        </p:spPr>
        <p:txBody>
          <a:bodyPr wrap="square" rtlCol="0">
            <a:spAutoFit/>
          </a:bodyPr>
          <a:lstStyle/>
          <a:p>
            <a:r>
              <a:rPr lang="en-US" sz="1400" b="1" i="1" dirty="0">
                <a:solidFill>
                  <a:srgbClr val="33006F"/>
                </a:solidFill>
                <a:latin typeface="Open Sans" panose="020B0606030504020204" pitchFamily="34" charset="0"/>
                <a:ea typeface="Open Sans" panose="020B0606030504020204" pitchFamily="34" charset="0"/>
                <a:cs typeface="Open Sans" panose="020B0606030504020204" pitchFamily="34" charset="0"/>
              </a:rPr>
              <a:t>Left:</a:t>
            </a:r>
            <a:r>
              <a:rPr lang="en-US" sz="1400" i="1" dirty="0">
                <a:solidFill>
                  <a:srgbClr val="33006F"/>
                </a:solidFill>
                <a:latin typeface="Open Sans" panose="020B0606030504020204" pitchFamily="34" charset="0"/>
                <a:ea typeface="Open Sans" panose="020B0606030504020204" pitchFamily="34" charset="0"/>
                <a:cs typeface="Open Sans" panose="020B0606030504020204" pitchFamily="34" charset="0"/>
              </a:rPr>
              <a:t> Sample signal from time series training data (left) and the corresponding GAF (right) for both the Hanford and Livingston detectors.</a:t>
            </a:r>
          </a:p>
          <a:p>
            <a:r>
              <a:rPr lang="en-US" sz="1400" b="1" i="1" dirty="0">
                <a:solidFill>
                  <a:srgbClr val="33006F"/>
                </a:solidFill>
                <a:latin typeface="Open Sans" panose="020B0606030504020204" pitchFamily="34" charset="0"/>
                <a:ea typeface="Open Sans" panose="020B0606030504020204" pitchFamily="34" charset="0"/>
                <a:cs typeface="Open Sans" panose="020B0606030504020204" pitchFamily="34" charset="0"/>
              </a:rPr>
              <a:t>Right:</a:t>
            </a:r>
            <a:r>
              <a:rPr lang="en-US" sz="1400" i="1" dirty="0">
                <a:solidFill>
                  <a:srgbClr val="33006F"/>
                </a:solidFill>
                <a:latin typeface="Open Sans" panose="020B0606030504020204" pitchFamily="34" charset="0"/>
                <a:ea typeface="Open Sans" panose="020B0606030504020204" pitchFamily="34" charset="0"/>
                <a:cs typeface="Open Sans" panose="020B0606030504020204" pitchFamily="34" charset="0"/>
              </a:rPr>
              <a:t> Sample background from time series training data (left) and the corresponding GAF (right) for both the Hanford and Livingston detectors.</a:t>
            </a:r>
          </a:p>
          <a:p>
            <a:endParaRPr lang="en-US" sz="1400" b="1" i="1" dirty="0">
              <a:solidFill>
                <a:srgbClr val="33006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FC06DF66-060C-C653-DAAB-CFBF4EE3B914}"/>
              </a:ext>
            </a:extLst>
          </p:cNvPr>
          <p:cNvSpPr txBox="1"/>
          <p:nvPr/>
        </p:nvSpPr>
        <p:spPr>
          <a:xfrm>
            <a:off x="12618720" y="18288000"/>
            <a:ext cx="7315200" cy="307777"/>
          </a:xfrm>
          <a:prstGeom prst="rect">
            <a:avLst/>
          </a:prstGeom>
          <a:noFill/>
        </p:spPr>
        <p:txBody>
          <a:bodyPr wrap="square" rtlCol="0">
            <a:spAutoFit/>
          </a:bodyPr>
          <a:lstStyle/>
          <a:p>
            <a:r>
              <a:rPr lang="en-US" sz="1400" i="1" dirty="0">
                <a:solidFill>
                  <a:srgbClr val="33006F"/>
                </a:solidFill>
                <a:latin typeface="Open Sans" charset="0"/>
                <a:ea typeface="Open Sans" charset="0"/>
                <a:cs typeface="Open Sans" charset="0"/>
              </a:rPr>
              <a:t>Our CNN’s training loss and validation accuracy as a function of epochs elapsed.</a:t>
            </a:r>
          </a:p>
        </p:txBody>
      </p:sp>
      <p:sp>
        <p:nvSpPr>
          <p:cNvPr id="38" name="TextBox 37">
            <a:extLst>
              <a:ext uri="{FF2B5EF4-FFF2-40B4-BE49-F238E27FC236}">
                <a16:creationId xmlns:a16="http://schemas.microsoft.com/office/drawing/2014/main" id="{E2CBE927-D5F0-A534-57F0-76497309EF37}"/>
              </a:ext>
            </a:extLst>
          </p:cNvPr>
          <p:cNvSpPr txBox="1"/>
          <p:nvPr/>
        </p:nvSpPr>
        <p:spPr>
          <a:xfrm>
            <a:off x="13075920" y="27889200"/>
            <a:ext cx="5744042" cy="307777"/>
          </a:xfrm>
          <a:prstGeom prst="rect">
            <a:avLst/>
          </a:prstGeom>
          <a:noFill/>
        </p:spPr>
        <p:txBody>
          <a:bodyPr wrap="square" rtlCol="0">
            <a:spAutoFit/>
          </a:bodyPr>
          <a:lstStyle/>
          <a:p>
            <a:r>
              <a:rPr lang="en-US" sz="1400" i="1" dirty="0">
                <a:solidFill>
                  <a:srgbClr val="33006F"/>
                </a:solidFill>
                <a:latin typeface="Open Sans" charset="0"/>
                <a:ea typeface="Open Sans" charset="0"/>
                <a:cs typeface="Open Sans" charset="0"/>
              </a:rPr>
              <a:t>Some examples of incorrectly identified signal or background data.  </a:t>
            </a:r>
          </a:p>
        </p:txBody>
      </p:sp>
    </p:spTree>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5000" dirty="0" smtClean="0"/>
        </a:defPPr>
      </a:lstStyle>
    </a:tx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9979</TotalTime>
  <Words>1128</Words>
  <Application>Microsoft Office PowerPoint</Application>
  <PresentationFormat>Custom</PresentationFormat>
  <Paragraphs>24</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Arquitectura</vt:lpstr>
      <vt:lpstr>Cambria Math</vt:lpstr>
      <vt:lpstr>Encode Sans Normal</vt:lpstr>
      <vt:lpstr>Encode Sans Normal Black</vt:lpstr>
      <vt:lpstr>Open Sans</vt:lpstr>
      <vt:lpstr>Tiepolo Black</vt:lpstr>
      <vt:lpstr>Times New Roman</vt:lpstr>
      <vt:lpstr>Uni Sans Book</vt:lpstr>
      <vt:lpstr>Default Design</vt:lpstr>
      <vt:lpstr>PowerPoint Presentation</vt:lpstr>
    </vt:vector>
  </TitlesOfParts>
  <Company>cse dept. university of washington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dougz</dc:creator>
  <cp:lastModifiedBy>Daniel Fredin</cp:lastModifiedBy>
  <cp:revision>209</cp:revision>
  <dcterms:created xsi:type="dcterms:W3CDTF">2014-11-15T03:35:33Z</dcterms:created>
  <dcterms:modified xsi:type="dcterms:W3CDTF">2023-05-28T21:28:24Z</dcterms:modified>
</cp:coreProperties>
</file>