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000000"/>
    <a:srgbClr val="E8D3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61" autoAdjust="0"/>
    <p:restoredTop sz="94341" autoAdjust="0"/>
  </p:normalViewPr>
  <p:slideViewPr>
    <p:cSldViewPr snapToGrid="0" snapToObjects="1" showGuides="1">
      <p:cViewPr>
        <p:scale>
          <a:sx n="75" d="100"/>
          <a:sy n="75" d="100"/>
        </p:scale>
        <p:origin x="1458" y="54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1280160" y="548640"/>
            <a:ext cx="9418320" cy="1097280"/>
          </a:xfrm>
          <a:prstGeom prst="rect">
            <a:avLst/>
          </a:prstGeom>
          <a:solidFill>
            <a:srgbClr val="33006F"/>
          </a:solidFill>
          <a:ln w="91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6344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80160" y="1828800"/>
            <a:ext cx="19202400" cy="3206858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rgbClr val="33006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0240" y="73152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3000" baseline="30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3000" baseline="30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2400" i="1" baseline="30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3000" dirty="0">
              <a:solidFill>
                <a:srgbClr val="33006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3152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6304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5087599" y="7315200"/>
            <a:ext cx="6400800" cy="940896"/>
            <a:chOff x="1659587" y="15466797"/>
            <a:chExt cx="6400800" cy="94089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7" y="1546679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5087600" y="841248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16 epochs and over 2400 iterations, training loss reached 0.1, while the validation accuracy approached 96%.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demonstrated an exceptional accuracy of 97% when evaluated on the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5087599" y="22037040"/>
            <a:ext cx="6400800" cy="940896"/>
            <a:chOff x="1675685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5" y="15504462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5087600" y="23134320"/>
            <a:ext cx="64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black hole merger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signals.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streamlined variation of a CNN based upon versions existing in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Exceeded the anticipated 85% accuracy by attaining an impressive testing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documented in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Examining the efficacy of the GASF technique in transforming time series data into images and feeding them through a basic CNN, by using a dataset of more contaminated gravitational waves for analysis.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7772400" y="7315200"/>
            <a:ext cx="6400800" cy="722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55280" y="7406640"/>
            <a:ext cx="60350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 data points</a:t>
            </a:r>
            <a:endParaRPr lang="en-US" sz="2200" b="0" dirty="0">
              <a:solidFill>
                <a:srgbClr val="DBDEE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contains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max-pooling layers followed by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7772399" y="14721840"/>
            <a:ext cx="6400800" cy="940896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7772400" y="1581912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StandardScaler function to ensure data was normalized before conversion to GASF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Softmax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sample of glitch data below, the model misclassified the GASF image as a signal, despite the Hanford signal being glitch and Livingston signal being background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457200" y="7315200"/>
            <a:ext cx="6400800" cy="940896"/>
            <a:chOff x="352874" y="15388623"/>
            <a:chExt cx="6400800" cy="94089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352874" y="15388623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14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57200" y="8412480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Hanford, WA, and Livingston, LA.</a:t>
            </a:r>
            <a:endParaRPr lang="en-US"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Sine-Gaussian (SG), and Binary Black Hole (BBH).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Sine-Gaussian/Binary Black Hole.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" y="2834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convolutional neural network (CNN).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457200" y="17373600"/>
            <a:ext cx="6400800" cy="938179"/>
            <a:chOff x="688946" y="15565887"/>
            <a:chExt cx="6253364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253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457200" y="18470880"/>
            <a:ext cx="6400800" cy="832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PyTorch for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Gramian Angular Summation Fields (GASFs) with the pyts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GASF images are 28x28 pixels for a balance between performance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layers; layer one having 2 input channels, 16 output channels, and layer two having 16 input channels, 32 output channels, both with kernel size of 5, stride of 1, and padding of 2.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of 2, stride of 2, and padding of 0.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087600" y="2075688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training loss of the CNN plotted against the number of iterations.</a:t>
            </a:r>
          </a:p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validation accuracy of the CNN plotted against the number of elapsed epochs.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1520"/>
            <a:ext cx="9151908" cy="718744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0640" y="1828800"/>
            <a:ext cx="4114800" cy="27432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2618720"/>
            <a:ext cx="6400800" cy="4204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457200" y="1691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 configuration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457200" y="26883360"/>
            <a:ext cx="6400800" cy="13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7589520" y="31272480"/>
            <a:ext cx="676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the four signal categories derived from the time series data, along with their corresponding GASF images captured by both the Hanford and Livingston detectors.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15040506" y="29169360"/>
            <a:ext cx="64008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Heurta. Glitch Classification and Clustering for LIGO with Deep Transfer Learning.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  <a:endParaRPr lang="en-US" sz="16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11521440" y="512064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Physics 417 Symposium @ eScience Institute </a:t>
            </a:r>
          </a:p>
          <a:p>
            <a:pPr algn="r"/>
            <a:r>
              <a:rPr lang="en-US" sz="30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2400" i="1" dirty="0">
              <a:solidFill>
                <a:srgbClr val="33006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3000" dirty="0">
              <a:solidFill>
                <a:srgbClr val="33006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16184880" y="466344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457199" y="28986480"/>
            <a:ext cx="64008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Uni Sans Book" charset="0"/>
                <a:ea typeface="Uni Sans Book" charset="0"/>
                <a:cs typeface="Uni Sans Book" charset="0"/>
              </a:rPr>
              <a:t>Gramian Angular Summation Fields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457200" y="29626560"/>
            <a:ext cx="640080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7863840" y="2185416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11247120" y="2185416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7863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9372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15087600" y="28072080"/>
            <a:ext cx="6400800" cy="940896"/>
            <a:chOff x="1631339" y="15477966"/>
            <a:chExt cx="6400800" cy="940896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99087-B48C-BF97-759C-9BC78D60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087600" y="14447520"/>
            <a:ext cx="6400800" cy="64008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0F524A-C64C-FB2A-CD01-C8242D8AD323}"/>
              </a:ext>
            </a:extLst>
          </p:cNvPr>
          <p:cNvSpPr txBox="1"/>
          <p:nvPr/>
        </p:nvSpPr>
        <p:spPr>
          <a:xfrm>
            <a:off x="9372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9711F7-5B60-37E1-FC74-17E5141BAB9B}"/>
              </a:ext>
            </a:extLst>
          </p:cNvPr>
          <p:cNvSpPr txBox="1"/>
          <p:nvPr/>
        </p:nvSpPr>
        <p:spPr>
          <a:xfrm>
            <a:off x="7863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39D00-093C-69FA-5789-BBB45EB53488}"/>
              </a:ext>
            </a:extLst>
          </p:cNvPr>
          <p:cNvSpPr txBox="1"/>
          <p:nvPr/>
        </p:nvSpPr>
        <p:spPr>
          <a:xfrm rot="16200000">
            <a:off x="6858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161DA-F5E8-9000-D979-93E28AC33E2D}"/>
              </a:ext>
            </a:extLst>
          </p:cNvPr>
          <p:cNvSpPr txBox="1"/>
          <p:nvPr/>
        </p:nvSpPr>
        <p:spPr>
          <a:xfrm rot="16200000">
            <a:off x="6858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E71E-DEE2-FF79-22F5-546241D56BAB}"/>
              </a:ext>
            </a:extLst>
          </p:cNvPr>
          <p:cNvSpPr txBox="1"/>
          <p:nvPr/>
        </p:nvSpPr>
        <p:spPr>
          <a:xfrm>
            <a:off x="786384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F9A0B1-210E-F077-ED61-1E0283B66C9E}"/>
              </a:ext>
            </a:extLst>
          </p:cNvPr>
          <p:cNvSpPr txBox="1"/>
          <p:nvPr/>
        </p:nvSpPr>
        <p:spPr>
          <a:xfrm>
            <a:off x="937260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4192D9-A983-5E1A-4D20-A2BB7EC5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70780" y="22951440"/>
            <a:ext cx="3200400" cy="3200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976373-B4DE-FBAB-C485-B1106BB6C345}"/>
              </a:ext>
            </a:extLst>
          </p:cNvPr>
          <p:cNvSpPr txBox="1"/>
          <p:nvPr/>
        </p:nvSpPr>
        <p:spPr>
          <a:xfrm>
            <a:off x="7863840" y="2660904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Sine-Gaussian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3914-8B77-66CB-E6DC-FAC83DCF9B44}"/>
              </a:ext>
            </a:extLst>
          </p:cNvPr>
          <p:cNvSpPr txBox="1"/>
          <p:nvPr/>
        </p:nvSpPr>
        <p:spPr>
          <a:xfrm>
            <a:off x="11247120" y="266090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Black Hole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8A9D5D-69F8-6733-441B-9B17B7B7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772400" y="27706320"/>
            <a:ext cx="3200400" cy="3200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B416E1-7D45-505D-9B53-578D410DC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1201400" y="27706320"/>
            <a:ext cx="3200400" cy="3200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420E1A8-4D34-DB5D-6277-092A44C001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201400" y="22951440"/>
            <a:ext cx="3200400" cy="32004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DE2AC42-DFC1-C1BE-2F48-FFF7254437AD}"/>
              </a:ext>
            </a:extLst>
          </p:cNvPr>
          <p:cNvSpPr txBox="1"/>
          <p:nvPr/>
        </p:nvSpPr>
        <p:spPr>
          <a:xfrm>
            <a:off x="7863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F794CE-79B4-78E5-790A-F3C6B7F8AF22}"/>
              </a:ext>
            </a:extLst>
          </p:cNvPr>
          <p:cNvSpPr txBox="1"/>
          <p:nvPr/>
        </p:nvSpPr>
        <p:spPr>
          <a:xfrm>
            <a:off x="9372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8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658C64-754E-C36E-2888-B71EAF1F781A}"/>
              </a:ext>
            </a:extLst>
          </p:cNvPr>
          <p:cNvSpPr txBox="1"/>
          <p:nvPr/>
        </p:nvSpPr>
        <p:spPr>
          <a:xfrm>
            <a:off x="9372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8B5C10-C764-7C49-2CC3-FA92C134CA41}"/>
              </a:ext>
            </a:extLst>
          </p:cNvPr>
          <p:cNvSpPr txBox="1"/>
          <p:nvPr/>
        </p:nvSpPr>
        <p:spPr>
          <a:xfrm>
            <a:off x="7863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FE0FF-EC70-4D52-2FC2-FB6F71526E9D}"/>
              </a:ext>
            </a:extLst>
          </p:cNvPr>
          <p:cNvSpPr txBox="1"/>
          <p:nvPr/>
        </p:nvSpPr>
        <p:spPr>
          <a:xfrm rot="16200000">
            <a:off x="6858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B5F78-1284-AC38-69C1-4E90F5D162F8}"/>
              </a:ext>
            </a:extLst>
          </p:cNvPr>
          <p:cNvSpPr txBox="1"/>
          <p:nvPr/>
        </p:nvSpPr>
        <p:spPr>
          <a:xfrm rot="16200000">
            <a:off x="6858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98CC1A-399E-D3D2-CC0C-9EE5DCDCEB9A}"/>
              </a:ext>
            </a:extLst>
          </p:cNvPr>
          <p:cNvSpPr txBox="1"/>
          <p:nvPr/>
        </p:nvSpPr>
        <p:spPr>
          <a:xfrm>
            <a:off x="786384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3C774C-922E-FA19-42A3-A8ECBDD85E20}"/>
              </a:ext>
            </a:extLst>
          </p:cNvPr>
          <p:cNvSpPr txBox="1"/>
          <p:nvPr/>
        </p:nvSpPr>
        <p:spPr>
          <a:xfrm>
            <a:off x="937260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F9541D-4049-F0A5-7D4F-1623673BBA51}"/>
              </a:ext>
            </a:extLst>
          </p:cNvPr>
          <p:cNvSpPr txBox="1"/>
          <p:nvPr/>
        </p:nvSpPr>
        <p:spPr>
          <a:xfrm>
            <a:off x="11292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E32C7F-D5E9-23EE-022B-03AA1DF084DD}"/>
              </a:ext>
            </a:extLst>
          </p:cNvPr>
          <p:cNvSpPr txBox="1"/>
          <p:nvPr/>
        </p:nvSpPr>
        <p:spPr>
          <a:xfrm>
            <a:off x="12801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6BA850-6801-1E5D-91C4-0A9CAD6EAD52}"/>
              </a:ext>
            </a:extLst>
          </p:cNvPr>
          <p:cNvSpPr txBox="1"/>
          <p:nvPr/>
        </p:nvSpPr>
        <p:spPr>
          <a:xfrm>
            <a:off x="12801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7DD26-B9A3-FBAF-3D8C-6674268E478A}"/>
              </a:ext>
            </a:extLst>
          </p:cNvPr>
          <p:cNvSpPr txBox="1"/>
          <p:nvPr/>
        </p:nvSpPr>
        <p:spPr>
          <a:xfrm>
            <a:off x="11292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A54D99-F39D-13F1-0103-6DAB53FF0385}"/>
              </a:ext>
            </a:extLst>
          </p:cNvPr>
          <p:cNvSpPr txBox="1"/>
          <p:nvPr/>
        </p:nvSpPr>
        <p:spPr>
          <a:xfrm rot="16200000">
            <a:off x="10287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6F02629-609B-5A50-C123-D0CA01928CB3}"/>
              </a:ext>
            </a:extLst>
          </p:cNvPr>
          <p:cNvSpPr txBox="1"/>
          <p:nvPr/>
        </p:nvSpPr>
        <p:spPr>
          <a:xfrm rot="16200000">
            <a:off x="10287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1FC30EC-057B-4355-4C9A-6F6416182937}"/>
              </a:ext>
            </a:extLst>
          </p:cNvPr>
          <p:cNvSpPr txBox="1"/>
          <p:nvPr/>
        </p:nvSpPr>
        <p:spPr>
          <a:xfrm>
            <a:off x="1126191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DC94B-7538-B5BE-93D1-C54F7ECF64ED}"/>
              </a:ext>
            </a:extLst>
          </p:cNvPr>
          <p:cNvSpPr txBox="1"/>
          <p:nvPr/>
        </p:nvSpPr>
        <p:spPr>
          <a:xfrm>
            <a:off x="1277067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DD43742-9EF7-995C-609B-A907312AC636}"/>
              </a:ext>
            </a:extLst>
          </p:cNvPr>
          <p:cNvSpPr txBox="1"/>
          <p:nvPr/>
        </p:nvSpPr>
        <p:spPr>
          <a:xfrm>
            <a:off x="11292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4C32A91-4DE9-88E8-6426-743DEDDDF311}"/>
              </a:ext>
            </a:extLst>
          </p:cNvPr>
          <p:cNvSpPr txBox="1"/>
          <p:nvPr/>
        </p:nvSpPr>
        <p:spPr>
          <a:xfrm>
            <a:off x="12801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2FEA0E-AF7D-EC8D-AE61-7BBE9D740884}"/>
              </a:ext>
            </a:extLst>
          </p:cNvPr>
          <p:cNvSpPr txBox="1"/>
          <p:nvPr/>
        </p:nvSpPr>
        <p:spPr>
          <a:xfrm>
            <a:off x="12801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87F92B4-F76D-8E27-AB14-1AE4CA9F72B6}"/>
              </a:ext>
            </a:extLst>
          </p:cNvPr>
          <p:cNvSpPr txBox="1"/>
          <p:nvPr/>
        </p:nvSpPr>
        <p:spPr>
          <a:xfrm>
            <a:off x="11292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C50F42-5B69-7328-F0BA-B0BB5C1BDFAD}"/>
              </a:ext>
            </a:extLst>
          </p:cNvPr>
          <p:cNvSpPr txBox="1"/>
          <p:nvPr/>
        </p:nvSpPr>
        <p:spPr>
          <a:xfrm rot="16200000">
            <a:off x="10287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8FA36D-2132-A8E5-C839-F3F077E41CC9}"/>
              </a:ext>
            </a:extLst>
          </p:cNvPr>
          <p:cNvSpPr txBox="1"/>
          <p:nvPr/>
        </p:nvSpPr>
        <p:spPr>
          <a:xfrm rot="16200000">
            <a:off x="10287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1485BE4-58A3-2D33-5D95-7C16AAAA5378}"/>
              </a:ext>
            </a:extLst>
          </p:cNvPr>
          <p:cNvSpPr txBox="1"/>
          <p:nvPr/>
        </p:nvSpPr>
        <p:spPr>
          <a:xfrm>
            <a:off x="1128178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19CF62-8324-F8B5-4295-B0BD1E9FFC46}"/>
              </a:ext>
            </a:extLst>
          </p:cNvPr>
          <p:cNvSpPr txBox="1"/>
          <p:nvPr/>
        </p:nvSpPr>
        <p:spPr>
          <a:xfrm>
            <a:off x="1279054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E72E69-65D2-3C11-5CA6-3474010E337E}"/>
              </a:ext>
            </a:extLst>
          </p:cNvPr>
          <p:cNvSpPr txBox="1"/>
          <p:nvPr/>
        </p:nvSpPr>
        <p:spPr>
          <a:xfrm>
            <a:off x="15087600" y="14538960"/>
            <a:ext cx="6400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and Validation Accuracy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671828-B902-BCD1-C6B0-EB8158177996}"/>
              </a:ext>
            </a:extLst>
          </p:cNvPr>
          <p:cNvSpPr txBox="1"/>
          <p:nvPr/>
        </p:nvSpPr>
        <p:spPr>
          <a:xfrm rot="16200000">
            <a:off x="14081760" y="160934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AF98B79-2C6D-E17D-0791-E2C666605D6F}"/>
              </a:ext>
            </a:extLst>
          </p:cNvPr>
          <p:cNvSpPr txBox="1"/>
          <p:nvPr/>
        </p:nvSpPr>
        <p:spPr>
          <a:xfrm rot="16200000">
            <a:off x="14081760" y="188366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Accuracy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15087600" y="203911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15087600" y="176479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06F"/>
      </a:accent1>
      <a:accent2>
        <a:srgbClr val="E8D3A2"/>
      </a:accent2>
      <a:accent3>
        <a:srgbClr val="A9A9A9"/>
      </a:accent3>
      <a:accent4>
        <a:srgbClr val="917B4C"/>
      </a:accent4>
      <a:accent5>
        <a:srgbClr val="414141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8815</TotalTime>
  <Words>1145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119</cp:revision>
  <dcterms:created xsi:type="dcterms:W3CDTF">2018-02-07T04:27:03Z</dcterms:created>
  <dcterms:modified xsi:type="dcterms:W3CDTF">2023-05-30T20:57:20Z</dcterms:modified>
</cp:coreProperties>
</file>