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26496" userDrawn="1">
          <p15:clr>
            <a:srgbClr val="A4A3A4"/>
          </p15:clr>
        </p15:guide>
        <p15:guide id="4" orient="horz" pos="19584" userDrawn="1">
          <p15:clr>
            <a:srgbClr val="A4A3A4"/>
          </p15:clr>
        </p15:guide>
        <p15:guide id="5" pos="8640" userDrawn="1">
          <p15:clr>
            <a:srgbClr val="A4A3A4"/>
          </p15:clr>
        </p15:guide>
        <p15:guide id="6" pos="9792" userDrawn="1">
          <p15:clr>
            <a:srgbClr val="A4A3A4"/>
          </p15:clr>
        </p15:guide>
        <p15:guide id="7" pos="14400" userDrawn="1">
          <p15:clr>
            <a:srgbClr val="A4A3A4"/>
          </p15:clr>
        </p15:guide>
        <p15:guide id="8" pos="13248" userDrawn="1">
          <p15:clr>
            <a:srgbClr val="A4A3A4"/>
          </p15:clr>
        </p15:guide>
        <p15:guide id="9" pos="17856" userDrawn="1">
          <p15:clr>
            <a:srgbClr val="A4A3A4"/>
          </p15:clr>
        </p15:guide>
        <p15:guide id="10" pos="19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E8D3A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3" autoAdjust="0"/>
    <p:restoredTop sz="94341" autoAdjust="0"/>
  </p:normalViewPr>
  <p:slideViewPr>
    <p:cSldViewPr snapToObjects="1" showGuides="1">
      <p:cViewPr varScale="1">
        <p:scale>
          <a:sx n="31" d="100"/>
          <a:sy n="31" d="100"/>
        </p:scale>
        <p:origin x="2154" y="144"/>
      </p:cViewPr>
      <p:guideLst>
        <p:guide orient="horz" pos="1152"/>
        <p:guide pos="1152"/>
        <p:guide pos="26496"/>
        <p:guide orient="horz" pos="19584"/>
        <p:guide pos="8640"/>
        <p:guide pos="9792"/>
        <p:guide pos="14400"/>
        <p:guide pos="13248"/>
        <p:guide pos="17856"/>
        <p:guide pos="190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4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2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0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0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91440" y="91440"/>
            <a:ext cx="43708320" cy="6217920"/>
          </a:xfrm>
          <a:prstGeom prst="rect">
            <a:avLst/>
          </a:prstGeom>
          <a:solidFill>
            <a:srgbClr val="33006F"/>
          </a:solidFill>
          <a:ln w="18288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66344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066308" y="945130"/>
            <a:ext cx="23737656" cy="2428448"/>
          </a:xfrm>
        </p:spPr>
        <p:txBody>
          <a:bodyPr anchor="b">
            <a:noAutofit/>
          </a:bodyPr>
          <a:lstStyle/>
          <a:p>
            <a:pPr algn="l"/>
            <a:r>
              <a:rPr lang="en-US" sz="85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61140" y="3582693"/>
            <a:ext cx="237428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56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5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56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r>
              <a:rPr lang="en-US" sz="32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2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14628780" y="7315200"/>
            <a:ext cx="0" cy="2487168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29260800" y="7292340"/>
            <a:ext cx="0" cy="2489454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30175200" y="7250003"/>
            <a:ext cx="11887198" cy="986616"/>
            <a:chOff x="1659588" y="15421077"/>
            <a:chExt cx="6400800" cy="98661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8" y="15421077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30175200" y="8256096"/>
            <a:ext cx="1188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16 epochs and over 2400 iterations, training loss reached 0.1, while the validation accuracy approached 96%.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demonstrated an exceptional accuracy of 97% when evaluated on the testing dataset.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30175201" y="21942289"/>
            <a:ext cx="11887199" cy="954107"/>
            <a:chOff x="1675686" y="15504462"/>
            <a:chExt cx="6400800" cy="954107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6" y="15504462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30175200" y="22951446"/>
            <a:ext cx="119252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black hole merger signals.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streamlined variation of a CNN based upon versions existing in literature.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Exceeded the anticipated 85% accuracy by attaining an impressive testing accuracy of 97%.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documented in literature.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Examining the efficacy of the GASF technique in transforming time series data into images and feeding them through a basic CNN, by using a dataset of more contaminated gravitational waves for analysis.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17373599" y="7341696"/>
            <a:ext cx="9143999" cy="7223760"/>
          </a:xfrm>
          <a:prstGeom prst="rect">
            <a:avLst/>
          </a:prstGeom>
          <a:solidFill>
            <a:srgbClr val="33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8" dirty="0"/>
          </a:p>
        </p:txBody>
      </p:sp>
      <p:sp>
        <p:nvSpPr>
          <p:cNvPr id="54" name="TextBox 53"/>
          <p:cNvSpPr txBox="1"/>
          <p:nvPr/>
        </p:nvSpPr>
        <p:spPr>
          <a:xfrm>
            <a:off x="17721579" y="7633841"/>
            <a:ext cx="838944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 data points</a:t>
            </a:r>
            <a:endParaRPr lang="en-US" sz="2400" dirty="0">
              <a:solidFill>
                <a:srgbClr val="DBDEE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contains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max-pooling layers followed by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4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16484796" y="14643295"/>
            <a:ext cx="10963534" cy="954107"/>
            <a:chOff x="1029823" y="14312521"/>
            <a:chExt cx="6400800" cy="954107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15544799" y="15740575"/>
            <a:ext cx="128015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StandardScaler function to ensure data was normalized before conversion to GASF images.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Softmax function.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sample of glitch data below, the model misclassified the GASF image as a signal, despite the Hanford signal being glitch and Livingston signal being background noise.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2209800" y="7240585"/>
            <a:ext cx="6858000" cy="986616"/>
            <a:chOff x="-515806" y="15342903"/>
            <a:chExt cx="6858000" cy="98661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-515806" y="15342903"/>
              <a:ext cx="6858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7226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828799" y="8227201"/>
            <a:ext cx="118855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in Hanford, WA, and Livingston, LA.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Sine-Gaussian (SG), and Binary Black Hole (BBH).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Sine-Gaussian/Binary Black Hole.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99435" y="2762235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convolutional neural network (CNN).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1828800" y="16700663"/>
            <a:ext cx="6858000" cy="954107"/>
            <a:chOff x="688946" y="15565887"/>
            <a:chExt cx="6700033" cy="954107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7000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1828800" y="17618490"/>
            <a:ext cx="11887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PyTorch for time series data.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Gramian Angular Summation Fields (GASFs) with the pyts library.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GASF images are 28x28 pixels for a balance between performance and accuracy.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20" lvl="1" indent="-285736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layers; layer one having 2 input channels, 16 output channels, and layer two having 16 input channels, 32 output channels, both with kernel size of 5, stride of 1, and padding of 2.</a:t>
            </a:r>
          </a:p>
          <a:p>
            <a:pPr marL="822920" lvl="1" indent="-285736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of 2, stride of 2, and padding of 0.</a:t>
            </a:r>
          </a:p>
          <a:p>
            <a:pPr marL="822920" lvl="1" indent="-285736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175200" y="20127432"/>
            <a:ext cx="1185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training loss of the CNN plotted against the number of iterations.</a:t>
            </a:r>
          </a:p>
          <a:p>
            <a:r>
              <a:rPr lang="en-US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validation accuracy of the CNN plotted against the number of elapsed epochs.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0080"/>
            <a:ext cx="9151908" cy="718744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6020" y="1046271"/>
            <a:ext cx="4114800" cy="27432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586" y="11487955"/>
            <a:ext cx="6858000" cy="4504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4184261" y="16246313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 configuration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1599260" y="24809135"/>
            <a:ext cx="13029520" cy="28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18406660" y="295159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the four signal categories derived from the time series data, along with their corresponding GASF images captured by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30142887" y="28527672"/>
            <a:ext cx="119252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2400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endParaRPr lang="en-US" sz="24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endParaRPr lang="en-US" sz="24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Heurta. Glitch Classification and Clustering for LIGO with Deep Transfer Learning. </a:t>
            </a:r>
            <a:r>
              <a:rPr lang="en-US" sz="2400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</a:p>
          <a:p>
            <a:endParaRPr lang="en-US" sz="24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36956407" y="396370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1785260" y="28339215"/>
            <a:ext cx="1192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Gramian</a:t>
            </a:r>
            <a:r>
              <a:rPr lang="en-US" sz="3600" b="1" dirty="0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1823358" y="29146633"/>
            <a:ext cx="11891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18726700" y="2009758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22109980" y="20097584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18726700" y="2046334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20235460" y="2046334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30147617" y="26535692"/>
            <a:ext cx="11925291" cy="954107"/>
            <a:chOff x="1631339" y="15477966"/>
            <a:chExt cx="6400800" cy="954107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2488411" y="12243861"/>
            <a:ext cx="6858000" cy="6858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20235460" y="209205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18726700" y="209205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17720860" y="219263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17720860" y="233894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18726700" y="243952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20235460" y="243952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8633640" y="21194860"/>
            <a:ext cx="3200400" cy="3200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18726700" y="2485246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22109980" y="2485246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8635260" y="25949740"/>
            <a:ext cx="3200400" cy="3200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2064260" y="25949740"/>
            <a:ext cx="3200400" cy="3200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2064260" y="21194860"/>
            <a:ext cx="3200400" cy="32004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18726700" y="2521822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20235460" y="2521822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20235460" y="256754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18726700" y="256754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17720860" y="266812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17720860" y="281443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18726700" y="291501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20235460" y="291501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22155700" y="2046334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23664460" y="2046334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23664460" y="209205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22155700" y="209205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21149860" y="219263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21149860" y="233894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22124770" y="2438121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23633530" y="2438121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22155700" y="2521822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23664460" y="2521822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23664460" y="256754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22155700" y="256754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21149860" y="266812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21149860" y="281443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22144640" y="2917226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23653400" y="2917226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32488411" y="1233530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31528291" y="13903384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31528291" y="16646586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32488411" y="18576081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32488411" y="15695721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logo for a company&#10;&#10;Description automatically generated">
            <a:extLst>
              <a:ext uri="{FF2B5EF4-FFF2-40B4-BE49-F238E27FC236}">
                <a16:creationId xmlns:a16="http://schemas.microsoft.com/office/drawing/2014/main" id="{8F5F1333-AB6C-78AC-5A0F-27FAB16096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9800" y="1775799"/>
            <a:ext cx="6548486" cy="36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9014</TotalTime>
  <Words>1135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124</cp:revision>
  <dcterms:created xsi:type="dcterms:W3CDTF">2018-02-07T04:27:03Z</dcterms:created>
  <dcterms:modified xsi:type="dcterms:W3CDTF">2023-07-09T01:35:48Z</dcterms:modified>
</cp:coreProperties>
</file>