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00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61" autoAdjust="0"/>
    <p:restoredTop sz="94341" autoAdjust="0"/>
  </p:normalViewPr>
  <p:slideViewPr>
    <p:cSldViewPr snapToGrid="0" snapToObjects="1" showGuides="1">
      <p:cViewPr>
        <p:scale>
          <a:sx n="33" d="100"/>
          <a:sy n="33" d="100"/>
        </p:scale>
        <p:origin x="4410" y="12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0" y="0"/>
            <a:ext cx="21945600" cy="662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344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80160" y="1828800"/>
            <a:ext cx="19202400" cy="3206858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0240" y="731520"/>
            <a:ext cx="7315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24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4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315200" y="7315200"/>
            <a:ext cx="0" cy="2423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630400" y="7315200"/>
            <a:ext cx="0" cy="2423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5087599" y="7315200"/>
            <a:ext cx="6400800" cy="940896"/>
            <a:chOff x="1659587" y="15466797"/>
            <a:chExt cx="6400800" cy="94089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7" y="1546679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087600" y="8412480"/>
            <a:ext cx="640080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of about 0.1 and validation accuracy near 96% after 16 epochs and over 2400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achieved a respectable accuracy of 97% on the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5087599" y="27249120"/>
            <a:ext cx="6400800" cy="940896"/>
            <a:chOff x="1675685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5" y="15504462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5087600" y="28437840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mergers.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simplified version of common approaches in the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Surpassed expectations by achieving an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used for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Investigating the effectiveness of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Field approach for converting time series to images and passing them through a simple CNN on more realistic data.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7772400" y="7315200"/>
            <a:ext cx="6400800" cy="722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55280" y="7406640"/>
            <a:ext cx="603504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</a:t>
            </a:r>
            <a:endParaRPr lang="en-US" sz="2200" b="0" i="0" dirty="0">
              <a:solidFill>
                <a:srgbClr val="DBDEE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2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Field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(GAF) algorithms to encode gravitational wave data as 2D images for classification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consisted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pooling layers followed by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2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7772399" y="14813280"/>
            <a:ext cx="6400800" cy="940896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7772400" y="15910560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StandardScaler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to ensure data was normalized before conversion to GAF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misclassified signal had Hanford detector observing noise while Livingston detector detected a signal, leading to both being classified as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457200" y="7315200"/>
            <a:ext cx="6400800" cy="940896"/>
            <a:chOff x="352874" y="15388623"/>
            <a:chExt cx="6400800" cy="94089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352874" y="15388623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OBJECTIVES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14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57200" y="8412480"/>
            <a:ext cx="640080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Hanford, WA, and Livingston, LA.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Binary Black Hole (BBH), and Sine-Gaussian (SG).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Binary Black Hole/Sine-Gaussian.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" y="26426160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CNN.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457200" y="16733520"/>
            <a:ext cx="6400800" cy="938179"/>
            <a:chOff x="688946" y="15565887"/>
            <a:chExt cx="6253364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25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457200" y="17830800"/>
            <a:ext cx="6400800" cy="694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Fields (GAFs) with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GAF images are 28x28 pixels for a balance between performance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 with 2 input channels, 16 output channels, kernel size 5, stride length 1, and padding 2; and 16 input channels, 32 output channels, kernel size 5, stride length 1, and padding 2.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2, stride 2, and padding 0.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70480" y="26334720"/>
            <a:ext cx="5744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1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Some examples of incorrectly identified signal or background data.  </a:t>
            </a:r>
          </a:p>
          <a:p>
            <a:r>
              <a:rPr lang="en-US" sz="1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1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Our CNN’s training loss and validation accuracy as a function of epochs elapsed.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1520"/>
            <a:ext cx="9151908" cy="718744"/>
          </a:xfrm>
          <a:prstGeom prst="rect">
            <a:avLst/>
          </a:prstGeom>
        </p:spPr>
      </p:pic>
      <p:pic>
        <p:nvPicPr>
          <p:cNvPr id="14" name="Picture 1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DA07B2D-5F04-E624-E205-1E3A522501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54"/>
          <a:stretch/>
        </p:blipFill>
        <p:spPr>
          <a:xfrm>
            <a:off x="14721840" y="21214080"/>
            <a:ext cx="6525265" cy="5092083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0640" y="1828800"/>
            <a:ext cx="4114800" cy="27432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1978640"/>
            <a:ext cx="6400800" cy="4204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457200" y="16276320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layout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457200" y="24963120"/>
            <a:ext cx="6400800" cy="13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8049280" y="30540960"/>
            <a:ext cx="6114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signal from time series training data (left) and the corresponding GAF (right) for both the Hanford and Livingston detectors.</a:t>
            </a:r>
          </a:p>
        </p:txBody>
      </p:sp>
      <p:pic>
        <p:nvPicPr>
          <p:cNvPr id="29" name="Picture 2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21412FF-C972-29AF-0ACF-231F9BDEDD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21840" y="14538960"/>
            <a:ext cx="6400800" cy="640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457200" y="32186880"/>
            <a:ext cx="1459229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4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Fernandes T. S., Vieira S. J., et al. (2023). Convolutional Neural Networks for the classification of glitches in gravitational-wave data streams. arXiv:2303.13917 [gr-qc]. </a:t>
            </a:r>
          </a:p>
          <a:p>
            <a:pPr marL="0" marR="0">
              <a:spcBef>
                <a:spcPts val="0"/>
              </a:spcBef>
            </a:pPr>
            <a:r>
              <a:rPr lang="en-US" sz="14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George D., Shen H.,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Heurta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E.A. (2018). Glitch Classification and Clustering for LIGO with Deep Transfer Learning. Phys Rev. D 97, 101501. arXiv:1711.07468v2 [astro-ph.IM].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11521440" y="512064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30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2400" i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16184880" y="4663440"/>
            <a:ext cx="45720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457199" y="26700480"/>
            <a:ext cx="6400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latin typeface="Uni Sans Book" charset="0"/>
                <a:ea typeface="Uni Sans Book" charset="0"/>
                <a:cs typeface="Uni Sans Book" charset="0"/>
              </a:rPr>
              <a:t>Gramian</a:t>
            </a:r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 Angular 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7C6C1-7B3C-B2AF-6D18-2E4EFCB5A703}"/>
              </a:ext>
            </a:extLst>
          </p:cNvPr>
          <p:cNvSpPr txBox="1"/>
          <p:nvPr/>
        </p:nvSpPr>
        <p:spPr>
          <a:xfrm>
            <a:off x="-819151" y="31638240"/>
            <a:ext cx="6400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References</a:t>
            </a:r>
          </a:p>
        </p:txBody>
      </p:sp>
      <p:pic>
        <p:nvPicPr>
          <p:cNvPr id="38" name="Picture 37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60B6B2D4-7528-BEA3-BB8F-4B28B0128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400" y="21488400"/>
            <a:ext cx="3200400" cy="3200400"/>
          </a:xfrm>
          <a:prstGeom prst="rect">
            <a:avLst/>
          </a:prstGeom>
        </p:spPr>
      </p:pic>
      <p:pic>
        <p:nvPicPr>
          <p:cNvPr id="39" name="Picture 38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8C5BC11A-4E06-124C-4D5E-3F06CE4609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2800" y="21488400"/>
            <a:ext cx="3200400" cy="3200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457200" y="27340560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TEXT 	 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7772400" y="206654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0972800" y="206654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7772400" y="2109798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9372600" y="2112264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0" name="Picture 49" descr="A picture containing line, text, screenshot, plot&#10;&#10;Description automatically generated">
            <a:extLst>
              <a:ext uri="{FF2B5EF4-FFF2-40B4-BE49-F238E27FC236}">
                <a16:creationId xmlns:a16="http://schemas.microsoft.com/office/drawing/2014/main" id="{7BF66562-8063-3BC3-3D76-7C7397BAF1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9495" y="2482596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8418</TotalTime>
  <Words>1040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88</cp:revision>
  <dcterms:created xsi:type="dcterms:W3CDTF">2018-02-07T04:27:03Z</dcterms:created>
  <dcterms:modified xsi:type="dcterms:W3CDTF">2023-05-30T04:20:26Z</dcterms:modified>
</cp:coreProperties>
</file>