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864" userDrawn="1">
          <p15:clr>
            <a:srgbClr val="A4A3A4"/>
          </p15:clr>
        </p15:guide>
        <p15:guide id="3" pos="12936" userDrawn="1">
          <p15:clr>
            <a:srgbClr val="A4A3A4"/>
          </p15:clr>
        </p15:guide>
        <p15:guide id="4" orient="horz" pos="19872" userDrawn="1">
          <p15:clr>
            <a:srgbClr val="A4A3A4"/>
          </p15:clr>
        </p15:guide>
        <p15:guide id="5" pos="4488" userDrawn="1">
          <p15:clr>
            <a:srgbClr val="A4A3A4"/>
          </p15:clr>
        </p15:guide>
        <p15:guide id="6" pos="5088" userDrawn="1">
          <p15:clr>
            <a:srgbClr val="A4A3A4"/>
          </p15:clr>
        </p15:guide>
        <p15:guide id="7" pos="7200" userDrawn="1">
          <p15:clr>
            <a:srgbClr val="A4A3A4"/>
          </p15:clr>
        </p15:guide>
        <p15:guide id="8" pos="6624" userDrawn="1">
          <p15:clr>
            <a:srgbClr val="A4A3A4"/>
          </p15:clr>
        </p15:guide>
        <p15:guide id="9" pos="8736" userDrawn="1">
          <p15:clr>
            <a:srgbClr val="A4A3A4"/>
          </p15:clr>
        </p15:guide>
        <p15:guide id="10" pos="9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0"/>
    <p:restoredTop sz="94341" autoAdjust="0"/>
  </p:normalViewPr>
  <p:slideViewPr>
    <p:cSldViewPr snapToGrid="0" snapToObjects="1" showGuides="1">
      <p:cViewPr>
        <p:scale>
          <a:sx n="50" d="100"/>
          <a:sy n="50" d="100"/>
        </p:scale>
        <p:origin x="29" y="-1133"/>
      </p:cViewPr>
      <p:guideLst>
        <p:guide orient="horz" pos="864"/>
        <p:guide pos="864"/>
        <p:guide pos="12936"/>
        <p:guide orient="horz" pos="19872"/>
        <p:guide pos="4488"/>
        <p:guide pos="5088"/>
        <p:guide pos="7200"/>
        <p:guide pos="6624"/>
        <p:guide pos="8736"/>
        <p:guide pos="9312"/>
      </p:guideLst>
    </p:cSldViewPr>
  </p:slideViewPr>
  <p:notesTextViewPr>
    <p:cViewPr>
      <p:scale>
        <a:sx n="1" d="1"/>
        <a:sy n="1" d="1"/>
      </p:scale>
      <p:origin x="0" y="0"/>
    </p:cViewPr>
  </p:notesTextViewPr>
  <p:sorterViewPr>
    <p:cViewPr>
      <p:scale>
        <a:sx n="125" d="100"/>
        <a:sy n="125" d="100"/>
      </p:scale>
      <p:origin x="0" y="-6792"/>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FE1444-C34C-AD43-8DDF-A21EF4E7181D}"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E1444-C34C-AD43-8DDF-A21EF4E7181D}"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E1444-C34C-AD43-8DDF-A21EF4E7181D}" type="datetimeFigureOut">
              <a:rPr lang="en-US" smtClean="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FE1444-C34C-AD43-8DDF-A21EF4E7181D}"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E1444-C34C-AD43-8DDF-A21EF4E7181D}" type="datetimeFigureOut">
              <a:rPr lang="en-US" smtClean="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BDFE1444-C34C-AD43-8DDF-A21EF4E7181D}"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BDFE1444-C34C-AD43-8DDF-A21EF4E7181D}"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BDFE1444-C34C-AD43-8DDF-A21EF4E7181D}" type="datetimeFigureOut">
              <a:rPr lang="en-US" smtClean="0"/>
              <a:t>5/27/2023</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90840C05-6F4A-EE41-87D7-FF4C0A1384A5}" type="slidenum">
              <a:rPr lang="en-US" smtClean="0"/>
              <a:t>‹#›</a:t>
            </a:fld>
            <a:endParaRPr lang="en-US"/>
          </a:p>
        </p:txBody>
      </p:sp>
    </p:spTree>
    <p:extLst>
      <p:ext uri="{BB962C8B-B14F-4D97-AF65-F5344CB8AC3E}">
        <p14:creationId xmlns:p14="http://schemas.microsoft.com/office/powerpoint/2010/main" val="769109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descr="Purple Header Bar"/>
          <p:cNvSpPr/>
          <p:nvPr/>
        </p:nvSpPr>
        <p:spPr>
          <a:xfrm>
            <a:off x="0" y="0"/>
            <a:ext cx="21945600" cy="662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4669030"/>
            <a:ext cx="5029200" cy="950976"/>
          </a:xfrm>
          <a:prstGeom prst="rect">
            <a:avLst/>
          </a:prstGeom>
        </p:spPr>
      </p:pic>
      <p:sp>
        <p:nvSpPr>
          <p:cNvPr id="6" name="Title 1"/>
          <p:cNvSpPr>
            <a:spLocks noGrp="1"/>
          </p:cNvSpPr>
          <p:nvPr>
            <p:ph type="ctrTitle"/>
          </p:nvPr>
        </p:nvSpPr>
        <p:spPr>
          <a:xfrm>
            <a:off x="1320774" y="2088485"/>
            <a:ext cx="27980640" cy="3206858"/>
          </a:xfrm>
        </p:spPr>
        <p:txBody>
          <a:bodyPr anchor="b">
            <a:noAutofit/>
          </a:bodyPr>
          <a:lstStyle/>
          <a:p>
            <a:pPr algn="l"/>
            <a:r>
              <a:rPr lang="en-US" sz="7200" b="1" dirty="0">
                <a:solidFill>
                  <a:srgbClr val="FFFFFF"/>
                </a:solidFill>
                <a:latin typeface="Encode Sans Normal Black" charset="0"/>
                <a:ea typeface="Encode Sans Normal Black" charset="0"/>
                <a:cs typeface="Encode Sans Normal Black" charset="0"/>
              </a:rPr>
              <a:t>UNRAVELING GRAVITATIONAL </a:t>
            </a:r>
            <a:br>
              <a:rPr lang="en-US" sz="7200" b="1" dirty="0">
                <a:solidFill>
                  <a:srgbClr val="FFFFFF"/>
                </a:solidFill>
                <a:latin typeface="Encode Sans Normal Black" charset="0"/>
                <a:ea typeface="Encode Sans Normal Black" charset="0"/>
                <a:cs typeface="Encode Sans Normal Black" charset="0"/>
              </a:rPr>
            </a:br>
            <a:r>
              <a:rPr lang="en-US" sz="7200" b="1" dirty="0">
                <a:solidFill>
                  <a:srgbClr val="FFFFFF"/>
                </a:solidFill>
                <a:latin typeface="Encode Sans Normal Black" charset="0"/>
                <a:ea typeface="Encode Sans Normal Black" charset="0"/>
                <a:cs typeface="Encode Sans Normal Black" charset="0"/>
              </a:rPr>
              <a:t>RIPPLES:  NEURAL NETWORK </a:t>
            </a:r>
            <a:br>
              <a:rPr lang="en-US" sz="7200" b="1" dirty="0">
                <a:solidFill>
                  <a:srgbClr val="FFFFFF"/>
                </a:solidFill>
                <a:latin typeface="Encode Sans Normal Black" charset="0"/>
                <a:ea typeface="Encode Sans Normal Black" charset="0"/>
                <a:cs typeface="Encode Sans Normal Black" charset="0"/>
              </a:rPr>
            </a:br>
            <a:r>
              <a:rPr lang="en-US" sz="7200" b="1" dirty="0">
                <a:solidFill>
                  <a:srgbClr val="FFFFFF"/>
                </a:solidFill>
                <a:latin typeface="Encode Sans Normal Black" charset="0"/>
                <a:ea typeface="Encode Sans Normal Black" charset="0"/>
                <a:cs typeface="Encode Sans Normal Black" charset="0"/>
              </a:rPr>
              <a:t>CLASSIFICATION</a:t>
            </a:r>
          </a:p>
        </p:txBody>
      </p:sp>
      <p:sp>
        <p:nvSpPr>
          <p:cNvPr id="7" name="TextBox 6"/>
          <p:cNvSpPr txBox="1"/>
          <p:nvPr/>
        </p:nvSpPr>
        <p:spPr>
          <a:xfrm>
            <a:off x="14770099" y="1428753"/>
            <a:ext cx="5753101" cy="553998"/>
          </a:xfrm>
          <a:prstGeom prst="rect">
            <a:avLst/>
          </a:prstGeom>
          <a:noFill/>
        </p:spPr>
        <p:txBody>
          <a:bodyPr wrap="square" rtlCol="0">
            <a:spAutoFit/>
          </a:bodyPr>
          <a:lstStyle/>
          <a:p>
            <a:pPr algn="r"/>
            <a:r>
              <a:rPr lang="en-US" sz="3000" dirty="0">
                <a:solidFill>
                  <a:srgbClr val="FFFFFF"/>
                </a:solidFill>
                <a:latin typeface="Open Sans" charset="0"/>
                <a:ea typeface="Open Sans" charset="0"/>
                <a:cs typeface="Open Sans" charset="0"/>
              </a:rPr>
              <a:t>Daniel Fredin &amp; Cole Welch</a:t>
            </a:r>
          </a:p>
        </p:txBody>
      </p:sp>
      <p:cxnSp>
        <p:nvCxnSpPr>
          <p:cNvPr id="11" name="Straight Connector 10" descr="Gold column divider rule line"/>
          <p:cNvCxnSpPr/>
          <p:nvPr/>
        </p:nvCxnSpPr>
        <p:spPr>
          <a:xfrm>
            <a:off x="7608277" y="7461504"/>
            <a:ext cx="0" cy="240852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descr="Gold column divider rule line"/>
          <p:cNvCxnSpPr/>
          <p:nvPr/>
        </p:nvCxnSpPr>
        <p:spPr>
          <a:xfrm>
            <a:off x="14342876" y="7498080"/>
            <a:ext cx="0" cy="24048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Group 26" descr="Section Header Place holder and gold boundless bar"/>
          <p:cNvGrpSpPr/>
          <p:nvPr/>
        </p:nvGrpSpPr>
        <p:grpSpPr>
          <a:xfrm>
            <a:off x="14799612" y="7467548"/>
            <a:ext cx="5753101" cy="904357"/>
            <a:chOff x="1371600" y="15619145"/>
            <a:chExt cx="5753101" cy="904357"/>
          </a:xfrm>
        </p:grpSpPr>
        <p:sp>
          <p:nvSpPr>
            <p:cNvPr id="24" name="TextBox 23" descr="Section Header and gold boundless bar"/>
            <p:cNvSpPr txBox="1"/>
            <p:nvPr/>
          </p:nvSpPr>
          <p:spPr>
            <a:xfrm>
              <a:off x="1371600" y="15619145"/>
              <a:ext cx="5753101"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RESULTS</a:t>
              </a:r>
            </a:p>
          </p:txBody>
        </p:sp>
        <p:pic>
          <p:nvPicPr>
            <p:cNvPr id="25" name="Picture 24"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sp>
        <p:nvSpPr>
          <p:cNvPr id="26" name="TextBox 25"/>
          <p:cNvSpPr txBox="1"/>
          <p:nvPr/>
        </p:nvSpPr>
        <p:spPr>
          <a:xfrm>
            <a:off x="14799612" y="8628164"/>
            <a:ext cx="5753101" cy="5632311"/>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Observing our training loss and validation accuracy plot, we can infer that our model is learning the dataset well.  After a total of 16 epochs and more than 2400 iterations, our training loss is about 0.1 while our validation accuracy is near 96%.  Overall, our CNN model’s testing accuracy obtains a respectable target of 97%, nearly achieving the same accuracy seen in similar CNN architectures in the literature.  Some examples of these are (Fernandes et al., 2018) and (George D.  et al., 2023), who achieve 99% and 98.8% accuracy, respectively.  However, it should be noted that our dataset comprised entirely separate time series for gravitational wave signal data and noise data, while the authors of these works had to employ more complex methods to filter the noise out from their data.  For instance, while </a:t>
            </a:r>
            <a:r>
              <a:rPr lang="en-US" sz="1800" b="0" i="0" u="none" strike="noStrike" dirty="0" err="1">
                <a:solidFill>
                  <a:srgbClr val="000000"/>
                </a:solidFill>
                <a:effectLst/>
                <a:latin typeface="Arial" panose="020B0604020202020204" pitchFamily="34" charset="0"/>
              </a:rPr>
              <a:t>Gramian</a:t>
            </a:r>
            <a:r>
              <a:rPr lang="en-US" sz="1800" b="0" i="0" u="none" strike="noStrike" dirty="0">
                <a:solidFill>
                  <a:srgbClr val="000000"/>
                </a:solidFill>
                <a:effectLst/>
                <a:latin typeface="Arial" panose="020B0604020202020204" pitchFamily="34" charset="0"/>
              </a:rPr>
              <a:t> Angular Fields were quite effective at image conversion, others found Fourier transforms better suited to the task of handling complex noise and background by filtering in the frequency domain.</a:t>
            </a:r>
            <a:endParaRPr lang="en-US" sz="1800" dirty="0">
              <a:latin typeface="Open Sans" charset="0"/>
              <a:ea typeface="Open Sans" charset="0"/>
              <a:cs typeface="Open Sans" charset="0"/>
            </a:endParaRPr>
          </a:p>
        </p:txBody>
      </p:sp>
      <p:grpSp>
        <p:nvGrpSpPr>
          <p:cNvPr id="44" name="Group 43" descr="Section Header Place holder and gold boundless bar"/>
          <p:cNvGrpSpPr/>
          <p:nvPr/>
        </p:nvGrpSpPr>
        <p:grpSpPr>
          <a:xfrm>
            <a:off x="14783514" y="27363803"/>
            <a:ext cx="5753101" cy="904357"/>
            <a:chOff x="1371600" y="15619145"/>
            <a:chExt cx="5753101" cy="904357"/>
          </a:xfrm>
        </p:grpSpPr>
        <p:sp>
          <p:nvSpPr>
            <p:cNvPr id="45" name="TextBox 44" descr="Section Header and gold boundless bar"/>
            <p:cNvSpPr txBox="1"/>
            <p:nvPr/>
          </p:nvSpPr>
          <p:spPr>
            <a:xfrm>
              <a:off x="1371600" y="15619145"/>
              <a:ext cx="5753101"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CONCLUSION</a:t>
              </a:r>
            </a:p>
          </p:txBody>
        </p:sp>
        <p:pic>
          <p:nvPicPr>
            <p:cNvPr id="46" name="Picture 45"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sp>
        <p:nvSpPr>
          <p:cNvPr id="47" name="TextBox 46"/>
          <p:cNvSpPr txBox="1"/>
          <p:nvPr/>
        </p:nvSpPr>
        <p:spPr>
          <a:xfrm>
            <a:off x="14834314" y="28524419"/>
            <a:ext cx="5753101" cy="3693319"/>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In this work we analyze the potential of convolutional neural networks (CNNs) to help classify gravitational waves strain data as background noise/glitches or transient sine-gaussian/binary mergers.  Employing a simplified version of the most common approaches in the literature, we were able to surpass our expectations by achieving an accuracy above 95% and only slightly below the more complex CNNs used for comparison.  A question to be further explored could be to see how well the </a:t>
            </a:r>
            <a:r>
              <a:rPr lang="en-US" sz="1800" b="0" i="0" u="none" strike="noStrike" dirty="0" err="1">
                <a:solidFill>
                  <a:srgbClr val="000000"/>
                </a:solidFill>
                <a:effectLst/>
                <a:latin typeface="Arial" panose="020B0604020202020204" pitchFamily="34" charset="0"/>
              </a:rPr>
              <a:t>Gramian</a:t>
            </a:r>
            <a:r>
              <a:rPr lang="en-US" sz="1800" b="0" i="0" u="none" strike="noStrike" dirty="0">
                <a:solidFill>
                  <a:srgbClr val="000000"/>
                </a:solidFill>
                <a:effectLst/>
                <a:latin typeface="Arial" panose="020B0604020202020204" pitchFamily="34" charset="0"/>
              </a:rPr>
              <a:t> Angular Field approach to converting time series to images and passing them through a simple CNN would translate to more realistic data.</a:t>
            </a:r>
            <a:endParaRPr lang="en-US" sz="1800" dirty="0">
              <a:solidFill>
                <a:srgbClr val="000000"/>
              </a:solidFill>
              <a:latin typeface="Open Sans" charset="0"/>
              <a:ea typeface="Open Sans" charset="0"/>
              <a:cs typeface="Open Sans" charset="0"/>
            </a:endParaRPr>
          </a:p>
        </p:txBody>
      </p:sp>
      <p:sp>
        <p:nvSpPr>
          <p:cNvPr id="52" name="TextBox 51"/>
          <p:cNvSpPr txBox="1"/>
          <p:nvPr/>
        </p:nvSpPr>
        <p:spPr>
          <a:xfrm>
            <a:off x="15057004" y="14516734"/>
            <a:ext cx="5380981" cy="553998"/>
          </a:xfrm>
          <a:prstGeom prst="rect">
            <a:avLst/>
          </a:prstGeom>
          <a:noFill/>
        </p:spPr>
        <p:txBody>
          <a:bodyPr wrap="square" rtlCol="0">
            <a:spAutoFit/>
          </a:bodyPr>
          <a:lstStyle/>
          <a:p>
            <a:pPr algn="ctr"/>
            <a:r>
              <a:rPr lang="en-US" sz="3000" dirty="0">
                <a:latin typeface="Uni Sans Book" charset="0"/>
                <a:ea typeface="Uni Sans Book" charset="0"/>
                <a:cs typeface="Uni Sans Book" charset="0"/>
              </a:rPr>
              <a:t>Sample Incorrect IDs</a:t>
            </a:r>
          </a:p>
        </p:txBody>
      </p:sp>
      <p:sp>
        <p:nvSpPr>
          <p:cNvPr id="53" name="Rectangle 52" descr="Purple box for quick facts"/>
          <p:cNvSpPr/>
          <p:nvPr/>
        </p:nvSpPr>
        <p:spPr>
          <a:xfrm>
            <a:off x="8049280" y="7461504"/>
            <a:ext cx="5810019" cy="8205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509815" y="7811560"/>
            <a:ext cx="4888947" cy="7725192"/>
          </a:xfrm>
          <a:prstGeom prst="rect">
            <a:avLst/>
          </a:prstGeom>
          <a:noFill/>
        </p:spPr>
        <p:txBody>
          <a:bodyPr wrap="square" rtlCol="0">
            <a:spAutoFit/>
          </a:bodyPr>
          <a:lstStyle/>
          <a:p>
            <a:pPr>
              <a:spcAft>
                <a:spcPts val="1200"/>
              </a:spcAft>
            </a:pPr>
            <a:r>
              <a:rPr lang="en-US" sz="2800" b="1" dirty="0">
                <a:solidFill>
                  <a:schemeClr val="bg1"/>
                </a:solidFill>
                <a:latin typeface="Encode Sans Normal Black" charset="0"/>
                <a:ea typeface="Encode Sans Normal Black" charset="0"/>
                <a:cs typeface="Encode Sans Normal Black" charset="0"/>
              </a:rPr>
              <a:t>Quick Facts About Our CNN</a:t>
            </a:r>
          </a:p>
          <a:p>
            <a:pPr>
              <a:spcAft>
                <a:spcPts val="1200"/>
              </a:spcAft>
            </a:pPr>
            <a:r>
              <a:rPr lang="en-US" sz="2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&gt;</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~97% </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testing accuracy</a:t>
            </a:r>
          </a:p>
          <a:p>
            <a:pPr>
              <a:spcAft>
                <a:spcPts val="1200"/>
              </a:spcAft>
            </a:pPr>
            <a:r>
              <a:rPr lang="en-US" sz="2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&gt;</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Data split of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70%</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training,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15%</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validation, and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15%</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testing</a:t>
            </a:r>
          </a:p>
          <a:p>
            <a:pPr>
              <a:spcAft>
                <a:spcPts val="1200"/>
              </a:spcAft>
            </a:pPr>
            <a:r>
              <a:rPr lang="en-US" sz="2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&gt; </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Dataset contains a total of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146045 </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gravitational wave time series</a:t>
            </a:r>
            <a:endParaRPr lang="en-US" sz="2200" b="0" i="0" dirty="0">
              <a:solidFill>
                <a:srgbClr val="DBDEE1"/>
              </a:solidFill>
              <a:effectLst/>
              <a:latin typeface="Open Sans" panose="020B0606030504020204" pitchFamily="34" charset="0"/>
              <a:ea typeface="Open Sans" panose="020B0606030504020204" pitchFamily="34" charset="0"/>
              <a:cs typeface="Open Sans" panose="020B0606030504020204" pitchFamily="34" charset="0"/>
            </a:endParaRPr>
          </a:p>
          <a:p>
            <a:pPr>
              <a:spcAft>
                <a:spcPts val="1200"/>
              </a:spcAft>
            </a:pPr>
            <a:r>
              <a:rPr lang="en-US" sz="2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&gt; </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Applied </a:t>
            </a:r>
            <a:r>
              <a:rPr lang="en-US" sz="22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Gramian</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Angular Field</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(GAF) algorithms to encode gravitational wave data as 2D images for classification</a:t>
            </a:r>
          </a:p>
          <a:p>
            <a:pPr>
              <a:spcAft>
                <a:spcPts val="1200"/>
              </a:spcAft>
            </a:pPr>
            <a:r>
              <a:rPr lang="en-US" sz="2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&gt;</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Neural network consisted of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2</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convolutional / pooling layers followed by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3</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fully connected layers and an output</a:t>
            </a:r>
          </a:p>
          <a:p>
            <a:pPr>
              <a:spcAft>
                <a:spcPts val="1200"/>
              </a:spcAft>
            </a:pPr>
            <a:r>
              <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&gt; </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Utilized a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cross-entropy</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loss function with an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Adam</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optimizer</a:t>
            </a:r>
          </a:p>
          <a:p>
            <a:pPr>
              <a:spcAft>
                <a:spcPts val="1200"/>
              </a:spcAft>
            </a:pPr>
            <a:r>
              <a:rPr lang="en-US" sz="2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&gt;</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Utilized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batch normalization</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and </a:t>
            </a:r>
            <a:r>
              <a:rPr lang="en-US" sz="22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ReLU</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activation functions along with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L2</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Regularization</a:t>
            </a:r>
            <a:endPar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5" name="Group 54" descr="Section Header Place holder and gold boundless bar"/>
          <p:cNvGrpSpPr/>
          <p:nvPr/>
        </p:nvGrpSpPr>
        <p:grpSpPr>
          <a:xfrm>
            <a:off x="8114176" y="16119904"/>
            <a:ext cx="5753101" cy="904357"/>
            <a:chOff x="1371600" y="15619145"/>
            <a:chExt cx="5753101" cy="904357"/>
          </a:xfrm>
        </p:grpSpPr>
        <p:sp>
          <p:nvSpPr>
            <p:cNvPr id="56" name="TextBox 55" descr="Section Header and gold boundless bar"/>
            <p:cNvSpPr txBox="1"/>
            <p:nvPr/>
          </p:nvSpPr>
          <p:spPr>
            <a:xfrm>
              <a:off x="1371600" y="15619145"/>
              <a:ext cx="5753101"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DATA ANALYSIS</a:t>
              </a:r>
            </a:p>
          </p:txBody>
        </p:sp>
        <p:pic>
          <p:nvPicPr>
            <p:cNvPr id="57" name="Picture 56"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sp>
        <p:nvSpPr>
          <p:cNvPr id="58" name="TextBox 57"/>
          <p:cNvSpPr txBox="1"/>
          <p:nvPr/>
        </p:nvSpPr>
        <p:spPr>
          <a:xfrm>
            <a:off x="8114176" y="17280520"/>
            <a:ext cx="5753101" cy="6740307"/>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The data that we used was obtained from the LIGO observatories at both Hanford, WA and Livingston, LA.  To analyze this dataset properly, we confirmed that it was scaled properly by utilizing the </a:t>
            </a:r>
            <a:r>
              <a:rPr lang="en-US" sz="1800" b="0" i="0" u="none" strike="noStrike" dirty="0" err="1">
                <a:solidFill>
                  <a:srgbClr val="000000"/>
                </a:solidFill>
                <a:effectLst/>
                <a:latin typeface="Arial" panose="020B0604020202020204" pitchFamily="34" charset="0"/>
              </a:rPr>
              <a:t>StandardScaler</a:t>
            </a:r>
            <a:r>
              <a:rPr lang="en-US" sz="1800" b="0" i="0" u="none" strike="noStrike" dirty="0">
                <a:solidFill>
                  <a:srgbClr val="000000"/>
                </a:solidFill>
                <a:effectLst/>
                <a:latin typeface="Arial" panose="020B0604020202020204" pitchFamily="34" charset="0"/>
              </a:rPr>
              <a:t> class which ensured that our data had a mean of 0 and a standard deviation of 1.  From this we converted our normalized strain data into GAF images for insertion into a deep CNN for binary classification.  The output of the model gave us a probability prediction of the images for either background or signal which we then compared to our ground truth targets.  The trained model was then tested against our testing data set and achieved an overall accuracy of 97%.  From the plots of our correctly and incorrectly identified signals, it appears that our model incorrectly classifies the images when the two detectors have disagreeing data.  For instance, in our last incorrectly classified signal, the Hanford detector appears to be noise while the Livingston detector is observing a signal.  However, our model classifies both as noise, seeming to become confused when the two detectors receive contradictory signals.  This could also be a flaw arising from the observatories, where one may be capturing signals while the other is solely identifying noise.</a:t>
            </a:r>
            <a:endParaRPr lang="en-US" sz="1800" dirty="0">
              <a:solidFill>
                <a:srgbClr val="000000"/>
              </a:solidFill>
              <a:latin typeface="Open Sans" charset="0"/>
              <a:ea typeface="Open Sans" charset="0"/>
              <a:cs typeface="Open Sans" charset="0"/>
            </a:endParaRPr>
          </a:p>
        </p:txBody>
      </p:sp>
      <p:grpSp>
        <p:nvGrpSpPr>
          <p:cNvPr id="59" name="Group 58" descr="Section Header Place holder and gold boundless bar"/>
          <p:cNvGrpSpPr/>
          <p:nvPr/>
        </p:nvGrpSpPr>
        <p:grpSpPr>
          <a:xfrm>
            <a:off x="1475926" y="7545722"/>
            <a:ext cx="5753101" cy="904357"/>
            <a:chOff x="1371600" y="15619145"/>
            <a:chExt cx="5753101" cy="904357"/>
          </a:xfrm>
        </p:grpSpPr>
        <p:sp>
          <p:nvSpPr>
            <p:cNvPr id="60" name="TextBox 59" descr="Section Header and gold boundless bar"/>
            <p:cNvSpPr txBox="1"/>
            <p:nvPr/>
          </p:nvSpPr>
          <p:spPr>
            <a:xfrm>
              <a:off x="1371600" y="15619145"/>
              <a:ext cx="5753101"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OBJECTIVES</a:t>
              </a:r>
            </a:p>
          </p:txBody>
        </p:sp>
        <p:pic>
          <p:nvPicPr>
            <p:cNvPr id="61" name="Picture 60"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p:sp>
        <p:nvSpPr>
          <p:cNvPr id="62" name="TextBox 61"/>
          <p:cNvSpPr txBox="1"/>
          <p:nvPr/>
        </p:nvSpPr>
        <p:spPr>
          <a:xfrm>
            <a:off x="1432273" y="8706338"/>
            <a:ext cx="5692428" cy="3785652"/>
          </a:xfrm>
          <a:prstGeom prst="rect">
            <a:avLst/>
          </a:prstGeom>
          <a:noFill/>
        </p:spPr>
        <p:txBody>
          <a:bodyPr wrap="square" rtlCol="0">
            <a:spAutoFit/>
          </a:bodyPr>
          <a:lstStyle/>
          <a:p>
            <a:r>
              <a:rPr lang="en-US" sz="2400" dirty="0">
                <a:latin typeface="Uni Sans Book" charset="0"/>
                <a:ea typeface="Uni Sans Book" charset="0"/>
                <a:cs typeface="Uni Sans Book" charset="0"/>
              </a:rPr>
              <a:t>Abstract</a:t>
            </a:r>
            <a:endParaRPr lang="en-US" sz="2200" dirty="0">
              <a:latin typeface="Uni Sans Book" charset="0"/>
              <a:ea typeface="Uni Sans Book" charset="0"/>
              <a:cs typeface="Uni Sans Book" charset="0"/>
            </a:endParaRPr>
          </a:p>
          <a:p>
            <a:r>
              <a:rPr lang="en-US" sz="1800" dirty="0">
                <a:solidFill>
                  <a:srgbClr val="000000"/>
                </a:solidFill>
                <a:latin typeface="Arial" panose="020B0604020202020204" pitchFamily="34" charset="0"/>
              </a:rPr>
              <a:t>T</a:t>
            </a:r>
            <a:r>
              <a:rPr lang="en-US" sz="1800" b="0" i="0" u="none" strike="noStrike" dirty="0">
                <a:solidFill>
                  <a:srgbClr val="000000"/>
                </a:solidFill>
                <a:effectLst/>
                <a:latin typeface="Arial" panose="020B0604020202020204" pitchFamily="34" charset="0"/>
              </a:rPr>
              <a:t>he Glitch dataset originates from the Laser Interferometer Gravitational-Wave Observatory (LIGO), an observatory designed to harness the characteristics of light and space in order to identify and comprehend the sources of gravitational waves.  We analyze a dataset consisting of four distinct data categories: Glitch, Background, Binary Black Hole (BBH), and Sine-Gaussian (SG).  Our objective is to develop a binary classifier capable of identifying signals as either Glitch/Background or Binary Black Hole/Sine-Gaussian.</a:t>
            </a:r>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endParaRPr lang="en-US" sz="1800" dirty="0">
              <a:solidFill>
                <a:srgbClr val="000000"/>
              </a:solidFill>
            </a:endParaRPr>
          </a:p>
        </p:txBody>
      </p:sp>
      <p:sp>
        <p:nvSpPr>
          <p:cNvPr id="71" name="TextBox 70"/>
          <p:cNvSpPr txBox="1"/>
          <p:nvPr/>
        </p:nvSpPr>
        <p:spPr>
          <a:xfrm>
            <a:off x="1014177" y="30763536"/>
            <a:ext cx="5744042" cy="276999"/>
          </a:xfrm>
          <a:prstGeom prst="rect">
            <a:avLst/>
          </a:prstGeom>
          <a:noFill/>
        </p:spPr>
        <p:txBody>
          <a:bodyPr wrap="square" rtlCol="0">
            <a:spAutoFit/>
          </a:bodyPr>
          <a:lstStyle/>
          <a:p>
            <a:r>
              <a:rPr lang="en-US" sz="1200" i="1" dirty="0">
                <a:solidFill>
                  <a:srgbClr val="000000"/>
                </a:solidFill>
                <a:latin typeface="Open Sans" charset="0"/>
                <a:ea typeface="Open Sans" charset="0"/>
                <a:cs typeface="Open Sans" charset="0"/>
              </a:rPr>
              <a:t>Basic structure of our CNN.</a:t>
            </a:r>
          </a:p>
        </p:txBody>
      </p:sp>
      <p:grpSp>
        <p:nvGrpSpPr>
          <p:cNvPr id="67" name="Group 66" descr="Section Header Place holder and gold boundless bar"/>
          <p:cNvGrpSpPr/>
          <p:nvPr/>
        </p:nvGrpSpPr>
        <p:grpSpPr>
          <a:xfrm>
            <a:off x="1414174" y="21084458"/>
            <a:ext cx="5753101" cy="904357"/>
            <a:chOff x="1371600" y="15619145"/>
            <a:chExt cx="5753101" cy="904357"/>
          </a:xfrm>
        </p:grpSpPr>
        <p:sp>
          <p:nvSpPr>
            <p:cNvPr id="68" name="TextBox 67" descr="Section Header and gold boundless bar"/>
            <p:cNvSpPr txBox="1"/>
            <p:nvPr/>
          </p:nvSpPr>
          <p:spPr>
            <a:xfrm>
              <a:off x="1371600" y="15619145"/>
              <a:ext cx="5753101"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METHODOLOGY</a:t>
              </a:r>
            </a:p>
          </p:txBody>
        </p:sp>
        <p:pic>
          <p:nvPicPr>
            <p:cNvPr id="69" name="Picture 68"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947" y="16410726"/>
              <a:ext cx="1399032" cy="112776"/>
            </a:xfrm>
            <a:prstGeom prst="rect">
              <a:avLst/>
            </a:prstGeom>
          </p:spPr>
        </p:pic>
      </p:grpSp>
      <mc:AlternateContent xmlns:mc="http://schemas.openxmlformats.org/markup-compatibility/2006">
        <mc:Choice xmlns:a14="http://schemas.microsoft.com/office/drawing/2010/main" Requires="a14">
          <p:sp>
            <p:nvSpPr>
              <p:cNvPr id="70" name="TextBox 69"/>
              <p:cNvSpPr txBox="1"/>
              <p:nvPr/>
            </p:nvSpPr>
            <p:spPr>
              <a:xfrm>
                <a:off x="1414174" y="22245074"/>
                <a:ext cx="5753101" cy="6740307"/>
              </a:xfrm>
              <a:prstGeom prst="rect">
                <a:avLst/>
              </a:prstGeom>
              <a:noFill/>
            </p:spPr>
            <p:txBody>
              <a:bodyPr wrap="square" rtlCol="0">
                <a:spAutoFit/>
              </a:bodyPr>
              <a:lstStyle/>
              <a:p>
                <a:r>
                  <a:rPr lang="en-US" sz="1600" b="0" i="0" u="none" strike="noStrike" dirty="0">
                    <a:solidFill>
                      <a:srgbClr val="000000"/>
                    </a:solidFill>
                    <a:effectLst/>
                    <a:latin typeface="Arial" panose="020B0604020202020204" pitchFamily="34" charset="0"/>
                  </a:rPr>
                  <a:t>To solve this problem, we utilize </a:t>
                </a:r>
                <a:r>
                  <a:rPr lang="en-US" sz="1600" b="0" i="0" u="none" strike="noStrike" dirty="0" err="1">
                    <a:solidFill>
                      <a:srgbClr val="000000"/>
                    </a:solidFill>
                    <a:effectLst/>
                    <a:latin typeface="Arial" panose="020B0604020202020204" pitchFamily="34" charset="0"/>
                  </a:rPr>
                  <a:t>PyTorch</a:t>
                </a:r>
                <a:r>
                  <a:rPr lang="en-US" sz="1600" b="0" i="0" u="none" strike="noStrike" dirty="0">
                    <a:solidFill>
                      <a:srgbClr val="000000"/>
                    </a:solidFill>
                    <a:effectLst/>
                    <a:latin typeface="Arial" panose="020B0604020202020204" pitchFamily="34" charset="0"/>
                  </a:rPr>
                  <a:t> to implement a binary classifier that takes a time series as input and outputs either signal (for glitch/background data) or background (for binary black hole/sine-Gaussian data).  Before passing data to our classifier, we need to convert from time series to a 2D image in order for our CNN to parse it.  We accomplish this process using </a:t>
                </a:r>
                <a:r>
                  <a:rPr lang="en-US" sz="1600" b="0" i="0" u="none" strike="noStrike" dirty="0" err="1">
                    <a:solidFill>
                      <a:srgbClr val="000000"/>
                    </a:solidFill>
                    <a:effectLst/>
                    <a:latin typeface="Arial" panose="020B0604020202020204" pitchFamily="34" charset="0"/>
                  </a:rPr>
                  <a:t>Gramian</a:t>
                </a:r>
                <a:r>
                  <a:rPr lang="en-US" sz="1600" b="0" i="0" u="none" strike="noStrike" dirty="0">
                    <a:solidFill>
                      <a:srgbClr val="000000"/>
                    </a:solidFill>
                    <a:effectLst/>
                    <a:latin typeface="Arial" panose="020B0604020202020204" pitchFamily="34" charset="0"/>
                  </a:rPr>
                  <a:t> Angular Fields (GAFs) as implemented in the Python library </a:t>
                </a:r>
                <a:r>
                  <a:rPr lang="en-US" sz="1600" b="0" i="0" u="none" strike="noStrike" dirty="0" err="1">
                    <a:solidFill>
                      <a:srgbClr val="4EC9B0"/>
                    </a:solidFill>
                    <a:effectLst/>
                    <a:latin typeface="Courier New" panose="02070309020205020404" pitchFamily="49" charset="0"/>
                  </a:rPr>
                  <a:t>pyts</a:t>
                </a:r>
                <a:r>
                  <a:rPr lang="en-US" sz="1600" b="0" i="0" u="none" strike="noStrike" dirty="0">
                    <a:solidFill>
                      <a:srgbClr val="000000"/>
                    </a:solidFill>
                    <a:effectLst/>
                    <a:latin typeface="Arial" panose="020B0604020202020204" pitchFamily="34" charset="0"/>
                  </a:rPr>
                  <a:t>.  All GAF images are 28x28 pixels, which was found to be a good compromise between performance and accuracy.  Next, we split our data into training (70%, 102227 images), testing (15%, 21910 images), and validation (15%, 21908 images) lists.  These are then passed into our CNN architecture, which begins with a convolution layer of 2 input channels and 16 output channels followed by a convolution layer with 16 input channels and 32 output channels; each has kernel size 5, stride length 1, and padding 2.  Following each of these convolution layers is a max pooling layer of kernel size 2, stride 2, and padding 0.   Finally, the network contains 3 subsequent linear, fully connected layers of decreasing size followed by the output; their exact input and output dimensions are 1568x128, 128x64, and 64x2.  We trained the model for 16 epochs at a learning rate of </a:t>
                </a:r>
                <a14:m>
                  <m:oMath xmlns:m="http://schemas.openxmlformats.org/officeDocument/2006/math">
                    <m:sSup>
                      <m:sSupPr>
                        <m:ctrlPr>
                          <a:rPr lang="en-US" sz="1600" b="0" i="1" u="none" strike="noStrike" smtClean="0">
                            <a:solidFill>
                              <a:srgbClr val="000000"/>
                            </a:solidFill>
                            <a:effectLst/>
                            <a:latin typeface="Cambria Math" panose="02040503050406030204" pitchFamily="18" charset="0"/>
                          </a:rPr>
                        </m:ctrlPr>
                      </m:sSupPr>
                      <m:e>
                        <m:r>
                          <a:rPr lang="en-US" sz="1600" b="0" i="1" u="none" strike="noStrike" smtClean="0">
                            <a:solidFill>
                              <a:srgbClr val="000000"/>
                            </a:solidFill>
                            <a:effectLst/>
                            <a:latin typeface="Cambria Math" panose="02040503050406030204" pitchFamily="18" charset="0"/>
                          </a:rPr>
                          <m:t>5⋅10</m:t>
                        </m:r>
                      </m:e>
                      <m:sup>
                        <m:r>
                          <a:rPr lang="en-US" sz="1600" b="0" i="1" u="none" strike="noStrike" smtClean="0">
                            <a:solidFill>
                              <a:srgbClr val="000000"/>
                            </a:solidFill>
                            <a:effectLst/>
                            <a:latin typeface="Cambria Math" panose="02040503050406030204" pitchFamily="18" charset="0"/>
                          </a:rPr>
                          <m:t>−6</m:t>
                        </m:r>
                      </m:sup>
                    </m:sSup>
                  </m:oMath>
                </a14:m>
                <a:r>
                  <a:rPr lang="en-US" sz="1600" b="0" i="0" u="none" strike="noStrike" dirty="0">
                    <a:solidFill>
                      <a:srgbClr val="000000"/>
                    </a:solidFill>
                    <a:effectLst/>
                    <a:latin typeface="Arial" panose="020B0604020202020204" pitchFamily="34" charset="0"/>
                  </a:rPr>
                  <a:t> in batches of 677 with an L2 regularization term of coefficient 0.001 to decay weights and reduce overfitting.  The network was subsequently trained using a cross-entropy loss function and Adam optimizer.</a:t>
                </a:r>
                <a:endParaRPr lang="en-US" sz="1600" dirty="0">
                  <a:solidFill>
                    <a:srgbClr val="000000"/>
                  </a:solidFill>
                  <a:latin typeface="Open Sans" charset="0"/>
                  <a:ea typeface="Open Sans" charset="0"/>
                  <a:cs typeface="Open Sans" charset="0"/>
                </a:endParaRPr>
              </a:p>
            </p:txBody>
          </p:sp>
        </mc:Choice>
        <mc:Fallback>
          <p:sp>
            <p:nvSpPr>
              <p:cNvPr id="70" name="TextBox 69"/>
              <p:cNvSpPr txBox="1">
                <a:spLocks noRot="1" noChangeAspect="1" noMove="1" noResize="1" noEditPoints="1" noAdjustHandles="1" noChangeArrowheads="1" noChangeShapeType="1" noTextEdit="1"/>
              </p:cNvSpPr>
              <p:nvPr/>
            </p:nvSpPr>
            <p:spPr>
              <a:xfrm>
                <a:off x="1414174" y="22245074"/>
                <a:ext cx="5753101" cy="6740307"/>
              </a:xfrm>
              <a:prstGeom prst="rect">
                <a:avLst/>
              </a:prstGeom>
              <a:blipFill>
                <a:blip r:embed="rId4"/>
                <a:stretch>
                  <a:fillRect l="-636" t="-271" r="-1377"/>
                </a:stretch>
              </a:blipFill>
            </p:spPr>
            <p:txBody>
              <a:bodyPr/>
              <a:lstStyle/>
              <a:p>
                <a:r>
                  <a:rPr lang="en-US">
                    <a:noFill/>
                  </a:rPr>
                  <a:t> </a:t>
                </a:r>
              </a:p>
            </p:txBody>
          </p:sp>
        </mc:Fallback>
      </mc:AlternateContent>
      <p:sp>
        <p:nvSpPr>
          <p:cNvPr id="79" name="TextBox 78"/>
          <p:cNvSpPr txBox="1"/>
          <p:nvPr/>
        </p:nvSpPr>
        <p:spPr>
          <a:xfrm>
            <a:off x="14770099" y="26461213"/>
            <a:ext cx="5744042" cy="646331"/>
          </a:xfrm>
          <a:prstGeom prst="rect">
            <a:avLst/>
          </a:prstGeom>
          <a:noFill/>
        </p:spPr>
        <p:txBody>
          <a:bodyPr wrap="square" rtlCol="0">
            <a:spAutoFit/>
          </a:bodyPr>
          <a:lstStyle/>
          <a:p>
            <a:r>
              <a:rPr lang="en-US" sz="1200" b="1" i="1" dirty="0">
                <a:solidFill>
                  <a:srgbClr val="000000"/>
                </a:solidFill>
                <a:latin typeface="Open Sans" charset="0"/>
                <a:ea typeface="Open Sans" charset="0"/>
                <a:cs typeface="Open Sans" charset="0"/>
              </a:rPr>
              <a:t>Top</a:t>
            </a:r>
            <a:r>
              <a:rPr lang="en-US" sz="1200" i="1" dirty="0">
                <a:solidFill>
                  <a:srgbClr val="000000"/>
                </a:solidFill>
                <a:latin typeface="Open Sans" charset="0"/>
                <a:ea typeface="Open Sans" charset="0"/>
                <a:cs typeface="Open Sans" charset="0"/>
              </a:rPr>
              <a:t>: Some examples of incorrectly identified signal or background data.  </a:t>
            </a:r>
          </a:p>
          <a:p>
            <a:r>
              <a:rPr lang="en-US" sz="1200" b="1" i="1" dirty="0">
                <a:solidFill>
                  <a:srgbClr val="000000"/>
                </a:solidFill>
                <a:latin typeface="Open Sans" charset="0"/>
                <a:ea typeface="Open Sans" charset="0"/>
                <a:cs typeface="Open Sans" charset="0"/>
              </a:rPr>
              <a:t>Bottom</a:t>
            </a:r>
            <a:r>
              <a:rPr lang="en-US" sz="1200" i="1" dirty="0">
                <a:solidFill>
                  <a:srgbClr val="000000"/>
                </a:solidFill>
                <a:latin typeface="Open Sans" charset="0"/>
                <a:ea typeface="Open Sans" charset="0"/>
                <a:cs typeface="Open Sans" charset="0"/>
              </a:rPr>
              <a:t>: Our CNN’s training loss and validation accuracy as a function of epochs elapsed.</a:t>
            </a:r>
          </a:p>
        </p:txBody>
      </p:sp>
      <p:pic>
        <p:nvPicPr>
          <p:cNvPr id="4" name="Picture 3" descr="White Block W and University of Washington wordmark"/>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3692" y="1393112"/>
            <a:ext cx="9151908" cy="718744"/>
          </a:xfrm>
          <a:prstGeom prst="rect">
            <a:avLst/>
          </a:prstGeom>
        </p:spPr>
      </p:pic>
      <p:pic>
        <p:nvPicPr>
          <p:cNvPr id="14" name="Picture 13" descr="A picture containing text, plot, line, diagram&#10;&#10;Description automatically generated">
            <a:extLst>
              <a:ext uri="{FF2B5EF4-FFF2-40B4-BE49-F238E27FC236}">
                <a16:creationId xmlns:a16="http://schemas.microsoft.com/office/drawing/2014/main" id="{EDA07B2D-5F04-E624-E205-1E3A5225010C}"/>
              </a:ext>
            </a:extLst>
          </p:cNvPr>
          <p:cNvPicPr>
            <a:picLocks noChangeAspect="1"/>
          </p:cNvPicPr>
          <p:nvPr/>
        </p:nvPicPr>
        <p:blipFill rotWithShape="1">
          <a:blip r:embed="rId6"/>
          <a:srcRect b="2454"/>
          <a:stretch/>
        </p:blipFill>
        <p:spPr>
          <a:xfrm>
            <a:off x="14688743" y="21409715"/>
            <a:ext cx="6525265" cy="5092083"/>
          </a:xfrm>
          <a:prstGeom prst="rect">
            <a:avLst/>
          </a:prstGeom>
        </p:spPr>
      </p:pic>
      <p:pic>
        <p:nvPicPr>
          <p:cNvPr id="3" name="Picture 2" descr="A picture containing nature, space, outer space, universe&#10;&#10;Description automatically generated">
            <a:extLst>
              <a:ext uri="{FF2B5EF4-FFF2-40B4-BE49-F238E27FC236}">
                <a16:creationId xmlns:a16="http://schemas.microsoft.com/office/drawing/2014/main" id="{6A1899F0-07E6-309F-571B-443DD6804F10}"/>
              </a:ext>
            </a:extLst>
          </p:cNvPr>
          <p:cNvPicPr>
            <a:picLocks noChangeAspect="1"/>
          </p:cNvPicPr>
          <p:nvPr/>
        </p:nvPicPr>
        <p:blipFill>
          <a:blip r:embed="rId7"/>
          <a:stretch>
            <a:fillRect/>
          </a:stretch>
        </p:blipFill>
        <p:spPr>
          <a:xfrm>
            <a:off x="1152640" y="12491989"/>
            <a:ext cx="5467619" cy="3645079"/>
          </a:xfrm>
          <a:prstGeom prst="rect">
            <a:avLst/>
          </a:prstGeom>
        </p:spPr>
      </p:pic>
      <p:pic>
        <p:nvPicPr>
          <p:cNvPr id="9" name="Picture 8" descr="A diagram of a giant interferometer&#10;&#10;Description automatically generated with medium confidence">
            <a:extLst>
              <a:ext uri="{FF2B5EF4-FFF2-40B4-BE49-F238E27FC236}">
                <a16:creationId xmlns:a16="http://schemas.microsoft.com/office/drawing/2014/main" id="{8D8716ED-442D-3E71-F6A0-6EC20C48C707}"/>
              </a:ext>
            </a:extLst>
          </p:cNvPr>
          <p:cNvPicPr>
            <a:picLocks noChangeAspect="1"/>
          </p:cNvPicPr>
          <p:nvPr/>
        </p:nvPicPr>
        <p:blipFill>
          <a:blip r:embed="rId8"/>
          <a:stretch>
            <a:fillRect/>
          </a:stretch>
        </p:blipFill>
        <p:spPr>
          <a:xfrm>
            <a:off x="1152137" y="16834467"/>
            <a:ext cx="5468123" cy="3591944"/>
          </a:xfrm>
          <a:prstGeom prst="rect">
            <a:avLst/>
          </a:prstGeom>
        </p:spPr>
      </p:pic>
      <p:sp>
        <p:nvSpPr>
          <p:cNvPr id="10" name="TextBox 9">
            <a:extLst>
              <a:ext uri="{FF2B5EF4-FFF2-40B4-BE49-F238E27FC236}">
                <a16:creationId xmlns:a16="http://schemas.microsoft.com/office/drawing/2014/main" id="{78D6CC88-F298-538B-DDB2-F7DD2DB706CA}"/>
              </a:ext>
            </a:extLst>
          </p:cNvPr>
          <p:cNvSpPr txBox="1"/>
          <p:nvPr/>
        </p:nvSpPr>
        <p:spPr>
          <a:xfrm>
            <a:off x="1152137" y="16137068"/>
            <a:ext cx="5468123" cy="646331"/>
          </a:xfrm>
          <a:prstGeom prst="rect">
            <a:avLst/>
          </a:prstGeom>
          <a:noFill/>
        </p:spPr>
        <p:txBody>
          <a:bodyPr wrap="square" rtlCol="0">
            <a:spAutoFit/>
          </a:bodyPr>
          <a:lstStyle/>
          <a:p>
            <a:r>
              <a:rPr lang="en-US" sz="1800" i="1" dirty="0"/>
              <a:t>Snapshot from artist’s rendition of binary black hole merger.</a:t>
            </a:r>
          </a:p>
        </p:txBody>
      </p:sp>
      <p:sp>
        <p:nvSpPr>
          <p:cNvPr id="13" name="TextBox 12">
            <a:extLst>
              <a:ext uri="{FF2B5EF4-FFF2-40B4-BE49-F238E27FC236}">
                <a16:creationId xmlns:a16="http://schemas.microsoft.com/office/drawing/2014/main" id="{4433636C-A74E-E361-7E0C-CAD31619C19B}"/>
              </a:ext>
            </a:extLst>
          </p:cNvPr>
          <p:cNvSpPr txBox="1"/>
          <p:nvPr/>
        </p:nvSpPr>
        <p:spPr>
          <a:xfrm>
            <a:off x="1152640" y="20425540"/>
            <a:ext cx="5467618" cy="369332"/>
          </a:xfrm>
          <a:prstGeom prst="rect">
            <a:avLst/>
          </a:prstGeom>
          <a:noFill/>
        </p:spPr>
        <p:txBody>
          <a:bodyPr wrap="square" rtlCol="0">
            <a:spAutoFit/>
          </a:bodyPr>
          <a:lstStyle/>
          <a:p>
            <a:r>
              <a:rPr lang="en-US" sz="1800" i="1" dirty="0"/>
              <a:t>Basic layout of the LIGO interferometer.</a:t>
            </a:r>
          </a:p>
        </p:txBody>
      </p:sp>
      <p:pic>
        <p:nvPicPr>
          <p:cNvPr id="1026" name="Picture 2">
            <a:extLst>
              <a:ext uri="{FF2B5EF4-FFF2-40B4-BE49-F238E27FC236}">
                <a16:creationId xmlns:a16="http://schemas.microsoft.com/office/drawing/2014/main" id="{981CCBD5-6CDB-8A86-ECDA-43607933EEB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5396" b="21618"/>
          <a:stretch/>
        </p:blipFill>
        <p:spPr bwMode="auto">
          <a:xfrm>
            <a:off x="716650" y="29156718"/>
            <a:ext cx="6636877" cy="14478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762B8B8-397E-B272-B01F-20B64E2E159F}"/>
              </a:ext>
            </a:extLst>
          </p:cNvPr>
          <p:cNvSpPr txBox="1"/>
          <p:nvPr/>
        </p:nvSpPr>
        <p:spPr>
          <a:xfrm>
            <a:off x="8049280" y="31040535"/>
            <a:ext cx="6114563" cy="923330"/>
          </a:xfrm>
          <a:prstGeom prst="rect">
            <a:avLst/>
          </a:prstGeom>
          <a:noFill/>
        </p:spPr>
        <p:txBody>
          <a:bodyPr wrap="square" rtlCol="0">
            <a:spAutoFit/>
          </a:bodyPr>
          <a:lstStyle/>
          <a:p>
            <a:r>
              <a:rPr lang="en-US" sz="1800" i="1" dirty="0"/>
              <a:t>Sample signal from time series training data (left) and the corresponding GAF (right) for both the Hanford and Livingston detectors.</a:t>
            </a:r>
          </a:p>
        </p:txBody>
      </p:sp>
      <p:pic>
        <p:nvPicPr>
          <p:cNvPr id="23" name="Picture 22" descr="A picture containing text, diagram, line, plot">
            <a:extLst>
              <a:ext uri="{FF2B5EF4-FFF2-40B4-BE49-F238E27FC236}">
                <a16:creationId xmlns:a16="http://schemas.microsoft.com/office/drawing/2014/main" id="{5157EC21-8D68-D449-5CFC-D2AA6DD4EFEA}"/>
              </a:ext>
            </a:extLst>
          </p:cNvPr>
          <p:cNvPicPr>
            <a:picLocks noChangeAspect="1"/>
          </p:cNvPicPr>
          <p:nvPr/>
        </p:nvPicPr>
        <p:blipFill>
          <a:blip r:embed="rId10"/>
          <a:stretch>
            <a:fillRect/>
          </a:stretch>
        </p:blipFill>
        <p:spPr>
          <a:xfrm>
            <a:off x="7908586" y="24874034"/>
            <a:ext cx="6133981" cy="6133981"/>
          </a:xfrm>
          <a:prstGeom prst="rect">
            <a:avLst/>
          </a:prstGeom>
        </p:spPr>
      </p:pic>
      <p:pic>
        <p:nvPicPr>
          <p:cNvPr id="29" name="Picture 28" descr="A picture containing text, screenshot, diagram, line&#10;&#10;Description automatically generated">
            <a:extLst>
              <a:ext uri="{FF2B5EF4-FFF2-40B4-BE49-F238E27FC236}">
                <a16:creationId xmlns:a16="http://schemas.microsoft.com/office/drawing/2014/main" id="{721412FF-C972-29AF-0ACF-231F9BDEDD37}"/>
              </a:ext>
            </a:extLst>
          </p:cNvPr>
          <p:cNvPicPr>
            <a:picLocks noChangeAspect="1"/>
          </p:cNvPicPr>
          <p:nvPr/>
        </p:nvPicPr>
        <p:blipFill>
          <a:blip r:embed="rId11"/>
          <a:stretch>
            <a:fillRect/>
          </a:stretch>
        </p:blipFill>
        <p:spPr>
          <a:xfrm>
            <a:off x="14624496" y="15070732"/>
            <a:ext cx="6168459" cy="6168459"/>
          </a:xfrm>
          <a:prstGeom prst="rect">
            <a:avLst/>
          </a:prstGeom>
        </p:spPr>
      </p:pic>
    </p:spTree>
    <p:extLst>
      <p:ext uri="{BB962C8B-B14F-4D97-AF65-F5344CB8AC3E}">
        <p14:creationId xmlns:p14="http://schemas.microsoft.com/office/powerpoint/2010/main" val="1293170980"/>
      </p:ext>
    </p:extLst>
  </p:cSld>
  <p:clrMapOvr>
    <a:masterClrMapping/>
  </p:clrMapOvr>
</p:sld>
</file>

<file path=ppt/theme/theme1.xml><?xml version="1.0" encoding="utf-8"?>
<a:theme xmlns:a="http://schemas.openxmlformats.org/drawingml/2006/main" name="Office Theme">
  <a:themeElements>
    <a:clrScheme name="Custom 14">
      <a:dk1>
        <a:srgbClr val="33006F"/>
      </a:dk1>
      <a:lt1>
        <a:srgbClr val="E8D3A2"/>
      </a:lt1>
      <a:dk2>
        <a:srgbClr val="797979"/>
      </a:dk2>
      <a:lt2>
        <a:srgbClr val="917B4C"/>
      </a:lt2>
      <a:accent1>
        <a:srgbClr val="33006F"/>
      </a:accent1>
      <a:accent2>
        <a:srgbClr val="E8D3A2"/>
      </a:accent2>
      <a:accent3>
        <a:srgbClr val="A9A9A9"/>
      </a:accent3>
      <a:accent4>
        <a:srgbClr val="917B4C"/>
      </a:accent4>
      <a:accent5>
        <a:srgbClr val="414141"/>
      </a:accent5>
      <a:accent6>
        <a:srgbClr val="797979"/>
      </a:accent6>
      <a:hlink>
        <a:srgbClr val="A9A9A9"/>
      </a:hlink>
      <a:folHlink>
        <a:srgbClr val="D5D5D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8226</TotalTime>
  <Words>1098</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Calibri Light</vt:lpstr>
      <vt:lpstr>Cambria Math</vt:lpstr>
      <vt:lpstr>Courier New</vt:lpstr>
      <vt:lpstr>Encode Sans Normal Black</vt:lpstr>
      <vt:lpstr>Open Sans</vt:lpstr>
      <vt:lpstr>Uni Sans Book</vt:lpstr>
      <vt:lpstr>Office Theme</vt:lpstr>
      <vt:lpstr>UNRAVELING GRAVITATIONAL  RIPPLES:  NEURAL NETWORK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 Brown</dc:creator>
  <cp:lastModifiedBy>Cole Welch</cp:lastModifiedBy>
  <cp:revision>70</cp:revision>
  <dcterms:created xsi:type="dcterms:W3CDTF">2018-02-07T04:27:03Z</dcterms:created>
  <dcterms:modified xsi:type="dcterms:W3CDTF">2023-05-28T04:42:59Z</dcterms:modified>
</cp:coreProperties>
</file>