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1152" userDrawn="1">
          <p15:clr>
            <a:srgbClr val="A4A3A4"/>
          </p15:clr>
        </p15:guide>
        <p15:guide id="3" pos="19008" userDrawn="1">
          <p15:clr>
            <a:srgbClr val="A4A3A4"/>
          </p15:clr>
        </p15:guide>
        <p15:guide id="4" orient="horz" pos="19584" userDrawn="1">
          <p15:clr>
            <a:srgbClr val="A4A3A4"/>
          </p15:clr>
        </p15:guide>
        <p15:guide id="5" pos="8640" userDrawn="1">
          <p15:clr>
            <a:srgbClr val="A4A3A4"/>
          </p15:clr>
        </p15:guide>
        <p15:guide id="6" pos="9792" userDrawn="1">
          <p15:clr>
            <a:srgbClr val="A4A3A4"/>
          </p15:clr>
        </p15:guide>
        <p15:guide id="7" pos="14400" userDrawn="1">
          <p15:clr>
            <a:srgbClr val="A4A3A4"/>
          </p15:clr>
        </p15:guide>
        <p15:guide id="8" pos="13248" userDrawn="1">
          <p15:clr>
            <a:srgbClr val="A4A3A4"/>
          </p15:clr>
        </p15:guide>
        <p15:guide id="9" pos="17856" userDrawn="1">
          <p15:clr>
            <a:srgbClr val="A4A3A4"/>
          </p15:clr>
        </p15:guide>
        <p15:guide id="10" pos="264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a:srgbClr val="FFFFFF"/>
    <a:srgbClr val="E8D3A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03" autoAdjust="0"/>
    <p:restoredTop sz="94341" autoAdjust="0"/>
  </p:normalViewPr>
  <p:slideViewPr>
    <p:cSldViewPr snapToObjects="1" showGuides="1">
      <p:cViewPr>
        <p:scale>
          <a:sx n="33" d="100"/>
          <a:sy n="33" d="100"/>
        </p:scale>
        <p:origin x="1866" y="24"/>
      </p:cViewPr>
      <p:guideLst>
        <p:guide orient="horz" pos="1008"/>
        <p:guide pos="1152"/>
        <p:guide pos="19008"/>
        <p:guide orient="horz" pos="19584"/>
        <p:guide pos="8640"/>
        <p:guide pos="9792"/>
        <p:guide pos="14400"/>
        <p:guide pos="13248"/>
        <p:guide pos="17856"/>
        <p:guide pos="26496"/>
      </p:guideLst>
    </p:cSldViewPr>
  </p:slideViewPr>
  <p:notesTextViewPr>
    <p:cViewPr>
      <p:scale>
        <a:sx n="1" d="1"/>
        <a:sy n="1" d="1"/>
      </p:scale>
      <p:origin x="0" y="0"/>
    </p:cViewPr>
  </p:notesTextViewPr>
  <p:sorterViewPr>
    <p:cViewPr>
      <p:scale>
        <a:sx n="125" d="100"/>
        <a:sy n="125" d="100"/>
      </p:scale>
      <p:origin x="0" y="-679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11012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161154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93189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91718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4891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0156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70150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51562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0260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66980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411916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BDFE1444-C34C-AD43-8DDF-A21EF4E7181D}" type="datetimeFigureOut">
              <a:rPr lang="en-US" smtClean="0"/>
              <a:t>7/9/2023</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0840C05-6F4A-EE41-87D7-FF4C0A1384A5}" type="slidenum">
              <a:rPr lang="en-US" smtClean="0"/>
              <a:t>‹#›</a:t>
            </a:fld>
            <a:endParaRPr lang="en-US" dirty="0"/>
          </a:p>
        </p:txBody>
      </p:sp>
    </p:spTree>
    <p:extLst>
      <p:ext uri="{BB962C8B-B14F-4D97-AF65-F5344CB8AC3E}">
        <p14:creationId xmlns:p14="http://schemas.microsoft.com/office/powerpoint/2010/main" val="36939004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descr="Purple Header Bar"/>
          <p:cNvSpPr/>
          <p:nvPr/>
        </p:nvSpPr>
        <p:spPr>
          <a:xfrm>
            <a:off x="91440" y="91440"/>
            <a:ext cx="43708320" cy="6217920"/>
          </a:xfrm>
          <a:prstGeom prst="rect">
            <a:avLst/>
          </a:prstGeom>
          <a:solidFill>
            <a:srgbClr val="33006F"/>
          </a:solidFill>
          <a:ln w="182880">
            <a:solidFill>
              <a:srgbClr val="E8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6" name="Title 1"/>
          <p:cNvSpPr>
            <a:spLocks noGrp="1"/>
          </p:cNvSpPr>
          <p:nvPr>
            <p:ph type="ctrTitle"/>
          </p:nvPr>
        </p:nvSpPr>
        <p:spPr>
          <a:xfrm>
            <a:off x="10058400" y="1463040"/>
            <a:ext cx="23766492" cy="2428448"/>
          </a:xfrm>
        </p:spPr>
        <p:txBody>
          <a:bodyPr anchor="b">
            <a:noAutofit/>
          </a:bodyPr>
          <a:lstStyle/>
          <a:p>
            <a:r>
              <a:rPr lang="en-US" sz="8500" b="1" dirty="0">
                <a:solidFill>
                  <a:srgbClr val="FFFFFF"/>
                </a:solidFill>
                <a:latin typeface="Encode Sans Normal Black" charset="0"/>
                <a:ea typeface="Encode Sans Normal Black" charset="0"/>
                <a:cs typeface="Encode Sans Normal Black" charset="0"/>
              </a:rPr>
              <a:t>Unraveling Gravitational Ripples:  Neural Network Classification</a:t>
            </a:r>
          </a:p>
        </p:txBody>
      </p:sp>
      <p:sp>
        <p:nvSpPr>
          <p:cNvPr id="7" name="TextBox 6"/>
          <p:cNvSpPr txBox="1"/>
          <p:nvPr/>
        </p:nvSpPr>
        <p:spPr>
          <a:xfrm>
            <a:off x="10058400" y="4023360"/>
            <a:ext cx="23766492" cy="1908215"/>
          </a:xfrm>
          <a:prstGeom prst="rect">
            <a:avLst/>
          </a:prstGeom>
          <a:noFill/>
        </p:spPr>
        <p:txBody>
          <a:bodyPr wrap="square" rtlCol="0">
            <a:spAutoFit/>
          </a:bodyPr>
          <a:lstStyle/>
          <a:p>
            <a:pPr algn="ctr"/>
            <a:r>
              <a:rPr lang="en-US" sz="5600" dirty="0">
                <a:solidFill>
                  <a:srgbClr val="FFFFFF"/>
                </a:solidFill>
                <a:latin typeface="Open Sans" charset="0"/>
                <a:ea typeface="Open Sans" charset="0"/>
                <a:cs typeface="Open Sans" charset="0"/>
              </a:rPr>
              <a:t>Daniel Fredin</a:t>
            </a:r>
            <a:r>
              <a:rPr lang="en-US" sz="5600" baseline="30000" dirty="0">
                <a:solidFill>
                  <a:srgbClr val="FFFFFF"/>
                </a:solidFill>
                <a:latin typeface="Open Sans" charset="0"/>
                <a:ea typeface="Open Sans" charset="0"/>
                <a:cs typeface="Open Sans" charset="0"/>
              </a:rPr>
              <a:t>1</a:t>
            </a:r>
            <a:r>
              <a:rPr lang="en-US" sz="5600" dirty="0">
                <a:solidFill>
                  <a:srgbClr val="FFFFFF"/>
                </a:solidFill>
                <a:latin typeface="Open Sans" charset="0"/>
                <a:ea typeface="Open Sans" charset="0"/>
                <a:cs typeface="Open Sans" charset="0"/>
              </a:rPr>
              <a:t>, Cole Welch</a:t>
            </a:r>
            <a:r>
              <a:rPr lang="en-US" sz="5600" baseline="30000" dirty="0">
                <a:solidFill>
                  <a:srgbClr val="FFFFFF"/>
                </a:solidFill>
                <a:latin typeface="Open Sans" charset="0"/>
                <a:ea typeface="Open Sans" charset="0"/>
                <a:cs typeface="Open Sans" charset="0"/>
              </a:rPr>
              <a:t>1</a:t>
            </a:r>
          </a:p>
          <a:p>
            <a:pPr algn="ctr"/>
            <a:r>
              <a:rPr lang="en-US" sz="3200" i="1" baseline="30000" dirty="0">
                <a:solidFill>
                  <a:srgbClr val="FFFFFF"/>
                </a:solidFill>
                <a:latin typeface="Open Sans" charset="0"/>
                <a:ea typeface="Open Sans" charset="0"/>
                <a:cs typeface="Open Sans" charset="0"/>
              </a:rPr>
              <a:t>1</a:t>
            </a:r>
            <a:r>
              <a:rPr lang="en-US" sz="3200" i="1" dirty="0">
                <a:solidFill>
                  <a:srgbClr val="FFFFFF"/>
                </a:solidFill>
                <a:latin typeface="Open Sans" charset="0"/>
                <a:ea typeface="Open Sans" charset="0"/>
                <a:cs typeface="Open Sans" charset="0"/>
              </a:rPr>
              <a:t>Department of Physics, University of Washington</a:t>
            </a:r>
          </a:p>
          <a:p>
            <a:pPr algn="r"/>
            <a:endParaRPr lang="en-US" sz="3000" dirty="0">
              <a:solidFill>
                <a:srgbClr val="FFFFFF"/>
              </a:solidFill>
              <a:latin typeface="Open Sans" charset="0"/>
              <a:ea typeface="Open Sans" charset="0"/>
              <a:cs typeface="Open Sans" charset="0"/>
            </a:endParaRPr>
          </a:p>
        </p:txBody>
      </p:sp>
      <p:cxnSp>
        <p:nvCxnSpPr>
          <p:cNvPr id="11" name="Straight Connector 10" descr="Gold column divider rule line"/>
          <p:cNvCxnSpPr/>
          <p:nvPr/>
        </p:nvCxnSpPr>
        <p:spPr>
          <a:xfrm>
            <a:off x="14628780" y="7315200"/>
            <a:ext cx="0" cy="23774400"/>
          </a:xfrm>
          <a:prstGeom prst="line">
            <a:avLst/>
          </a:prstGeom>
          <a:ln w="91440">
            <a:solidFill>
              <a:srgbClr val="E8D3A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Gold column divider rule line"/>
          <p:cNvCxnSpPr/>
          <p:nvPr/>
        </p:nvCxnSpPr>
        <p:spPr>
          <a:xfrm>
            <a:off x="29260800" y="7315200"/>
            <a:ext cx="0" cy="23774400"/>
          </a:xfrm>
          <a:prstGeom prst="line">
            <a:avLst/>
          </a:prstGeom>
          <a:ln w="91440">
            <a:solidFill>
              <a:srgbClr val="E8D3A2"/>
            </a:solidFill>
          </a:ln>
        </p:spPr>
        <p:style>
          <a:lnRef idx="1">
            <a:schemeClr val="accent1"/>
          </a:lnRef>
          <a:fillRef idx="0">
            <a:schemeClr val="accent1"/>
          </a:fillRef>
          <a:effectRef idx="0">
            <a:schemeClr val="accent1"/>
          </a:effectRef>
          <a:fontRef idx="minor">
            <a:schemeClr val="tx1"/>
          </a:fontRef>
        </p:style>
      </p:cxnSp>
      <p:grpSp>
        <p:nvGrpSpPr>
          <p:cNvPr id="27" name="Group 26" descr="Section Header Place holder and gold boundless bar"/>
          <p:cNvGrpSpPr/>
          <p:nvPr/>
        </p:nvGrpSpPr>
        <p:grpSpPr>
          <a:xfrm>
            <a:off x="15544800" y="26060400"/>
            <a:ext cx="12710160" cy="954107"/>
            <a:chOff x="1659588" y="15421077"/>
            <a:chExt cx="6400800" cy="954107"/>
          </a:xfrm>
        </p:grpSpPr>
        <p:sp>
          <p:nvSpPr>
            <p:cNvPr id="24" name="TextBox 23" descr="Section Header and gold boundless bar"/>
            <p:cNvSpPr txBox="1"/>
            <p:nvPr/>
          </p:nvSpPr>
          <p:spPr>
            <a:xfrm>
              <a:off x="1659588" y="15421077"/>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RESULTS</a:t>
              </a:r>
            </a:p>
          </p:txBody>
        </p:sp>
        <p:pic>
          <p:nvPicPr>
            <p:cNvPr id="25" name="Picture 24"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309" y="16244037"/>
              <a:ext cx="1463040" cy="117936"/>
            </a:xfrm>
            <a:prstGeom prst="rect">
              <a:avLst/>
            </a:prstGeom>
          </p:spPr>
        </p:pic>
      </p:grpSp>
      <p:sp>
        <p:nvSpPr>
          <p:cNvPr id="26" name="TextBox 25"/>
          <p:cNvSpPr txBox="1"/>
          <p:nvPr/>
        </p:nvSpPr>
        <p:spPr>
          <a:xfrm>
            <a:off x="15544800" y="27157680"/>
            <a:ext cx="12801600" cy="3931920"/>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Testing accuracy: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CNN model demonstrated an exceptional accuracy of  97.72% when evaluated on the testing dataset.</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Comparison with FFT: </a:t>
            </a:r>
            <a:r>
              <a:rPr lang="en-US" sz="2800" dirty="0">
                <a:latin typeface="Open Sans" panose="020B0606030504020204" pitchFamily="34" charset="0"/>
                <a:ea typeface="Open Sans" panose="020B0606030504020204" pitchFamily="34" charset="0"/>
                <a:cs typeface="Open Sans" panose="020B0606030504020204" pitchFamily="34" charset="0"/>
              </a:rPr>
              <a:t>Achieved slightly less accuracy than FFT spectrograms which achieved 99.69% accuracy.</a:t>
            </a:r>
            <a:endPar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Comparison with literature: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Similar CNN architectures in the literature achieved higher accuracies, such as 99% (Fernandes et al., 2018).</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Dataset differences: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Our dataset consisted of separate time series for gravitational wave signal data and noise data, while other works had to apply more complex noise filtering methods.</a:t>
            </a:r>
          </a:p>
        </p:txBody>
      </p:sp>
      <p:sp>
        <p:nvSpPr>
          <p:cNvPr id="53" name="Rectangle 52" descr="Purple box for quick facts"/>
          <p:cNvSpPr/>
          <p:nvPr/>
        </p:nvSpPr>
        <p:spPr>
          <a:xfrm>
            <a:off x="15544800" y="7315200"/>
            <a:ext cx="12801600" cy="5097799"/>
          </a:xfrm>
          <a:prstGeom prst="rect">
            <a:avLst/>
          </a:prstGeom>
          <a:solidFill>
            <a:srgbClr val="3300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15585663" y="7498080"/>
            <a:ext cx="12722642" cy="4739759"/>
          </a:xfrm>
          <a:prstGeom prst="rect">
            <a:avLst/>
          </a:prstGeom>
          <a:noFill/>
        </p:spPr>
        <p:txBody>
          <a:bodyPr wrap="square" rtlCol="0">
            <a:spAutoFit/>
          </a:bodyPr>
          <a:lstStyle/>
          <a:p>
            <a:pPr algn="ctr">
              <a:spcAft>
                <a:spcPts val="1200"/>
              </a:spcAft>
            </a:pPr>
            <a:r>
              <a:rPr lang="en-US" sz="2800" b="1" dirty="0">
                <a:solidFill>
                  <a:srgbClr val="E8D3A2"/>
                </a:solidFill>
                <a:latin typeface="Encode Sans Normal Black" charset="0"/>
                <a:ea typeface="Encode Sans Normal Black" charset="0"/>
                <a:cs typeface="Encode Sans Normal Black" charset="0"/>
              </a:rPr>
              <a:t>QUICK FACTS ABOUT OUR CNN MODEL</a:t>
            </a:r>
          </a:p>
          <a:p>
            <a:pPr marL="457200" indent="-457200" algn="ctr">
              <a:spcAft>
                <a:spcPts val="1200"/>
              </a:spcAft>
              <a:buFont typeface="Arial" panose="020B0604020202020204" pitchFamily="34" charset="0"/>
              <a:buChar char="•"/>
            </a:pP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&gt; 97% </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testing accuracy</a:t>
            </a: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Data split of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70%</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training,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validation, and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testing</a:t>
            </a: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Dataset contains a total of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146045 simulated </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gravitational wave time series data samples</a:t>
            </a:r>
            <a:endParaRPr lang="en-US" sz="2800" dirty="0">
              <a:solidFill>
                <a:srgbClr val="DBDEE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Applied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Gramian Angular Summation Field</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(GASF) algorithms to encode gravitational wave data as 2D images for classification</a:t>
            </a: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Neural network contains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2</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convolutional / max-pooling layers followed by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3</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fully connected layers and an output</a:t>
            </a:r>
          </a:p>
        </p:txBody>
      </p:sp>
      <p:grpSp>
        <p:nvGrpSpPr>
          <p:cNvPr id="55" name="Group 54" descr="Section Header Place holder and gold boundless bar"/>
          <p:cNvGrpSpPr/>
          <p:nvPr/>
        </p:nvGrpSpPr>
        <p:grpSpPr>
          <a:xfrm>
            <a:off x="1828800" y="20848320"/>
            <a:ext cx="11789627" cy="1005840"/>
            <a:chOff x="973773" y="14268863"/>
            <a:chExt cx="6400800" cy="1005840"/>
          </a:xfrm>
        </p:grpSpPr>
        <p:sp>
          <p:nvSpPr>
            <p:cNvPr id="56" name="TextBox 55" descr="Section Header and gold boundless bar"/>
            <p:cNvSpPr txBox="1"/>
            <p:nvPr/>
          </p:nvSpPr>
          <p:spPr>
            <a:xfrm>
              <a:off x="973773" y="14268863"/>
              <a:ext cx="6400800" cy="1005840"/>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DATA ANALYSIS</a:t>
              </a:r>
            </a:p>
          </p:txBody>
        </p:sp>
        <p:pic>
          <p:nvPicPr>
            <p:cNvPr id="57" name="Picture 56"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17" y="15091823"/>
              <a:ext cx="1463040" cy="117936"/>
            </a:xfrm>
            <a:prstGeom prst="rect">
              <a:avLst/>
            </a:prstGeom>
          </p:spPr>
        </p:pic>
      </p:grpSp>
      <p:sp>
        <p:nvSpPr>
          <p:cNvPr id="58" name="TextBox 57"/>
          <p:cNvSpPr txBox="1"/>
          <p:nvPr/>
        </p:nvSpPr>
        <p:spPr>
          <a:xfrm>
            <a:off x="1825561" y="21945600"/>
            <a:ext cx="11887200" cy="3539430"/>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Model output: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Probability predictions of images for background or signal compared to ground truth targets with Softmax function.</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Testing and accuracy: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Tested trained model against a separate testing dataset, achieved an overall accuracy of &gt; 97%.</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Misclassification patterns: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Model tends to misclassify when detectors have conflicting data.</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Possible flaws: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Confusion may arise from contradictory signals between detectors or flaws in observatory data capture.</a:t>
            </a:r>
          </a:p>
        </p:txBody>
      </p:sp>
      <p:grpSp>
        <p:nvGrpSpPr>
          <p:cNvPr id="59" name="Group 58" descr="Section Header Place holder and gold boundless bar"/>
          <p:cNvGrpSpPr/>
          <p:nvPr/>
        </p:nvGrpSpPr>
        <p:grpSpPr>
          <a:xfrm>
            <a:off x="1828800" y="7132320"/>
            <a:ext cx="11887200" cy="1005840"/>
            <a:chOff x="-531046" y="15417518"/>
            <a:chExt cx="6858000" cy="1005840"/>
          </a:xfrm>
        </p:grpSpPr>
        <p:sp>
          <p:nvSpPr>
            <p:cNvPr id="60" name="TextBox 59" descr="Section Header and gold boundless bar"/>
            <p:cNvSpPr txBox="1"/>
            <p:nvPr/>
          </p:nvSpPr>
          <p:spPr>
            <a:xfrm>
              <a:off x="-531046" y="15417518"/>
              <a:ext cx="6858000" cy="1005840"/>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INTRODUCTION</a:t>
              </a:r>
            </a:p>
          </p:txBody>
        </p:sp>
        <p:pic>
          <p:nvPicPr>
            <p:cNvPr id="61" name="Picture 60"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92" y="16240478"/>
              <a:ext cx="1463040" cy="117936"/>
            </a:xfrm>
            <a:prstGeom prst="rect">
              <a:avLst/>
            </a:prstGeom>
          </p:spPr>
        </p:pic>
      </p:grpSp>
      <p:sp>
        <p:nvSpPr>
          <p:cNvPr id="62" name="TextBox 61"/>
          <p:cNvSpPr txBox="1"/>
          <p:nvPr/>
        </p:nvSpPr>
        <p:spPr>
          <a:xfrm>
            <a:off x="1796544" y="8229600"/>
            <a:ext cx="11885581" cy="3108543"/>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Dataset source: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Glitch dataset is simulated data that originates from the Laser Interferometer Gravitational-Wave Observatory (LIGO).</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Dataset categories: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Consists of four distinct data categories - Glitch, Background, Sine-Gaussian (SG), and Binary Black Hole (BBH).</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Objective: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Develop a binary classifier to identify signals as either Glitch/Background or Sine-Gaussian/Binary Black Hole using GASF method vs FFT Spectrogram.</a:t>
            </a:r>
            <a:endParaRPr lang="en-US" sz="2800" dirty="0">
              <a:solidFill>
                <a:srgbClr val="000000"/>
              </a:solidFill>
            </a:endParaRPr>
          </a:p>
        </p:txBody>
      </p:sp>
      <p:sp>
        <p:nvSpPr>
          <p:cNvPr id="71" name="TextBox 70"/>
          <p:cNvSpPr txBox="1"/>
          <p:nvPr/>
        </p:nvSpPr>
        <p:spPr>
          <a:xfrm>
            <a:off x="1828800" y="20208240"/>
            <a:ext cx="11887200" cy="365760"/>
          </a:xfrm>
          <a:prstGeom prst="rect">
            <a:avLst/>
          </a:prstGeom>
          <a:noFill/>
        </p:spPr>
        <p:txBody>
          <a:bodyPr wrap="square" rtlCol="0">
            <a:spAutoFit/>
          </a:bodyPr>
          <a:lstStyle/>
          <a:p>
            <a:pPr algn="ctr"/>
            <a:r>
              <a:rPr lang="en-US" sz="2000" i="1" dirty="0">
                <a:solidFill>
                  <a:srgbClr val="33006F"/>
                </a:solidFill>
                <a:latin typeface="Open Sans" charset="0"/>
                <a:ea typeface="Open Sans" charset="0"/>
                <a:cs typeface="Open Sans" charset="0"/>
              </a:rPr>
              <a:t>Basic structure of our convolutional neural network (CNN).</a:t>
            </a:r>
          </a:p>
        </p:txBody>
      </p:sp>
      <p:grpSp>
        <p:nvGrpSpPr>
          <p:cNvPr id="67" name="Group 66" descr="Section Header Place holder and gold boundless bar"/>
          <p:cNvGrpSpPr/>
          <p:nvPr/>
        </p:nvGrpSpPr>
        <p:grpSpPr>
          <a:xfrm>
            <a:off x="1828801" y="11795760"/>
            <a:ext cx="11887200" cy="954107"/>
            <a:chOff x="663372" y="15493392"/>
            <a:chExt cx="6714372" cy="954107"/>
          </a:xfrm>
        </p:grpSpPr>
        <p:sp>
          <p:nvSpPr>
            <p:cNvPr id="68" name="TextBox 67" descr="Section Header and gold boundless bar"/>
            <p:cNvSpPr txBox="1"/>
            <p:nvPr/>
          </p:nvSpPr>
          <p:spPr>
            <a:xfrm>
              <a:off x="663372" y="15493392"/>
              <a:ext cx="6714372"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METHODOLOGY</a:t>
              </a:r>
            </a:p>
          </p:txBody>
        </p:sp>
        <p:pic>
          <p:nvPicPr>
            <p:cNvPr id="69" name="Picture 68"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21" y="16316352"/>
              <a:ext cx="1429340" cy="115219"/>
            </a:xfrm>
            <a:prstGeom prst="rect">
              <a:avLst/>
            </a:prstGeom>
          </p:spPr>
        </p:pic>
      </p:grpSp>
      <p:sp>
        <p:nvSpPr>
          <p:cNvPr id="70" name="TextBox 69"/>
          <p:cNvSpPr txBox="1"/>
          <p:nvPr/>
        </p:nvSpPr>
        <p:spPr>
          <a:xfrm>
            <a:off x="1859375" y="12893040"/>
            <a:ext cx="11887200" cy="4401205"/>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Image Conversion: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Convert time series data to 2D images using Gramian Angular Summation Fields (GASFs) from the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pyts</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 library.</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Image size: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GASF images are 34x34 pixels for a balance between performance and accuracy.</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 splitting: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Split data into training (70%, 102227 images), testing (15%, 21910 images), and validation (15%, 21908 images) sets.</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CNN architecture:</a:t>
            </a:r>
          </a:p>
          <a:p>
            <a:pPr marL="822920" lvl="1" indent="-285736">
              <a:buFont typeface="Courier New" panose="02070309020205020404" pitchFamily="49" charset="0"/>
              <a:buChar char="o"/>
            </a:pP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Two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convolution layers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with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batch normalization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max pooling layers </a:t>
            </a:r>
            <a:r>
              <a:rPr lang="en-US" sz="2800" dirty="0">
                <a:latin typeface="Open Sans" panose="020B0606030504020204" pitchFamily="34" charset="0"/>
                <a:ea typeface="Open Sans" panose="020B0606030504020204" pitchFamily="34" charset="0"/>
                <a:cs typeface="Open Sans" panose="020B0606030504020204" pitchFamily="34" charset="0"/>
              </a:rPr>
              <a:t>a</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pplied after each convolution layer, three subsequent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fully connected layers </a:t>
            </a:r>
            <a:r>
              <a:rPr lang="en-US" sz="2800" dirty="0">
                <a:latin typeface="Open Sans" panose="020B0606030504020204" pitchFamily="34" charset="0"/>
                <a:ea typeface="Open Sans" panose="020B0606030504020204" pitchFamily="34" charset="0"/>
                <a:cs typeface="Open Sans" panose="020B0606030504020204" pitchFamily="34" charset="0"/>
              </a:rPr>
              <a:t>and an output layer</a:t>
            </a:r>
            <a:endPar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9" name="TextBox 78"/>
          <p:cNvSpPr txBox="1"/>
          <p:nvPr/>
        </p:nvSpPr>
        <p:spPr>
          <a:xfrm>
            <a:off x="30175200" y="18801028"/>
            <a:ext cx="11887200" cy="1015663"/>
          </a:xfrm>
          <a:prstGeom prst="rect">
            <a:avLst/>
          </a:prstGeom>
          <a:noFill/>
        </p:spPr>
        <p:txBody>
          <a:bodyPr wrap="square" rtlCol="0">
            <a:spAutoFit/>
          </a:bodyPr>
          <a:lstStyle/>
          <a:p>
            <a:pPr algn="ctr"/>
            <a:r>
              <a:rPr lang="en-US" sz="2000" i="1" dirty="0">
                <a:solidFill>
                  <a:srgbClr val="33006F"/>
                </a:solidFill>
                <a:latin typeface="Open Sans" charset="0"/>
                <a:ea typeface="Open Sans" charset="0"/>
                <a:cs typeface="Open Sans" charset="0"/>
              </a:rPr>
              <a:t>The training loss of the CNN plotted against the number of iterations </a:t>
            </a:r>
            <a:r>
              <a:rPr lang="en-US" sz="2000" b="1" i="1" dirty="0">
                <a:solidFill>
                  <a:srgbClr val="33006F"/>
                </a:solidFill>
                <a:latin typeface="Open Sans" charset="0"/>
                <a:ea typeface="Open Sans" charset="0"/>
                <a:cs typeface="Open Sans" charset="0"/>
              </a:rPr>
              <a:t>(top)</a:t>
            </a:r>
            <a:r>
              <a:rPr lang="en-US" sz="2000" i="1" dirty="0">
                <a:solidFill>
                  <a:srgbClr val="33006F"/>
                </a:solidFill>
                <a:latin typeface="Open Sans" charset="0"/>
                <a:ea typeface="Open Sans" charset="0"/>
                <a:cs typeface="Open Sans" charset="0"/>
              </a:rPr>
              <a:t> and the validation accuracy of the CNN plotted against the number of elapsed epochs </a:t>
            </a:r>
            <a:r>
              <a:rPr lang="en-US" sz="2000" b="1" i="1" dirty="0">
                <a:solidFill>
                  <a:srgbClr val="33006F"/>
                </a:solidFill>
                <a:latin typeface="Open Sans" charset="0"/>
                <a:ea typeface="Open Sans" charset="0"/>
                <a:cs typeface="Open Sans" charset="0"/>
              </a:rPr>
              <a:t>(bottom)</a:t>
            </a:r>
            <a:r>
              <a:rPr lang="en-US" sz="2000" i="1" dirty="0">
                <a:solidFill>
                  <a:srgbClr val="33006F"/>
                </a:solidFill>
                <a:latin typeface="Open Sans" charset="0"/>
                <a:ea typeface="Open Sans" charset="0"/>
                <a:cs typeface="Open Sans" charset="0"/>
              </a:rPr>
              <a:t>; GASF method (</a:t>
            </a:r>
            <a:r>
              <a:rPr lang="en-US" sz="2000" b="1" i="1" dirty="0">
                <a:solidFill>
                  <a:srgbClr val="33006F"/>
                </a:solidFill>
                <a:latin typeface="Open Sans" charset="0"/>
                <a:ea typeface="Open Sans" charset="0"/>
                <a:cs typeface="Open Sans" charset="0"/>
              </a:rPr>
              <a:t>purple) </a:t>
            </a:r>
            <a:r>
              <a:rPr lang="en-US" sz="2000" i="1" dirty="0">
                <a:solidFill>
                  <a:srgbClr val="33006F"/>
                </a:solidFill>
                <a:latin typeface="Open Sans" charset="0"/>
                <a:ea typeface="Open Sans" charset="0"/>
                <a:cs typeface="Open Sans" charset="0"/>
              </a:rPr>
              <a:t>and FFT spectrogram </a:t>
            </a:r>
            <a:r>
              <a:rPr lang="en-US" sz="2000" b="1" i="1" dirty="0">
                <a:solidFill>
                  <a:srgbClr val="33006F"/>
                </a:solidFill>
                <a:latin typeface="Open Sans" charset="0"/>
                <a:ea typeface="Open Sans" charset="0"/>
                <a:cs typeface="Open Sans" charset="0"/>
              </a:rPr>
              <a:t>(gold)</a:t>
            </a:r>
            <a:r>
              <a:rPr lang="en-US" sz="2000" i="1" dirty="0">
                <a:solidFill>
                  <a:srgbClr val="33006F"/>
                </a:solidFill>
                <a:latin typeface="Open Sans" charset="0"/>
                <a:ea typeface="Open Sans" charset="0"/>
                <a:cs typeface="Open Sans" charset="0"/>
              </a:rPr>
              <a:t>.</a:t>
            </a:r>
            <a:endParaRPr lang="en-US" sz="2000" b="1" i="1" dirty="0">
              <a:solidFill>
                <a:srgbClr val="33006F"/>
              </a:solidFill>
              <a:latin typeface="Open Sans" charset="0"/>
              <a:ea typeface="Open Sans" charset="0"/>
              <a:cs typeface="Open Sans" charset="0"/>
            </a:endParaRPr>
          </a:p>
        </p:txBody>
      </p:sp>
      <p:pic>
        <p:nvPicPr>
          <p:cNvPr id="4" name="Picture 3" descr="White Block W and University of Washington wordmar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640080"/>
            <a:ext cx="9151908" cy="718744"/>
          </a:xfrm>
          <a:prstGeom prst="rect">
            <a:avLst/>
          </a:prstGeom>
        </p:spPr>
      </p:pic>
      <p:pic>
        <p:nvPicPr>
          <p:cNvPr id="1026" name="Picture 2">
            <a:extLst>
              <a:ext uri="{FF2B5EF4-FFF2-40B4-BE49-F238E27FC236}">
                <a16:creationId xmlns:a16="http://schemas.microsoft.com/office/drawing/2014/main" id="{981CCBD5-6CDB-8A86-ECDA-43607933EEBC}"/>
              </a:ext>
            </a:extLst>
          </p:cNvPr>
          <p:cNvPicPr>
            <a:picLocks noChangeAspect="1" noChangeArrowheads="1"/>
          </p:cNvPicPr>
          <p:nvPr/>
        </p:nvPicPr>
        <p:blipFill>
          <a:blip r:embed="rId4"/>
          <a:srcRect t="18507" b="18507"/>
          <a:stretch/>
        </p:blipFill>
        <p:spPr bwMode="auto">
          <a:xfrm>
            <a:off x="1837517" y="17647920"/>
            <a:ext cx="11887200" cy="259313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62B8B8-397E-B272-B01F-20B64E2E159F}"/>
              </a:ext>
            </a:extLst>
          </p:cNvPr>
          <p:cNvSpPr txBox="1"/>
          <p:nvPr/>
        </p:nvSpPr>
        <p:spPr>
          <a:xfrm>
            <a:off x="15618172" y="25237440"/>
            <a:ext cx="12829184" cy="707886"/>
          </a:xfrm>
          <a:prstGeom prst="rect">
            <a:avLst/>
          </a:prstGeom>
          <a:noFill/>
        </p:spPr>
        <p:txBody>
          <a:bodyPr wrap="square" rtlCol="0">
            <a:spAutoFit/>
          </a:bodyPr>
          <a:lstStyle/>
          <a:p>
            <a:pPr algn="ctr"/>
            <a:r>
              <a:rPr lang="en-US" sz="20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An example of the four signal categories derived from the time series data, along with their corresponding GASF images for both Detector 1 and Detector 2.</a:t>
            </a:r>
          </a:p>
        </p:txBody>
      </p:sp>
      <p:sp>
        <p:nvSpPr>
          <p:cNvPr id="15" name="TextBox 14">
            <a:extLst>
              <a:ext uri="{FF2B5EF4-FFF2-40B4-BE49-F238E27FC236}">
                <a16:creationId xmlns:a16="http://schemas.microsoft.com/office/drawing/2014/main" id="{76BE2B0F-3CFF-5175-4826-6E3F83854EDC}"/>
              </a:ext>
            </a:extLst>
          </p:cNvPr>
          <p:cNvSpPr txBox="1"/>
          <p:nvPr/>
        </p:nvSpPr>
        <p:spPr>
          <a:xfrm>
            <a:off x="30175200" y="26974800"/>
            <a:ext cx="11887200" cy="1645920"/>
          </a:xfrm>
          <a:prstGeom prst="rect">
            <a:avLst/>
          </a:prstGeom>
          <a:noFill/>
        </p:spPr>
        <p:txBody>
          <a:bodyPr wrap="square" rtlCol="0">
            <a:spAutoFit/>
          </a:bodyPr>
          <a:lstStyle/>
          <a:p>
            <a:r>
              <a:rPr lang="en-US" sz="2000"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[1] Z. Wang and T. Oates. Encoding Time Series as Images for Visual Inspection and Classification Using Tiled Convolutional Neural Networks. In </a:t>
            </a:r>
            <a:r>
              <a:rPr lang="en-US" sz="2000" i="1"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Twenty-Ninth AAAI Conference on Artificial Intelligence. </a:t>
            </a:r>
            <a:r>
              <a:rPr lang="en-US" sz="2000"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(AAAI), January 2015.</a:t>
            </a:r>
          </a:p>
          <a:p>
            <a:r>
              <a:rPr lang="en-US" sz="2000"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[2] T. S. Fernandes, et al. Convolutional Neural Networks for the classification of glitches in gravitational-wave data streams, arXiv:2303.13917v1 [gr-qc], March 2023.</a:t>
            </a:r>
          </a:p>
        </p:txBody>
      </p:sp>
      <p:grpSp>
        <p:nvGrpSpPr>
          <p:cNvPr id="19" name="Group 18" descr="Section Header Place holder and gold boundless bar">
            <a:extLst>
              <a:ext uri="{FF2B5EF4-FFF2-40B4-BE49-F238E27FC236}">
                <a16:creationId xmlns:a16="http://schemas.microsoft.com/office/drawing/2014/main" id="{5D46D0CB-473D-483F-F9D9-46E4B65F79A9}"/>
              </a:ext>
            </a:extLst>
          </p:cNvPr>
          <p:cNvGrpSpPr/>
          <p:nvPr/>
        </p:nvGrpSpPr>
        <p:grpSpPr>
          <a:xfrm>
            <a:off x="30175199" y="25877520"/>
            <a:ext cx="11897707" cy="954107"/>
            <a:chOff x="1667035" y="15442148"/>
            <a:chExt cx="6400800" cy="954107"/>
          </a:xfrm>
        </p:grpSpPr>
        <p:sp>
          <p:nvSpPr>
            <p:cNvPr id="20" name="TextBox 19" descr="Section Header and gold boundless bar">
              <a:extLst>
                <a:ext uri="{FF2B5EF4-FFF2-40B4-BE49-F238E27FC236}">
                  <a16:creationId xmlns:a16="http://schemas.microsoft.com/office/drawing/2014/main" id="{7C37ADCA-361C-98E5-F992-89A0F6DCF4CD}"/>
                </a:ext>
              </a:extLst>
            </p:cNvPr>
            <p:cNvSpPr txBox="1"/>
            <p:nvPr/>
          </p:nvSpPr>
          <p:spPr>
            <a:xfrm>
              <a:off x="1667035" y="15442148"/>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REFERENCES</a:t>
              </a:r>
            </a:p>
          </p:txBody>
        </p:sp>
        <p:pic>
          <p:nvPicPr>
            <p:cNvPr id="21" name="Picture 20" descr="Gold boundless bar">
              <a:extLst>
                <a:ext uri="{FF2B5EF4-FFF2-40B4-BE49-F238E27FC236}">
                  <a16:creationId xmlns:a16="http://schemas.microsoft.com/office/drawing/2014/main" id="{32BF080D-1725-0C9F-3EEE-996636822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229" y="16265108"/>
              <a:ext cx="1463040" cy="117936"/>
            </a:xfrm>
            <a:prstGeom prst="rect">
              <a:avLst/>
            </a:prstGeom>
          </p:spPr>
        </p:pic>
      </p:grpSp>
      <p:pic>
        <p:nvPicPr>
          <p:cNvPr id="14" name="Picture 13" descr="A logo for a company&#10;&#10;Description automatically generated">
            <a:extLst>
              <a:ext uri="{FF2B5EF4-FFF2-40B4-BE49-F238E27FC236}">
                <a16:creationId xmlns:a16="http://schemas.microsoft.com/office/drawing/2014/main" id="{8F5F1333-AB6C-78AC-5A0F-27FAB1609667}"/>
              </a:ext>
            </a:extLst>
          </p:cNvPr>
          <p:cNvPicPr>
            <a:picLocks noChangeAspect="1"/>
          </p:cNvPicPr>
          <p:nvPr/>
        </p:nvPicPr>
        <p:blipFill>
          <a:blip r:embed="rId5"/>
          <a:stretch>
            <a:fillRect/>
          </a:stretch>
        </p:blipFill>
        <p:spPr>
          <a:xfrm>
            <a:off x="2103120" y="1645920"/>
            <a:ext cx="6827519" cy="3840480"/>
          </a:xfrm>
          <a:prstGeom prst="rect">
            <a:avLst/>
          </a:prstGeom>
        </p:spPr>
      </p:pic>
      <p:graphicFrame>
        <p:nvGraphicFramePr>
          <p:cNvPr id="23" name="Table 27">
            <a:extLst>
              <a:ext uri="{FF2B5EF4-FFF2-40B4-BE49-F238E27FC236}">
                <a16:creationId xmlns:a16="http://schemas.microsoft.com/office/drawing/2014/main" id="{7A1E66E9-23BD-7C25-31EE-B03B1DEF412F}"/>
              </a:ext>
            </a:extLst>
          </p:cNvPr>
          <p:cNvGraphicFramePr>
            <a:graphicFrameLocks noGrp="1" noChangeAspect="1"/>
          </p:cNvGraphicFramePr>
          <p:nvPr>
            <p:extLst>
              <p:ext uri="{D42A27DB-BD31-4B8C-83A1-F6EECF244321}">
                <p14:modId xmlns:p14="http://schemas.microsoft.com/office/powerpoint/2010/main" val="338671285"/>
              </p:ext>
            </p:extLst>
          </p:nvPr>
        </p:nvGraphicFramePr>
        <p:xfrm>
          <a:off x="16230600" y="12618720"/>
          <a:ext cx="5029200" cy="6217920"/>
        </p:xfrm>
        <a:graphic>
          <a:graphicData uri="http://schemas.openxmlformats.org/drawingml/2006/table">
            <a:tbl>
              <a:tblPr firstRow="1" bandRow="1">
                <a:tableStyleId>{2D5ABB26-0587-4C30-8999-92F81FD0307C}</a:tableStyleId>
              </a:tblPr>
              <a:tblGrid>
                <a:gridCol w="394140">
                  <a:extLst>
                    <a:ext uri="{9D8B030D-6E8A-4147-A177-3AD203B41FA5}">
                      <a16:colId xmlns:a16="http://schemas.microsoft.com/office/drawing/2014/main" val="4150575736"/>
                    </a:ext>
                  </a:extLst>
                </a:gridCol>
                <a:gridCol w="2364825">
                  <a:extLst>
                    <a:ext uri="{9D8B030D-6E8A-4147-A177-3AD203B41FA5}">
                      <a16:colId xmlns:a16="http://schemas.microsoft.com/office/drawing/2014/main" val="2345576602"/>
                    </a:ext>
                  </a:extLst>
                </a:gridCol>
                <a:gridCol w="2270235">
                  <a:extLst>
                    <a:ext uri="{9D8B030D-6E8A-4147-A177-3AD203B41FA5}">
                      <a16:colId xmlns:a16="http://schemas.microsoft.com/office/drawing/2014/main" val="591402311"/>
                    </a:ext>
                  </a:extLst>
                </a:gridCol>
              </a:tblGrid>
              <a:tr h="474350">
                <a:tc>
                  <a:txBody>
                    <a:bodyPr/>
                    <a:lstStyle/>
                    <a:p>
                      <a:pPr algn="ctr"/>
                      <a:r>
                        <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rPr>
                        <a:t>  </a:t>
                      </a:r>
                    </a:p>
                  </a:txBody>
                  <a:tcPr marL="94313" marR="94313" marT="47155" marB="47155"/>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Glitch</a:t>
                      </a:r>
                    </a:p>
                  </a:txBody>
                  <a:tcPr marL="92805" marR="92805" marT="46402" marB="46402"/>
                </a:tc>
                <a:tc hMerge="1">
                  <a:txBody>
                    <a:bodyPr/>
                    <a:lstStyle/>
                    <a:p>
                      <a:endParaRPr lang="en-US"/>
                    </a:p>
                  </a:txBody>
                  <a:tcPr/>
                </a:tc>
                <a:extLst>
                  <a:ext uri="{0D108BD9-81ED-4DB2-BD59-A6C34878D82A}">
                    <a16:rowId xmlns:a16="http://schemas.microsoft.com/office/drawing/2014/main" val="1140761208"/>
                  </a:ext>
                </a:extLst>
              </a:tr>
              <a:tr h="408687">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2805" marR="92805" marT="46402" marB="46402"/>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marL="94313" marR="94313" marT="47155" marB="47155"/>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marL="94313" marR="94313" marT="47155" marB="47155"/>
                </a:tc>
                <a:extLst>
                  <a:ext uri="{0D108BD9-81ED-4DB2-BD59-A6C34878D82A}">
                    <a16:rowId xmlns:a16="http://schemas.microsoft.com/office/drawing/2014/main" val="1031923118"/>
                  </a:ext>
                </a:extLst>
              </a:tr>
              <a:tr h="408687">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marL="94313" marR="94313" marT="47155" marB="47155"/>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marL="94313" marR="94313" marT="47155" marB="47155"/>
                </a:tc>
                <a:extLst>
                  <a:ext uri="{0D108BD9-81ED-4DB2-BD59-A6C34878D82A}">
                    <a16:rowId xmlns:a16="http://schemas.microsoft.com/office/drawing/2014/main" val="3183972001"/>
                  </a:ext>
                </a:extLst>
              </a:tr>
              <a:tr h="2231718">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marL="94313" marR="94313" marT="47155" marB="47155"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2805" marR="92805" marT="46402" marB="46402"/>
                </a:tc>
                <a:tc rowSpan="2" hMerge="1">
                  <a:txBody>
                    <a:bodyPr/>
                    <a:lstStyle/>
                    <a:p>
                      <a:endParaRPr lang="en-US"/>
                    </a:p>
                  </a:txBody>
                  <a:tcPr/>
                </a:tc>
                <a:extLst>
                  <a:ext uri="{0D108BD9-81ED-4DB2-BD59-A6C34878D82A}">
                    <a16:rowId xmlns:a16="http://schemas.microsoft.com/office/drawing/2014/main" val="903985400"/>
                  </a:ext>
                </a:extLst>
              </a:tr>
              <a:tr h="228579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4313" marR="94313" marT="47155" marB="47155"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7">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marL="94313" marR="94313" marT="47155" marB="47155"/>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marL="94313" marR="94313" marT="47155" marB="47155"/>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marL="94313" marR="94313" marT="47155" marB="47155"/>
                </a:tc>
                <a:extLst>
                  <a:ext uri="{0D108BD9-81ED-4DB2-BD59-A6C34878D82A}">
                    <a16:rowId xmlns:a16="http://schemas.microsoft.com/office/drawing/2014/main" val="229917688"/>
                  </a:ext>
                </a:extLst>
              </a:tr>
            </a:tbl>
          </a:graphicData>
        </a:graphic>
      </p:graphicFrame>
      <p:pic>
        <p:nvPicPr>
          <p:cNvPr id="34" name="Picture 33">
            <a:extLst>
              <a:ext uri="{FF2B5EF4-FFF2-40B4-BE49-F238E27FC236}">
                <a16:creationId xmlns:a16="http://schemas.microsoft.com/office/drawing/2014/main" id="{51908DDC-37A7-00B0-C796-263BFF910679}"/>
              </a:ext>
            </a:extLst>
          </p:cNvPr>
          <p:cNvPicPr>
            <a:picLocks noChangeAspect="1"/>
          </p:cNvPicPr>
          <p:nvPr/>
        </p:nvPicPr>
        <p:blipFill>
          <a:blip r:embed="rId6"/>
          <a:srcRect/>
          <a:stretch/>
        </p:blipFill>
        <p:spPr>
          <a:xfrm>
            <a:off x="16642080" y="13898880"/>
            <a:ext cx="4572000" cy="4572000"/>
          </a:xfrm>
          <a:prstGeom prst="rect">
            <a:avLst/>
          </a:prstGeom>
        </p:spPr>
      </p:pic>
      <p:graphicFrame>
        <p:nvGraphicFramePr>
          <p:cNvPr id="37" name="Table 27">
            <a:extLst>
              <a:ext uri="{FF2B5EF4-FFF2-40B4-BE49-F238E27FC236}">
                <a16:creationId xmlns:a16="http://schemas.microsoft.com/office/drawing/2014/main" id="{A9E51AF1-DAF8-995F-67A0-53878707B013}"/>
              </a:ext>
            </a:extLst>
          </p:cNvPr>
          <p:cNvGraphicFramePr>
            <a:graphicFrameLocks noGrp="1" noChangeAspect="1"/>
          </p:cNvGraphicFramePr>
          <p:nvPr>
            <p:extLst>
              <p:ext uri="{D42A27DB-BD31-4B8C-83A1-F6EECF244321}">
                <p14:modId xmlns:p14="http://schemas.microsoft.com/office/powerpoint/2010/main" val="2115236354"/>
              </p:ext>
            </p:extLst>
          </p:nvPr>
        </p:nvGraphicFramePr>
        <p:xfrm>
          <a:off x="22631400" y="12690883"/>
          <a:ext cx="5029199" cy="6217920"/>
        </p:xfrm>
        <a:graphic>
          <a:graphicData uri="http://schemas.openxmlformats.org/drawingml/2006/table">
            <a:tbl>
              <a:tblPr firstRow="1" bandRow="1">
                <a:tableStyleId>{2D5ABB26-0587-4C30-8999-92F81FD0307C}</a:tableStyleId>
              </a:tblPr>
              <a:tblGrid>
                <a:gridCol w="394138">
                  <a:extLst>
                    <a:ext uri="{9D8B030D-6E8A-4147-A177-3AD203B41FA5}">
                      <a16:colId xmlns:a16="http://schemas.microsoft.com/office/drawing/2014/main" val="4150575736"/>
                    </a:ext>
                  </a:extLst>
                </a:gridCol>
                <a:gridCol w="2364827">
                  <a:extLst>
                    <a:ext uri="{9D8B030D-6E8A-4147-A177-3AD203B41FA5}">
                      <a16:colId xmlns:a16="http://schemas.microsoft.com/office/drawing/2014/main" val="2345576602"/>
                    </a:ext>
                  </a:extLst>
                </a:gridCol>
                <a:gridCol w="2270234">
                  <a:extLst>
                    <a:ext uri="{9D8B030D-6E8A-4147-A177-3AD203B41FA5}">
                      <a16:colId xmlns:a16="http://schemas.microsoft.com/office/drawing/2014/main" val="591402311"/>
                    </a:ext>
                  </a:extLst>
                </a:gridCol>
              </a:tblGrid>
              <a:tr h="474351">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Background</a:t>
                      </a:r>
                    </a:p>
                  </a:txBody>
                  <a:tcPr/>
                </a:tc>
                <a:tc hMerge="1">
                  <a:txBody>
                    <a:bodyPr/>
                    <a:lstStyle/>
                    <a:p>
                      <a:endParaRPr lang="en-US"/>
                    </a:p>
                  </a:txBody>
                  <a:tcPr/>
                </a:tc>
                <a:extLst>
                  <a:ext uri="{0D108BD9-81ED-4DB2-BD59-A6C34878D82A}">
                    <a16:rowId xmlns:a16="http://schemas.microsoft.com/office/drawing/2014/main" val="1140761208"/>
                  </a:ext>
                </a:extLst>
              </a:tr>
              <a:tr h="408686">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a:tc>
                <a:extLst>
                  <a:ext uri="{0D108BD9-81ED-4DB2-BD59-A6C34878D82A}">
                    <a16:rowId xmlns:a16="http://schemas.microsoft.com/office/drawing/2014/main" val="1031923118"/>
                  </a:ext>
                </a:extLst>
              </a:tr>
              <a:tr h="408686">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a:tc>
                <a:extLst>
                  <a:ext uri="{0D108BD9-81ED-4DB2-BD59-A6C34878D82A}">
                    <a16:rowId xmlns:a16="http://schemas.microsoft.com/office/drawing/2014/main" val="3183972001"/>
                  </a:ext>
                </a:extLst>
              </a:tr>
              <a:tr h="2231719">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rowSpan="2" hMerge="1">
                  <a:txBody>
                    <a:bodyPr/>
                    <a:lstStyle/>
                    <a:p>
                      <a:endParaRPr lang="en-US"/>
                    </a:p>
                  </a:txBody>
                  <a:tcPr/>
                </a:tc>
                <a:extLst>
                  <a:ext uri="{0D108BD9-81ED-4DB2-BD59-A6C34878D82A}">
                    <a16:rowId xmlns:a16="http://schemas.microsoft.com/office/drawing/2014/main" val="903985400"/>
                  </a:ext>
                </a:extLst>
              </a:tr>
              <a:tr h="2285792">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6">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Time (s)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a:tc>
                <a:extLst>
                  <a:ext uri="{0D108BD9-81ED-4DB2-BD59-A6C34878D82A}">
                    <a16:rowId xmlns:a16="http://schemas.microsoft.com/office/drawing/2014/main" val="229917688"/>
                  </a:ext>
                </a:extLst>
              </a:tr>
            </a:tbl>
          </a:graphicData>
        </a:graphic>
      </p:graphicFrame>
      <p:graphicFrame>
        <p:nvGraphicFramePr>
          <p:cNvPr id="38" name="Table 27">
            <a:extLst>
              <a:ext uri="{FF2B5EF4-FFF2-40B4-BE49-F238E27FC236}">
                <a16:creationId xmlns:a16="http://schemas.microsoft.com/office/drawing/2014/main" id="{41A4BF01-5EB9-ACFD-3E56-E51E8DCE0CFB}"/>
              </a:ext>
            </a:extLst>
          </p:cNvPr>
          <p:cNvGraphicFramePr>
            <a:graphicFrameLocks noGrp="1" noChangeAspect="1"/>
          </p:cNvGraphicFramePr>
          <p:nvPr>
            <p:extLst>
              <p:ext uri="{D42A27DB-BD31-4B8C-83A1-F6EECF244321}">
                <p14:modId xmlns:p14="http://schemas.microsoft.com/office/powerpoint/2010/main" val="3628872141"/>
              </p:ext>
            </p:extLst>
          </p:nvPr>
        </p:nvGraphicFramePr>
        <p:xfrm>
          <a:off x="16230600" y="19019520"/>
          <a:ext cx="5029200" cy="6217920"/>
        </p:xfrm>
        <a:graphic>
          <a:graphicData uri="http://schemas.openxmlformats.org/drawingml/2006/table">
            <a:tbl>
              <a:tblPr firstRow="1" bandRow="1">
                <a:tableStyleId>{2D5ABB26-0587-4C30-8999-92F81FD0307C}</a:tableStyleId>
              </a:tblPr>
              <a:tblGrid>
                <a:gridCol w="394140">
                  <a:extLst>
                    <a:ext uri="{9D8B030D-6E8A-4147-A177-3AD203B41FA5}">
                      <a16:colId xmlns:a16="http://schemas.microsoft.com/office/drawing/2014/main" val="4150575736"/>
                    </a:ext>
                  </a:extLst>
                </a:gridCol>
                <a:gridCol w="2364826">
                  <a:extLst>
                    <a:ext uri="{9D8B030D-6E8A-4147-A177-3AD203B41FA5}">
                      <a16:colId xmlns:a16="http://schemas.microsoft.com/office/drawing/2014/main" val="2345576602"/>
                    </a:ext>
                  </a:extLst>
                </a:gridCol>
                <a:gridCol w="2270234">
                  <a:extLst>
                    <a:ext uri="{9D8B030D-6E8A-4147-A177-3AD203B41FA5}">
                      <a16:colId xmlns:a16="http://schemas.microsoft.com/office/drawing/2014/main" val="591402311"/>
                    </a:ext>
                  </a:extLst>
                </a:gridCol>
              </a:tblGrid>
              <a:tr h="474351">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Sine-Gaussian</a:t>
                      </a:r>
                    </a:p>
                  </a:txBody>
                  <a:tcPr/>
                </a:tc>
                <a:tc hMerge="1">
                  <a:txBody>
                    <a:bodyPr/>
                    <a:lstStyle/>
                    <a:p>
                      <a:endParaRPr lang="en-US"/>
                    </a:p>
                  </a:txBody>
                  <a:tcPr/>
                </a:tc>
                <a:extLst>
                  <a:ext uri="{0D108BD9-81ED-4DB2-BD59-A6C34878D82A}">
                    <a16:rowId xmlns:a16="http://schemas.microsoft.com/office/drawing/2014/main" val="1140761208"/>
                  </a:ext>
                </a:extLst>
              </a:tr>
              <a:tr h="408686">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a:tc>
                <a:extLst>
                  <a:ext uri="{0D108BD9-81ED-4DB2-BD59-A6C34878D82A}">
                    <a16:rowId xmlns:a16="http://schemas.microsoft.com/office/drawing/2014/main" val="1031923118"/>
                  </a:ext>
                </a:extLst>
              </a:tr>
              <a:tr h="408686">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a:tc>
                <a:extLst>
                  <a:ext uri="{0D108BD9-81ED-4DB2-BD59-A6C34878D82A}">
                    <a16:rowId xmlns:a16="http://schemas.microsoft.com/office/drawing/2014/main" val="3183972001"/>
                  </a:ext>
                </a:extLst>
              </a:tr>
              <a:tr h="2231719">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rowSpan="2" hMerge="1">
                  <a:txBody>
                    <a:bodyPr/>
                    <a:lstStyle/>
                    <a:p>
                      <a:endParaRPr lang="en-US"/>
                    </a:p>
                  </a:txBody>
                  <a:tcPr/>
                </a:tc>
                <a:extLst>
                  <a:ext uri="{0D108BD9-81ED-4DB2-BD59-A6C34878D82A}">
                    <a16:rowId xmlns:a16="http://schemas.microsoft.com/office/drawing/2014/main" val="903985400"/>
                  </a:ext>
                </a:extLst>
              </a:tr>
              <a:tr h="2285792">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6">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Time (s)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a:tc>
                <a:extLst>
                  <a:ext uri="{0D108BD9-81ED-4DB2-BD59-A6C34878D82A}">
                    <a16:rowId xmlns:a16="http://schemas.microsoft.com/office/drawing/2014/main" val="229917688"/>
                  </a:ext>
                </a:extLst>
              </a:tr>
            </a:tbl>
          </a:graphicData>
        </a:graphic>
      </p:graphicFrame>
      <p:graphicFrame>
        <p:nvGraphicFramePr>
          <p:cNvPr id="39" name="Table 27">
            <a:extLst>
              <a:ext uri="{FF2B5EF4-FFF2-40B4-BE49-F238E27FC236}">
                <a16:creationId xmlns:a16="http://schemas.microsoft.com/office/drawing/2014/main" id="{381E3B60-65EA-BF1A-2FB5-5758905297C4}"/>
              </a:ext>
            </a:extLst>
          </p:cNvPr>
          <p:cNvGraphicFramePr>
            <a:graphicFrameLocks noGrp="1" noChangeAspect="1"/>
          </p:cNvGraphicFramePr>
          <p:nvPr>
            <p:extLst>
              <p:ext uri="{D42A27DB-BD31-4B8C-83A1-F6EECF244321}">
                <p14:modId xmlns:p14="http://schemas.microsoft.com/office/powerpoint/2010/main" val="3558715687"/>
              </p:ext>
            </p:extLst>
          </p:nvPr>
        </p:nvGraphicFramePr>
        <p:xfrm>
          <a:off x="22631400" y="19019520"/>
          <a:ext cx="5029200" cy="6217920"/>
        </p:xfrm>
        <a:graphic>
          <a:graphicData uri="http://schemas.openxmlformats.org/drawingml/2006/table">
            <a:tbl>
              <a:tblPr firstRow="1" bandRow="1">
                <a:tableStyleId>{2D5ABB26-0587-4C30-8999-92F81FD0307C}</a:tableStyleId>
              </a:tblPr>
              <a:tblGrid>
                <a:gridCol w="394140">
                  <a:extLst>
                    <a:ext uri="{9D8B030D-6E8A-4147-A177-3AD203B41FA5}">
                      <a16:colId xmlns:a16="http://schemas.microsoft.com/office/drawing/2014/main" val="4150575736"/>
                    </a:ext>
                  </a:extLst>
                </a:gridCol>
                <a:gridCol w="2364826">
                  <a:extLst>
                    <a:ext uri="{9D8B030D-6E8A-4147-A177-3AD203B41FA5}">
                      <a16:colId xmlns:a16="http://schemas.microsoft.com/office/drawing/2014/main" val="2345576602"/>
                    </a:ext>
                  </a:extLst>
                </a:gridCol>
                <a:gridCol w="2270234">
                  <a:extLst>
                    <a:ext uri="{9D8B030D-6E8A-4147-A177-3AD203B41FA5}">
                      <a16:colId xmlns:a16="http://schemas.microsoft.com/office/drawing/2014/main" val="591402311"/>
                    </a:ext>
                  </a:extLst>
                </a:gridCol>
              </a:tblGrid>
              <a:tr h="474351">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Binary Black Hole</a:t>
                      </a:r>
                    </a:p>
                  </a:txBody>
                  <a:tcPr/>
                </a:tc>
                <a:tc hMerge="1">
                  <a:txBody>
                    <a:bodyPr/>
                    <a:lstStyle/>
                    <a:p>
                      <a:endParaRPr lang="en-US"/>
                    </a:p>
                  </a:txBody>
                  <a:tcPr/>
                </a:tc>
                <a:extLst>
                  <a:ext uri="{0D108BD9-81ED-4DB2-BD59-A6C34878D82A}">
                    <a16:rowId xmlns:a16="http://schemas.microsoft.com/office/drawing/2014/main" val="1140761208"/>
                  </a:ext>
                </a:extLst>
              </a:tr>
              <a:tr h="408686">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a:tc>
                <a:extLst>
                  <a:ext uri="{0D108BD9-81ED-4DB2-BD59-A6C34878D82A}">
                    <a16:rowId xmlns:a16="http://schemas.microsoft.com/office/drawing/2014/main" val="1031923118"/>
                  </a:ext>
                </a:extLst>
              </a:tr>
              <a:tr h="408686">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a:tc>
                <a:extLst>
                  <a:ext uri="{0D108BD9-81ED-4DB2-BD59-A6C34878D82A}">
                    <a16:rowId xmlns:a16="http://schemas.microsoft.com/office/drawing/2014/main" val="3183972001"/>
                  </a:ext>
                </a:extLst>
              </a:tr>
              <a:tr h="2231719">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rowSpan="2" hMerge="1">
                  <a:txBody>
                    <a:bodyPr/>
                    <a:lstStyle/>
                    <a:p>
                      <a:endParaRPr lang="en-US"/>
                    </a:p>
                  </a:txBody>
                  <a:tcPr/>
                </a:tc>
                <a:extLst>
                  <a:ext uri="{0D108BD9-81ED-4DB2-BD59-A6C34878D82A}">
                    <a16:rowId xmlns:a16="http://schemas.microsoft.com/office/drawing/2014/main" val="903985400"/>
                  </a:ext>
                </a:extLst>
              </a:tr>
              <a:tr h="2285792">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6">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Time (s)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a:tc>
                <a:extLst>
                  <a:ext uri="{0D108BD9-81ED-4DB2-BD59-A6C34878D82A}">
                    <a16:rowId xmlns:a16="http://schemas.microsoft.com/office/drawing/2014/main" val="229917688"/>
                  </a:ext>
                </a:extLst>
              </a:tr>
            </a:tbl>
          </a:graphicData>
        </a:graphic>
      </p:graphicFrame>
      <p:graphicFrame>
        <p:nvGraphicFramePr>
          <p:cNvPr id="50" name="Table 27">
            <a:extLst>
              <a:ext uri="{FF2B5EF4-FFF2-40B4-BE49-F238E27FC236}">
                <a16:creationId xmlns:a16="http://schemas.microsoft.com/office/drawing/2014/main" id="{21F45047-737D-8B5F-6AB3-B745FD56D519}"/>
              </a:ext>
            </a:extLst>
          </p:cNvPr>
          <p:cNvGraphicFramePr>
            <a:graphicFrameLocks noGrp="1"/>
          </p:cNvGraphicFramePr>
          <p:nvPr>
            <p:extLst>
              <p:ext uri="{D42A27DB-BD31-4B8C-83A1-F6EECF244321}">
                <p14:modId xmlns:p14="http://schemas.microsoft.com/office/powerpoint/2010/main" val="3687546816"/>
              </p:ext>
            </p:extLst>
          </p:nvPr>
        </p:nvGraphicFramePr>
        <p:xfrm>
          <a:off x="32461200" y="11753695"/>
          <a:ext cx="7315200" cy="6960682"/>
        </p:xfrm>
        <a:graphic>
          <a:graphicData uri="http://schemas.openxmlformats.org/drawingml/2006/table">
            <a:tbl>
              <a:tblPr firstRow="1" bandRow="1">
                <a:tableStyleId>{2D5ABB26-0587-4C30-8999-92F81FD0307C}</a:tableStyleId>
              </a:tblPr>
              <a:tblGrid>
                <a:gridCol w="401933">
                  <a:extLst>
                    <a:ext uri="{9D8B030D-6E8A-4147-A177-3AD203B41FA5}">
                      <a16:colId xmlns:a16="http://schemas.microsoft.com/office/drawing/2014/main" val="4150575736"/>
                    </a:ext>
                  </a:extLst>
                </a:gridCol>
                <a:gridCol w="6913267">
                  <a:extLst>
                    <a:ext uri="{9D8B030D-6E8A-4147-A177-3AD203B41FA5}">
                      <a16:colId xmlns:a16="http://schemas.microsoft.com/office/drawing/2014/main" val="2345576602"/>
                    </a:ext>
                  </a:extLst>
                </a:gridCol>
              </a:tblGrid>
              <a:tr h="451177">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Training Loss and Validation Accuracy</a:t>
                      </a:r>
                    </a:p>
                  </a:txBody>
                  <a:tcPr/>
                </a:tc>
                <a:extLst>
                  <a:ext uri="{0D108BD9-81ED-4DB2-BD59-A6C34878D82A}">
                    <a16:rowId xmlns:a16="http://schemas.microsoft.com/office/drawing/2014/main" val="1140761208"/>
                  </a:ext>
                </a:extLst>
              </a:tr>
              <a:tr h="3035234">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Training Loss</a:t>
                      </a:r>
                    </a:p>
                  </a:txBody>
                  <a:tcPr vert="vert270"/>
                </a:tc>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903985400"/>
                  </a:ext>
                </a:extLst>
              </a:tr>
              <a:tr h="3072008">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Validation Accuracy</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vMerge="1">
                  <a:txBody>
                    <a:bodyPr/>
                    <a:lstStyle/>
                    <a:p>
                      <a:endParaRPr lang="en-US"/>
                    </a:p>
                  </a:txBody>
                  <a:tcPr/>
                </a:tc>
                <a:extLst>
                  <a:ext uri="{0D108BD9-81ED-4DB2-BD59-A6C34878D82A}">
                    <a16:rowId xmlns:a16="http://schemas.microsoft.com/office/drawing/2014/main" val="1165105423"/>
                  </a:ext>
                </a:extLst>
              </a:tr>
              <a:tr h="391020">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Epochs</a:t>
                      </a:r>
                    </a:p>
                  </a:txBody>
                  <a:tcPr/>
                </a:tc>
                <a:extLst>
                  <a:ext uri="{0D108BD9-81ED-4DB2-BD59-A6C34878D82A}">
                    <a16:rowId xmlns:a16="http://schemas.microsoft.com/office/drawing/2014/main" val="229917688"/>
                  </a:ext>
                </a:extLst>
              </a:tr>
            </a:tbl>
          </a:graphicData>
        </a:graphic>
      </p:graphicFrame>
      <p:pic>
        <p:nvPicPr>
          <p:cNvPr id="66" name="Picture 65">
            <a:extLst>
              <a:ext uri="{FF2B5EF4-FFF2-40B4-BE49-F238E27FC236}">
                <a16:creationId xmlns:a16="http://schemas.microsoft.com/office/drawing/2014/main" id="{CF3FBAA7-88CC-9957-74CB-8B53B00077F2}"/>
              </a:ext>
            </a:extLst>
          </p:cNvPr>
          <p:cNvPicPr>
            <a:picLocks noChangeAspect="1"/>
          </p:cNvPicPr>
          <p:nvPr/>
        </p:nvPicPr>
        <p:blipFill rotWithShape="1">
          <a:blip r:embed="rId7"/>
          <a:srcRect l="7087" t="12021" r="8230" b="8059"/>
          <a:stretch/>
        </p:blipFill>
        <p:spPr>
          <a:xfrm>
            <a:off x="32918400" y="12311187"/>
            <a:ext cx="6766560" cy="5943600"/>
          </a:xfrm>
          <a:prstGeom prst="rect">
            <a:avLst/>
          </a:prstGeom>
        </p:spPr>
      </p:pic>
      <p:grpSp>
        <p:nvGrpSpPr>
          <p:cNvPr id="77" name="Group 76" descr="Section Header Place holder and gold boundless bar">
            <a:extLst>
              <a:ext uri="{FF2B5EF4-FFF2-40B4-BE49-F238E27FC236}">
                <a16:creationId xmlns:a16="http://schemas.microsoft.com/office/drawing/2014/main" id="{FE81C31E-C4A1-D7A3-7548-7756B8CDE8EF}"/>
              </a:ext>
            </a:extLst>
          </p:cNvPr>
          <p:cNvGrpSpPr/>
          <p:nvPr/>
        </p:nvGrpSpPr>
        <p:grpSpPr>
          <a:xfrm>
            <a:off x="30175200" y="28803600"/>
            <a:ext cx="11925292" cy="954107"/>
            <a:chOff x="1692022" y="15511157"/>
            <a:chExt cx="6400800" cy="954107"/>
          </a:xfrm>
        </p:grpSpPr>
        <p:sp>
          <p:nvSpPr>
            <p:cNvPr id="80" name="TextBox 79" descr="Section Header and gold boundless bar">
              <a:extLst>
                <a:ext uri="{FF2B5EF4-FFF2-40B4-BE49-F238E27FC236}">
                  <a16:creationId xmlns:a16="http://schemas.microsoft.com/office/drawing/2014/main" id="{C1D1C71A-718C-F800-0CAC-9BB56D49E17F}"/>
                </a:ext>
              </a:extLst>
            </p:cNvPr>
            <p:cNvSpPr txBox="1"/>
            <p:nvPr/>
          </p:nvSpPr>
          <p:spPr>
            <a:xfrm>
              <a:off x="1692022" y="15511157"/>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ACKNOWLEDGEMENTS</a:t>
              </a:r>
            </a:p>
          </p:txBody>
        </p:sp>
        <p:pic>
          <p:nvPicPr>
            <p:cNvPr id="82" name="Picture 81" descr="Gold boundless bar">
              <a:extLst>
                <a:ext uri="{FF2B5EF4-FFF2-40B4-BE49-F238E27FC236}">
                  <a16:creationId xmlns:a16="http://schemas.microsoft.com/office/drawing/2014/main" id="{85B9E507-A44D-2F59-F267-C64A93A4B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102" y="16334117"/>
              <a:ext cx="1463040" cy="117936"/>
            </a:xfrm>
            <a:prstGeom prst="rect">
              <a:avLst/>
            </a:prstGeom>
          </p:spPr>
        </p:pic>
      </p:grpSp>
      <p:sp>
        <p:nvSpPr>
          <p:cNvPr id="83" name="TextBox 82">
            <a:extLst>
              <a:ext uri="{FF2B5EF4-FFF2-40B4-BE49-F238E27FC236}">
                <a16:creationId xmlns:a16="http://schemas.microsoft.com/office/drawing/2014/main" id="{5E7C0D9C-C8AC-5CB9-522E-64CF50E24298}"/>
              </a:ext>
            </a:extLst>
          </p:cNvPr>
          <p:cNvSpPr txBox="1"/>
          <p:nvPr/>
        </p:nvSpPr>
        <p:spPr>
          <a:xfrm>
            <a:off x="30175200" y="29809440"/>
            <a:ext cx="11887200" cy="1280160"/>
          </a:xfrm>
          <a:prstGeom prst="rect">
            <a:avLst/>
          </a:prstGeom>
          <a:noFill/>
        </p:spPr>
        <p:txBody>
          <a:bodyPr wrap="square" rtlCol="0">
            <a:spAutoFit/>
          </a:bodyPr>
          <a:lstStyle/>
          <a:p>
            <a:r>
              <a:rPr lang="en-US" sz="2000" kern="100" dirty="0">
                <a:latin typeface="Open Sans" panose="020B0606030504020204" pitchFamily="34" charset="0"/>
                <a:ea typeface="Open Sans" panose="020B0606030504020204" pitchFamily="34" charset="0"/>
                <a:cs typeface="Open Sans" panose="020B0606030504020204" pitchFamily="34" charset="0"/>
              </a:rPr>
              <a:t>The authors gratefully acknowledge the simulated dataset provided by Dr. Andy Chen, National Yang Ming Chiao Tung University, the opportunity to perform this research facilitated by Prof. Hsu and the UW course, PHYS 417: Neural Network Methods in Engineering and Physical Sciences, and A3D3 supported by the National Science Foundation under Cooperative Agreement OAC-2117997.</a:t>
            </a:r>
          </a:p>
        </p:txBody>
      </p:sp>
      <p:grpSp>
        <p:nvGrpSpPr>
          <p:cNvPr id="84" name="Group 83" descr="Section Header Place holder and gold boundless bar">
            <a:extLst>
              <a:ext uri="{FF2B5EF4-FFF2-40B4-BE49-F238E27FC236}">
                <a16:creationId xmlns:a16="http://schemas.microsoft.com/office/drawing/2014/main" id="{84360A48-A153-3E9A-7E49-8C9BCFDD3BA1}"/>
              </a:ext>
            </a:extLst>
          </p:cNvPr>
          <p:cNvGrpSpPr/>
          <p:nvPr/>
        </p:nvGrpSpPr>
        <p:grpSpPr>
          <a:xfrm>
            <a:off x="30118488" y="7132320"/>
            <a:ext cx="11925292" cy="954107"/>
            <a:chOff x="1675686" y="15504462"/>
            <a:chExt cx="6400800" cy="954107"/>
          </a:xfrm>
        </p:grpSpPr>
        <p:sp>
          <p:nvSpPr>
            <p:cNvPr id="85" name="TextBox 84" descr="Section Header and gold boundless bar">
              <a:extLst>
                <a:ext uri="{FF2B5EF4-FFF2-40B4-BE49-F238E27FC236}">
                  <a16:creationId xmlns:a16="http://schemas.microsoft.com/office/drawing/2014/main" id="{4D770ACC-AFC9-8A22-BFF2-DF630008D335}"/>
                </a:ext>
              </a:extLst>
            </p:cNvPr>
            <p:cNvSpPr txBox="1"/>
            <p:nvPr/>
          </p:nvSpPr>
          <p:spPr>
            <a:xfrm>
              <a:off x="1675686" y="15504462"/>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CONCLUSION</a:t>
              </a:r>
            </a:p>
          </p:txBody>
        </p:sp>
        <p:pic>
          <p:nvPicPr>
            <p:cNvPr id="86" name="Picture 85" descr="Gold boundless bar">
              <a:extLst>
                <a:ext uri="{FF2B5EF4-FFF2-40B4-BE49-F238E27FC236}">
                  <a16:creationId xmlns:a16="http://schemas.microsoft.com/office/drawing/2014/main" id="{09D29E15-2700-5C38-1BAD-26540DCC5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205" y="16327422"/>
              <a:ext cx="1463040" cy="117936"/>
            </a:xfrm>
            <a:prstGeom prst="rect">
              <a:avLst/>
            </a:prstGeom>
          </p:spPr>
        </p:pic>
      </p:grpSp>
      <p:sp>
        <p:nvSpPr>
          <p:cNvPr id="87" name="TextBox 86">
            <a:extLst>
              <a:ext uri="{FF2B5EF4-FFF2-40B4-BE49-F238E27FC236}">
                <a16:creationId xmlns:a16="http://schemas.microsoft.com/office/drawing/2014/main" id="{FEBEB2DB-4888-7056-CEA7-F64FC362D4B5}"/>
              </a:ext>
            </a:extLst>
          </p:cNvPr>
          <p:cNvSpPr txBox="1"/>
          <p:nvPr/>
        </p:nvSpPr>
        <p:spPr>
          <a:xfrm>
            <a:off x="30175200" y="8229600"/>
            <a:ext cx="11887200" cy="3108543"/>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Objective: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Analyzed the potential of CNNs for classifying gravitational wave strain data as background noise/glitches or transient sine-gaussian/binary black hole merger signals utilizing the GASF method. </a:t>
            </a: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Performance: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Exceeded the anticipated 85% accuracy by attaining an impressive testing accuracy of &gt; 97%, slightly less than FFT’s 99%.</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Further exploration: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Examining the efficacy of the GASF technique in GW detection by using a new dataset with SNR ~ 4 for analysis.</a:t>
            </a:r>
          </a:p>
        </p:txBody>
      </p:sp>
      <p:sp>
        <p:nvSpPr>
          <p:cNvPr id="93" name="TextBox 92">
            <a:extLst>
              <a:ext uri="{FF2B5EF4-FFF2-40B4-BE49-F238E27FC236}">
                <a16:creationId xmlns:a16="http://schemas.microsoft.com/office/drawing/2014/main" id="{93F421A0-5A89-FE08-EA92-E9A2E7053BAF}"/>
              </a:ext>
            </a:extLst>
          </p:cNvPr>
          <p:cNvSpPr txBox="1"/>
          <p:nvPr/>
        </p:nvSpPr>
        <p:spPr>
          <a:xfrm>
            <a:off x="1828800" y="27980640"/>
            <a:ext cx="11891021" cy="3108543"/>
          </a:xfrm>
          <a:prstGeom prst="rect">
            <a:avLst/>
          </a:prstGeom>
          <a:noFill/>
        </p:spPr>
        <p:txBody>
          <a:bodyPr wrap="square" rtlCol="0">
            <a:spAutoFit/>
          </a:bodyPr>
          <a:lstStyle/>
          <a:p>
            <a:pPr marL="342884" indent="-342884">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Definition: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Method for visualizing time series data in a two-dimensional image format.</a:t>
            </a:r>
          </a:p>
          <a:p>
            <a:pPr marL="342884" indent="-342884">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Conversion: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Converts time series into a symmetric matrix which represents the pairwise angles between points in the time series.</a:t>
            </a:r>
          </a:p>
          <a:p>
            <a:pPr marL="342884" indent="-342884">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Application: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Provides visual representation of complex temporal patterns which is useful for tasks like classification of time series data.</a:t>
            </a:r>
          </a:p>
        </p:txBody>
      </p:sp>
      <p:graphicFrame>
        <p:nvGraphicFramePr>
          <p:cNvPr id="96" name="Table 27">
            <a:extLst>
              <a:ext uri="{FF2B5EF4-FFF2-40B4-BE49-F238E27FC236}">
                <a16:creationId xmlns:a16="http://schemas.microsoft.com/office/drawing/2014/main" id="{65FEEE5A-4B51-E21E-BF1B-F0E094E47CE7}"/>
              </a:ext>
            </a:extLst>
          </p:cNvPr>
          <p:cNvGraphicFramePr>
            <a:graphicFrameLocks noGrp="1" noChangeAspect="1"/>
          </p:cNvGraphicFramePr>
          <p:nvPr>
            <p:extLst>
              <p:ext uri="{D42A27DB-BD31-4B8C-83A1-F6EECF244321}">
                <p14:modId xmlns:p14="http://schemas.microsoft.com/office/powerpoint/2010/main" val="1692246114"/>
              </p:ext>
            </p:extLst>
          </p:nvPr>
        </p:nvGraphicFramePr>
        <p:xfrm>
          <a:off x="31546800" y="20065426"/>
          <a:ext cx="9194013" cy="5830127"/>
        </p:xfrm>
        <a:graphic>
          <a:graphicData uri="http://schemas.openxmlformats.org/drawingml/2006/table">
            <a:tbl>
              <a:tblPr firstRow="1" bandRow="1">
                <a:tableStyleId>{2D5ABB26-0587-4C30-8999-92F81FD0307C}</a:tableStyleId>
              </a:tblPr>
              <a:tblGrid>
                <a:gridCol w="386144">
                  <a:extLst>
                    <a:ext uri="{9D8B030D-6E8A-4147-A177-3AD203B41FA5}">
                      <a16:colId xmlns:a16="http://schemas.microsoft.com/office/drawing/2014/main" val="4150575736"/>
                    </a:ext>
                  </a:extLst>
                </a:gridCol>
                <a:gridCol w="440744">
                  <a:extLst>
                    <a:ext uri="{9D8B030D-6E8A-4147-A177-3AD203B41FA5}">
                      <a16:colId xmlns:a16="http://schemas.microsoft.com/office/drawing/2014/main" val="430986693"/>
                    </a:ext>
                  </a:extLst>
                </a:gridCol>
                <a:gridCol w="1723802">
                  <a:extLst>
                    <a:ext uri="{9D8B030D-6E8A-4147-A177-3AD203B41FA5}">
                      <a16:colId xmlns:a16="http://schemas.microsoft.com/office/drawing/2014/main" val="2345576602"/>
                    </a:ext>
                  </a:extLst>
                </a:gridCol>
                <a:gridCol w="1259310">
                  <a:extLst>
                    <a:ext uri="{9D8B030D-6E8A-4147-A177-3AD203B41FA5}">
                      <a16:colId xmlns:a16="http://schemas.microsoft.com/office/drawing/2014/main" val="591402311"/>
                    </a:ext>
                  </a:extLst>
                </a:gridCol>
                <a:gridCol w="118407">
                  <a:extLst>
                    <a:ext uri="{9D8B030D-6E8A-4147-A177-3AD203B41FA5}">
                      <a16:colId xmlns:a16="http://schemas.microsoft.com/office/drawing/2014/main" val="3657104809"/>
                    </a:ext>
                  </a:extLst>
                </a:gridCol>
                <a:gridCol w="721890">
                  <a:extLst>
                    <a:ext uri="{9D8B030D-6E8A-4147-A177-3AD203B41FA5}">
                      <a16:colId xmlns:a16="http://schemas.microsoft.com/office/drawing/2014/main" val="197721786"/>
                    </a:ext>
                  </a:extLst>
                </a:gridCol>
                <a:gridCol w="381000">
                  <a:extLst>
                    <a:ext uri="{9D8B030D-6E8A-4147-A177-3AD203B41FA5}">
                      <a16:colId xmlns:a16="http://schemas.microsoft.com/office/drawing/2014/main" val="3894290972"/>
                    </a:ext>
                  </a:extLst>
                </a:gridCol>
                <a:gridCol w="457200">
                  <a:extLst>
                    <a:ext uri="{9D8B030D-6E8A-4147-A177-3AD203B41FA5}">
                      <a16:colId xmlns:a16="http://schemas.microsoft.com/office/drawing/2014/main" val="3521610786"/>
                    </a:ext>
                  </a:extLst>
                </a:gridCol>
                <a:gridCol w="1650561">
                  <a:extLst>
                    <a:ext uri="{9D8B030D-6E8A-4147-A177-3AD203B41FA5}">
                      <a16:colId xmlns:a16="http://schemas.microsoft.com/office/drawing/2014/main" val="2668802350"/>
                    </a:ext>
                  </a:extLst>
                </a:gridCol>
                <a:gridCol w="1167486">
                  <a:extLst>
                    <a:ext uri="{9D8B030D-6E8A-4147-A177-3AD203B41FA5}">
                      <a16:colId xmlns:a16="http://schemas.microsoft.com/office/drawing/2014/main" val="3241017649"/>
                    </a:ext>
                  </a:extLst>
                </a:gridCol>
                <a:gridCol w="193864">
                  <a:extLst>
                    <a:ext uri="{9D8B030D-6E8A-4147-A177-3AD203B41FA5}">
                      <a16:colId xmlns:a16="http://schemas.microsoft.com/office/drawing/2014/main" val="1895282132"/>
                    </a:ext>
                  </a:extLst>
                </a:gridCol>
                <a:gridCol w="693605">
                  <a:extLst>
                    <a:ext uri="{9D8B030D-6E8A-4147-A177-3AD203B41FA5}">
                      <a16:colId xmlns:a16="http://schemas.microsoft.com/office/drawing/2014/main" val="3947857462"/>
                    </a:ext>
                  </a:extLst>
                </a:gridCol>
              </a:tblGrid>
              <a:tr h="446698">
                <a:tc gridSpan="1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Confusion Matrix</a:t>
                      </a:r>
                    </a:p>
                  </a:txBody>
                  <a:tcPr marL="93007" marR="93007" marT="46504" marB="46504"/>
                </a:tc>
                <a:tc hMerge="1">
                  <a:txBody>
                    <a:bodyPr/>
                    <a:lstStyle/>
                    <a:p>
                      <a:endParaRPr lang="en-US"/>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rPr>
                        <a:t>Confusion Matrix</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0761208"/>
                  </a:ext>
                </a:extLst>
              </a:tr>
              <a:tr h="386936">
                <a:tc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endParaRPr lang="en-US"/>
                    </a:p>
                  </a:txBody>
                  <a:tcPr/>
                </a:tc>
                <a:tc gridSpan="2">
                  <a:txBody>
                    <a:bodyPr/>
                    <a:lstStyle/>
                    <a:p>
                      <a:pPr algn="ctr"/>
                      <a:r>
                        <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rPr>
                        <a:t>  GASF</a:t>
                      </a:r>
                    </a:p>
                  </a:txBody>
                  <a:tcPr marL="93007" marR="93007" marT="46504" marB="46504"/>
                </a:tc>
                <a:tc hMerge="1">
                  <a:txBody>
                    <a:bodyPr/>
                    <a:lstStyle/>
                    <a:p>
                      <a:pPr algn="ctr"/>
                      <a:r>
                        <a:rPr lang="en-US" sz="180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endPar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endParaRPr lang="en-US" dirty="0"/>
                    </a:p>
                  </a:txBody>
                  <a:tcPr marL="93007" marR="93007" marT="46504" marB="46504"/>
                </a:tc>
                <a:tc gridSpan="2">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pPr algn="ctr"/>
                      <a:endPar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algn="ctr"/>
                      <a:r>
                        <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rPr>
                        <a:t>  Spectrogram</a:t>
                      </a:r>
                    </a:p>
                  </a:txBody>
                  <a:tcPr marL="93007" marR="93007" marT="46504" marB="46504"/>
                </a:tc>
                <a:tc hMerge="1">
                  <a:txBody>
                    <a:bodyPr/>
                    <a:lstStyle/>
                    <a:p>
                      <a:pPr algn="ctr"/>
                      <a:endPar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endParaRPr lang="en-US" dirty="0"/>
                    </a:p>
                  </a:txBody>
                  <a:tcPr marL="93007" marR="93007" marT="46504" marB="46504"/>
                </a:tc>
                <a:extLst>
                  <a:ext uri="{0D108BD9-81ED-4DB2-BD59-A6C34878D82A}">
                    <a16:rowId xmlns:a16="http://schemas.microsoft.com/office/drawing/2014/main" val="1031923118"/>
                  </a:ext>
                </a:extLst>
              </a:tr>
              <a:tr h="1637495">
                <a:tc row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Truth</a:t>
                      </a:r>
                    </a:p>
                  </a:txBody>
                  <a:tcPr marL="93007" marR="93007" marT="46504" marB="46504" vert="vert270"/>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3007" marR="93007" marT="46504" marB="46504" vert="vert270"/>
                </a:tc>
                <a:tc rowSpan="2" gridSpan="4">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Truth</a:t>
                      </a:r>
                    </a:p>
                  </a:txBody>
                  <a:tcPr marL="93007" marR="93007" marT="46504" marB="46504" vert="vert270"/>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1431" marR="91431" marT="45715" marB="45715" vert="vert270"/>
                </a:tc>
                <a:tc rowSpan="2" gridSpan="4">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noFill/>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903985400"/>
                  </a:ext>
                </a:extLst>
              </a:tr>
              <a:tr h="1530082">
                <a:tc v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1431" marR="91431" marT="45715" marB="45715" vert="vert270"/>
                </a:tc>
                <a:tc gridSpan="4" vMerge="1">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noFill/>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noFill/>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3007" marR="93007" marT="46504" marB="46504" vert="vert270"/>
                </a:tc>
                <a:tc gridSpan="4" vMerge="1">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noFill/>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067763906"/>
                  </a:ext>
                </a:extLst>
              </a:tr>
              <a:tr h="386936">
                <a:tc rowSpan="2" gridSpan="2">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endParaRPr lang="en-US"/>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1431" marR="91431" marT="45715" marB="45715"/>
                </a:tc>
                <a:tc grid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1431" marR="91431" marT="45715" marB="45715"/>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tc>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tc rowSpan="2" gridSpan="2">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1431" marR="91431" marT="45715" marB="45715"/>
                </a:tc>
                <a:tc grid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1431" marR="91431" marT="45715" marB="45715"/>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tc>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extLst>
                  <a:ext uri="{0D108BD9-81ED-4DB2-BD59-A6C34878D82A}">
                    <a16:rowId xmlns:a16="http://schemas.microsoft.com/office/drawing/2014/main" val="229917688"/>
                  </a:ext>
                </a:extLst>
              </a:tr>
              <a:tr h="811686">
                <a:tc gridSpan="2" vMerge="1">
                  <a:txBody>
                    <a:bodyPr/>
                    <a:lstStyle/>
                    <a:p>
                      <a:endParaRPr lang="en-US"/>
                    </a:p>
                  </a:txBody>
                  <a:tcPr/>
                </a:tc>
                <a:tc hMerge="1" vMerge="1">
                  <a:txBody>
                    <a:bodyPr/>
                    <a:lstStyle/>
                    <a:p>
                      <a:endParaRPr lang="en-US"/>
                    </a:p>
                  </a:txBody>
                  <a:tcPr/>
                </a:tc>
                <a:tc gridSpan="3">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Predicted</a:t>
                      </a:r>
                    </a:p>
                  </a:txBody>
                  <a:tcPr marL="93007" marR="93007" marT="46504" marB="46504"/>
                </a:tc>
                <a:tc hMerge="1">
                  <a:txBody>
                    <a:bodyP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gridSpan="2" vMerge="1">
                  <a:txBody>
                    <a:bodyPr/>
                    <a:lstStyle/>
                    <a:p>
                      <a:endParaRPr lang="en-US"/>
                    </a:p>
                  </a:txBody>
                  <a:tcPr/>
                </a:tc>
                <a:tc hMerge="1" vMerge="1">
                  <a:txBody>
                    <a:bodyPr/>
                    <a:lstStyle/>
                    <a:p>
                      <a:endParaRPr lang="en-US"/>
                    </a:p>
                  </a:txBody>
                  <a:tcPr/>
                </a:tc>
                <a:tc gridSpan="3">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Predicted</a:t>
                      </a:r>
                    </a:p>
                  </a:txBody>
                  <a:tcPr marL="93007" marR="93007" marT="46504" marB="46504"/>
                </a:tc>
                <a:tc hMerge="1">
                  <a:txBody>
                    <a:bodyP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extLst>
                  <a:ext uri="{0D108BD9-81ED-4DB2-BD59-A6C34878D82A}">
                    <a16:rowId xmlns:a16="http://schemas.microsoft.com/office/drawing/2014/main" val="3340978695"/>
                  </a:ext>
                </a:extLst>
              </a:tr>
            </a:tbl>
          </a:graphicData>
        </a:graphic>
      </p:graphicFrame>
      <p:pic>
        <p:nvPicPr>
          <p:cNvPr id="113" name="Picture 112" descr="A blue squares with white text&#10;&#10;Description automatically generated">
            <a:extLst>
              <a:ext uri="{FF2B5EF4-FFF2-40B4-BE49-F238E27FC236}">
                <a16:creationId xmlns:a16="http://schemas.microsoft.com/office/drawing/2014/main" id="{4F3E049F-6E77-17AC-7BEE-7FDECDE80DC2}"/>
              </a:ext>
            </a:extLst>
          </p:cNvPr>
          <p:cNvPicPr>
            <a:picLocks noChangeAspect="1"/>
          </p:cNvPicPr>
          <p:nvPr/>
        </p:nvPicPr>
        <p:blipFill>
          <a:blip r:embed="rId8"/>
          <a:stretch>
            <a:fillRect/>
          </a:stretch>
        </p:blipFill>
        <p:spPr>
          <a:xfrm>
            <a:off x="37033200" y="20939760"/>
            <a:ext cx="3657600" cy="3153380"/>
          </a:xfrm>
          <a:prstGeom prst="rect">
            <a:avLst/>
          </a:prstGeom>
        </p:spPr>
      </p:pic>
      <p:pic>
        <p:nvPicPr>
          <p:cNvPr id="1043" name="Picture 1042" descr="A blue squares with white text&#10;&#10;Description automatically generated">
            <a:extLst>
              <a:ext uri="{FF2B5EF4-FFF2-40B4-BE49-F238E27FC236}">
                <a16:creationId xmlns:a16="http://schemas.microsoft.com/office/drawing/2014/main" id="{7C3F110F-0504-0680-5900-B86F81456003}"/>
              </a:ext>
            </a:extLst>
          </p:cNvPr>
          <p:cNvPicPr>
            <a:picLocks noChangeAspect="1"/>
          </p:cNvPicPr>
          <p:nvPr/>
        </p:nvPicPr>
        <p:blipFill>
          <a:blip r:embed="rId9"/>
          <a:stretch>
            <a:fillRect/>
          </a:stretch>
        </p:blipFill>
        <p:spPr>
          <a:xfrm>
            <a:off x="32461200" y="20941277"/>
            <a:ext cx="3657600" cy="3138507"/>
          </a:xfrm>
          <a:prstGeom prst="rect">
            <a:avLst/>
          </a:prstGeom>
        </p:spPr>
      </p:pic>
      <p:pic>
        <p:nvPicPr>
          <p:cNvPr id="1051" name="Picture 1050">
            <a:extLst>
              <a:ext uri="{FF2B5EF4-FFF2-40B4-BE49-F238E27FC236}">
                <a16:creationId xmlns:a16="http://schemas.microsoft.com/office/drawing/2014/main" id="{89F8DBCE-6FA9-2186-DE83-C34DCE91702B}"/>
              </a:ext>
            </a:extLst>
          </p:cNvPr>
          <p:cNvPicPr>
            <a:picLocks noChangeAspect="1"/>
          </p:cNvPicPr>
          <p:nvPr/>
        </p:nvPicPr>
        <p:blipFill>
          <a:blip r:embed="rId10"/>
          <a:srcRect/>
          <a:stretch/>
        </p:blipFill>
        <p:spPr>
          <a:xfrm>
            <a:off x="23042880" y="13898880"/>
            <a:ext cx="4572000" cy="4572000"/>
          </a:xfrm>
          <a:prstGeom prst="rect">
            <a:avLst/>
          </a:prstGeom>
        </p:spPr>
      </p:pic>
      <p:pic>
        <p:nvPicPr>
          <p:cNvPr id="1053" name="Picture 1052" descr="A screenshot of a graph&#10;&#10;Description automatically generated">
            <a:extLst>
              <a:ext uri="{FF2B5EF4-FFF2-40B4-BE49-F238E27FC236}">
                <a16:creationId xmlns:a16="http://schemas.microsoft.com/office/drawing/2014/main" id="{BA20D83E-BB12-54FB-4C4E-EA3504C841C8}"/>
              </a:ext>
            </a:extLst>
          </p:cNvPr>
          <p:cNvPicPr>
            <a:picLocks noChangeAspect="1"/>
          </p:cNvPicPr>
          <p:nvPr/>
        </p:nvPicPr>
        <p:blipFill>
          <a:blip r:embed="rId11"/>
          <a:stretch>
            <a:fillRect/>
          </a:stretch>
        </p:blipFill>
        <p:spPr>
          <a:xfrm>
            <a:off x="16642080" y="20299680"/>
            <a:ext cx="4572000" cy="4572000"/>
          </a:xfrm>
          <a:prstGeom prst="rect">
            <a:avLst/>
          </a:prstGeom>
        </p:spPr>
      </p:pic>
      <p:pic>
        <p:nvPicPr>
          <p:cNvPr id="1055" name="Picture 1054" descr="A screenshot of a graph&#10;&#10;Description automatically generated">
            <a:extLst>
              <a:ext uri="{FF2B5EF4-FFF2-40B4-BE49-F238E27FC236}">
                <a16:creationId xmlns:a16="http://schemas.microsoft.com/office/drawing/2014/main" id="{DC83E098-BF65-482C-B06F-8A2AEF005A76}"/>
              </a:ext>
            </a:extLst>
          </p:cNvPr>
          <p:cNvPicPr>
            <a:picLocks noChangeAspect="1"/>
          </p:cNvPicPr>
          <p:nvPr/>
        </p:nvPicPr>
        <p:blipFill>
          <a:blip r:embed="rId12"/>
          <a:stretch>
            <a:fillRect/>
          </a:stretch>
        </p:blipFill>
        <p:spPr>
          <a:xfrm>
            <a:off x="23042879" y="20299679"/>
            <a:ext cx="4572000" cy="4572000"/>
          </a:xfrm>
          <a:prstGeom prst="rect">
            <a:avLst/>
          </a:prstGeom>
        </p:spPr>
      </p:pic>
      <p:grpSp>
        <p:nvGrpSpPr>
          <p:cNvPr id="5" name="Group 4" descr="Section Header Place holder and gold boundless bar">
            <a:extLst>
              <a:ext uri="{FF2B5EF4-FFF2-40B4-BE49-F238E27FC236}">
                <a16:creationId xmlns:a16="http://schemas.microsoft.com/office/drawing/2014/main" id="{D902AD7B-3D53-5101-07E7-B798794990B2}"/>
              </a:ext>
            </a:extLst>
          </p:cNvPr>
          <p:cNvGrpSpPr/>
          <p:nvPr/>
        </p:nvGrpSpPr>
        <p:grpSpPr>
          <a:xfrm>
            <a:off x="1828800" y="25968960"/>
            <a:ext cx="11789627" cy="1853611"/>
            <a:chOff x="1014879" y="14312520"/>
            <a:chExt cx="6400800" cy="1880466"/>
          </a:xfrm>
        </p:grpSpPr>
        <p:sp>
          <p:nvSpPr>
            <p:cNvPr id="8" name="TextBox 7" descr="Section Header and gold boundless bar">
              <a:extLst>
                <a:ext uri="{FF2B5EF4-FFF2-40B4-BE49-F238E27FC236}">
                  <a16:creationId xmlns:a16="http://schemas.microsoft.com/office/drawing/2014/main" id="{A164A9C5-DDF2-CBD2-FC4C-32FDC51AD052}"/>
                </a:ext>
              </a:extLst>
            </p:cNvPr>
            <p:cNvSpPr txBox="1"/>
            <p:nvPr/>
          </p:nvSpPr>
          <p:spPr>
            <a:xfrm>
              <a:off x="1014879" y="14312520"/>
              <a:ext cx="6400800" cy="1855296"/>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GRAMIAN ANGULAR SUMMATION FIELDS (GASF)</a:t>
              </a:r>
            </a:p>
          </p:txBody>
        </p:sp>
        <p:pic>
          <p:nvPicPr>
            <p:cNvPr id="9" name="Picture 8" descr="Gold boundless bar">
              <a:extLst>
                <a:ext uri="{FF2B5EF4-FFF2-40B4-BE49-F238E27FC236}">
                  <a16:creationId xmlns:a16="http://schemas.microsoft.com/office/drawing/2014/main" id="{E8C065D2-EBAF-ED0F-C836-57E4F2F77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3" y="16075050"/>
              <a:ext cx="1463040" cy="117936"/>
            </a:xfrm>
            <a:prstGeom prst="rect">
              <a:avLst/>
            </a:prstGeom>
          </p:spPr>
        </p:pic>
      </p:grpSp>
      <p:sp>
        <p:nvSpPr>
          <p:cNvPr id="10" name="TextBox 9">
            <a:extLst>
              <a:ext uri="{FF2B5EF4-FFF2-40B4-BE49-F238E27FC236}">
                <a16:creationId xmlns:a16="http://schemas.microsoft.com/office/drawing/2014/main" id="{D47D8DA4-9FF2-78C0-566C-443EC7200F22}"/>
              </a:ext>
            </a:extLst>
          </p:cNvPr>
          <p:cNvSpPr txBox="1"/>
          <p:nvPr/>
        </p:nvSpPr>
        <p:spPr>
          <a:xfrm>
            <a:off x="30175200" y="24963120"/>
            <a:ext cx="11887200" cy="707886"/>
          </a:xfrm>
          <a:prstGeom prst="rect">
            <a:avLst/>
          </a:prstGeom>
          <a:noFill/>
        </p:spPr>
        <p:txBody>
          <a:bodyPr wrap="square" rtlCol="0">
            <a:spAutoFit/>
          </a:bodyPr>
          <a:lstStyle/>
          <a:p>
            <a:pPr algn="ctr"/>
            <a:r>
              <a:rPr lang="en-US" sz="2000" i="1" dirty="0">
                <a:solidFill>
                  <a:srgbClr val="33006F"/>
                </a:solidFill>
                <a:latin typeface="Open Sans" charset="0"/>
                <a:ea typeface="Open Sans" charset="0"/>
                <a:cs typeface="Open Sans" charset="0"/>
              </a:rPr>
              <a:t>The confusion matrix for the GASF method </a:t>
            </a:r>
            <a:r>
              <a:rPr lang="en-US" sz="2000" b="1" i="1" dirty="0">
                <a:solidFill>
                  <a:srgbClr val="33006F"/>
                </a:solidFill>
                <a:latin typeface="Open Sans" charset="0"/>
                <a:ea typeface="Open Sans" charset="0"/>
                <a:cs typeface="Open Sans" charset="0"/>
              </a:rPr>
              <a:t>(left) </a:t>
            </a:r>
            <a:r>
              <a:rPr lang="en-US" sz="2000" i="1" dirty="0">
                <a:solidFill>
                  <a:srgbClr val="33006F"/>
                </a:solidFill>
                <a:latin typeface="Open Sans" charset="0"/>
                <a:ea typeface="Open Sans" charset="0"/>
                <a:cs typeface="Open Sans" charset="0"/>
              </a:rPr>
              <a:t>compared with the confusion matrix for the FFT spectrogram </a:t>
            </a:r>
            <a:r>
              <a:rPr lang="en-US" sz="2000" b="1" i="1" dirty="0">
                <a:solidFill>
                  <a:srgbClr val="33006F"/>
                </a:solidFill>
                <a:latin typeface="Open Sans" charset="0"/>
                <a:ea typeface="Open Sans" charset="0"/>
                <a:cs typeface="Open Sans" charset="0"/>
              </a:rPr>
              <a:t>(right)</a:t>
            </a:r>
            <a:r>
              <a:rPr lang="en-US" sz="2000" dirty="0">
                <a:solidFill>
                  <a:srgbClr val="33006F"/>
                </a:solidFill>
                <a:latin typeface="Open Sans" charset="0"/>
                <a:ea typeface="Open Sans" charset="0"/>
                <a:cs typeface="Open Sans" charset="0"/>
              </a:rPr>
              <a:t>.</a:t>
            </a:r>
            <a:endParaRPr lang="en-US" sz="2000" b="1" i="1" dirty="0">
              <a:solidFill>
                <a:srgbClr val="33006F"/>
              </a:solidFill>
              <a:latin typeface="Open Sans" charset="0"/>
              <a:ea typeface="Open Sans" charset="0"/>
              <a:cs typeface="Open Sans" charset="0"/>
            </a:endParaRPr>
          </a:p>
        </p:txBody>
      </p:sp>
      <p:sp>
        <p:nvSpPr>
          <p:cNvPr id="13" name="TextBox 12">
            <a:extLst>
              <a:ext uri="{FF2B5EF4-FFF2-40B4-BE49-F238E27FC236}">
                <a16:creationId xmlns:a16="http://schemas.microsoft.com/office/drawing/2014/main" id="{606A2F42-AFF9-74D7-45E6-199F5605B668}"/>
              </a:ext>
            </a:extLst>
          </p:cNvPr>
          <p:cNvSpPr txBox="1"/>
          <p:nvPr/>
        </p:nvSpPr>
        <p:spPr>
          <a:xfrm>
            <a:off x="32872680" y="15092530"/>
            <a:ext cx="6858000" cy="400110"/>
          </a:xfrm>
          <a:prstGeom prst="rect">
            <a:avLst/>
          </a:prstGeom>
          <a:noFill/>
        </p:spPr>
        <p:txBody>
          <a:bodyPr wrap="square" rtlCol="0">
            <a:spAutoFit/>
          </a:bodyPr>
          <a:lstStyle/>
          <a:p>
            <a:pPr algn="ct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Iterations</a:t>
            </a: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Picture 15" descr="A logo with text overlay&#10;&#10;Description automatically generated">
            <a:extLst>
              <a:ext uri="{FF2B5EF4-FFF2-40B4-BE49-F238E27FC236}">
                <a16:creationId xmlns:a16="http://schemas.microsoft.com/office/drawing/2014/main" id="{8CA71EE3-AD35-1335-01BF-5F5734F669CE}"/>
              </a:ext>
            </a:extLst>
          </p:cNvPr>
          <p:cNvPicPr>
            <a:picLocks noChangeAspect="1"/>
          </p:cNvPicPr>
          <p:nvPr/>
        </p:nvPicPr>
        <p:blipFill rotWithShape="1">
          <a:blip r:embed="rId13"/>
          <a:srcRect t="26064" b="26064"/>
          <a:stretch/>
        </p:blipFill>
        <p:spPr>
          <a:xfrm>
            <a:off x="33467040" y="3200400"/>
            <a:ext cx="8595360" cy="2286000"/>
          </a:xfrm>
          <a:prstGeom prst="rect">
            <a:avLst/>
          </a:prstGeom>
        </p:spPr>
      </p:pic>
    </p:spTree>
    <p:extLst>
      <p:ext uri="{BB962C8B-B14F-4D97-AF65-F5344CB8AC3E}">
        <p14:creationId xmlns:p14="http://schemas.microsoft.com/office/powerpoint/2010/main" val="1293170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9587</TotalTime>
  <Words>934</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 New</vt:lpstr>
      <vt:lpstr>Encode Sans Normal Black</vt:lpstr>
      <vt:lpstr>Open Sans</vt:lpstr>
      <vt:lpstr>Office Theme</vt:lpstr>
      <vt:lpstr>Unraveling Gravitational Ripples:  Neural Network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Brown</dc:creator>
  <cp:lastModifiedBy>Daniel Fredin</cp:lastModifiedBy>
  <cp:revision>166</cp:revision>
  <dcterms:created xsi:type="dcterms:W3CDTF">2018-02-07T04:27:03Z</dcterms:created>
  <dcterms:modified xsi:type="dcterms:W3CDTF">2023-07-09T18:40:53Z</dcterms:modified>
</cp:coreProperties>
</file>