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21945600" cy="32918400"/>
  <p:notesSz cx="6858000" cy="9144000"/>
  <p:defaultTextStyle>
    <a:defPPr>
      <a:defRPr lang="en-US"/>
    </a:defPPr>
    <a:lvl1pPr marL="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1pPr>
    <a:lvl2pPr marL="131673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2pPr>
    <a:lvl3pPr marL="263347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3pPr>
    <a:lvl4pPr marL="395020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4pPr>
    <a:lvl5pPr marL="5266944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5pPr>
    <a:lvl6pPr marL="6583680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6pPr>
    <a:lvl7pPr marL="7900416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7pPr>
    <a:lvl8pPr marL="9217152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8pPr>
    <a:lvl9pPr marL="10533888" algn="l" defTabSz="2633472" rtl="0" eaLnBrk="1" latinLnBrk="0" hangingPunct="1">
      <a:defRPr sz="518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64" userDrawn="1">
          <p15:clr>
            <a:srgbClr val="A4A3A4"/>
          </p15:clr>
        </p15:guide>
        <p15:guide id="2" pos="864" userDrawn="1">
          <p15:clr>
            <a:srgbClr val="A4A3A4"/>
          </p15:clr>
        </p15:guide>
        <p15:guide id="3" pos="12936" userDrawn="1">
          <p15:clr>
            <a:srgbClr val="A4A3A4"/>
          </p15:clr>
        </p15:guide>
        <p15:guide id="4" orient="horz" pos="19872" userDrawn="1">
          <p15:clr>
            <a:srgbClr val="A4A3A4"/>
          </p15:clr>
        </p15:guide>
        <p15:guide id="5" pos="4488" userDrawn="1">
          <p15:clr>
            <a:srgbClr val="A4A3A4"/>
          </p15:clr>
        </p15:guide>
        <p15:guide id="6" pos="5088" userDrawn="1">
          <p15:clr>
            <a:srgbClr val="A4A3A4"/>
          </p15:clr>
        </p15:guide>
        <p15:guide id="7" pos="7200" userDrawn="1">
          <p15:clr>
            <a:srgbClr val="A4A3A4"/>
          </p15:clr>
        </p15:guide>
        <p15:guide id="8" pos="6624" userDrawn="1">
          <p15:clr>
            <a:srgbClr val="A4A3A4"/>
          </p15:clr>
        </p15:guide>
        <p15:guide id="9" pos="8736" userDrawn="1">
          <p15:clr>
            <a:srgbClr val="A4A3A4"/>
          </p15:clr>
        </p15:guide>
        <p15:guide id="10" pos="931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006F"/>
    <a:srgbClr val="000000"/>
    <a:srgbClr val="E8D3A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761" autoAdjust="0"/>
    <p:restoredTop sz="94341" autoAdjust="0"/>
  </p:normalViewPr>
  <p:slideViewPr>
    <p:cSldViewPr snapToGrid="0" snapToObjects="1" showGuides="1">
      <p:cViewPr>
        <p:scale>
          <a:sx n="50" d="100"/>
          <a:sy n="50" d="100"/>
        </p:scale>
        <p:origin x="3186" y="-2832"/>
      </p:cViewPr>
      <p:guideLst>
        <p:guide orient="horz" pos="864"/>
        <p:guide pos="864"/>
        <p:guide pos="12936"/>
        <p:guide orient="horz" pos="19872"/>
        <p:guide pos="4488"/>
        <p:guide pos="5088"/>
        <p:guide pos="7200"/>
        <p:guide pos="6624"/>
        <p:guide pos="8736"/>
        <p:guide pos="9312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679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5387342"/>
            <a:ext cx="18653760" cy="11460480"/>
          </a:xfrm>
        </p:spPr>
        <p:txBody>
          <a:bodyPr anchor="b"/>
          <a:lstStyle>
            <a:lvl1pPr algn="ctr"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200" y="17289782"/>
            <a:ext cx="16459200" cy="7947658"/>
          </a:xfrm>
        </p:spPr>
        <p:txBody>
          <a:bodyPr/>
          <a:lstStyle>
            <a:lvl1pPr marL="0" indent="0" algn="ctr">
              <a:buNone/>
              <a:defRPr sz="5760"/>
            </a:lvl1pPr>
            <a:lvl2pPr marL="1097280" indent="0" algn="ctr">
              <a:buNone/>
              <a:defRPr sz="4800"/>
            </a:lvl2pPr>
            <a:lvl3pPr marL="2194560" indent="0" algn="ctr">
              <a:buNone/>
              <a:defRPr sz="4320"/>
            </a:lvl3pPr>
            <a:lvl4pPr marL="3291840" indent="0" algn="ctr">
              <a:buNone/>
              <a:defRPr sz="3840"/>
            </a:lvl4pPr>
            <a:lvl5pPr marL="4389120" indent="0" algn="ctr">
              <a:buNone/>
              <a:defRPr sz="3840"/>
            </a:lvl5pPr>
            <a:lvl6pPr marL="5486400" indent="0" algn="ctr">
              <a:buNone/>
              <a:defRPr sz="3840"/>
            </a:lvl6pPr>
            <a:lvl7pPr marL="6583680" indent="0" algn="ctr">
              <a:buNone/>
              <a:defRPr sz="3840"/>
            </a:lvl7pPr>
            <a:lvl8pPr marL="7680960" indent="0" algn="ctr">
              <a:buNone/>
              <a:defRPr sz="3840"/>
            </a:lvl8pPr>
            <a:lvl9pPr marL="8778240" indent="0" algn="ctr">
              <a:buNone/>
              <a:defRPr sz="38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704821" y="1752600"/>
            <a:ext cx="473202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08761" y="1752600"/>
            <a:ext cx="1392174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97331" y="8206749"/>
            <a:ext cx="18928080" cy="13693138"/>
          </a:xfrm>
        </p:spPr>
        <p:txBody>
          <a:bodyPr anchor="b"/>
          <a:lstStyle>
            <a:lvl1pPr>
              <a:defRPr sz="1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97331" y="22029429"/>
            <a:ext cx="18928080" cy="7200898"/>
          </a:xfrm>
        </p:spPr>
        <p:txBody>
          <a:bodyPr/>
          <a:lstStyle>
            <a:lvl1pPr marL="0" indent="0">
              <a:buNone/>
              <a:defRPr sz="5760">
                <a:solidFill>
                  <a:schemeClr val="tx1"/>
                </a:solidFill>
              </a:defRPr>
            </a:lvl1pPr>
            <a:lvl2pPr marL="109728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2pPr>
            <a:lvl3pPr marL="2194560" indent="0">
              <a:buNone/>
              <a:defRPr sz="4320">
                <a:solidFill>
                  <a:schemeClr val="tx1">
                    <a:tint val="75000"/>
                  </a:schemeClr>
                </a:solidFill>
              </a:defRPr>
            </a:lvl3pPr>
            <a:lvl4pPr marL="32918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4pPr>
            <a:lvl5pPr marL="438912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5pPr>
            <a:lvl6pPr marL="548640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6pPr>
            <a:lvl7pPr marL="658368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7pPr>
            <a:lvl8pPr marL="768096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8pPr>
            <a:lvl9pPr marL="8778240" indent="0">
              <a:buNone/>
              <a:defRPr sz="3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87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09960" y="8763000"/>
            <a:ext cx="932688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8" y="1752607"/>
            <a:ext cx="1892808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621" y="8069582"/>
            <a:ext cx="9284016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11621" y="12024360"/>
            <a:ext cx="9284016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09961" y="8069582"/>
            <a:ext cx="9329738" cy="3954778"/>
          </a:xfrm>
        </p:spPr>
        <p:txBody>
          <a:bodyPr anchor="b"/>
          <a:lstStyle>
            <a:lvl1pPr marL="0" indent="0">
              <a:buNone/>
              <a:defRPr sz="5760" b="1"/>
            </a:lvl1pPr>
            <a:lvl2pPr marL="1097280" indent="0">
              <a:buNone/>
              <a:defRPr sz="4800" b="1"/>
            </a:lvl2pPr>
            <a:lvl3pPr marL="2194560" indent="0">
              <a:buNone/>
              <a:defRPr sz="4320" b="1"/>
            </a:lvl3pPr>
            <a:lvl4pPr marL="3291840" indent="0">
              <a:buNone/>
              <a:defRPr sz="3840" b="1"/>
            </a:lvl4pPr>
            <a:lvl5pPr marL="4389120" indent="0">
              <a:buNone/>
              <a:defRPr sz="3840" b="1"/>
            </a:lvl5pPr>
            <a:lvl6pPr marL="5486400" indent="0">
              <a:buNone/>
              <a:defRPr sz="3840" b="1"/>
            </a:lvl6pPr>
            <a:lvl7pPr marL="6583680" indent="0">
              <a:buNone/>
              <a:defRPr sz="3840" b="1"/>
            </a:lvl7pPr>
            <a:lvl8pPr marL="7680960" indent="0">
              <a:buNone/>
              <a:defRPr sz="3840" b="1"/>
            </a:lvl8pPr>
            <a:lvl9pPr marL="8778240" indent="0">
              <a:buNone/>
              <a:defRPr sz="38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09961" y="12024360"/>
            <a:ext cx="9329738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29738" y="4739647"/>
            <a:ext cx="11109960" cy="23393400"/>
          </a:xfrm>
        </p:spPr>
        <p:txBody>
          <a:bodyPr/>
          <a:lstStyle>
            <a:lvl1pPr>
              <a:defRPr sz="7680"/>
            </a:lvl1pPr>
            <a:lvl2pPr>
              <a:defRPr sz="6720"/>
            </a:lvl2pPr>
            <a:lvl3pPr>
              <a:defRPr sz="576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619" y="2194560"/>
            <a:ext cx="7078027" cy="7680960"/>
          </a:xfrm>
        </p:spPr>
        <p:txBody>
          <a:bodyPr anchor="b"/>
          <a:lstStyle>
            <a:lvl1pPr>
              <a:defRPr sz="76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329738" y="4739647"/>
            <a:ext cx="11109960" cy="23393400"/>
          </a:xfrm>
        </p:spPr>
        <p:txBody>
          <a:bodyPr anchor="t"/>
          <a:lstStyle>
            <a:lvl1pPr marL="0" indent="0">
              <a:buNone/>
              <a:defRPr sz="7680"/>
            </a:lvl1pPr>
            <a:lvl2pPr marL="1097280" indent="0">
              <a:buNone/>
              <a:defRPr sz="6720"/>
            </a:lvl2pPr>
            <a:lvl3pPr marL="2194560" indent="0">
              <a:buNone/>
              <a:defRPr sz="5760"/>
            </a:lvl3pPr>
            <a:lvl4pPr marL="3291840" indent="0">
              <a:buNone/>
              <a:defRPr sz="4800"/>
            </a:lvl4pPr>
            <a:lvl5pPr marL="4389120" indent="0">
              <a:buNone/>
              <a:defRPr sz="4800"/>
            </a:lvl5pPr>
            <a:lvl6pPr marL="5486400" indent="0">
              <a:buNone/>
              <a:defRPr sz="4800"/>
            </a:lvl6pPr>
            <a:lvl7pPr marL="6583680" indent="0">
              <a:buNone/>
              <a:defRPr sz="4800"/>
            </a:lvl7pPr>
            <a:lvl8pPr marL="7680960" indent="0">
              <a:buNone/>
              <a:defRPr sz="4800"/>
            </a:lvl8pPr>
            <a:lvl9pPr marL="8778240" indent="0">
              <a:buNone/>
              <a:defRPr sz="48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11619" y="9875520"/>
            <a:ext cx="7078027" cy="18295622"/>
          </a:xfrm>
        </p:spPr>
        <p:txBody>
          <a:bodyPr/>
          <a:lstStyle>
            <a:lvl1pPr marL="0" indent="0">
              <a:buNone/>
              <a:defRPr sz="3840"/>
            </a:lvl1pPr>
            <a:lvl2pPr marL="1097280" indent="0">
              <a:buNone/>
              <a:defRPr sz="3360"/>
            </a:lvl2pPr>
            <a:lvl3pPr marL="2194560" indent="0">
              <a:buNone/>
              <a:defRPr sz="2880"/>
            </a:lvl3pPr>
            <a:lvl4pPr marL="3291840" indent="0">
              <a:buNone/>
              <a:defRPr sz="2400"/>
            </a:lvl4pPr>
            <a:lvl5pPr marL="4389120" indent="0">
              <a:buNone/>
              <a:defRPr sz="2400"/>
            </a:lvl5pPr>
            <a:lvl6pPr marL="5486400" indent="0">
              <a:buNone/>
              <a:defRPr sz="2400"/>
            </a:lvl6pPr>
            <a:lvl7pPr marL="6583680" indent="0">
              <a:buNone/>
              <a:defRPr sz="2400"/>
            </a:lvl7pPr>
            <a:lvl8pPr marL="7680960" indent="0">
              <a:buNone/>
              <a:defRPr sz="2400"/>
            </a:lvl8pPr>
            <a:lvl9pPr marL="8778240" indent="0">
              <a:buNone/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08760" y="1752607"/>
            <a:ext cx="1892808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08760" y="8763000"/>
            <a:ext cx="1892808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0876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1444-C34C-AD43-8DDF-A21EF4E7181D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269480" y="30510487"/>
            <a:ext cx="740664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499080" y="30510487"/>
            <a:ext cx="493776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40C05-6F4A-EE41-87D7-FF4C0A1384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109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94560" rtl="0" eaLnBrk="1" latinLnBrk="0" hangingPunct="1">
        <a:lnSpc>
          <a:spcPct val="90000"/>
        </a:lnSpc>
        <a:spcBef>
          <a:spcPct val="0"/>
        </a:spcBef>
        <a:buNone/>
        <a:defRPr sz="105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8640" indent="-548640" algn="l" defTabSz="219456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672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8404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93776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603504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713232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822960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9326880" indent="-548640" algn="l" defTabSz="219456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1pPr>
      <a:lvl2pPr marL="10972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2pPr>
      <a:lvl3pPr marL="21945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3pPr>
      <a:lvl4pPr marL="32918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4pPr>
      <a:lvl5pPr marL="438912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5pPr>
      <a:lvl6pPr marL="548640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6pPr>
      <a:lvl7pPr marL="658368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7pPr>
      <a:lvl8pPr marL="768096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8pPr>
      <a:lvl9pPr marL="8778240" algn="l" defTabSz="2194560" rtl="0" eaLnBrk="1" latinLnBrk="0" hangingPunct="1">
        <a:defRPr sz="43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 descr="Purple Header Bar"/>
          <p:cNvSpPr/>
          <p:nvPr/>
        </p:nvSpPr>
        <p:spPr>
          <a:xfrm>
            <a:off x="45720" y="45720"/>
            <a:ext cx="21854160" cy="6583680"/>
          </a:xfrm>
          <a:prstGeom prst="rect">
            <a:avLst/>
          </a:prstGeom>
          <a:solidFill>
            <a:srgbClr val="33006F"/>
          </a:solidFill>
          <a:ln w="91440">
            <a:solidFill>
              <a:srgbClr val="E8D3A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5" name="Picture 4" descr="Gold Boundless Bar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4663440"/>
            <a:ext cx="5029200" cy="950976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1280160" y="1828800"/>
            <a:ext cx="19202400" cy="3206858"/>
          </a:xfrm>
        </p:spPr>
        <p:txBody>
          <a:bodyPr anchor="b">
            <a:no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UNRAVELING GRAVITATIONAL RIPPLES:  NEURAL NETWORK CLASSIFICATION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350240" y="731520"/>
            <a:ext cx="73152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Daniel Fredin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, Cole Welch</a:t>
            </a:r>
            <a:r>
              <a:rPr lang="en-US" sz="3000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</a:p>
          <a:p>
            <a:pPr algn="r"/>
            <a:r>
              <a:rPr lang="en-US" sz="2400" i="1" baseline="30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1</a:t>
            </a:r>
            <a:r>
              <a:rPr lang="en-US" sz="24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Department of Physics, University of Washington</a:t>
            </a: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cxnSp>
        <p:nvCxnSpPr>
          <p:cNvPr id="11" name="Straight Connector 10" descr="Gold column divider rule line"/>
          <p:cNvCxnSpPr/>
          <p:nvPr/>
        </p:nvCxnSpPr>
        <p:spPr>
          <a:xfrm>
            <a:off x="7315200" y="7315200"/>
            <a:ext cx="0" cy="24871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descr="Gold column divider rule line"/>
          <p:cNvCxnSpPr/>
          <p:nvPr/>
        </p:nvCxnSpPr>
        <p:spPr>
          <a:xfrm>
            <a:off x="14630400" y="7315200"/>
            <a:ext cx="0" cy="248716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 descr="Section Header Place holder and gold boundless bar"/>
          <p:cNvGrpSpPr/>
          <p:nvPr/>
        </p:nvGrpSpPr>
        <p:grpSpPr>
          <a:xfrm>
            <a:off x="15087599" y="7315200"/>
            <a:ext cx="6400800" cy="940896"/>
            <a:chOff x="1659587" y="15466797"/>
            <a:chExt cx="6400800" cy="940896"/>
          </a:xfrm>
        </p:grpSpPr>
        <p:sp>
          <p:nvSpPr>
            <p:cNvPr id="24" name="TextBox 23" descr="Section Header and gold boundless bar"/>
            <p:cNvSpPr txBox="1"/>
            <p:nvPr/>
          </p:nvSpPr>
          <p:spPr>
            <a:xfrm>
              <a:off x="1659587" y="15466797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RESULTS</a:t>
              </a:r>
            </a:p>
          </p:txBody>
        </p:sp>
        <p:pic>
          <p:nvPicPr>
            <p:cNvPr id="25" name="Picture 24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51028" y="16289757"/>
              <a:ext cx="1463040" cy="117936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15087600" y="8412480"/>
            <a:ext cx="640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performance: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of about 0.1 and validation accuracy near 96% after 16 epochs and over 2400 iterations.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model achieved a respectable accuracy of 97% on the testing dataset.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 with literature: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Similar CNN architectures in the literature achieved higher accuracies, such as 99% (Fernandes et al., 2018) and 98.8% (George D. et al., 2023).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differences: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Our dataset consisted of separate time series for gravitational wave signal data and noise data, while other works had to apply more complex noise filtering methods.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conversion: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Summation Fields were effective for image conversion in our case, while others found Fourier transforms more suitable for handling complex noise and background through frequency domain filtering.</a:t>
            </a:r>
          </a:p>
        </p:txBody>
      </p:sp>
      <p:grpSp>
        <p:nvGrpSpPr>
          <p:cNvPr id="44" name="Group 43" descr="Section Header Place holder and gold boundless bar"/>
          <p:cNvGrpSpPr/>
          <p:nvPr/>
        </p:nvGrpSpPr>
        <p:grpSpPr>
          <a:xfrm>
            <a:off x="15087599" y="22037040"/>
            <a:ext cx="6400800" cy="940896"/>
            <a:chOff x="1675685" y="15504462"/>
            <a:chExt cx="6400800" cy="940896"/>
          </a:xfrm>
        </p:grpSpPr>
        <p:sp>
          <p:nvSpPr>
            <p:cNvPr id="45" name="TextBox 44" descr="Section Header and gold boundless bar"/>
            <p:cNvSpPr txBox="1"/>
            <p:nvPr/>
          </p:nvSpPr>
          <p:spPr>
            <a:xfrm>
              <a:off x="1675685" y="15504462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CONCLUSION</a:t>
              </a:r>
            </a:p>
          </p:txBody>
        </p:sp>
        <p:pic>
          <p:nvPicPr>
            <p:cNvPr id="46" name="Picture 45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67126" y="16327422"/>
              <a:ext cx="1463040" cy="117936"/>
            </a:xfrm>
            <a:prstGeom prst="rect">
              <a:avLst/>
            </a:prstGeom>
          </p:spPr>
        </p:pic>
      </p:grpSp>
      <p:sp>
        <p:nvSpPr>
          <p:cNvPr id="47" name="TextBox 46"/>
          <p:cNvSpPr txBox="1"/>
          <p:nvPr/>
        </p:nvSpPr>
        <p:spPr>
          <a:xfrm>
            <a:off x="15087600" y="23134320"/>
            <a:ext cx="6400800" cy="4663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Analyzing the potential of CNNs for classifying gravitational waves strain data as background noise/glitches or transient sine-gaussian/binary mergers.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Approach: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simplified version of common approaches in the literature.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Performance: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Surpassed expectations by achieving an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Comparison: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Achieved accuracy slightly below more complex CNNs used for comparison.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Further exploration: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Investigating the effectiveness of the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Summation Field approach for converting time series to images and passing them through a simple CNN on more realistic data.</a:t>
            </a:r>
          </a:p>
        </p:txBody>
      </p:sp>
      <p:sp>
        <p:nvSpPr>
          <p:cNvPr id="53" name="Rectangle 52" descr="Purple box for quick facts"/>
          <p:cNvSpPr/>
          <p:nvPr/>
        </p:nvSpPr>
        <p:spPr>
          <a:xfrm>
            <a:off x="7772400" y="7315200"/>
            <a:ext cx="6400800" cy="72237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7955280" y="7406640"/>
            <a:ext cx="603504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2400" b="1" dirty="0">
                <a:solidFill>
                  <a:srgbClr val="E8D3A2"/>
                </a:solidFill>
                <a:latin typeface="Encode Sans Normal Black" charset="0"/>
                <a:ea typeface="Encode Sans Normal Black" charset="0"/>
                <a:cs typeface="Encode Sans Normal Black" charset="0"/>
              </a:rPr>
              <a:t>Quick Facts About Our CNN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~ 97%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accuracy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Data split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70%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training,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validation, and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15%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testing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contains a total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146045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gravitational wave time series</a:t>
            </a:r>
            <a:endParaRPr lang="en-US" sz="2200" b="0" dirty="0">
              <a:solidFill>
                <a:srgbClr val="DBDEE1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</a:t>
            </a:r>
            <a:r>
              <a:rPr lang="en-US" sz="2200" b="1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Summation Field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(GASF) algorithms to encode gravitational wave data as 2D images for classification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Neural network consisted of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convolutional / pooling layers followed by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3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fully connected layers and an output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 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a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loss function with an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Adam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optimizer</a:t>
            </a:r>
          </a:p>
          <a:p>
            <a:pPr>
              <a:spcAft>
                <a:spcPts val="1200"/>
              </a:spcAft>
            </a:pPr>
            <a:r>
              <a:rPr lang="en-US" sz="2200" b="1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&gt;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Utilized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batch normalization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2200" b="1" dirty="0" err="1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ReLU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activation functions along with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L2</a:t>
            </a:r>
            <a:r>
              <a:rPr lang="en-US" sz="2200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2200" b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Regularization</a:t>
            </a:r>
            <a:endParaRPr lang="en-US" sz="2200" dirty="0">
              <a:solidFill>
                <a:srgbClr val="FFFFFF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55" name="Group 54" descr="Section Header Place holder and gold boundless bar"/>
          <p:cNvGrpSpPr/>
          <p:nvPr/>
        </p:nvGrpSpPr>
        <p:grpSpPr>
          <a:xfrm>
            <a:off x="7772399" y="14721840"/>
            <a:ext cx="6400800" cy="940896"/>
            <a:chOff x="1029823" y="14312521"/>
            <a:chExt cx="6400800" cy="940896"/>
          </a:xfrm>
        </p:grpSpPr>
        <p:sp>
          <p:nvSpPr>
            <p:cNvPr id="56" name="TextBox 55" descr="Section Header and gold boundless bar"/>
            <p:cNvSpPr txBox="1"/>
            <p:nvPr/>
          </p:nvSpPr>
          <p:spPr>
            <a:xfrm>
              <a:off x="1029823" y="14312521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DATA ANALYSIS</a:t>
              </a:r>
            </a:p>
          </p:txBody>
        </p:sp>
        <p:pic>
          <p:nvPicPr>
            <p:cNvPr id="57" name="Picture 56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1264" y="15135481"/>
              <a:ext cx="1463040" cy="117936"/>
            </a:xfrm>
            <a:prstGeom prst="rect">
              <a:avLst/>
            </a:prstGeom>
          </p:spPr>
        </p:pic>
      </p:grpSp>
      <p:sp>
        <p:nvSpPr>
          <p:cNvPr id="58" name="TextBox 57"/>
          <p:cNvSpPr txBox="1"/>
          <p:nvPr/>
        </p:nvSpPr>
        <p:spPr>
          <a:xfrm>
            <a:off x="7772400" y="15819120"/>
            <a:ext cx="640080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Scaling: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Utilized the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StandardScaler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 to ensure data was normalized before conversion to GASF images.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output: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Probability predictions of images for background or signal compared to ground truth targets with </a:t>
            </a:r>
            <a:r>
              <a:rPr lang="en-US" sz="2000" b="0" i="0" u="none" strike="noStrike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Softmax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Testing and accuracy: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Tested trained model against a separate testing dataset, achieved an overall accuracy of 97%.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Misclassification patterns: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Model tends to misclassify when detectors have conflicting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Example misclassification: </a:t>
            </a:r>
            <a:r>
              <a:rPr lang="en-US" sz="200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the sample of glitch data below, the model misclassified the GASF image as a signal, despite the Hanford signal being a glitch and Livingston signal being background </a:t>
            </a:r>
            <a:r>
              <a:rPr lang="en-US" sz="2000" i="0" u="none" strike="noStrike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noise.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33006F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Possible flaws: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Confusion may arise from contradictory signals between detectors or flaws in observatory data capture.</a:t>
            </a:r>
          </a:p>
        </p:txBody>
      </p:sp>
      <p:grpSp>
        <p:nvGrpSpPr>
          <p:cNvPr id="59" name="Group 58" descr="Section Header Place holder and gold boundless bar"/>
          <p:cNvGrpSpPr/>
          <p:nvPr/>
        </p:nvGrpSpPr>
        <p:grpSpPr>
          <a:xfrm>
            <a:off x="457200" y="7315200"/>
            <a:ext cx="6400800" cy="940896"/>
            <a:chOff x="352874" y="15388623"/>
            <a:chExt cx="6400800" cy="940896"/>
          </a:xfrm>
        </p:grpSpPr>
        <p:sp>
          <p:nvSpPr>
            <p:cNvPr id="60" name="TextBox 59" descr="Section Header and gold boundless bar"/>
            <p:cNvSpPr txBox="1"/>
            <p:nvPr/>
          </p:nvSpPr>
          <p:spPr>
            <a:xfrm>
              <a:off x="352874" y="15388623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INTRODUCTION</a:t>
              </a:r>
            </a:p>
          </p:txBody>
        </p:sp>
        <p:pic>
          <p:nvPicPr>
            <p:cNvPr id="61" name="Picture 60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4314" y="16211583"/>
              <a:ext cx="1463040" cy="117936"/>
            </a:xfrm>
            <a:prstGeom prst="rect">
              <a:avLst/>
            </a:prstGeom>
          </p:spPr>
        </p:pic>
      </p:grpSp>
      <p:sp>
        <p:nvSpPr>
          <p:cNvPr id="62" name="TextBox 61"/>
          <p:cNvSpPr txBox="1"/>
          <p:nvPr/>
        </p:nvSpPr>
        <p:spPr>
          <a:xfrm>
            <a:off x="457200" y="8412480"/>
            <a:ext cx="6400800" cy="4023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source: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Glitch dataset originates from the Laser Interferometer Gravitational-Wave Observatory (LIGO)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Hanford, WA, and Livingston, LA.</a:t>
            </a:r>
            <a:endParaRPr lang="en-US" sz="20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LIGO observatory: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Designed to identify and understand the sources of gravitational waves using light and space characteristics.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Dataset categories: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Consists of four distinct data categories - Glitch, Background, Binary Black Hole (BBH), and Sine-Gaussian (SG).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Objective: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Develop a binary classifier to identify signals as either Glitch/Background or Binary Black Hole/Sine-Gaussian.</a:t>
            </a:r>
          </a:p>
          <a:p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457200" y="28346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Basic structure of our CNN.</a:t>
            </a:r>
          </a:p>
        </p:txBody>
      </p:sp>
      <p:grpSp>
        <p:nvGrpSpPr>
          <p:cNvPr id="67" name="Group 66" descr="Section Header Place holder and gold boundless bar"/>
          <p:cNvGrpSpPr/>
          <p:nvPr/>
        </p:nvGrpSpPr>
        <p:grpSpPr>
          <a:xfrm>
            <a:off x="457200" y="17373600"/>
            <a:ext cx="6400800" cy="938179"/>
            <a:chOff x="688946" y="15565887"/>
            <a:chExt cx="6253364" cy="938179"/>
          </a:xfrm>
        </p:grpSpPr>
        <p:sp>
          <p:nvSpPr>
            <p:cNvPr id="68" name="TextBox 67" descr="Section Header and gold boundless bar"/>
            <p:cNvSpPr txBox="1"/>
            <p:nvPr/>
          </p:nvSpPr>
          <p:spPr>
            <a:xfrm>
              <a:off x="688946" y="15565887"/>
              <a:ext cx="62533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METHODOLOGY</a:t>
              </a:r>
            </a:p>
          </p:txBody>
        </p:sp>
        <p:pic>
          <p:nvPicPr>
            <p:cNvPr id="69" name="Picture 68" descr="Gold boundless bar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8280" y="16388847"/>
              <a:ext cx="1429340" cy="115219"/>
            </a:xfrm>
            <a:prstGeom prst="rect">
              <a:avLst/>
            </a:prstGeom>
          </p:spPr>
        </p:pic>
      </p:grpSp>
      <p:sp>
        <p:nvSpPr>
          <p:cNvPr id="70" name="TextBox 69"/>
          <p:cNvSpPr txBox="1"/>
          <p:nvPr/>
        </p:nvSpPr>
        <p:spPr>
          <a:xfrm>
            <a:off x="457200" y="18470880"/>
            <a:ext cx="6400800" cy="8402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Problem: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Implementing a binary classifier using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PyTorch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for time series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 time series data to 2D images using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Gramian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Angular Summation Fields (GASFs) with </a:t>
            </a:r>
            <a:r>
              <a:rPr lang="en-US" sz="2000" dirty="0" err="1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pyts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library.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Image size: GASF images are 28x28 pixels for a balance between performance and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Data splitting: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Split data into training (70%, 102227 images), testing (15%, 21910 images), and validation (15%, 21908 images)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CNN architecture: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Convolution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Two convolution layers with 2 input channels, 16 output channels, kernel size 5, stride length 1, and padding 2; and 16 input channels, 32 output channels, kernel size 5, stride length 1, and padding 2.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Max pooling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Applied after each convolution layer with kernel size 2, stride 2, and padding 0.</a:t>
            </a:r>
          </a:p>
          <a:p>
            <a:pPr marL="822960" lvl="1" indent="-285750">
              <a:buFont typeface="Courier New" panose="02070309020205020404" pitchFamily="49" charset="0"/>
              <a:buChar char="o"/>
            </a:pPr>
            <a:r>
              <a:rPr lang="en-US" sz="20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Fully connected layers: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Three subsequent linear layers with dimensions 1568x128, 128x64, and 64x2, respectively.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Trained for 16 epochs, learning rate of 5e-6, batch size of 677, L2 regularization with coefficient 0.001.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Loss function and optimizer: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Cross-entropy loss function and Adam optimizer.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087600" y="20939760"/>
            <a:ext cx="6400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Top</a:t>
            </a:r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CNN’s training loss as a function of iterations.</a:t>
            </a:r>
          </a:p>
          <a:p>
            <a:r>
              <a:rPr lang="en-US" sz="1800" b="1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Bottom</a:t>
            </a:r>
            <a:r>
              <a:rPr lang="en-US" sz="1800" i="1" dirty="0">
                <a:solidFill>
                  <a:srgbClr val="33006F"/>
                </a:solidFill>
                <a:latin typeface="Open Sans" charset="0"/>
                <a:ea typeface="Open Sans" charset="0"/>
                <a:cs typeface="Open Sans" charset="0"/>
              </a:rPr>
              <a:t>: The CNN’s validation accuracy as a function of epochs elapsed.</a:t>
            </a:r>
          </a:p>
        </p:txBody>
      </p:sp>
      <p:pic>
        <p:nvPicPr>
          <p:cNvPr id="4" name="Picture 3" descr="White Block W and University of Washington wordmark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731520"/>
            <a:ext cx="9151908" cy="718744"/>
          </a:xfrm>
          <a:prstGeom prst="rect">
            <a:avLst/>
          </a:prstGeom>
        </p:spPr>
      </p:pic>
      <p:pic>
        <p:nvPicPr>
          <p:cNvPr id="3" name="Picture 2" descr="A picture containing nature, space, outer space, universe&#10;&#10;Description automatically generated">
            <a:extLst>
              <a:ext uri="{FF2B5EF4-FFF2-40B4-BE49-F238E27FC236}">
                <a16:creationId xmlns:a16="http://schemas.microsoft.com/office/drawing/2014/main" id="{6A1899F0-07E6-309F-571B-443DD6804F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50640" y="1828800"/>
            <a:ext cx="4114800" cy="2743200"/>
          </a:xfrm>
          <a:prstGeom prst="rect">
            <a:avLst/>
          </a:prstGeom>
        </p:spPr>
      </p:pic>
      <p:pic>
        <p:nvPicPr>
          <p:cNvPr id="9" name="Picture 8" descr="A diagram of a giant interferometer&#10;&#10;Description automatically generated with medium confidence">
            <a:extLst>
              <a:ext uri="{FF2B5EF4-FFF2-40B4-BE49-F238E27FC236}">
                <a16:creationId xmlns:a16="http://schemas.microsoft.com/office/drawing/2014/main" id="{8D8716ED-442D-3E71-F6A0-6EC20C48C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" y="12618720"/>
            <a:ext cx="6400800" cy="42046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33636C-A74E-E361-7E0C-CAD31619C19B}"/>
              </a:ext>
            </a:extLst>
          </p:cNvPr>
          <p:cNvSpPr txBox="1"/>
          <p:nvPr/>
        </p:nvSpPr>
        <p:spPr>
          <a:xfrm>
            <a:off x="457200" y="16916400"/>
            <a:ext cx="6400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Basic layout of the LIGO interferometer.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81CCBD5-6CDB-8A86-ECDA-43607933EE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96" b="21618"/>
          <a:stretch/>
        </p:blipFill>
        <p:spPr bwMode="auto">
          <a:xfrm>
            <a:off x="457200" y="26883360"/>
            <a:ext cx="6400800" cy="1396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762B8B8-397E-B272-B01F-20B64E2E159F}"/>
              </a:ext>
            </a:extLst>
          </p:cNvPr>
          <p:cNvSpPr txBox="1"/>
          <p:nvPr/>
        </p:nvSpPr>
        <p:spPr>
          <a:xfrm>
            <a:off x="7772400" y="31272480"/>
            <a:ext cx="6400800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i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Sample of the four signal categories from the time series data and their corresponding GASF images from both the Hanford and Livingston detectors.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BE2B0F-3CFF-5175-4826-6E3F83854EDC}"/>
              </a:ext>
            </a:extLst>
          </p:cNvPr>
          <p:cNvSpPr txBox="1"/>
          <p:nvPr/>
        </p:nvSpPr>
        <p:spPr>
          <a:xfrm>
            <a:off x="15040506" y="29169360"/>
            <a:ext cx="6400800" cy="3017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[1] Z. Wang and T. Oates. Encoding Time Series as Images for Visual Inspection and Classification Using Tiled Convolutional Neural Networks. In </a:t>
            </a:r>
            <a:r>
              <a:rPr lang="en-US" sz="1600" i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Twenty-Ninth AAAI Conference on Artificial Intelligence. 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(AAAI), January 2015.</a:t>
            </a: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[2] T. S. Fernandes, et al. Convolutional Neural Networks for the classification of glitches in gravitational-wave data streams, arXiv:2303.13917v1 [gr-qc], March 2023.</a:t>
            </a: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[3] D. George, H. Shen, and E. A. </a:t>
            </a:r>
            <a:r>
              <a:rPr lang="en-US" sz="1600" kern="100" dirty="0" err="1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Heurta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 Glitch Classification and Clustering for LIGO with Deep Transfer Learning. </a:t>
            </a:r>
            <a:r>
              <a:rPr lang="en-US" sz="1600" i="1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Phys Rev. D</a:t>
            </a:r>
            <a:r>
              <a:rPr lang="en-US" sz="1600" kern="100" dirty="0">
                <a:solidFill>
                  <a:srgbClr val="000000"/>
                </a:solidFill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97:101501, May 2018.</a:t>
            </a:r>
            <a:endParaRPr lang="en-US" sz="1600" kern="1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marR="0">
              <a:spcBef>
                <a:spcPts val="0"/>
              </a:spcBef>
            </a:pPr>
            <a:endParaRPr lang="en-US" sz="1600" kern="100" dirty="0">
              <a:solidFill>
                <a:srgbClr val="000000"/>
              </a:solidFill>
              <a:effectLst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CF0131-F6B5-D94D-303A-4051FB66301B}"/>
              </a:ext>
            </a:extLst>
          </p:cNvPr>
          <p:cNvSpPr txBox="1"/>
          <p:nvPr/>
        </p:nvSpPr>
        <p:spPr>
          <a:xfrm>
            <a:off x="11521440" y="5120640"/>
            <a:ext cx="9144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0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Physics 417 Symposium @ eScience Institute </a:t>
            </a:r>
          </a:p>
          <a:p>
            <a:pPr algn="r"/>
            <a:r>
              <a:rPr lang="en-US" sz="3000" i="1" dirty="0">
                <a:solidFill>
                  <a:srgbClr val="FFFFFF"/>
                </a:solidFill>
                <a:latin typeface="Open Sans" charset="0"/>
                <a:ea typeface="Open Sans" charset="0"/>
                <a:cs typeface="Open Sans" charset="0"/>
              </a:rPr>
              <a:t>June 1, 2023 </a:t>
            </a:r>
            <a:endParaRPr lang="en-US" sz="2400" i="1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  <a:p>
            <a:pPr algn="r"/>
            <a:endParaRPr lang="en-US" sz="3000" dirty="0">
              <a:solidFill>
                <a:srgbClr val="FFFFFF"/>
              </a:solidFill>
              <a:latin typeface="Open Sans" charset="0"/>
              <a:ea typeface="Open Sans" charset="0"/>
              <a:cs typeface="Open Sans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BC641-A958-F54B-F29A-17BADF6457FF}"/>
              </a:ext>
            </a:extLst>
          </p:cNvPr>
          <p:cNvSpPr txBox="1"/>
          <p:nvPr/>
        </p:nvSpPr>
        <p:spPr>
          <a:xfrm>
            <a:off x="16184880" y="4663440"/>
            <a:ext cx="4572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i="1" dirty="0">
                <a:solidFill>
                  <a:srgbClr val="FFFFF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Artist’s rendition of binary black hole merger.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CAC005-5D33-EF47-C4C5-913B7FB1D14B}"/>
              </a:ext>
            </a:extLst>
          </p:cNvPr>
          <p:cNvSpPr txBox="1"/>
          <p:nvPr/>
        </p:nvSpPr>
        <p:spPr>
          <a:xfrm>
            <a:off x="457199" y="28986480"/>
            <a:ext cx="6400800" cy="548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b="1" dirty="0" err="1">
                <a:latin typeface="Uni Sans Book" charset="0"/>
                <a:ea typeface="Uni Sans Book" charset="0"/>
                <a:cs typeface="Uni Sans Book" charset="0"/>
              </a:rPr>
              <a:t>Gramian</a:t>
            </a:r>
            <a:r>
              <a:rPr lang="en-US" sz="3000" b="1" dirty="0">
                <a:latin typeface="Uni Sans Book" charset="0"/>
                <a:ea typeface="Uni Sans Book" charset="0"/>
                <a:cs typeface="Uni Sans Book" charset="0"/>
              </a:rPr>
              <a:t> Angular Summation Fields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A66262C-78FC-4FDC-A154-AD8B997D7445}"/>
              </a:ext>
            </a:extLst>
          </p:cNvPr>
          <p:cNvSpPr txBox="1"/>
          <p:nvPr/>
        </p:nvSpPr>
        <p:spPr>
          <a:xfrm>
            <a:off x="457200" y="29626560"/>
            <a:ext cx="6400800" cy="2560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Definition: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Method for visualizing time series data in a two-dimensional image format.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Conversion: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Converts time series into a symmetric matrix which represents the pairwise angles between points in the time series.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33006F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Application: </a:t>
            </a:r>
            <a:r>
              <a:rPr lang="en-US" sz="20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Provides visual representation of complex temporal patterns which is useful for tasks like classification of time series data.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C860D4-371C-574E-75EA-85232A4ECD16}"/>
              </a:ext>
            </a:extLst>
          </p:cNvPr>
          <p:cNvSpPr txBox="1"/>
          <p:nvPr/>
        </p:nvSpPr>
        <p:spPr>
          <a:xfrm>
            <a:off x="7863840" y="21854160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Glitch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4A44CE1-9420-B88C-2448-EA2BFE1131F3}"/>
              </a:ext>
            </a:extLst>
          </p:cNvPr>
          <p:cNvSpPr txBox="1"/>
          <p:nvPr/>
        </p:nvSpPr>
        <p:spPr>
          <a:xfrm>
            <a:off x="11247120" y="2185416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Background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6B0309C-F500-79BB-823F-A1889ED6373B}"/>
              </a:ext>
            </a:extLst>
          </p:cNvPr>
          <p:cNvSpPr txBox="1"/>
          <p:nvPr/>
        </p:nvSpPr>
        <p:spPr>
          <a:xfrm>
            <a:off x="786384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C0F39D6-D245-1A46-4E02-D2F5F7D3DA47}"/>
              </a:ext>
            </a:extLst>
          </p:cNvPr>
          <p:cNvSpPr txBox="1"/>
          <p:nvPr/>
        </p:nvSpPr>
        <p:spPr>
          <a:xfrm>
            <a:off x="937260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grpSp>
        <p:nvGrpSpPr>
          <p:cNvPr id="19" name="Group 18" descr="Section Header Place holder and gold boundless bar">
            <a:extLst>
              <a:ext uri="{FF2B5EF4-FFF2-40B4-BE49-F238E27FC236}">
                <a16:creationId xmlns:a16="http://schemas.microsoft.com/office/drawing/2014/main" id="{5D46D0CB-473D-483F-F9D9-46E4B65F79A9}"/>
              </a:ext>
            </a:extLst>
          </p:cNvPr>
          <p:cNvGrpSpPr/>
          <p:nvPr/>
        </p:nvGrpSpPr>
        <p:grpSpPr>
          <a:xfrm>
            <a:off x="15087600" y="27980640"/>
            <a:ext cx="6400800" cy="940896"/>
            <a:chOff x="1631339" y="15477966"/>
            <a:chExt cx="6400800" cy="940896"/>
          </a:xfrm>
        </p:grpSpPr>
        <p:sp>
          <p:nvSpPr>
            <p:cNvPr id="20" name="TextBox 19" descr="Section Header and gold boundless bar">
              <a:extLst>
                <a:ext uri="{FF2B5EF4-FFF2-40B4-BE49-F238E27FC236}">
                  <a16:creationId xmlns:a16="http://schemas.microsoft.com/office/drawing/2014/main" id="{7C37ADCA-361C-98E5-F992-89A0F6DCF4CD}"/>
                </a:ext>
              </a:extLst>
            </p:cNvPr>
            <p:cNvSpPr txBox="1"/>
            <p:nvPr/>
          </p:nvSpPr>
          <p:spPr>
            <a:xfrm>
              <a:off x="1631339" y="15477966"/>
              <a:ext cx="640080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b="1" dirty="0">
                  <a:latin typeface="Encode Sans Normal Black" charset="0"/>
                  <a:ea typeface="Encode Sans Normal Black" charset="0"/>
                  <a:cs typeface="Encode Sans Normal Black" charset="0"/>
                </a:rPr>
                <a:t>REFERENCES</a:t>
              </a:r>
            </a:p>
          </p:txBody>
        </p:sp>
        <p:pic>
          <p:nvPicPr>
            <p:cNvPr id="21" name="Picture 20" descr="Gold boundless bar">
              <a:extLst>
                <a:ext uri="{FF2B5EF4-FFF2-40B4-BE49-F238E27FC236}">
                  <a16:creationId xmlns:a16="http://schemas.microsoft.com/office/drawing/2014/main" id="{32BF080D-1725-0C9F-3EEE-996636822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22779" y="16300926"/>
              <a:ext cx="1463040" cy="117936"/>
            </a:xfrm>
            <a:prstGeom prst="rect">
              <a:avLst/>
            </a:prstGeom>
          </p:spPr>
        </p:pic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5D299087-B48C-BF97-759C-9BC78D60B7CC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15087600" y="14447520"/>
            <a:ext cx="6400800" cy="6400800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D30F524A-C64C-FB2A-CD01-C8242D8AD323}"/>
              </a:ext>
            </a:extLst>
          </p:cNvPr>
          <p:cNvSpPr txBox="1"/>
          <p:nvPr/>
        </p:nvSpPr>
        <p:spPr>
          <a:xfrm>
            <a:off x="937260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9711F7-5B60-37E1-FC74-17E5141BAB9B}"/>
              </a:ext>
            </a:extLst>
          </p:cNvPr>
          <p:cNvSpPr txBox="1"/>
          <p:nvPr/>
        </p:nvSpPr>
        <p:spPr>
          <a:xfrm>
            <a:off x="786384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5139D00-093C-69FA-5789-BBB45EB53488}"/>
              </a:ext>
            </a:extLst>
          </p:cNvPr>
          <p:cNvSpPr txBox="1"/>
          <p:nvPr/>
        </p:nvSpPr>
        <p:spPr>
          <a:xfrm rot="16200000">
            <a:off x="6858000" y="236829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161DA-F5E8-9000-D979-93E28AC33E2D}"/>
              </a:ext>
            </a:extLst>
          </p:cNvPr>
          <p:cNvSpPr txBox="1"/>
          <p:nvPr/>
        </p:nvSpPr>
        <p:spPr>
          <a:xfrm rot="16200000">
            <a:off x="6858000" y="25146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026E71E-DEE2-FF79-22F5-546241D56BAB}"/>
              </a:ext>
            </a:extLst>
          </p:cNvPr>
          <p:cNvSpPr txBox="1"/>
          <p:nvPr/>
        </p:nvSpPr>
        <p:spPr>
          <a:xfrm>
            <a:off x="7863840" y="26151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0F9A0B1-210E-F077-ED61-1E0283B66C9E}"/>
              </a:ext>
            </a:extLst>
          </p:cNvPr>
          <p:cNvSpPr txBox="1"/>
          <p:nvPr/>
        </p:nvSpPr>
        <p:spPr>
          <a:xfrm>
            <a:off x="9372600" y="26151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804192D9-A983-5E1A-4D20-A2BB7EC5C1A5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/>
        </p:blipFill>
        <p:spPr>
          <a:xfrm>
            <a:off x="7770780" y="22951440"/>
            <a:ext cx="3200400" cy="320040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25976373-B4DE-FBAB-C485-B1106BB6C345}"/>
              </a:ext>
            </a:extLst>
          </p:cNvPr>
          <p:cNvSpPr txBox="1"/>
          <p:nvPr/>
        </p:nvSpPr>
        <p:spPr>
          <a:xfrm>
            <a:off x="7863840" y="26609040"/>
            <a:ext cx="32004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Sine-Gaussian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7533914-8B77-66CB-E6DC-FAC83DCF9B44}"/>
              </a:ext>
            </a:extLst>
          </p:cNvPr>
          <p:cNvSpPr txBox="1"/>
          <p:nvPr/>
        </p:nvSpPr>
        <p:spPr>
          <a:xfrm>
            <a:off x="11247120" y="26609040"/>
            <a:ext cx="32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Binary Black Hole</a:t>
            </a:r>
            <a:endParaRPr lang="en-US" sz="20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EC8A9D5D-69F8-6733-441B-9B17B7B71FEC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/>
          <a:stretch/>
        </p:blipFill>
        <p:spPr>
          <a:xfrm>
            <a:off x="7772400" y="27706320"/>
            <a:ext cx="3200400" cy="32004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2CB416E1-7D45-505D-9B53-578D410DC43B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/>
          <a:stretch/>
        </p:blipFill>
        <p:spPr>
          <a:xfrm>
            <a:off x="11201400" y="27706320"/>
            <a:ext cx="3200400" cy="3200400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6420E1A8-4D34-DB5D-6277-092A44C0017E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1201400" y="22951440"/>
            <a:ext cx="3200400" cy="3200400"/>
          </a:xfrm>
          <a:prstGeom prst="rect">
            <a:avLst/>
          </a:prstGeom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AE8EC566-8264-A9E4-A26E-ACA3E255CEF9}"/>
              </a:ext>
            </a:extLst>
          </p:cNvPr>
          <p:cNvSpPr txBox="1"/>
          <p:nvPr/>
        </p:nvSpPr>
        <p:spPr>
          <a:xfrm>
            <a:off x="7863840" y="91440"/>
            <a:ext cx="1600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18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819DDE10-9BBF-67E0-4B60-D7DDE62A0B75}"/>
              </a:ext>
            </a:extLst>
          </p:cNvPr>
          <p:cNvSpPr txBox="1"/>
          <p:nvPr/>
        </p:nvSpPr>
        <p:spPr>
          <a:xfrm>
            <a:off x="9372600" y="91440"/>
            <a:ext cx="160020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6DE2AC42-DFC1-C1BE-2F48-FFF7254437AD}"/>
              </a:ext>
            </a:extLst>
          </p:cNvPr>
          <p:cNvSpPr txBox="1"/>
          <p:nvPr/>
        </p:nvSpPr>
        <p:spPr>
          <a:xfrm>
            <a:off x="786384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FF794CE-79B4-78E5-790A-F3C6B7F8AF22}"/>
              </a:ext>
            </a:extLst>
          </p:cNvPr>
          <p:cNvSpPr txBox="1"/>
          <p:nvPr/>
        </p:nvSpPr>
        <p:spPr>
          <a:xfrm>
            <a:off x="937260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8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0658C64-754E-C36E-2888-B71EAF1F781A}"/>
              </a:ext>
            </a:extLst>
          </p:cNvPr>
          <p:cNvSpPr txBox="1"/>
          <p:nvPr/>
        </p:nvSpPr>
        <p:spPr>
          <a:xfrm>
            <a:off x="937260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6B8B5C10-C764-7C49-2CC3-FA92C134CA41}"/>
              </a:ext>
            </a:extLst>
          </p:cNvPr>
          <p:cNvSpPr txBox="1"/>
          <p:nvPr/>
        </p:nvSpPr>
        <p:spPr>
          <a:xfrm>
            <a:off x="786384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C4FE0FF-EC70-4D52-2FC2-FB6F71526E9D}"/>
              </a:ext>
            </a:extLst>
          </p:cNvPr>
          <p:cNvSpPr txBox="1"/>
          <p:nvPr/>
        </p:nvSpPr>
        <p:spPr>
          <a:xfrm rot="16200000">
            <a:off x="6858000" y="28437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AB5F78-1284-AC38-69C1-4E90F5D162F8}"/>
              </a:ext>
            </a:extLst>
          </p:cNvPr>
          <p:cNvSpPr txBox="1"/>
          <p:nvPr/>
        </p:nvSpPr>
        <p:spPr>
          <a:xfrm rot="16200000">
            <a:off x="6858000" y="299008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B98CC1A-399E-D3D2-CC0C-9EE5DCDCEB9A}"/>
              </a:ext>
            </a:extLst>
          </p:cNvPr>
          <p:cNvSpPr txBox="1"/>
          <p:nvPr/>
        </p:nvSpPr>
        <p:spPr>
          <a:xfrm>
            <a:off x="7863840" y="309067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73C774C-922E-FA19-42A3-A8ECBDD85E20}"/>
              </a:ext>
            </a:extLst>
          </p:cNvPr>
          <p:cNvSpPr txBox="1"/>
          <p:nvPr/>
        </p:nvSpPr>
        <p:spPr>
          <a:xfrm>
            <a:off x="9372600" y="309067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05F9541D-4049-F0A5-7D4F-1623673BBA51}"/>
              </a:ext>
            </a:extLst>
          </p:cNvPr>
          <p:cNvSpPr txBox="1"/>
          <p:nvPr/>
        </p:nvSpPr>
        <p:spPr>
          <a:xfrm>
            <a:off x="1129284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82E32C7F-D5E9-23EE-022B-03AA1DF084DD}"/>
              </a:ext>
            </a:extLst>
          </p:cNvPr>
          <p:cNvSpPr txBox="1"/>
          <p:nvPr/>
        </p:nvSpPr>
        <p:spPr>
          <a:xfrm>
            <a:off x="12801600" y="2221992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D16BA850-6801-1E5D-91C4-0A9CAD6EAD52}"/>
              </a:ext>
            </a:extLst>
          </p:cNvPr>
          <p:cNvSpPr txBox="1"/>
          <p:nvPr/>
        </p:nvSpPr>
        <p:spPr>
          <a:xfrm>
            <a:off x="1280160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5B27DD26-B9A3-FBAF-3D8C-6674268E478A}"/>
              </a:ext>
            </a:extLst>
          </p:cNvPr>
          <p:cNvSpPr txBox="1"/>
          <p:nvPr/>
        </p:nvSpPr>
        <p:spPr>
          <a:xfrm>
            <a:off x="11292840" y="2267712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22A54D99-F39D-13F1-0103-6DAB53FF0385}"/>
              </a:ext>
            </a:extLst>
          </p:cNvPr>
          <p:cNvSpPr txBox="1"/>
          <p:nvPr/>
        </p:nvSpPr>
        <p:spPr>
          <a:xfrm rot="16200000">
            <a:off x="10287000" y="2368296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C6F02629-609B-5A50-C123-D0CA01928CB3}"/>
              </a:ext>
            </a:extLst>
          </p:cNvPr>
          <p:cNvSpPr txBox="1"/>
          <p:nvPr/>
        </p:nvSpPr>
        <p:spPr>
          <a:xfrm rot="16200000">
            <a:off x="10287000" y="25146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B1FC30EC-057B-4355-4C9A-6F6416182937}"/>
              </a:ext>
            </a:extLst>
          </p:cNvPr>
          <p:cNvSpPr txBox="1"/>
          <p:nvPr/>
        </p:nvSpPr>
        <p:spPr>
          <a:xfrm>
            <a:off x="11261910" y="2613779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FD5DC94B-7538-B5BE-93D1-C54F7ECF64ED}"/>
              </a:ext>
            </a:extLst>
          </p:cNvPr>
          <p:cNvSpPr txBox="1"/>
          <p:nvPr/>
        </p:nvSpPr>
        <p:spPr>
          <a:xfrm>
            <a:off x="12770670" y="26137791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8" name="TextBox 1027">
            <a:extLst>
              <a:ext uri="{FF2B5EF4-FFF2-40B4-BE49-F238E27FC236}">
                <a16:creationId xmlns:a16="http://schemas.microsoft.com/office/drawing/2014/main" id="{2DD43742-9EF7-995C-609B-A907312AC636}"/>
              </a:ext>
            </a:extLst>
          </p:cNvPr>
          <p:cNvSpPr txBox="1"/>
          <p:nvPr/>
        </p:nvSpPr>
        <p:spPr>
          <a:xfrm>
            <a:off x="1129284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Hanford</a:t>
            </a:r>
            <a:endParaRPr lang="en-US" sz="20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29" name="TextBox 1028">
            <a:extLst>
              <a:ext uri="{FF2B5EF4-FFF2-40B4-BE49-F238E27FC236}">
                <a16:creationId xmlns:a16="http://schemas.microsoft.com/office/drawing/2014/main" id="{F4C32A91-4DE9-88E8-6426-743DEDDDF311}"/>
              </a:ext>
            </a:extLst>
          </p:cNvPr>
          <p:cNvSpPr txBox="1"/>
          <p:nvPr/>
        </p:nvSpPr>
        <p:spPr>
          <a:xfrm>
            <a:off x="12801600" y="26974800"/>
            <a:ext cx="16002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Livingston</a:t>
            </a:r>
            <a:endParaRPr lang="en-US" sz="1600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0" name="TextBox 1029">
            <a:extLst>
              <a:ext uri="{FF2B5EF4-FFF2-40B4-BE49-F238E27FC236}">
                <a16:creationId xmlns:a16="http://schemas.microsoft.com/office/drawing/2014/main" id="{2F2FEA0E-AF7D-EC8D-AE61-7BBE9D740884}"/>
              </a:ext>
            </a:extLst>
          </p:cNvPr>
          <p:cNvSpPr txBox="1"/>
          <p:nvPr/>
        </p:nvSpPr>
        <p:spPr>
          <a:xfrm>
            <a:off x="1280160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</a:p>
        </p:txBody>
      </p:sp>
      <p:sp>
        <p:nvSpPr>
          <p:cNvPr id="1031" name="TextBox 1030">
            <a:extLst>
              <a:ext uri="{FF2B5EF4-FFF2-40B4-BE49-F238E27FC236}">
                <a16:creationId xmlns:a16="http://schemas.microsoft.com/office/drawing/2014/main" id="{687F92B4-F76D-8E27-AB14-1AE4CA9F72B6}"/>
              </a:ext>
            </a:extLst>
          </p:cNvPr>
          <p:cNvSpPr txBox="1"/>
          <p:nvPr/>
        </p:nvSpPr>
        <p:spPr>
          <a:xfrm>
            <a:off x="11292840" y="2743200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83C50F42-5B69-7328-F0BA-B0BB5C1BDFAD}"/>
              </a:ext>
            </a:extLst>
          </p:cNvPr>
          <p:cNvSpPr txBox="1"/>
          <p:nvPr/>
        </p:nvSpPr>
        <p:spPr>
          <a:xfrm rot="16200000">
            <a:off x="10287000" y="2843784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Pixels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58FA36D-2132-A8E5-C839-F3F077E41CC9}"/>
              </a:ext>
            </a:extLst>
          </p:cNvPr>
          <p:cNvSpPr txBox="1"/>
          <p:nvPr/>
        </p:nvSpPr>
        <p:spPr>
          <a:xfrm rot="16200000">
            <a:off x="10287000" y="29900880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Strain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D1485BE4-58A3-2D33-5D95-7C16AAAA5378}"/>
              </a:ext>
            </a:extLst>
          </p:cNvPr>
          <p:cNvSpPr txBox="1"/>
          <p:nvPr/>
        </p:nvSpPr>
        <p:spPr>
          <a:xfrm>
            <a:off x="11281780" y="30928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3019CF62-8324-F8B5-4295-B0BD1E9FFC46}"/>
              </a:ext>
            </a:extLst>
          </p:cNvPr>
          <p:cNvSpPr txBox="1"/>
          <p:nvPr/>
        </p:nvSpPr>
        <p:spPr>
          <a:xfrm>
            <a:off x="12790540" y="30928846"/>
            <a:ext cx="16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Time (s)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F2E72E69-65D2-3C11-5CA6-3474010E337E}"/>
              </a:ext>
            </a:extLst>
          </p:cNvPr>
          <p:cNvSpPr txBox="1"/>
          <p:nvPr/>
        </p:nvSpPr>
        <p:spPr>
          <a:xfrm>
            <a:off x="15087600" y="14538960"/>
            <a:ext cx="6400800" cy="457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33006F"/>
                </a:solidFill>
                <a:latin typeface="Uni Sans Book" panose="000005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Training Loss and Validation Accuracy</a:t>
            </a:r>
            <a:endParaRPr lang="en-US" sz="1600" b="1" dirty="0">
              <a:solidFill>
                <a:srgbClr val="33006F"/>
              </a:solidFill>
              <a:latin typeface="Uni Sans Book" panose="00000500000000000000" pitchFamily="50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7" name="TextBox 1036">
            <a:extLst>
              <a:ext uri="{FF2B5EF4-FFF2-40B4-BE49-F238E27FC236}">
                <a16:creationId xmlns:a16="http://schemas.microsoft.com/office/drawing/2014/main" id="{7B671828-B902-BCD1-C6B0-EB8158177996}"/>
              </a:ext>
            </a:extLst>
          </p:cNvPr>
          <p:cNvSpPr txBox="1"/>
          <p:nvPr/>
        </p:nvSpPr>
        <p:spPr>
          <a:xfrm rot="16200000">
            <a:off x="14081760" y="1609344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Training Loss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8" name="TextBox 1037">
            <a:extLst>
              <a:ext uri="{FF2B5EF4-FFF2-40B4-BE49-F238E27FC236}">
                <a16:creationId xmlns:a16="http://schemas.microsoft.com/office/drawing/2014/main" id="{3AF98B79-2C6D-E17D-0791-E2C666605D6F}"/>
              </a:ext>
            </a:extLst>
          </p:cNvPr>
          <p:cNvSpPr txBox="1"/>
          <p:nvPr/>
        </p:nvSpPr>
        <p:spPr>
          <a:xfrm rot="16200000">
            <a:off x="14081760" y="18836640"/>
            <a:ext cx="2103120" cy="365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Validation Accuracy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39" name="TextBox 1038">
            <a:extLst>
              <a:ext uri="{FF2B5EF4-FFF2-40B4-BE49-F238E27FC236}">
                <a16:creationId xmlns:a16="http://schemas.microsoft.com/office/drawing/2014/main" id="{C8E29561-6F45-83D0-347E-F09F1E6423FD}"/>
              </a:ext>
            </a:extLst>
          </p:cNvPr>
          <p:cNvSpPr txBox="1"/>
          <p:nvPr/>
        </p:nvSpPr>
        <p:spPr>
          <a:xfrm>
            <a:off x="15087600" y="203911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Epochs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06320ADB-E56C-D47F-262E-534E4F212DE8}"/>
              </a:ext>
            </a:extLst>
          </p:cNvPr>
          <p:cNvSpPr txBox="1"/>
          <p:nvPr/>
        </p:nvSpPr>
        <p:spPr>
          <a:xfrm>
            <a:off x="15087600" y="17647920"/>
            <a:ext cx="6400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Iterations</a:t>
            </a:r>
            <a:endParaRPr lang="en-US" sz="1400" dirty="0">
              <a:solidFill>
                <a:srgbClr val="000000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317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3006F"/>
      </a:dk1>
      <a:lt1>
        <a:srgbClr val="E8D3A2"/>
      </a:lt1>
      <a:dk2>
        <a:srgbClr val="797979"/>
      </a:dk2>
      <a:lt2>
        <a:srgbClr val="917B4C"/>
      </a:lt2>
      <a:accent1>
        <a:srgbClr val="33006F"/>
      </a:accent1>
      <a:accent2>
        <a:srgbClr val="E8D3A2"/>
      </a:accent2>
      <a:accent3>
        <a:srgbClr val="A9A9A9"/>
      </a:accent3>
      <a:accent4>
        <a:srgbClr val="917B4C"/>
      </a:accent4>
      <a:accent5>
        <a:srgbClr val="414141"/>
      </a:accent5>
      <a:accent6>
        <a:srgbClr val="797979"/>
      </a:accent6>
      <a:hlink>
        <a:srgbClr val="A9A9A9"/>
      </a:hlink>
      <a:folHlink>
        <a:srgbClr val="D5D5D5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8735</TotalTime>
  <Words>1108</Words>
  <Application>Microsoft Office PowerPoint</Application>
  <PresentationFormat>Custom</PresentationFormat>
  <Paragraphs>107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Courier New</vt:lpstr>
      <vt:lpstr>Encode Sans Normal Black</vt:lpstr>
      <vt:lpstr>Open Sans</vt:lpstr>
      <vt:lpstr>Uni Sans Book</vt:lpstr>
      <vt:lpstr>Office Theme</vt:lpstr>
      <vt:lpstr>UNRAVELING GRAVITATIONAL RIPPLES:  NEURAL NETWORK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Sydney Brown</dc:creator>
  <cp:lastModifiedBy>Daniel Fredin</cp:lastModifiedBy>
  <cp:revision>112</cp:revision>
  <dcterms:created xsi:type="dcterms:W3CDTF">2018-02-07T04:27:03Z</dcterms:created>
  <dcterms:modified xsi:type="dcterms:W3CDTF">2023-05-30T09:42:13Z</dcterms:modified>
</cp:coreProperties>
</file>