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000000"/>
    <a:srgbClr val="E8D3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61" autoAdjust="0"/>
    <p:restoredTop sz="94341" autoAdjust="0"/>
  </p:normalViewPr>
  <p:slideViewPr>
    <p:cSldViewPr snapToGrid="0" snapToObjects="1" showGuides="1">
      <p:cViewPr>
        <p:scale>
          <a:sx n="75" d="100"/>
          <a:sy n="75" d="100"/>
        </p:scale>
        <p:origin x="1458" y="-8892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45720" y="45720"/>
            <a:ext cx="21854160" cy="6583680"/>
          </a:xfrm>
          <a:prstGeom prst="rect">
            <a:avLst/>
          </a:prstGeom>
          <a:solidFill>
            <a:srgbClr val="33006F"/>
          </a:solidFill>
          <a:ln w="9144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344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80160" y="1828800"/>
            <a:ext cx="19202400" cy="3206858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0240" y="731520"/>
            <a:ext cx="7315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24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4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3152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6304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5087599" y="7315200"/>
            <a:ext cx="6400800" cy="940896"/>
            <a:chOff x="1659587" y="15466797"/>
            <a:chExt cx="6400800" cy="94089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7" y="1546679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087600" y="841248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16 epochs and over 2400 iterations, training loss reached 0.1, while the validation accuracy approached 96%.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demonstrated an exceptional accuracy of 97% when evaluated on the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5087599" y="22037040"/>
            <a:ext cx="6400800" cy="940896"/>
            <a:chOff x="1675685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5" y="15504462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5087600" y="23134320"/>
            <a:ext cx="6400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black hole merger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signals.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streamlined variation of a CNN based upon versions existing in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Exceeded the anticipated 85% accuracy by attaining an impressive testing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documented in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Examining the efficacy of the GASF technique in transforming time series data into images and feeding them through a basic CNN, by using a dataset of more contaminated gravitational waves for analysis.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7772400" y="7315200"/>
            <a:ext cx="6400800" cy="722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955280" y="7406640"/>
            <a:ext cx="60350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 data points</a:t>
            </a:r>
            <a:endParaRPr lang="en-US" sz="2200" b="0" dirty="0">
              <a:solidFill>
                <a:srgbClr val="DBDEE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 Angular Summation Field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contains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max-pooling layers followed by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7772399" y="14721840"/>
            <a:ext cx="6400800" cy="940896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7772400" y="1581912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StandardScaler function to ensure data was normalized before conversion to GASF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Softmax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sample of glitch data below, the model misclassified the GASF image as a signal, despite the Hanford signal being glitch and Livingston signal being background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457200" y="7315200"/>
            <a:ext cx="6400800" cy="940896"/>
            <a:chOff x="352874" y="15388623"/>
            <a:chExt cx="6400800" cy="94089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352874" y="15388623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14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57200" y="8412480"/>
            <a:ext cx="64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Hanford, WA, and Livingston, LA.</a:t>
            </a: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Sine-Gaussian (SG), and Binary Black Hole (BBH).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Sine-Gaussian/Binary Black Hole.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" y="2834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convolutional neural network (CNN).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457200" y="17373600"/>
            <a:ext cx="6400800" cy="938179"/>
            <a:chOff x="688946" y="15565887"/>
            <a:chExt cx="6253364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25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457200" y="18470880"/>
            <a:ext cx="6400800" cy="832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PyTorch for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Gramian Angular Summation Fields (GASFs) with the pyts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GASF images are 28x28 pixels for a balance between performance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layers; layer one having 2 input channels, 16 output channels, and layer two having 16 input channels, 32 output channels, both with kernel size of 5, stride of 1, and padding of 2.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of 2, stride of 2, and padding of 0.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087600" y="2075688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training loss of the CNN plotted against the number of iterations.</a:t>
            </a:r>
          </a:p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validation accuracy of the CNN plotted against the number of elapsed epochs.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1520"/>
            <a:ext cx="9151908" cy="718744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0640" y="1828800"/>
            <a:ext cx="4114800" cy="27432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2618720"/>
            <a:ext cx="6400800" cy="4204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457200" y="1691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Fundamental configuration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457200" y="26883360"/>
            <a:ext cx="6400800" cy="13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7589520" y="31272480"/>
            <a:ext cx="676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example of the four signal categories derived from the time series data, along with their corresponding GASF images captured by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15040506" y="29169360"/>
            <a:ext cx="64008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Heurta. Glitch Classification and Clustering for LIGO with Deep Transfer Learning.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  <a:endParaRPr lang="en-US" sz="16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11521440" y="512064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30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2400" i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16184880" y="466344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457199" y="28986480"/>
            <a:ext cx="6400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Uni Sans Book" charset="0"/>
                <a:ea typeface="Uni Sans Book" charset="0"/>
                <a:cs typeface="Uni Sans Book" charset="0"/>
              </a:rPr>
              <a:t>Gramian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457200" y="29626560"/>
            <a:ext cx="64008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7863840" y="2185416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1247120" y="2185416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7863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9372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15087600" y="28072080"/>
            <a:ext cx="6400800" cy="940896"/>
            <a:chOff x="1631339" y="15477966"/>
            <a:chExt cx="6400800" cy="940896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087600" y="14447520"/>
            <a:ext cx="6400800" cy="64008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9372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7863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6858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6858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786384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937260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70780" y="22951440"/>
            <a:ext cx="3200400" cy="3200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7863840" y="2660904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11247120" y="266090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772400" y="27706320"/>
            <a:ext cx="3200400" cy="3200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1201400" y="27706320"/>
            <a:ext cx="3200400" cy="3200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201400" y="22951440"/>
            <a:ext cx="3200400" cy="32004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7863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9372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8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9372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7863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6858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6858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786384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937260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11292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12801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12801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11292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10287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10287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1126191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1277067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11292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12801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12801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11292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10287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10287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1128178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1279054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15087600" y="14538960"/>
            <a:ext cx="6400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14081760" y="160934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14081760" y="188366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15087600" y="203911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15087600" y="176479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8812</TotalTime>
  <Words>1145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118</cp:revision>
  <dcterms:created xsi:type="dcterms:W3CDTF">2018-02-07T04:27:03Z</dcterms:created>
  <dcterms:modified xsi:type="dcterms:W3CDTF">2023-05-30T20:23:59Z</dcterms:modified>
</cp:coreProperties>
</file>