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7" r:id="rId2"/>
  </p:sldIdLst>
  <p:sldSz cx="21945600" cy="32918400"/>
  <p:notesSz cx="31151513" cy="52438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1pPr>
    <a:lvl2pPr marL="391866" algn="l" rtl="0" fontAlgn="base">
      <a:spcBef>
        <a:spcPct val="0"/>
      </a:spcBef>
      <a:spcAft>
        <a:spcPct val="0"/>
      </a:spcAft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2pPr>
    <a:lvl3pPr marL="783732" algn="l" rtl="0" fontAlgn="base">
      <a:spcBef>
        <a:spcPct val="0"/>
      </a:spcBef>
      <a:spcAft>
        <a:spcPct val="0"/>
      </a:spcAft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3pPr>
    <a:lvl4pPr marL="1175598" algn="l" rtl="0" fontAlgn="base">
      <a:spcBef>
        <a:spcPct val="0"/>
      </a:spcBef>
      <a:spcAft>
        <a:spcPct val="0"/>
      </a:spcAft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4pPr>
    <a:lvl5pPr marL="1567464" algn="l" rtl="0" fontAlgn="base">
      <a:spcBef>
        <a:spcPct val="0"/>
      </a:spcBef>
      <a:spcAft>
        <a:spcPct val="0"/>
      </a:spcAft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5pPr>
    <a:lvl6pPr marL="1959331" algn="l" defTabSz="391866" rtl="0" eaLnBrk="1" latinLnBrk="0" hangingPunct="1"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6pPr>
    <a:lvl7pPr marL="2351197" algn="l" defTabSz="391866" rtl="0" eaLnBrk="1" latinLnBrk="0" hangingPunct="1"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7pPr>
    <a:lvl8pPr marL="2743063" algn="l" defTabSz="391866" rtl="0" eaLnBrk="1" latinLnBrk="0" hangingPunct="1"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8pPr>
    <a:lvl9pPr marL="3134929" algn="l" defTabSz="391866" rtl="0" eaLnBrk="1" latinLnBrk="0" hangingPunct="1">
      <a:defRPr sz="6171" kern="1200">
        <a:solidFill>
          <a:schemeClr val="tx1"/>
        </a:solidFill>
        <a:latin typeface="Arquitectur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4B2E83"/>
    <a:srgbClr val="78858D"/>
    <a:srgbClr val="10E824"/>
    <a:srgbClr val="C084F0"/>
    <a:srgbClr val="C78979"/>
    <a:srgbClr val="FFC9E2"/>
    <a:srgbClr val="0489FF"/>
    <a:srgbClr val="E14EFF"/>
    <a:srgbClr val="361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>
      <p:cViewPr varScale="1">
        <p:scale>
          <a:sx n="33" d="100"/>
          <a:sy n="33" d="100"/>
        </p:scale>
        <p:origin x="36" y="144"/>
      </p:cViewPr>
      <p:guideLst>
        <p:guide orient="horz" pos="10368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496925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602" tIns="238804" rIns="477602" bIns="238804" numCol="1" anchor="t" anchorCtr="0" compatLnSpc="1">
            <a:prstTxWarp prst="textNoShape">
              <a:avLst/>
            </a:prstTxWarp>
          </a:bodyPr>
          <a:lstStyle>
            <a:lvl1pPr defTabSz="4776788">
              <a:defRPr sz="6100">
                <a:latin typeface="Tiepolo Black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654588" y="0"/>
            <a:ext cx="13496925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602" tIns="238804" rIns="477602" bIns="238804" numCol="1" anchor="t" anchorCtr="0" compatLnSpc="1">
            <a:prstTxWarp prst="textNoShape">
              <a:avLst/>
            </a:prstTxWarp>
          </a:bodyPr>
          <a:lstStyle>
            <a:lvl1pPr algn="r" defTabSz="4776788">
              <a:defRPr sz="6100">
                <a:latin typeface="Tiepolo Black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9820513"/>
            <a:ext cx="13496925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602" tIns="238804" rIns="477602" bIns="238804" numCol="1" anchor="b" anchorCtr="0" compatLnSpc="1">
            <a:prstTxWarp prst="textNoShape">
              <a:avLst/>
            </a:prstTxWarp>
          </a:bodyPr>
          <a:lstStyle>
            <a:lvl1pPr defTabSz="4776788">
              <a:defRPr sz="6100">
                <a:latin typeface="Tiepolo Black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654588" y="49820513"/>
            <a:ext cx="13496925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77602" tIns="238804" rIns="477602" bIns="238804" numCol="1" anchor="b" anchorCtr="0" compatLnSpc="1">
            <a:prstTxWarp prst="textNoShape">
              <a:avLst/>
            </a:prstTxWarp>
          </a:bodyPr>
          <a:lstStyle>
            <a:lvl1pPr algn="r" defTabSz="4776788">
              <a:defRPr sz="6100">
                <a:latin typeface="Tiepolo Black" pitchFamily="18" charset="0"/>
              </a:defRPr>
            </a:lvl1pPr>
          </a:lstStyle>
          <a:p>
            <a:pPr>
              <a:defRPr/>
            </a:pPr>
            <a:fld id="{50AC09AA-125D-5D4A-A031-744D86514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6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280"/>
            <a:ext cx="18653760" cy="7056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4121"/>
            <a:ext cx="15361920" cy="8411766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F2B3E-D748-154E-8D57-D78AA5D09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25DB1-7660-F648-8D5E-2CA977433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37193" y="2928939"/>
            <a:ext cx="4663440" cy="2633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2928939"/>
            <a:ext cx="13899833" cy="2633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DAD56-B85D-8543-8375-503383627E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1C9F1-4200-274B-9A71-5407780DE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49" y="21152643"/>
            <a:ext cx="18653760" cy="653831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49" y="13951745"/>
            <a:ext cx="18653760" cy="720090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C03CF-D0A3-7A47-A58E-2DA7D735C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1" y="9515476"/>
            <a:ext cx="9281160" cy="197453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18521" y="9515476"/>
            <a:ext cx="9282113" cy="197453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9F59D-CA60-E641-BDA6-964304196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02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779"/>
            <a:ext cx="9696451" cy="307002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8805"/>
            <a:ext cx="9696451" cy="1896665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0" y="7368779"/>
            <a:ext cx="9700260" cy="307002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0" y="10438805"/>
            <a:ext cx="9700260" cy="1896665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DC17-9ED0-AC4A-AE8A-8B59199BA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9D418-23FB-694F-B659-C4F3F92E8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B1B17-2002-DF48-8FE3-6D231A288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880"/>
            <a:ext cx="7219949" cy="557748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1" y="1310879"/>
            <a:ext cx="12268200" cy="2809458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362"/>
            <a:ext cx="7219949" cy="2251710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C1ACD-21AD-4348-ACDB-0E8A6B9B16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166"/>
            <a:ext cx="13167360" cy="27217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441"/>
            <a:ext cx="13167360" cy="19750682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935"/>
            <a:ext cx="13167360" cy="386298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810F5-8C90-DE4E-901A-C67D84FA3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785" y="2928938"/>
            <a:ext cx="1865471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785" y="9515476"/>
            <a:ext cx="18654712" cy="1974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784" y="29989463"/>
            <a:ext cx="45720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98897" y="29989463"/>
            <a:ext cx="6948488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728497" y="29989463"/>
            <a:ext cx="45720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+mn-lt"/>
              </a:defRPr>
            </a:lvl1pPr>
          </a:lstStyle>
          <a:p>
            <a:pPr>
              <a:defRPr/>
            </a:pPr>
            <a:fld id="{1100B8BB-C319-9944-8B4A-9AEE953B4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1" y="-258620"/>
            <a:ext cx="228600" cy="0"/>
          </a:xfrm>
          <a:prstGeom prst="line">
            <a:avLst/>
          </a:prstGeom>
          <a:noFill/>
          <a:ln w="3175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sz="4628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21945600" y="-260032"/>
            <a:ext cx="0" cy="21773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4628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1717001" y="-260033"/>
            <a:ext cx="2286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4628"/>
          </a:p>
        </p:txBody>
      </p:sp>
      <p:sp>
        <p:nvSpPr>
          <p:cNvPr id="1063" name="Line 18"/>
          <p:cNvSpPr>
            <a:spLocks noChangeShapeType="1"/>
          </p:cNvSpPr>
          <p:nvPr/>
        </p:nvSpPr>
        <p:spPr bwMode="auto">
          <a:xfrm>
            <a:off x="38176200" y="33392269"/>
            <a:ext cx="0" cy="182166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4628"/>
          </a:p>
        </p:txBody>
      </p:sp>
      <p:sp>
        <p:nvSpPr>
          <p:cNvPr id="1064" name="Line 19"/>
          <p:cNvSpPr>
            <a:spLocks noChangeShapeType="1"/>
          </p:cNvSpPr>
          <p:nvPr/>
        </p:nvSpPr>
        <p:spPr bwMode="auto">
          <a:xfrm>
            <a:off x="37776150" y="33574435"/>
            <a:ext cx="4000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4628"/>
          </a:p>
        </p:txBody>
      </p:sp>
      <p:sp>
        <p:nvSpPr>
          <p:cNvPr id="1057" name="Rectangle 1056"/>
          <p:cNvSpPr/>
          <p:nvPr/>
        </p:nvSpPr>
        <p:spPr>
          <a:xfrm>
            <a:off x="3886200" y="274320"/>
            <a:ext cx="14173200" cy="1608112"/>
          </a:xfrm>
          <a:prstGeom prst="rect">
            <a:avLst/>
          </a:prstGeom>
        </p:spPr>
        <p:txBody>
          <a:bodyPr wrap="square" lIns="68558" tIns="34280" rIns="68558" bIns="34280">
            <a:spAutoFit/>
          </a:bodyPr>
          <a:lstStyle/>
          <a:p>
            <a:pPr algn="ctr" defTabSz="685581"/>
            <a:r>
              <a:rPr lang="en-US" sz="5000" b="1" dirty="0">
                <a:solidFill>
                  <a:srgbClr val="33006F"/>
                </a:solidFill>
                <a:latin typeface="Encode Sans Normal" panose="02000000000000000000" pitchFamily="2" charset="0"/>
                <a:cs typeface="Arial" pitchFamily="34" charset="0"/>
              </a:rPr>
              <a:t>UNRAVELING GRAVITATIONAL RIPPLES:  NEURAL NETWORK CLASSIFICATION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69" name="Straight Connector 1068"/>
          <p:cNvCxnSpPr/>
          <p:nvPr/>
        </p:nvCxnSpPr>
        <p:spPr>
          <a:xfrm flipV="1">
            <a:off x="10972800" y="3291840"/>
            <a:ext cx="0" cy="29260800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 36"/>
          <p:cNvSpPr>
            <a:spLocks noChangeArrowheads="1"/>
          </p:cNvSpPr>
          <p:nvPr/>
        </p:nvSpPr>
        <p:spPr bwMode="auto">
          <a:xfrm>
            <a:off x="182880" y="17959253"/>
            <a:ext cx="9235440" cy="69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80" rIns="68558" bIns="34280">
            <a:spAutoFit/>
          </a:bodyPr>
          <a:lstStyle/>
          <a:p>
            <a:r>
              <a:rPr lang="en-US" sz="4000" b="1" dirty="0">
                <a:solidFill>
                  <a:srgbClr val="33006F"/>
                </a:solidFill>
                <a:latin typeface="Encode Sans Normal" panose="02000000000000000000" pitchFamily="2" charset="0"/>
                <a:cs typeface="Calibri"/>
              </a:rPr>
              <a:t>METHODOLOGY</a:t>
            </a:r>
          </a:p>
        </p:txBody>
      </p:sp>
      <p:sp>
        <p:nvSpPr>
          <p:cNvPr id="555" name="Rectangle 36"/>
          <p:cNvSpPr>
            <a:spLocks noChangeArrowheads="1"/>
          </p:cNvSpPr>
          <p:nvPr/>
        </p:nvSpPr>
        <p:spPr bwMode="auto">
          <a:xfrm>
            <a:off x="182880" y="3291840"/>
            <a:ext cx="4389120" cy="69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80" rIns="68558" bIns="34280">
            <a:spAutoFit/>
          </a:bodyPr>
          <a:lstStyle/>
          <a:p>
            <a:pPr algn="ctr"/>
            <a:r>
              <a:rPr lang="en-US" sz="4000" b="1" dirty="0">
                <a:solidFill>
                  <a:srgbClr val="33006F"/>
                </a:solidFill>
                <a:latin typeface="Encode Sans Normal" panose="02000000000000000000" pitchFamily="2" charset="0"/>
                <a:cs typeface="Calibri"/>
              </a:rPr>
              <a:t>INTRODUCTION</a:t>
            </a:r>
          </a:p>
        </p:txBody>
      </p:sp>
      <p:sp>
        <p:nvSpPr>
          <p:cNvPr id="245" name="Rectangle 615"/>
          <p:cNvSpPr/>
          <p:nvPr/>
        </p:nvSpPr>
        <p:spPr>
          <a:xfrm>
            <a:off x="11029950" y="31729680"/>
            <a:ext cx="109156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References</a:t>
            </a:r>
          </a:p>
          <a:p>
            <a:r>
              <a:rPr lang="en-US" sz="1800" b="1" dirty="0">
                <a:solidFill>
                  <a:srgbClr val="000000"/>
                </a:solidFill>
              </a:rPr>
              <a:t>[1] </a:t>
            </a:r>
            <a:r>
              <a:rPr lang="en-US" sz="1800" dirty="0"/>
              <a:t>Yemini, E., </a:t>
            </a:r>
            <a:r>
              <a:rPr lang="en-US" sz="1800" dirty="0" err="1"/>
              <a:t>Jucikas</a:t>
            </a:r>
            <a:r>
              <a:rPr lang="en-US" sz="1800" dirty="0"/>
              <a:t>, T., Grundy, L. J., Brown, A. E., &amp; Schafer, W. R. (2013). A database of </a:t>
            </a:r>
            <a:r>
              <a:rPr lang="en-US" sz="1800" dirty="0" err="1"/>
              <a:t>Caenorhabditis</a:t>
            </a:r>
            <a:r>
              <a:rPr lang="en-US" sz="1800" dirty="0"/>
              <a:t> </a:t>
            </a:r>
            <a:r>
              <a:rPr lang="en-US" sz="1800" dirty="0" err="1"/>
              <a:t>elegans</a:t>
            </a:r>
            <a:r>
              <a:rPr lang="en-US" sz="1800" dirty="0"/>
              <a:t> behavioral phenotypes. </a:t>
            </a:r>
            <a:r>
              <a:rPr lang="en-US" sz="1800" i="1" dirty="0"/>
              <a:t>Nature methods</a:t>
            </a:r>
            <a:r>
              <a:rPr lang="en-US" sz="1800" dirty="0"/>
              <a:t>, </a:t>
            </a:r>
            <a:r>
              <a:rPr lang="en-US" sz="1800" i="1" dirty="0"/>
              <a:t>10</a:t>
            </a:r>
            <a:r>
              <a:rPr lang="en-US" sz="1800" dirty="0"/>
              <a:t>(9), 877.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47" name="Rectangle 36"/>
          <p:cNvSpPr>
            <a:spLocks noChangeArrowheads="1"/>
          </p:cNvSpPr>
          <p:nvPr/>
        </p:nvSpPr>
        <p:spPr bwMode="auto">
          <a:xfrm>
            <a:off x="11155680" y="3291840"/>
            <a:ext cx="5669280" cy="69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80" rIns="68558" bIns="34280">
            <a:spAutoFit/>
          </a:bodyPr>
          <a:lstStyle/>
          <a:p>
            <a:r>
              <a:rPr lang="en-US" sz="4000" b="1" dirty="0">
                <a:solidFill>
                  <a:srgbClr val="33006F"/>
                </a:solidFill>
                <a:latin typeface="Encode Sans Normal" panose="02000000000000000000" pitchFamily="2" charset="0"/>
                <a:cs typeface="Calibri"/>
              </a:rPr>
              <a:t>CNN ARCHITECTURE</a:t>
            </a:r>
          </a:p>
        </p:txBody>
      </p:sp>
      <p:sp>
        <p:nvSpPr>
          <p:cNvPr id="339" name="Rectangle 36"/>
          <p:cNvSpPr>
            <a:spLocks noChangeArrowheads="1"/>
          </p:cNvSpPr>
          <p:nvPr/>
        </p:nvSpPr>
        <p:spPr bwMode="auto">
          <a:xfrm>
            <a:off x="11155680" y="13730153"/>
            <a:ext cx="2834640" cy="69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80" rIns="68558" bIns="34280">
            <a:spAutoFit/>
          </a:bodyPr>
          <a:lstStyle/>
          <a:p>
            <a:r>
              <a:rPr lang="en-US" sz="4000" b="1" dirty="0">
                <a:solidFill>
                  <a:srgbClr val="33006F"/>
                </a:solidFill>
                <a:latin typeface="Encode Sans Normal" panose="02000000000000000000" pitchFamily="2" charset="0"/>
                <a:cs typeface="Calibri"/>
              </a:rPr>
              <a:t>RESULTS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" y="11746398"/>
            <a:ext cx="1042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433" name="Rectangle 36"/>
          <p:cNvSpPr>
            <a:spLocks noChangeArrowheads="1"/>
          </p:cNvSpPr>
          <p:nvPr/>
        </p:nvSpPr>
        <p:spPr bwMode="auto">
          <a:xfrm>
            <a:off x="182880" y="23674253"/>
            <a:ext cx="10401299" cy="131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80" rIns="68558" bIns="34280">
            <a:spAutoFit/>
          </a:bodyPr>
          <a:lstStyle/>
          <a:p>
            <a:r>
              <a:rPr lang="en-US" sz="4000" b="1" dirty="0">
                <a:solidFill>
                  <a:srgbClr val="33006F"/>
                </a:solidFill>
                <a:latin typeface="Encode Sans Normal" panose="02000000000000000000" pitchFamily="2" charset="0"/>
                <a:cs typeface="Calibri"/>
              </a:rPr>
              <a:t>DATA PREPROCESSING AND FEATURE EXTRACTION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DB8BC-C5C2-5006-0401-9BDBD3725FA9}"/>
              </a:ext>
            </a:extLst>
          </p:cNvPr>
          <p:cNvSpPr txBox="1"/>
          <p:nvPr/>
        </p:nvSpPr>
        <p:spPr>
          <a:xfrm>
            <a:off x="274320" y="4206240"/>
            <a:ext cx="1042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79C0C-80C2-0A41-5EC3-7460C295847D}"/>
              </a:ext>
            </a:extLst>
          </p:cNvPr>
          <p:cNvSpPr txBox="1"/>
          <p:nvPr/>
        </p:nvSpPr>
        <p:spPr>
          <a:xfrm>
            <a:off x="274320" y="18904855"/>
            <a:ext cx="1042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0DE92-EA07-270A-EEDB-01F95D1785CD}"/>
              </a:ext>
            </a:extLst>
          </p:cNvPr>
          <p:cNvSpPr txBox="1"/>
          <p:nvPr/>
        </p:nvSpPr>
        <p:spPr>
          <a:xfrm>
            <a:off x="274320" y="25509314"/>
            <a:ext cx="1042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25F42-EAE1-AD1A-2C6D-AF963F201788}"/>
              </a:ext>
            </a:extLst>
          </p:cNvPr>
          <p:cNvSpPr/>
          <p:nvPr/>
        </p:nvSpPr>
        <p:spPr>
          <a:xfrm>
            <a:off x="182880" y="1828800"/>
            <a:ext cx="21579840" cy="992559"/>
          </a:xfrm>
          <a:prstGeom prst="rect">
            <a:avLst/>
          </a:prstGeom>
        </p:spPr>
        <p:txBody>
          <a:bodyPr wrap="square" lIns="68558" tIns="34280" rIns="68558" bIns="34280">
            <a:spAutoFit/>
          </a:bodyPr>
          <a:lstStyle/>
          <a:p>
            <a:pPr algn="ctr" defTabSz="685581"/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Daniel Fredin</a:t>
            </a:r>
            <a:r>
              <a:rPr lang="en-US" sz="36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1,2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, Cole Welch</a:t>
            </a:r>
            <a:r>
              <a:rPr lang="en-US" sz="3600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 defTabSz="685581"/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b="1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Physics, University of Washington, </a:t>
            </a:r>
            <a:r>
              <a:rPr lang="en-US" sz="2400" b="1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Center for Experimental Nuclear Physics and Astrophysics, University of Washington</a:t>
            </a:r>
          </a:p>
        </p:txBody>
      </p:sp>
      <p:pic>
        <p:nvPicPr>
          <p:cNvPr id="12" name="Picture 11" descr="A picture containing graphics, purple, screenshot, violet&#10;&#10;Description automatically generated">
            <a:extLst>
              <a:ext uri="{FF2B5EF4-FFF2-40B4-BE49-F238E27FC236}">
                <a16:creationId xmlns:a16="http://schemas.microsoft.com/office/drawing/2014/main" id="{0303F652-8B38-B724-F485-7E860DB1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880" y="365760"/>
            <a:ext cx="2560320" cy="1723948"/>
          </a:xfrm>
          <a:prstGeom prst="rect">
            <a:avLst/>
          </a:prstGeom>
        </p:spPr>
      </p:pic>
      <p:pic>
        <p:nvPicPr>
          <p:cNvPr id="14" name="Picture 13" descr="A picture containing text, font, white, logo&#10;&#10;Description automatically generated">
            <a:extLst>
              <a:ext uri="{FF2B5EF4-FFF2-40B4-BE49-F238E27FC236}">
                <a16:creationId xmlns:a16="http://schemas.microsoft.com/office/drawing/2014/main" id="{A028F989-557E-76A9-4966-B2A37D9079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"/>
            <a:ext cx="3840480" cy="2112263"/>
          </a:xfrm>
          <a:prstGeom prst="rect">
            <a:avLst/>
          </a:prstGeom>
        </p:spPr>
      </p:pic>
      <p:pic>
        <p:nvPicPr>
          <p:cNvPr id="16" name="Picture 15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378160EE-FB77-ADE4-1951-43C3FED6B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1" y="14838163"/>
            <a:ext cx="9144018" cy="7315215"/>
          </a:xfrm>
          <a:prstGeom prst="rect">
            <a:avLst/>
          </a:prstGeom>
        </p:spPr>
      </p:pic>
      <p:pic>
        <p:nvPicPr>
          <p:cNvPr id="18" name="Picture 17" descr="A picture containing text, font, diagram, screenshot&#10;&#10;Description automatically generated">
            <a:extLst>
              <a:ext uri="{FF2B5EF4-FFF2-40B4-BE49-F238E27FC236}">
                <a16:creationId xmlns:a16="http://schemas.microsoft.com/office/drawing/2014/main" id="{F05546C0-394D-777C-C871-80C828FFBB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2770" r="-1926"/>
          <a:stretch/>
        </p:blipFill>
        <p:spPr>
          <a:xfrm>
            <a:off x="11155680" y="3990824"/>
            <a:ext cx="10698480" cy="37368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E61C08-6829-244D-18C5-AF74EFC5F7A8}"/>
              </a:ext>
            </a:extLst>
          </p:cNvPr>
          <p:cNvSpPr txBox="1"/>
          <p:nvPr/>
        </p:nvSpPr>
        <p:spPr>
          <a:xfrm>
            <a:off x="11247120" y="7681175"/>
            <a:ext cx="1042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F8B5F4-80D0-67AE-5099-7F1AD2FEDD45}"/>
              </a:ext>
            </a:extLst>
          </p:cNvPr>
          <p:cNvSpPr txBox="1"/>
          <p:nvPr/>
        </p:nvSpPr>
        <p:spPr>
          <a:xfrm>
            <a:off x="11247120" y="22494240"/>
            <a:ext cx="10424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50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99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Arquitectura</vt:lpstr>
      <vt:lpstr>Encode Sans Normal</vt:lpstr>
      <vt:lpstr>Open Sans</vt:lpstr>
      <vt:lpstr>Tiepolo Black</vt:lpstr>
      <vt:lpstr>Times New Roman</vt:lpstr>
      <vt:lpstr>Default Design</vt:lpstr>
      <vt:lpstr>PowerPoint Presentation</vt:lpstr>
    </vt:vector>
  </TitlesOfParts>
  <Company>cse dept. 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dougz</dc:creator>
  <cp:lastModifiedBy>Daniel Fredin</cp:lastModifiedBy>
  <cp:revision>204</cp:revision>
  <dcterms:created xsi:type="dcterms:W3CDTF">2014-11-15T03:35:33Z</dcterms:created>
  <dcterms:modified xsi:type="dcterms:W3CDTF">2023-05-28T00:50:30Z</dcterms:modified>
</cp:coreProperties>
</file>