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7" r:id="rId2"/>
  </p:sldIdLst>
  <p:sldSz cx="21945600" cy="32918400"/>
  <p:notesSz cx="31151513" cy="52438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1pPr>
    <a:lvl2pPr marL="391866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2pPr>
    <a:lvl3pPr marL="783732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3pPr>
    <a:lvl4pPr marL="1175598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4pPr>
    <a:lvl5pPr marL="1567464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5pPr>
    <a:lvl6pPr marL="1959331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6pPr>
    <a:lvl7pPr marL="2351197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7pPr>
    <a:lvl8pPr marL="2743063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8pPr>
    <a:lvl9pPr marL="3134929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4B2E83"/>
    <a:srgbClr val="78858D"/>
    <a:srgbClr val="10E824"/>
    <a:srgbClr val="C084F0"/>
    <a:srgbClr val="C78979"/>
    <a:srgbClr val="FFC9E2"/>
    <a:srgbClr val="0489FF"/>
    <a:srgbClr val="E14EFF"/>
    <a:srgbClr val="361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>
      <p:cViewPr varScale="1">
        <p:scale>
          <a:sx n="33" d="100"/>
          <a:sy n="33" d="100"/>
        </p:scale>
        <p:origin x="36" y="144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654588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algn="r"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654588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algn="r"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fld id="{50AC09AA-125D-5D4A-A031-744D86514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280"/>
            <a:ext cx="18653760" cy="7056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4121"/>
            <a:ext cx="15361920" cy="8411766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2B3E-D748-154E-8D57-D78AA5D09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5DB1-7660-F648-8D5E-2CA977433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7193" y="2928939"/>
            <a:ext cx="4663440" cy="2633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928939"/>
            <a:ext cx="13899833" cy="2633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DAD56-B85D-8543-8375-50338362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1C9F1-4200-274B-9A71-5407780D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49" y="21152643"/>
            <a:ext cx="18653760" cy="653831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49" y="13951745"/>
            <a:ext cx="18653760" cy="72009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C03CF-D0A3-7A47-A58E-2DA7D735C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1" y="9515476"/>
            <a:ext cx="9281160" cy="1974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8521" y="9515476"/>
            <a:ext cx="9282113" cy="1974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9F59D-CA60-E641-BDA6-964304196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02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779"/>
            <a:ext cx="9696451" cy="30700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8805"/>
            <a:ext cx="9696451" cy="18966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0" y="7368779"/>
            <a:ext cx="9700260" cy="30700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0" y="10438805"/>
            <a:ext cx="9700260" cy="18966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C17-9ED0-AC4A-AE8A-8B59199BA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9D418-23FB-694F-B659-C4F3F92E8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B1B17-2002-DF48-8FE3-6D231A288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880"/>
            <a:ext cx="7219949" cy="557748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1310879"/>
            <a:ext cx="12268200" cy="2809458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362"/>
            <a:ext cx="7219949" cy="225171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C1ACD-21AD-4348-ACDB-0E8A6B9B1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166"/>
            <a:ext cx="13167360" cy="27217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441"/>
            <a:ext cx="13167360" cy="1975068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935"/>
            <a:ext cx="13167360" cy="38629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10F5-8C90-DE4E-901A-C67D84FA3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785" y="2928938"/>
            <a:ext cx="1865471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785" y="9515476"/>
            <a:ext cx="18654712" cy="197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784" y="29989463"/>
            <a:ext cx="4572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897" y="29989463"/>
            <a:ext cx="6948488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8497" y="29989463"/>
            <a:ext cx="4572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>
              <a:defRPr/>
            </a:pPr>
            <a:fld id="{1100B8BB-C319-9944-8B4A-9AEE953B4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1" y="-258620"/>
            <a:ext cx="228600" cy="0"/>
          </a:xfrm>
          <a:prstGeom prst="line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4628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1945600" y="-260032"/>
            <a:ext cx="0" cy="21773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1717001" y="-260033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63" name="Line 18"/>
          <p:cNvSpPr>
            <a:spLocks noChangeShapeType="1"/>
          </p:cNvSpPr>
          <p:nvPr/>
        </p:nvSpPr>
        <p:spPr bwMode="auto">
          <a:xfrm>
            <a:off x="38176200" y="33392269"/>
            <a:ext cx="0" cy="18216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64" name="Line 19"/>
          <p:cNvSpPr>
            <a:spLocks noChangeShapeType="1"/>
          </p:cNvSpPr>
          <p:nvPr/>
        </p:nvSpPr>
        <p:spPr bwMode="auto">
          <a:xfrm>
            <a:off x="37776150" y="33574435"/>
            <a:ext cx="4000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57" name="Rectangle 1056"/>
          <p:cNvSpPr/>
          <p:nvPr/>
        </p:nvSpPr>
        <p:spPr>
          <a:xfrm>
            <a:off x="3886200" y="274320"/>
            <a:ext cx="14173200" cy="1608112"/>
          </a:xfrm>
          <a:prstGeom prst="rect">
            <a:avLst/>
          </a:prstGeom>
        </p:spPr>
        <p:txBody>
          <a:bodyPr wrap="square" lIns="68558" tIns="34280" rIns="68558" bIns="34280">
            <a:spAutoFit/>
          </a:bodyPr>
          <a:lstStyle/>
          <a:p>
            <a:pPr algn="ctr" defTabSz="685581"/>
            <a:r>
              <a:rPr lang="en-US" sz="5000" b="1" dirty="0">
                <a:solidFill>
                  <a:srgbClr val="33006F"/>
                </a:solidFill>
                <a:latin typeface="Encode Sans Normal" panose="02000000000000000000" pitchFamily="2" charset="0"/>
                <a:cs typeface="Arial" pitchFamily="34" charset="0"/>
              </a:rPr>
              <a:t>UNRAVELING GRAVITATIONAL RIPPLES:  NEURAL NETWORK CLASSIFICATION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69" name="Straight Connector 1068"/>
          <p:cNvCxnSpPr/>
          <p:nvPr/>
        </p:nvCxnSpPr>
        <p:spPr>
          <a:xfrm flipV="1">
            <a:off x="10972800" y="3291840"/>
            <a:ext cx="0" cy="292608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36"/>
          <p:cNvSpPr>
            <a:spLocks noChangeArrowheads="1"/>
          </p:cNvSpPr>
          <p:nvPr/>
        </p:nvSpPr>
        <p:spPr bwMode="auto">
          <a:xfrm>
            <a:off x="182880" y="18013680"/>
            <a:ext cx="923544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METHODOLOGY</a:t>
            </a:r>
          </a:p>
        </p:txBody>
      </p:sp>
      <p:sp>
        <p:nvSpPr>
          <p:cNvPr id="555" name="Rectangle 36"/>
          <p:cNvSpPr>
            <a:spLocks noChangeArrowheads="1"/>
          </p:cNvSpPr>
          <p:nvPr/>
        </p:nvSpPr>
        <p:spPr bwMode="auto">
          <a:xfrm>
            <a:off x="182880" y="3291840"/>
            <a:ext cx="438912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pPr algn="ctr"/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INTRODUCTION</a:t>
            </a:r>
          </a:p>
        </p:txBody>
      </p:sp>
      <p:sp>
        <p:nvSpPr>
          <p:cNvPr id="245" name="Rectangle 615"/>
          <p:cNvSpPr/>
          <p:nvPr/>
        </p:nvSpPr>
        <p:spPr>
          <a:xfrm>
            <a:off x="11029950" y="31729680"/>
            <a:ext cx="10915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References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[1] </a:t>
            </a:r>
            <a:r>
              <a:rPr lang="en-US" sz="1800" dirty="0"/>
              <a:t>Yemini, E., </a:t>
            </a:r>
            <a:r>
              <a:rPr lang="en-US" sz="1800" dirty="0" err="1"/>
              <a:t>Jucikas</a:t>
            </a:r>
            <a:r>
              <a:rPr lang="en-US" sz="1800" dirty="0"/>
              <a:t>, T., Grundy, L. J., Brown, A. E., &amp; Schafer, W. R. (2013). A database of </a:t>
            </a:r>
            <a:r>
              <a:rPr lang="en-US" sz="1800" dirty="0" err="1"/>
              <a:t>Caenorhabditis</a:t>
            </a:r>
            <a:r>
              <a:rPr lang="en-US" sz="1800" dirty="0"/>
              <a:t> </a:t>
            </a:r>
            <a:r>
              <a:rPr lang="en-US" sz="1800" dirty="0" err="1"/>
              <a:t>elegans</a:t>
            </a:r>
            <a:r>
              <a:rPr lang="en-US" sz="1800" dirty="0"/>
              <a:t> behavioral phenotypes. </a:t>
            </a:r>
            <a:r>
              <a:rPr lang="en-US" sz="1800" i="1" dirty="0"/>
              <a:t>Nature methods</a:t>
            </a:r>
            <a:r>
              <a:rPr lang="en-US" sz="1800" dirty="0"/>
              <a:t>, </a:t>
            </a:r>
            <a:r>
              <a:rPr lang="en-US" sz="1800" i="1" dirty="0"/>
              <a:t>10</a:t>
            </a:r>
            <a:r>
              <a:rPr lang="en-US" sz="1800" dirty="0"/>
              <a:t>(9), 877.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47" name="Rectangle 36"/>
          <p:cNvSpPr>
            <a:spLocks noChangeArrowheads="1"/>
          </p:cNvSpPr>
          <p:nvPr/>
        </p:nvSpPr>
        <p:spPr bwMode="auto">
          <a:xfrm>
            <a:off x="11155680" y="3291840"/>
            <a:ext cx="566928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CNN ARCHITECTURE</a:t>
            </a:r>
          </a:p>
        </p:txBody>
      </p:sp>
      <p:sp>
        <p:nvSpPr>
          <p:cNvPr id="339" name="Rectangle 36"/>
          <p:cNvSpPr>
            <a:spLocks noChangeArrowheads="1"/>
          </p:cNvSpPr>
          <p:nvPr/>
        </p:nvSpPr>
        <p:spPr bwMode="auto">
          <a:xfrm>
            <a:off x="11155680" y="13716000"/>
            <a:ext cx="283464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RESULTS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" y="11746398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433" name="Rectangle 36"/>
          <p:cNvSpPr>
            <a:spLocks noChangeArrowheads="1"/>
          </p:cNvSpPr>
          <p:nvPr/>
        </p:nvSpPr>
        <p:spPr bwMode="auto">
          <a:xfrm>
            <a:off x="182880" y="24231600"/>
            <a:ext cx="10401299" cy="6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DB8BC-C5C2-5006-0401-9BDBD3725FA9}"/>
              </a:ext>
            </a:extLst>
          </p:cNvPr>
          <p:cNvSpPr txBox="1"/>
          <p:nvPr/>
        </p:nvSpPr>
        <p:spPr>
          <a:xfrm>
            <a:off x="274320" y="4206240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79C0C-80C2-0A41-5EC3-7460C295847D}"/>
              </a:ext>
            </a:extLst>
          </p:cNvPr>
          <p:cNvSpPr txBox="1"/>
          <p:nvPr/>
        </p:nvSpPr>
        <p:spPr>
          <a:xfrm>
            <a:off x="274320" y="18904855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0DE92-EA07-270A-EEDB-01F95D1785CD}"/>
              </a:ext>
            </a:extLst>
          </p:cNvPr>
          <p:cNvSpPr txBox="1"/>
          <p:nvPr/>
        </p:nvSpPr>
        <p:spPr>
          <a:xfrm>
            <a:off x="274320" y="25509314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25F42-EAE1-AD1A-2C6D-AF963F201788}"/>
              </a:ext>
            </a:extLst>
          </p:cNvPr>
          <p:cNvSpPr/>
          <p:nvPr/>
        </p:nvSpPr>
        <p:spPr>
          <a:xfrm>
            <a:off x="182880" y="1828800"/>
            <a:ext cx="21579840" cy="992559"/>
          </a:xfrm>
          <a:prstGeom prst="rect">
            <a:avLst/>
          </a:prstGeom>
        </p:spPr>
        <p:txBody>
          <a:bodyPr wrap="square" lIns="68558" tIns="34280" rIns="68558" bIns="34280">
            <a:spAutoFit/>
          </a:bodyPr>
          <a:lstStyle/>
          <a:p>
            <a:pPr algn="ctr" defTabSz="685581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Daniel Fredin</a:t>
            </a:r>
            <a:r>
              <a:rPr lang="en-US" sz="36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1,2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Cole Welch</a:t>
            </a:r>
            <a:r>
              <a:rPr lang="en-US" sz="36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581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Physics, University of Washington, </a:t>
            </a:r>
            <a:r>
              <a:rPr lang="en-US" sz="24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Center for Experimental Nuclear Physics and Astrophysics, University of Washington</a:t>
            </a:r>
          </a:p>
        </p:txBody>
      </p:sp>
      <p:pic>
        <p:nvPicPr>
          <p:cNvPr id="12" name="Picture 11" descr="A picture containing graphics, purple, screenshot, violet&#10;&#10;Description automatically generated">
            <a:extLst>
              <a:ext uri="{FF2B5EF4-FFF2-40B4-BE49-F238E27FC236}">
                <a16:creationId xmlns:a16="http://schemas.microsoft.com/office/drawing/2014/main" id="{0303F652-8B38-B724-F485-7E860DB1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880" y="365760"/>
            <a:ext cx="2560320" cy="1723948"/>
          </a:xfrm>
          <a:prstGeom prst="rect">
            <a:avLst/>
          </a:prstGeom>
        </p:spPr>
      </p:pic>
      <p:pic>
        <p:nvPicPr>
          <p:cNvPr id="14" name="Picture 13" descr="A picture containing text, font, white, logo&#10;&#10;Description automatically generated">
            <a:extLst>
              <a:ext uri="{FF2B5EF4-FFF2-40B4-BE49-F238E27FC236}">
                <a16:creationId xmlns:a16="http://schemas.microsoft.com/office/drawing/2014/main" id="{A028F989-557E-76A9-4966-B2A37D90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"/>
            <a:ext cx="3840480" cy="2112263"/>
          </a:xfrm>
          <a:prstGeom prst="rect">
            <a:avLst/>
          </a:prstGeom>
        </p:spPr>
      </p:pic>
      <p:pic>
        <p:nvPicPr>
          <p:cNvPr id="16" name="Picture 15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378160EE-FB77-ADE4-1951-43C3FED6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14838162"/>
            <a:ext cx="9143998" cy="7315200"/>
          </a:xfrm>
          <a:prstGeom prst="rect">
            <a:avLst/>
          </a:prstGeom>
        </p:spPr>
      </p:pic>
      <p:pic>
        <p:nvPicPr>
          <p:cNvPr id="18" name="Picture 17" descr="A picture containing text, font, diagram, screenshot&#10;&#10;Description automatically generated">
            <a:extLst>
              <a:ext uri="{FF2B5EF4-FFF2-40B4-BE49-F238E27FC236}">
                <a16:creationId xmlns:a16="http://schemas.microsoft.com/office/drawing/2014/main" id="{F05546C0-394D-777C-C871-80C828FFBB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770" r="-1926"/>
          <a:stretch/>
        </p:blipFill>
        <p:spPr>
          <a:xfrm>
            <a:off x="11155680" y="3990824"/>
            <a:ext cx="10698480" cy="37368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E61C08-6829-244D-18C5-AF74EFC5F7A8}"/>
              </a:ext>
            </a:extLst>
          </p:cNvPr>
          <p:cNvSpPr txBox="1"/>
          <p:nvPr/>
        </p:nvSpPr>
        <p:spPr>
          <a:xfrm>
            <a:off x="11247120" y="7681175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8B5F4-80D0-67AE-5099-7F1AD2FEDD45}"/>
              </a:ext>
            </a:extLst>
          </p:cNvPr>
          <p:cNvSpPr txBox="1"/>
          <p:nvPr/>
        </p:nvSpPr>
        <p:spPr>
          <a:xfrm>
            <a:off x="11247120" y="22494240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pic>
        <p:nvPicPr>
          <p:cNvPr id="9" name="Picture 8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FBD86CED-1D2D-0336-68CA-1ABCF69AF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12801600"/>
            <a:ext cx="5029200" cy="5029200"/>
          </a:xfrm>
          <a:prstGeom prst="rect">
            <a:avLst/>
          </a:prstGeom>
        </p:spPr>
      </p:pic>
      <p:pic>
        <p:nvPicPr>
          <p:cNvPr id="13" name="Picture 12" descr="A picture containing screenshot, text, line, diagram&#10;&#10;Description automatically generated">
            <a:extLst>
              <a:ext uri="{FF2B5EF4-FFF2-40B4-BE49-F238E27FC236}">
                <a16:creationId xmlns:a16="http://schemas.microsoft.com/office/drawing/2014/main" id="{C641AAE6-FC3E-AC52-044F-A913A3775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840" y="12801600"/>
            <a:ext cx="5029200" cy="5029200"/>
          </a:xfrm>
          <a:prstGeom prst="rect">
            <a:avLst/>
          </a:prstGeom>
        </p:spPr>
      </p:pic>
      <p:sp>
        <p:nvSpPr>
          <p:cNvPr id="15" name="Rectangle 36">
            <a:extLst>
              <a:ext uri="{FF2B5EF4-FFF2-40B4-BE49-F238E27FC236}">
                <a16:creationId xmlns:a16="http://schemas.microsoft.com/office/drawing/2014/main" id="{EBDB0B1A-660C-7117-76AC-D13DFC6A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0" y="23591520"/>
            <a:ext cx="4434839" cy="6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CONCLUSIONS</a:t>
            </a:r>
          </a:p>
        </p:txBody>
      </p:sp>
      <p:pic>
        <p:nvPicPr>
          <p:cNvPr id="17" name="Picture 16" descr="Gold boundless bar">
            <a:extLst>
              <a:ext uri="{FF2B5EF4-FFF2-40B4-BE49-F238E27FC236}">
                <a16:creationId xmlns:a16="http://schemas.microsoft.com/office/drawing/2014/main" id="{077C4727-F5E7-6844-8915-F3F9F2CF69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4356080"/>
            <a:ext cx="1399032" cy="112776"/>
          </a:xfrm>
          <a:prstGeom prst="rect">
            <a:avLst/>
          </a:prstGeom>
        </p:spPr>
      </p:pic>
      <p:pic>
        <p:nvPicPr>
          <p:cNvPr id="21" name="Picture 20" descr="Gold boundless bar">
            <a:extLst>
              <a:ext uri="{FF2B5EF4-FFF2-40B4-BE49-F238E27FC236}">
                <a16:creationId xmlns:a16="http://schemas.microsoft.com/office/drawing/2014/main" id="{AE97AECC-95CD-4BDE-56E8-E6F91F2C5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24231600"/>
            <a:ext cx="1399032" cy="112776"/>
          </a:xfrm>
          <a:prstGeom prst="rect">
            <a:avLst/>
          </a:prstGeom>
        </p:spPr>
      </p:pic>
      <p:pic>
        <p:nvPicPr>
          <p:cNvPr id="22" name="Picture 21" descr="Gold boundless bar">
            <a:extLst>
              <a:ext uri="{FF2B5EF4-FFF2-40B4-BE49-F238E27FC236}">
                <a16:creationId xmlns:a16="http://schemas.microsoft.com/office/drawing/2014/main" id="{93FDBD11-BF61-2D84-55A8-A758692C78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3931920"/>
            <a:ext cx="1399032" cy="112776"/>
          </a:xfrm>
          <a:prstGeom prst="rect">
            <a:avLst/>
          </a:prstGeom>
        </p:spPr>
      </p:pic>
      <p:pic>
        <p:nvPicPr>
          <p:cNvPr id="23" name="Picture 22" descr="Gold boundless bar">
            <a:extLst>
              <a:ext uri="{FF2B5EF4-FFF2-40B4-BE49-F238E27FC236}">
                <a16:creationId xmlns:a16="http://schemas.microsoft.com/office/drawing/2014/main" id="{BF6A6DAA-9E47-2628-2B8E-F6D5D53AF0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31920"/>
            <a:ext cx="1399032" cy="112776"/>
          </a:xfrm>
          <a:prstGeom prst="rect">
            <a:avLst/>
          </a:prstGeom>
        </p:spPr>
      </p:pic>
      <p:pic>
        <p:nvPicPr>
          <p:cNvPr id="24" name="Picture 23" descr="Gold boundless bar">
            <a:extLst>
              <a:ext uri="{FF2B5EF4-FFF2-40B4-BE49-F238E27FC236}">
                <a16:creationId xmlns:a16="http://schemas.microsoft.com/office/drawing/2014/main" id="{9912AE4E-37D7-56AC-4580-A0E1F8F56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8653760"/>
            <a:ext cx="1399032" cy="112776"/>
          </a:xfrm>
          <a:prstGeom prst="rect">
            <a:avLst/>
          </a:prstGeom>
        </p:spPr>
      </p:pic>
      <p:pic>
        <p:nvPicPr>
          <p:cNvPr id="25" name="Picture 24" descr="Gold boundless bar">
            <a:extLst>
              <a:ext uri="{FF2B5EF4-FFF2-40B4-BE49-F238E27FC236}">
                <a16:creationId xmlns:a16="http://schemas.microsoft.com/office/drawing/2014/main" id="{8C7D5646-1177-A4C4-0E40-071CEBE54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4871680"/>
            <a:ext cx="1399032" cy="112776"/>
          </a:xfrm>
          <a:prstGeom prst="rect">
            <a:avLst/>
          </a:prstGeom>
        </p:spPr>
      </p:pic>
      <p:pic>
        <p:nvPicPr>
          <p:cNvPr id="26" name="Picture 25" descr="Gold boundless bar">
            <a:extLst>
              <a:ext uri="{FF2B5EF4-FFF2-40B4-BE49-F238E27FC236}">
                <a16:creationId xmlns:a16="http://schemas.microsoft.com/office/drawing/2014/main" id="{B9973A8E-DABA-BF32-EA4F-1EE9875F24D4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"/>
          <a:stretch/>
        </p:blipFill>
        <p:spPr>
          <a:xfrm>
            <a:off x="0" y="2926080"/>
            <a:ext cx="21945600" cy="112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5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9960</TotalTime>
  <Words>97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Arquitectura</vt:lpstr>
      <vt:lpstr>Encode Sans Normal</vt:lpstr>
      <vt:lpstr>Open Sans</vt:lpstr>
      <vt:lpstr>Tiepolo Black</vt:lpstr>
      <vt:lpstr>Times New Roman</vt:lpstr>
      <vt:lpstr>Default Design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Daniel Fredin</cp:lastModifiedBy>
  <cp:revision>206</cp:revision>
  <dcterms:created xsi:type="dcterms:W3CDTF">2014-11-15T03:35:33Z</dcterms:created>
  <dcterms:modified xsi:type="dcterms:W3CDTF">2023-05-28T01:35:19Z</dcterms:modified>
</cp:coreProperties>
</file>