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19008" userDrawn="1">
          <p15:clr>
            <a:srgbClr val="A4A3A4"/>
          </p15:clr>
        </p15:guide>
        <p15:guide id="4" orient="horz" pos="19584" userDrawn="1">
          <p15:clr>
            <a:srgbClr val="A4A3A4"/>
          </p15:clr>
        </p15:guide>
        <p15:guide id="5" pos="8640" userDrawn="1">
          <p15:clr>
            <a:srgbClr val="A4A3A4"/>
          </p15:clr>
        </p15:guide>
        <p15:guide id="6" pos="9792" userDrawn="1">
          <p15:clr>
            <a:srgbClr val="A4A3A4"/>
          </p15:clr>
        </p15:guide>
        <p15:guide id="7" pos="14400" userDrawn="1">
          <p15:clr>
            <a:srgbClr val="A4A3A4"/>
          </p15:clr>
        </p15:guide>
        <p15:guide id="8" pos="13248" userDrawn="1">
          <p15:clr>
            <a:srgbClr val="A4A3A4"/>
          </p15:clr>
        </p15:guide>
        <p15:guide id="9" pos="17856" userDrawn="1">
          <p15:clr>
            <a:srgbClr val="A4A3A4"/>
          </p15:clr>
        </p15:guide>
        <p15:guide id="10" pos="26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006F"/>
    <a:srgbClr val="E8D3A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3" autoAdjust="0"/>
    <p:restoredTop sz="94341" autoAdjust="0"/>
  </p:normalViewPr>
  <p:slideViewPr>
    <p:cSldViewPr snapToObjects="1" showGuides="1">
      <p:cViewPr>
        <p:scale>
          <a:sx n="33" d="100"/>
          <a:sy n="33" d="100"/>
        </p:scale>
        <p:origin x="2724" y="24"/>
      </p:cViewPr>
      <p:guideLst>
        <p:guide orient="horz" pos="1008"/>
        <p:guide pos="1152"/>
        <p:guide pos="19008"/>
        <p:guide orient="horz" pos="19584"/>
        <p:guide pos="8640"/>
        <p:guide pos="9792"/>
        <p:guide pos="14400"/>
        <p:guide pos="13248"/>
        <p:guide pos="17856"/>
        <p:guide pos="264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4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9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2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0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6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90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91440" y="91440"/>
            <a:ext cx="43708320" cy="6217920"/>
          </a:xfrm>
          <a:prstGeom prst="rect">
            <a:avLst/>
          </a:prstGeom>
          <a:solidFill>
            <a:srgbClr val="33006F"/>
          </a:solidFill>
          <a:ln w="18288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058400" y="1463040"/>
            <a:ext cx="23766492" cy="2428448"/>
          </a:xfrm>
        </p:spPr>
        <p:txBody>
          <a:bodyPr anchor="b">
            <a:noAutofit/>
          </a:bodyPr>
          <a:lstStyle/>
          <a:p>
            <a:r>
              <a:rPr lang="en-US" sz="85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0" y="4023360"/>
            <a:ext cx="237664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56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5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56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ctr"/>
            <a:r>
              <a:rPr lang="en-US" sz="32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2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14628780" y="7315200"/>
            <a:ext cx="0" cy="2468880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29260800" y="7315200"/>
            <a:ext cx="0" cy="2468880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5470199" y="26560325"/>
            <a:ext cx="12567138" cy="986616"/>
            <a:chOff x="1659588" y="15421077"/>
            <a:chExt cx="6400800" cy="98661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8" y="15421077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468463" y="27566418"/>
            <a:ext cx="12763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16 epochs and over 2400 iterations, training loss reached 0.1, while the validation accuracy approached 96%.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demonstrated an exceptional accuracy of 97% when evaluated on the testing dataset.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15544800" y="7315201"/>
            <a:ext cx="12801600" cy="3981974"/>
          </a:xfrm>
          <a:prstGeom prst="rect">
            <a:avLst/>
          </a:prstGeom>
          <a:solidFill>
            <a:srgbClr val="33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585663" y="7480746"/>
            <a:ext cx="1272264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 data points</a:t>
            </a:r>
            <a:endParaRPr lang="en-US" sz="2400" dirty="0">
              <a:solidFill>
                <a:srgbClr val="DBDEE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contains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max-pooling layers followed by </a:t>
            </a:r>
            <a:r>
              <a:rPr lang="en-US" sz="24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1904513" y="23170446"/>
            <a:ext cx="11789627" cy="954107"/>
            <a:chOff x="1014879" y="14312521"/>
            <a:chExt cx="6400800" cy="954107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14879" y="14312521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265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1825561" y="24180867"/>
            <a:ext cx="1188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StandardScaler function to ensure data was normalized before conversion to GASF images.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Softmax function.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1828800" y="7240585"/>
            <a:ext cx="11887200" cy="986616"/>
            <a:chOff x="-531046" y="15342903"/>
            <a:chExt cx="6858000" cy="98661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-531046" y="15342903"/>
              <a:ext cx="6858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7226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796544" y="8387950"/>
            <a:ext cx="11885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in Hanford, WA, and Livingston, LA.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Sine-Gaussian (SG), and Binary Black Hole (BBH).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Sine-Gaussian/Binary Black Hole using GASF vs Spectrogram.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24366" y="22585205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convolutional neural network (CNN).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1874077" y="11716634"/>
            <a:ext cx="11861814" cy="954107"/>
            <a:chOff x="688946" y="15565887"/>
            <a:chExt cx="6700033" cy="954107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7000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1859375" y="12810018"/>
            <a:ext cx="1188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Gramian Angular Summation Fields (GASFs) with the pyts library.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GASF images are 28x28 pixels for a balance between performance and accuracy.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20" lvl="1" indent="-285736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</a:t>
            </a:r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</a:t>
            </a:r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pplied after each convolution layer three subsequent </a:t>
            </a:r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dimensions 1568x128, 128x64, and 64x2, respectively.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145634" y="20367337"/>
            <a:ext cx="11853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training loss of the CNN plotted against the number of iterations.</a:t>
            </a:r>
          </a:p>
          <a:p>
            <a:r>
              <a:rPr lang="en-US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validation accuracy of the CNN plotted against the number of elapsed epochs.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40080"/>
            <a:ext cx="9151908" cy="7187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t="18507" b="18507"/>
          <a:stretch/>
        </p:blipFill>
        <p:spPr bwMode="auto">
          <a:xfrm>
            <a:off x="1837517" y="19658476"/>
            <a:ext cx="11887200" cy="25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15645160" y="25835064"/>
            <a:ext cx="1282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the four signal categories derived from the time series data, along with their corresponding GASF images captured by both Detector 1 and Detector 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30175200" y="25560878"/>
            <a:ext cx="1188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2400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Heurta. Glitch Classification and Clustering for LIGO with Deep Transfer Learning. </a:t>
            </a:r>
            <a:r>
              <a:rPr lang="en-US" sz="2400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</a:p>
          <a:p>
            <a:endParaRPr lang="en-US" sz="24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33930441" y="4447783"/>
            <a:ext cx="8045232" cy="37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accordance with OAC-2117997 </a:t>
            </a: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30108848" y="24572060"/>
            <a:ext cx="11897707" cy="954107"/>
            <a:chOff x="1631339" y="15477966"/>
            <a:chExt cx="6400800" cy="954107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38088668" y="133532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38088668" y="13041606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logo for a company&#10;&#10;Description automatically generated">
            <a:extLst>
              <a:ext uri="{FF2B5EF4-FFF2-40B4-BE49-F238E27FC236}">
                <a16:creationId xmlns:a16="http://schemas.microsoft.com/office/drawing/2014/main" id="{8F5F1333-AB6C-78AC-5A0F-27FAB1609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120" y="1645920"/>
            <a:ext cx="6827519" cy="3840480"/>
          </a:xfrm>
          <a:prstGeom prst="rect">
            <a:avLst/>
          </a:prstGeom>
        </p:spPr>
      </p:pic>
      <p:graphicFrame>
        <p:nvGraphicFramePr>
          <p:cNvPr id="23" name="Table 27">
            <a:extLst>
              <a:ext uri="{FF2B5EF4-FFF2-40B4-BE49-F238E27FC236}">
                <a16:creationId xmlns:a16="http://schemas.microsoft.com/office/drawing/2014/main" id="{7A1E66E9-23BD-7C25-31EE-B03B1DEF412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31684555"/>
              </p:ext>
            </p:extLst>
          </p:nvPr>
        </p:nvGraphicFramePr>
        <p:xfrm>
          <a:off x="15488365" y="13895930"/>
          <a:ext cx="5943600" cy="59436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800">
                  <a:extLst>
                    <a:ext uri="{9D8B030D-6E8A-4147-A177-3AD203B41FA5}">
                      <a16:colId xmlns:a16="http://schemas.microsoft.com/office/drawing/2014/main" val="4150575736"/>
                    </a:ext>
                  </a:extLst>
                </a:gridCol>
                <a:gridCol w="2794796">
                  <a:extLst>
                    <a:ext uri="{9D8B030D-6E8A-4147-A177-3AD203B41FA5}">
                      <a16:colId xmlns:a16="http://schemas.microsoft.com/office/drawing/2014/main" val="2345576602"/>
                    </a:ext>
                  </a:extLst>
                </a:gridCol>
                <a:gridCol w="2683004">
                  <a:extLst>
                    <a:ext uri="{9D8B030D-6E8A-4147-A177-3AD203B41FA5}">
                      <a16:colId xmlns:a16="http://schemas.microsoft.com/office/drawing/2014/main" val="591402311"/>
                    </a:ext>
                  </a:extLst>
                </a:gridCol>
              </a:tblGrid>
              <a:tr h="45990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Glitch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08"/>
                  </a:ext>
                </a:extLst>
              </a:tr>
              <a:tr h="367923">
                <a:tc row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2</a:t>
                      </a:r>
                      <a:endParaRPr lang="en-US" sz="18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23118"/>
                  </a:ext>
                </a:extLst>
              </a:tr>
              <a:tr h="3679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72001"/>
                  </a:ext>
                </a:extLst>
              </a:tr>
              <a:tr h="2163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</a:txBody>
                  <a:tcPr vert="vert270"/>
                </a:tc>
                <a:tc rowSpan="2" grid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85400"/>
                  </a:ext>
                </a:extLst>
              </a:tr>
              <a:tr h="2216177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vert="vert27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05423"/>
                  </a:ext>
                </a:extLst>
              </a:tr>
              <a:tr h="367923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7688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51908DDC-37A7-00B0-C796-263BFF9106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478006" y="15035992"/>
            <a:ext cx="4414941" cy="4414941"/>
          </a:xfrm>
          <a:prstGeom prst="rect">
            <a:avLst/>
          </a:prstGeom>
        </p:spPr>
      </p:pic>
      <p:graphicFrame>
        <p:nvGraphicFramePr>
          <p:cNvPr id="37" name="Table 27">
            <a:extLst>
              <a:ext uri="{FF2B5EF4-FFF2-40B4-BE49-F238E27FC236}">
                <a16:creationId xmlns:a16="http://schemas.microsoft.com/office/drawing/2014/main" id="{A9E51AF1-DAF8-995F-67A0-53878707B01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46445"/>
              </p:ext>
            </p:extLst>
          </p:nvPr>
        </p:nvGraphicFramePr>
        <p:xfrm>
          <a:off x="22346366" y="13895930"/>
          <a:ext cx="5943600" cy="59436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800">
                  <a:extLst>
                    <a:ext uri="{9D8B030D-6E8A-4147-A177-3AD203B41FA5}">
                      <a16:colId xmlns:a16="http://schemas.microsoft.com/office/drawing/2014/main" val="4150575736"/>
                    </a:ext>
                  </a:extLst>
                </a:gridCol>
                <a:gridCol w="2794796">
                  <a:extLst>
                    <a:ext uri="{9D8B030D-6E8A-4147-A177-3AD203B41FA5}">
                      <a16:colId xmlns:a16="http://schemas.microsoft.com/office/drawing/2014/main" val="2345576602"/>
                    </a:ext>
                  </a:extLst>
                </a:gridCol>
                <a:gridCol w="2683004">
                  <a:extLst>
                    <a:ext uri="{9D8B030D-6E8A-4147-A177-3AD203B41FA5}">
                      <a16:colId xmlns:a16="http://schemas.microsoft.com/office/drawing/2014/main" val="591402311"/>
                    </a:ext>
                  </a:extLst>
                </a:gridCol>
              </a:tblGrid>
              <a:tr h="45990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Background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08"/>
                  </a:ext>
                </a:extLst>
              </a:tr>
              <a:tr h="367923">
                <a:tc row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2</a:t>
                      </a:r>
                      <a:endParaRPr lang="en-US" sz="18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23118"/>
                  </a:ext>
                </a:extLst>
              </a:tr>
              <a:tr h="3679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72001"/>
                  </a:ext>
                </a:extLst>
              </a:tr>
              <a:tr h="2163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</a:txBody>
                  <a:tcPr vert="vert270"/>
                </a:tc>
                <a:tc rowSpan="2" grid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85400"/>
                  </a:ext>
                </a:extLst>
              </a:tr>
              <a:tr h="2216177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vert="vert27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05423"/>
                  </a:ext>
                </a:extLst>
              </a:tr>
              <a:tr h="367923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7688"/>
                  </a:ext>
                </a:extLst>
              </a:tr>
            </a:tbl>
          </a:graphicData>
        </a:graphic>
      </p:graphicFrame>
      <p:graphicFrame>
        <p:nvGraphicFramePr>
          <p:cNvPr id="38" name="Table 27">
            <a:extLst>
              <a:ext uri="{FF2B5EF4-FFF2-40B4-BE49-F238E27FC236}">
                <a16:creationId xmlns:a16="http://schemas.microsoft.com/office/drawing/2014/main" id="{41A4BF01-5EB9-ACFD-3E56-E51E8DCE0CF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49517617"/>
              </p:ext>
            </p:extLst>
          </p:nvPr>
        </p:nvGraphicFramePr>
        <p:xfrm>
          <a:off x="15488365" y="19839530"/>
          <a:ext cx="5943600" cy="59436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800">
                  <a:extLst>
                    <a:ext uri="{9D8B030D-6E8A-4147-A177-3AD203B41FA5}">
                      <a16:colId xmlns:a16="http://schemas.microsoft.com/office/drawing/2014/main" val="4150575736"/>
                    </a:ext>
                  </a:extLst>
                </a:gridCol>
                <a:gridCol w="2794796">
                  <a:extLst>
                    <a:ext uri="{9D8B030D-6E8A-4147-A177-3AD203B41FA5}">
                      <a16:colId xmlns:a16="http://schemas.microsoft.com/office/drawing/2014/main" val="2345576602"/>
                    </a:ext>
                  </a:extLst>
                </a:gridCol>
                <a:gridCol w="2683004">
                  <a:extLst>
                    <a:ext uri="{9D8B030D-6E8A-4147-A177-3AD203B41FA5}">
                      <a16:colId xmlns:a16="http://schemas.microsoft.com/office/drawing/2014/main" val="591402311"/>
                    </a:ext>
                  </a:extLst>
                </a:gridCol>
              </a:tblGrid>
              <a:tr h="45990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Sine-Gaussian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08"/>
                  </a:ext>
                </a:extLst>
              </a:tr>
              <a:tr h="367923">
                <a:tc row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2</a:t>
                      </a:r>
                      <a:endParaRPr lang="en-US" sz="18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23118"/>
                  </a:ext>
                </a:extLst>
              </a:tr>
              <a:tr h="3679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72001"/>
                  </a:ext>
                </a:extLst>
              </a:tr>
              <a:tr h="2163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</a:txBody>
                  <a:tcPr vert="vert270"/>
                </a:tc>
                <a:tc rowSpan="2" grid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85400"/>
                  </a:ext>
                </a:extLst>
              </a:tr>
              <a:tr h="2216177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vert="vert27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05423"/>
                  </a:ext>
                </a:extLst>
              </a:tr>
              <a:tr h="367923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7688"/>
                  </a:ext>
                </a:extLst>
              </a:tr>
            </a:tbl>
          </a:graphicData>
        </a:graphic>
      </p:graphicFrame>
      <p:graphicFrame>
        <p:nvGraphicFramePr>
          <p:cNvPr id="39" name="Table 27">
            <a:extLst>
              <a:ext uri="{FF2B5EF4-FFF2-40B4-BE49-F238E27FC236}">
                <a16:creationId xmlns:a16="http://schemas.microsoft.com/office/drawing/2014/main" id="{381E3B60-65EA-BF1A-2FB5-5758905297C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03101694"/>
              </p:ext>
            </p:extLst>
          </p:nvPr>
        </p:nvGraphicFramePr>
        <p:xfrm>
          <a:off x="22346366" y="19839530"/>
          <a:ext cx="5943600" cy="594360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65800">
                  <a:extLst>
                    <a:ext uri="{9D8B030D-6E8A-4147-A177-3AD203B41FA5}">
                      <a16:colId xmlns:a16="http://schemas.microsoft.com/office/drawing/2014/main" val="4150575736"/>
                    </a:ext>
                  </a:extLst>
                </a:gridCol>
                <a:gridCol w="2794796">
                  <a:extLst>
                    <a:ext uri="{9D8B030D-6E8A-4147-A177-3AD203B41FA5}">
                      <a16:colId xmlns:a16="http://schemas.microsoft.com/office/drawing/2014/main" val="2345576602"/>
                    </a:ext>
                  </a:extLst>
                </a:gridCol>
                <a:gridCol w="2683004">
                  <a:extLst>
                    <a:ext uri="{9D8B030D-6E8A-4147-A177-3AD203B41FA5}">
                      <a16:colId xmlns:a16="http://schemas.microsoft.com/office/drawing/2014/main" val="591402311"/>
                    </a:ext>
                  </a:extLst>
                </a:gridCol>
              </a:tblGrid>
              <a:tr h="45990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Binary Black Hole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08"/>
                  </a:ext>
                </a:extLst>
              </a:tr>
              <a:tr h="367923">
                <a:tc row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2</a:t>
                      </a:r>
                      <a:endParaRPr lang="en-US" sz="18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23118"/>
                  </a:ext>
                </a:extLst>
              </a:tr>
              <a:tr h="36792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Pixels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72001"/>
                  </a:ext>
                </a:extLst>
              </a:tr>
              <a:tr h="2163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</a:txBody>
                  <a:tcPr vert="vert270"/>
                </a:tc>
                <a:tc rowSpan="2" grid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85400"/>
                  </a:ext>
                </a:extLst>
              </a:tr>
              <a:tr h="2216177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vert="vert27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05423"/>
                  </a:ext>
                </a:extLst>
              </a:tr>
              <a:tr h="367923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7688"/>
                  </a:ext>
                </a:extLst>
              </a:tr>
            </a:tbl>
          </a:graphicData>
        </a:graphic>
      </p:graphicFrame>
      <p:graphicFrame>
        <p:nvGraphicFramePr>
          <p:cNvPr id="50" name="Table 27">
            <a:extLst>
              <a:ext uri="{FF2B5EF4-FFF2-40B4-BE49-F238E27FC236}">
                <a16:creationId xmlns:a16="http://schemas.microsoft.com/office/drawing/2014/main" id="{21F45047-737D-8B5F-6AB3-B745FD56D51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09436161"/>
              </p:ext>
            </p:extLst>
          </p:nvPr>
        </p:nvGraphicFramePr>
        <p:xfrm>
          <a:off x="32729714" y="12900141"/>
          <a:ext cx="7453643" cy="710384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9540">
                  <a:extLst>
                    <a:ext uri="{9D8B030D-6E8A-4147-A177-3AD203B41FA5}">
                      <a16:colId xmlns:a16="http://schemas.microsoft.com/office/drawing/2014/main" val="4150575736"/>
                    </a:ext>
                  </a:extLst>
                </a:gridCol>
                <a:gridCol w="7044103">
                  <a:extLst>
                    <a:ext uri="{9D8B030D-6E8A-4147-A177-3AD203B41FA5}">
                      <a16:colId xmlns:a16="http://schemas.microsoft.com/office/drawing/2014/main" val="2345576602"/>
                    </a:ext>
                  </a:extLst>
                </a:gridCol>
              </a:tblGrid>
              <a:tr h="45307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33006F"/>
                          </a:solidFill>
                        </a:rPr>
                        <a:t>Training Loss and Validation Accuracy</a:t>
                      </a:r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08"/>
                  </a:ext>
                </a:extLst>
              </a:tr>
              <a:tr h="31215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Training Loss</a:t>
                      </a:r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vert="vert270"/>
                </a:tc>
                <a:tc row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85400"/>
                  </a:ext>
                </a:extLst>
              </a:tr>
              <a:tr h="3159350"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Validation Accuracy</a:t>
                      </a:r>
                    </a:p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05423"/>
                  </a:ext>
                </a:extLst>
              </a:tr>
              <a:tr h="362458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Epochs</a:t>
                      </a:r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7688"/>
                  </a:ext>
                </a:extLst>
              </a:tr>
            </a:tbl>
          </a:graphicData>
        </a:graphic>
      </p:graphicFrame>
      <p:pic>
        <p:nvPicPr>
          <p:cNvPr id="66" name="Picture 65">
            <a:extLst>
              <a:ext uri="{FF2B5EF4-FFF2-40B4-BE49-F238E27FC236}">
                <a16:creationId xmlns:a16="http://schemas.microsoft.com/office/drawing/2014/main" id="{CF3FBAA7-88CC-9957-74CB-8B53B00077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55" t="9615" r="7641" b="7051"/>
          <a:stretch/>
        </p:blipFill>
        <p:spPr>
          <a:xfrm>
            <a:off x="33223200" y="13405339"/>
            <a:ext cx="6960158" cy="6197401"/>
          </a:xfrm>
          <a:prstGeom prst="rect">
            <a:avLst/>
          </a:prstGeom>
        </p:spPr>
      </p:pic>
      <p:pic>
        <p:nvPicPr>
          <p:cNvPr id="75" name="Picture 74" descr="A close-up of a logo&#10;&#10;Description automatically generated">
            <a:extLst>
              <a:ext uri="{FF2B5EF4-FFF2-40B4-BE49-F238E27FC236}">
                <a16:creationId xmlns:a16="http://schemas.microsoft.com/office/drawing/2014/main" id="{F8D26CB2-DADE-C540-0C8D-F504936874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01176" y="2710611"/>
            <a:ext cx="8045232" cy="1554634"/>
          </a:xfrm>
          <a:prstGeom prst="rect">
            <a:avLst/>
          </a:prstGeom>
        </p:spPr>
      </p:pic>
      <p:grpSp>
        <p:nvGrpSpPr>
          <p:cNvPr id="77" name="Group 76" descr="Section Header Place holder and gold boundless bar">
            <a:extLst>
              <a:ext uri="{FF2B5EF4-FFF2-40B4-BE49-F238E27FC236}">
                <a16:creationId xmlns:a16="http://schemas.microsoft.com/office/drawing/2014/main" id="{FE81C31E-C4A1-D7A3-7548-7756B8CDE8EF}"/>
              </a:ext>
            </a:extLst>
          </p:cNvPr>
          <p:cNvGrpSpPr/>
          <p:nvPr/>
        </p:nvGrpSpPr>
        <p:grpSpPr>
          <a:xfrm>
            <a:off x="30144764" y="28705465"/>
            <a:ext cx="11925292" cy="954107"/>
            <a:chOff x="1675686" y="15504462"/>
            <a:chExt cx="6400800" cy="954107"/>
          </a:xfrm>
        </p:grpSpPr>
        <p:sp>
          <p:nvSpPr>
            <p:cNvPr id="80" name="TextBox 79" descr="Section Header and gold boundless bar">
              <a:extLst>
                <a:ext uri="{FF2B5EF4-FFF2-40B4-BE49-F238E27FC236}">
                  <a16:creationId xmlns:a16="http://schemas.microsoft.com/office/drawing/2014/main" id="{C1D1C71A-718C-F800-0CAC-9BB56D49E17F}"/>
                </a:ext>
              </a:extLst>
            </p:cNvPr>
            <p:cNvSpPr txBox="1"/>
            <p:nvPr/>
          </p:nvSpPr>
          <p:spPr>
            <a:xfrm>
              <a:off x="1675686" y="15504462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ACKNOWLEDGEMENTS</a:t>
              </a:r>
            </a:p>
          </p:txBody>
        </p:sp>
        <p:pic>
          <p:nvPicPr>
            <p:cNvPr id="82" name="Picture 81" descr="Gold boundless bar">
              <a:extLst>
                <a:ext uri="{FF2B5EF4-FFF2-40B4-BE49-F238E27FC236}">
                  <a16:creationId xmlns:a16="http://schemas.microsoft.com/office/drawing/2014/main" id="{85B9E507-A44D-2F59-F267-C64A93A4B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E7C0D9C-C8AC-5CB9-522E-64CF50E24298}"/>
              </a:ext>
            </a:extLst>
          </p:cNvPr>
          <p:cNvSpPr txBox="1"/>
          <p:nvPr/>
        </p:nvSpPr>
        <p:spPr>
          <a:xfrm>
            <a:off x="30175200" y="29695676"/>
            <a:ext cx="11925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2400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r>
              <a:rPr lang="en-US" sz="2400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</p:txBody>
      </p:sp>
      <p:grpSp>
        <p:nvGrpSpPr>
          <p:cNvPr id="84" name="Group 83" descr="Section Header Place holder and gold boundless bar">
            <a:extLst>
              <a:ext uri="{FF2B5EF4-FFF2-40B4-BE49-F238E27FC236}">
                <a16:creationId xmlns:a16="http://schemas.microsoft.com/office/drawing/2014/main" id="{84360A48-A153-3E9A-7E49-8C9BCFDD3BA1}"/>
              </a:ext>
            </a:extLst>
          </p:cNvPr>
          <p:cNvGrpSpPr/>
          <p:nvPr/>
        </p:nvGrpSpPr>
        <p:grpSpPr>
          <a:xfrm>
            <a:off x="30118488" y="7230652"/>
            <a:ext cx="11925292" cy="954107"/>
            <a:chOff x="1675686" y="15504462"/>
            <a:chExt cx="6400800" cy="954107"/>
          </a:xfrm>
        </p:grpSpPr>
        <p:sp>
          <p:nvSpPr>
            <p:cNvPr id="85" name="TextBox 84" descr="Section Header and gold boundless bar">
              <a:extLst>
                <a:ext uri="{FF2B5EF4-FFF2-40B4-BE49-F238E27FC236}">
                  <a16:creationId xmlns:a16="http://schemas.microsoft.com/office/drawing/2014/main" id="{4D770ACC-AFC9-8A22-BFF2-DF630008D335}"/>
                </a:ext>
              </a:extLst>
            </p:cNvPr>
            <p:cNvSpPr txBox="1"/>
            <p:nvPr/>
          </p:nvSpPr>
          <p:spPr>
            <a:xfrm>
              <a:off x="1675686" y="15504462"/>
              <a:ext cx="640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6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86" name="Picture 85" descr="Gold boundless bar">
              <a:extLst>
                <a:ext uri="{FF2B5EF4-FFF2-40B4-BE49-F238E27FC236}">
                  <a16:creationId xmlns:a16="http://schemas.microsoft.com/office/drawing/2014/main" id="{09D29E15-2700-5C38-1BAD-26540DCC5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EBEB2DB-4888-7056-CEA7-F64FC362D4B5}"/>
              </a:ext>
            </a:extLst>
          </p:cNvPr>
          <p:cNvSpPr txBox="1"/>
          <p:nvPr/>
        </p:nvSpPr>
        <p:spPr>
          <a:xfrm>
            <a:off x="30074245" y="8228522"/>
            <a:ext cx="119252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black hole merger signals.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streamlined variation of a CNN based upon versions existing in literature.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Exceeded the anticipated 85% accuracy by attaining an impressive testing accuracy of 97%.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documented in literature and slightly lower than the spectrogram method.</a:t>
            </a:r>
          </a:p>
          <a:p>
            <a:pPr marL="285736" indent="-285736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Examining the efficacy of the GASF technique in transforming time series data into images and feeding them through a basic CNN, by using a dataset of more contaminated gravitational waves for analysis.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EBD516-494C-27A1-8F56-E2D3C1A7AE05}"/>
              </a:ext>
            </a:extLst>
          </p:cNvPr>
          <p:cNvSpPr txBox="1"/>
          <p:nvPr/>
        </p:nvSpPr>
        <p:spPr>
          <a:xfrm>
            <a:off x="15905559" y="11337266"/>
            <a:ext cx="1192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Gramian</a:t>
            </a:r>
            <a:r>
              <a:rPr lang="en-US" sz="3600" b="1" dirty="0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 Angular Summation Fields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DAEBA4-914B-D15D-5E67-16AA816568CB}"/>
              </a:ext>
            </a:extLst>
          </p:cNvPr>
          <p:cNvSpPr txBox="1"/>
          <p:nvPr/>
        </p:nvSpPr>
        <p:spPr>
          <a:xfrm>
            <a:off x="15943657" y="12144684"/>
            <a:ext cx="11891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D87631-56EC-575B-C6E9-3AD7CAFBA24C}"/>
              </a:ext>
            </a:extLst>
          </p:cNvPr>
          <p:cNvSpPr txBox="1"/>
          <p:nvPr/>
        </p:nvSpPr>
        <p:spPr>
          <a:xfrm>
            <a:off x="1782191" y="28905634"/>
            <a:ext cx="11929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Gramian</a:t>
            </a:r>
            <a:r>
              <a:rPr lang="en-US" sz="3600" b="1" dirty="0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 Angular Summation Fields (GASF)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F421A0-5A89-FE08-EA92-E9A2E7053BAF}"/>
              </a:ext>
            </a:extLst>
          </p:cNvPr>
          <p:cNvSpPr txBox="1"/>
          <p:nvPr/>
        </p:nvSpPr>
        <p:spPr>
          <a:xfrm>
            <a:off x="1820289" y="29713052"/>
            <a:ext cx="11891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342884" indent="-342884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graphicFrame>
        <p:nvGraphicFramePr>
          <p:cNvPr id="96" name="Table 27">
            <a:extLst>
              <a:ext uri="{FF2B5EF4-FFF2-40B4-BE49-F238E27FC236}">
                <a16:creationId xmlns:a16="http://schemas.microsoft.com/office/drawing/2014/main" id="{65FEEE5A-4B51-E21E-BF1B-F0E094E47CE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53480130"/>
              </p:ext>
            </p:extLst>
          </p:nvPr>
        </p:nvGraphicFramePr>
        <p:xfrm>
          <a:off x="31198191" y="20891978"/>
          <a:ext cx="9677399" cy="469836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08321">
                  <a:extLst>
                    <a:ext uri="{9D8B030D-6E8A-4147-A177-3AD203B41FA5}">
                      <a16:colId xmlns:a16="http://schemas.microsoft.com/office/drawing/2014/main" val="415057573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30986693"/>
                    </a:ext>
                  </a:extLst>
                </a:gridCol>
                <a:gridCol w="1513308">
                  <a:extLst>
                    <a:ext uri="{9D8B030D-6E8A-4147-A177-3AD203B41FA5}">
                      <a16:colId xmlns:a16="http://schemas.microsoft.com/office/drawing/2014/main" val="2345576602"/>
                    </a:ext>
                  </a:extLst>
                </a:gridCol>
                <a:gridCol w="2420391">
                  <a:extLst>
                    <a:ext uri="{9D8B030D-6E8A-4147-A177-3AD203B41FA5}">
                      <a16:colId xmlns:a16="http://schemas.microsoft.com/office/drawing/2014/main" val="5914023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94290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1610786"/>
                    </a:ext>
                  </a:extLst>
                </a:gridCol>
                <a:gridCol w="2013590">
                  <a:extLst>
                    <a:ext uri="{9D8B030D-6E8A-4147-A177-3AD203B41FA5}">
                      <a16:colId xmlns:a16="http://schemas.microsoft.com/office/drawing/2014/main" val="26688023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41017649"/>
                    </a:ext>
                  </a:extLst>
                </a:gridCol>
              </a:tblGrid>
              <a:tr h="444022">
                <a:tc gridSpan="8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61208"/>
                  </a:ext>
                </a:extLst>
              </a:tr>
              <a:tr h="291622">
                <a:tc grid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GASF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Detector 2</a:t>
                      </a:r>
                      <a:endParaRPr lang="en-US" sz="18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33006F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Spectrogram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33006F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23118"/>
                  </a:ext>
                </a:extLst>
              </a:tr>
              <a:tr h="1405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Truth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Background</a:t>
                      </a:r>
                    </a:p>
                  </a:txBody>
                  <a:tcPr vert="vert270"/>
                </a:tc>
                <a:tc rowSpan="2" grid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Truth</a:t>
                      </a:r>
                    </a:p>
                  </a:txBody>
                  <a:tcPr vert="vert27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Background</a:t>
                      </a:r>
                    </a:p>
                  </a:txBody>
                  <a:tcPr vert="vert270"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985400"/>
                  </a:ext>
                </a:extLst>
              </a:tr>
              <a:tr h="1439451">
                <a:tc vMerge="1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  <a:p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Signal</a:t>
                      </a:r>
                    </a:p>
                  </a:txBody>
                  <a:tcPr vert="vert27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Strain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Signal</a:t>
                      </a:r>
                    </a:p>
                  </a:txBody>
                  <a:tcPr vert="vert270"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105423"/>
                  </a:ext>
                </a:extLst>
              </a:tr>
              <a:tr h="357611">
                <a:tc rowSpan="2" gridSpan="2">
                  <a:txBody>
                    <a:bodyPr/>
                    <a:lstStyle/>
                    <a:p>
                      <a:pPr algn="ctr"/>
                      <a:endParaRPr lang="en-US" sz="18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Signal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7688"/>
                  </a:ext>
                </a:extLst>
              </a:tr>
              <a:tr h="66479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78695"/>
                  </a:ext>
                </a:extLst>
              </a:tr>
            </a:tbl>
          </a:graphicData>
        </a:graphic>
      </p:graphicFrame>
      <p:pic>
        <p:nvPicPr>
          <p:cNvPr id="113" name="Picture 11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4F3E049F-6E77-17AC-7BEE-7FDECDE80D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96774" y="21596640"/>
            <a:ext cx="4178816" cy="3602743"/>
          </a:xfrm>
          <a:prstGeom prst="rect">
            <a:avLst/>
          </a:prstGeom>
        </p:spPr>
      </p:pic>
      <p:pic>
        <p:nvPicPr>
          <p:cNvPr id="1043" name="Picture 104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C3F110F-0504-0680-5900-B86F814560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30841" y="21572826"/>
            <a:ext cx="4187960" cy="3593599"/>
          </a:xfrm>
          <a:prstGeom prst="rect">
            <a:avLst/>
          </a:prstGeom>
        </p:spPr>
      </p:pic>
      <p:pic>
        <p:nvPicPr>
          <p:cNvPr id="1051" name="Picture 1050" descr="A screenshot of a graph&#10;&#10;Description automatically generated">
            <a:extLst>
              <a:ext uri="{FF2B5EF4-FFF2-40B4-BE49-F238E27FC236}">
                <a16:creationId xmlns:a16="http://schemas.microsoft.com/office/drawing/2014/main" id="{89F8DBCE-6FA9-2186-DE83-C34DCE917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71611" y="15009646"/>
            <a:ext cx="4563067" cy="4563067"/>
          </a:xfrm>
          <a:prstGeom prst="rect">
            <a:avLst/>
          </a:prstGeom>
        </p:spPr>
      </p:pic>
      <p:pic>
        <p:nvPicPr>
          <p:cNvPr id="1053" name="Picture 1052" descr="A screenshot of a graph&#10;&#10;Description automatically generated">
            <a:extLst>
              <a:ext uri="{FF2B5EF4-FFF2-40B4-BE49-F238E27FC236}">
                <a16:creationId xmlns:a16="http://schemas.microsoft.com/office/drawing/2014/main" id="{BA20D83E-BB12-54FB-4C4E-EA3504C841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55995" y="20924554"/>
            <a:ext cx="4536952" cy="4536952"/>
          </a:xfrm>
          <a:prstGeom prst="rect">
            <a:avLst/>
          </a:prstGeom>
        </p:spPr>
      </p:pic>
      <p:pic>
        <p:nvPicPr>
          <p:cNvPr id="1055" name="Picture 1054" descr="A screenshot of a graph&#10;&#10;Description automatically generated">
            <a:extLst>
              <a:ext uri="{FF2B5EF4-FFF2-40B4-BE49-F238E27FC236}">
                <a16:creationId xmlns:a16="http://schemas.microsoft.com/office/drawing/2014/main" id="{DC83E098-BF65-482C-B06F-8A2AEF005A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62773" y="20976802"/>
            <a:ext cx="4484704" cy="44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9435</TotalTime>
  <Words>1173</Words>
  <Application>Microsoft Office PowerPoint</Application>
  <PresentationFormat>Custom</PresentationFormat>
  <Paragraphs>117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144</cp:revision>
  <dcterms:created xsi:type="dcterms:W3CDTF">2018-02-07T04:27:03Z</dcterms:created>
  <dcterms:modified xsi:type="dcterms:W3CDTF">2023-07-09T08:37:55Z</dcterms:modified>
</cp:coreProperties>
</file>