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21945600" cy="329184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864" userDrawn="1">
          <p15:clr>
            <a:srgbClr val="A4A3A4"/>
          </p15:clr>
        </p15:guide>
        <p15:guide id="3" pos="12936" userDrawn="1">
          <p15:clr>
            <a:srgbClr val="A4A3A4"/>
          </p15:clr>
        </p15:guide>
        <p15:guide id="4" orient="horz" pos="19872" userDrawn="1">
          <p15:clr>
            <a:srgbClr val="A4A3A4"/>
          </p15:clr>
        </p15:guide>
        <p15:guide id="5" pos="4488" userDrawn="1">
          <p15:clr>
            <a:srgbClr val="A4A3A4"/>
          </p15:clr>
        </p15:guide>
        <p15:guide id="6" pos="5088" userDrawn="1">
          <p15:clr>
            <a:srgbClr val="A4A3A4"/>
          </p15:clr>
        </p15:guide>
        <p15:guide id="7" pos="7200" userDrawn="1">
          <p15:clr>
            <a:srgbClr val="A4A3A4"/>
          </p15:clr>
        </p15:guide>
        <p15:guide id="8" pos="6624" userDrawn="1">
          <p15:clr>
            <a:srgbClr val="A4A3A4"/>
          </p15:clr>
        </p15:guide>
        <p15:guide id="9" pos="8736" userDrawn="1">
          <p15:clr>
            <a:srgbClr val="A4A3A4"/>
          </p15:clr>
        </p15:guide>
        <p15:guide id="10" pos="9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006F"/>
    <a:srgbClr val="917B4C"/>
    <a:srgbClr val="000000"/>
    <a:srgbClr val="E8D3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761" autoAdjust="0"/>
    <p:restoredTop sz="94341" autoAdjust="0"/>
  </p:normalViewPr>
  <p:slideViewPr>
    <p:cSldViewPr snapToGrid="0" snapToObjects="1" showGuides="1">
      <p:cViewPr>
        <p:scale>
          <a:sx n="50" d="100"/>
          <a:sy n="50" d="100"/>
        </p:scale>
        <p:origin x="3186" y="-816"/>
      </p:cViewPr>
      <p:guideLst>
        <p:guide orient="horz" pos="864"/>
        <p:guide pos="864"/>
        <p:guide pos="12936"/>
        <p:guide orient="horz" pos="19872"/>
        <p:guide pos="4488"/>
        <p:guide pos="5088"/>
        <p:guide pos="7200"/>
        <p:guide pos="6624"/>
        <p:guide pos="8736"/>
        <p:guide pos="93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67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E1444-C34C-AD43-8DDF-A21EF4E7181D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0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Purple Header Bar"/>
          <p:cNvSpPr/>
          <p:nvPr/>
        </p:nvSpPr>
        <p:spPr>
          <a:xfrm>
            <a:off x="1280160" y="548640"/>
            <a:ext cx="9418320" cy="1097280"/>
          </a:xfrm>
          <a:prstGeom prst="rect">
            <a:avLst/>
          </a:prstGeom>
          <a:solidFill>
            <a:srgbClr val="33006F"/>
          </a:solidFill>
          <a:ln w="914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pic>
        <p:nvPicPr>
          <p:cNvPr id="5" name="Picture 4" descr="Gold Boundless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663440"/>
            <a:ext cx="5029200" cy="95097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280160" y="1828800"/>
            <a:ext cx="19202400" cy="3206858"/>
          </a:xfrm>
        </p:spPr>
        <p:txBody>
          <a:bodyPr anchor="b">
            <a:noAutofit/>
          </a:bodyPr>
          <a:lstStyle/>
          <a:p>
            <a:pPr algn="l"/>
            <a:r>
              <a:rPr lang="en-US" sz="7200" b="1" dirty="0">
                <a:solidFill>
                  <a:srgbClr val="33006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UNRAVELING GRAVITATIONAL RIPPLES:  NEURAL NETWORK CLASSIFICATION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50240" y="731520"/>
            <a:ext cx="731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Daniel Fredin</a:t>
            </a:r>
            <a:r>
              <a:rPr lang="en-US" sz="3000" baseline="30000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1</a:t>
            </a:r>
            <a:r>
              <a:rPr lang="en-US" sz="3000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, Cole Welch</a:t>
            </a:r>
            <a:r>
              <a:rPr lang="en-US" sz="3000" baseline="30000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1</a:t>
            </a:r>
          </a:p>
          <a:p>
            <a:pPr algn="r"/>
            <a:r>
              <a:rPr lang="en-US" sz="2400" i="1" baseline="30000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1</a:t>
            </a:r>
            <a:r>
              <a:rPr lang="en-US" sz="2400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Department of Physics, University of Washington</a:t>
            </a:r>
          </a:p>
          <a:p>
            <a:pPr algn="r"/>
            <a:endParaRPr lang="en-US" sz="3000" dirty="0">
              <a:solidFill>
                <a:srgbClr val="33006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1" name="Straight Connector 10" descr="Gold column divider rule line"/>
          <p:cNvCxnSpPr/>
          <p:nvPr/>
        </p:nvCxnSpPr>
        <p:spPr>
          <a:xfrm>
            <a:off x="7315200" y="7315200"/>
            <a:ext cx="0" cy="24871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Gold column divider rule line"/>
          <p:cNvCxnSpPr/>
          <p:nvPr/>
        </p:nvCxnSpPr>
        <p:spPr>
          <a:xfrm>
            <a:off x="14630400" y="7315200"/>
            <a:ext cx="0" cy="24871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 descr="Section Header Place holder and gold boundless bar"/>
          <p:cNvGrpSpPr/>
          <p:nvPr/>
        </p:nvGrpSpPr>
        <p:grpSpPr>
          <a:xfrm>
            <a:off x="15087599" y="7315200"/>
            <a:ext cx="6400800" cy="940896"/>
            <a:chOff x="1659587" y="15466797"/>
            <a:chExt cx="6400800" cy="940896"/>
          </a:xfrm>
        </p:grpSpPr>
        <p:sp>
          <p:nvSpPr>
            <p:cNvPr id="24" name="TextBox 23" descr="Section Header and gold boundless bar"/>
            <p:cNvSpPr txBox="1"/>
            <p:nvPr/>
          </p:nvSpPr>
          <p:spPr>
            <a:xfrm>
              <a:off x="1659587" y="1546679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RESULTS</a:t>
              </a:r>
            </a:p>
          </p:txBody>
        </p:sp>
        <p:pic>
          <p:nvPicPr>
            <p:cNvPr id="25" name="Picture 24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028" y="16289757"/>
              <a:ext cx="1463040" cy="117936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15087600" y="8412480"/>
            <a:ext cx="64008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performance: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16 epochs and over 2400 iterations, training loss reached 0.1, while the validation accuracy approached 96%.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accuracy: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CNN model demonstrated an exceptional accuracy of 97% when evaluated on the testing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Comparison with literature: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Similar CNN architectures in the literature achieved higher accuracies, such as 99% (Fernandes et al., 2018) and 98.8% (George D. et al., 2023).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differences: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dataset consisted of separate time series for gravitational wave signal data and noise data, while other works had to apply more complex noise filtering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 conversion: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Gramian Angular Summation Fields were effective for image conversion in our case, while others found Fourier transforms more suitable for handling complex noise and background through frequency domain filtering.</a:t>
            </a:r>
          </a:p>
        </p:txBody>
      </p:sp>
      <p:grpSp>
        <p:nvGrpSpPr>
          <p:cNvPr id="44" name="Group 43" descr="Section Header Place holder and gold boundless bar"/>
          <p:cNvGrpSpPr/>
          <p:nvPr/>
        </p:nvGrpSpPr>
        <p:grpSpPr>
          <a:xfrm>
            <a:off x="15087599" y="22037040"/>
            <a:ext cx="6400800" cy="940896"/>
            <a:chOff x="1675685" y="15504462"/>
            <a:chExt cx="6400800" cy="940896"/>
          </a:xfrm>
        </p:grpSpPr>
        <p:sp>
          <p:nvSpPr>
            <p:cNvPr id="45" name="TextBox 44" descr="Section Header and gold boundless bar"/>
            <p:cNvSpPr txBox="1"/>
            <p:nvPr/>
          </p:nvSpPr>
          <p:spPr>
            <a:xfrm>
              <a:off x="1675685" y="15504462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CONCLUSION</a:t>
              </a:r>
            </a:p>
          </p:txBody>
        </p:sp>
        <p:pic>
          <p:nvPicPr>
            <p:cNvPr id="46" name="Picture 45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7126" y="16327422"/>
              <a:ext cx="1463040" cy="117936"/>
            </a:xfrm>
            <a:prstGeom prst="rect">
              <a:avLst/>
            </a:prstGeom>
          </p:spPr>
        </p:pic>
      </p:grpSp>
      <p:sp>
        <p:nvSpPr>
          <p:cNvPr id="47" name="TextBox 46"/>
          <p:cNvSpPr txBox="1"/>
          <p:nvPr/>
        </p:nvSpPr>
        <p:spPr>
          <a:xfrm>
            <a:off x="15087600" y="23134320"/>
            <a:ext cx="6400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Objective: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Analyzing the potential of CNNs for classifying gravitational waves strain data as background noise/glitches or transient sine-gaussian/binary black hole merger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signals.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Approach: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Utilized a streamlined variation of a CNN based upon versions existing in literature.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Performance: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Exceeded the anticipated 85% accuracy by attaining an impressive testing accuracy of 97%.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Comparison: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Achieved accuracy slightly below more complex CNNs documented in literature.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Further exploration: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Examining the efficacy of the GASF technique in transforming time series data into images and feeding them through a basic CNN, by using a dataset of more contaminated gravitational waves for analysis.</a:t>
            </a:r>
          </a:p>
        </p:txBody>
      </p:sp>
      <p:sp>
        <p:nvSpPr>
          <p:cNvPr id="53" name="Rectangle 52" descr="Purple box for quick facts"/>
          <p:cNvSpPr/>
          <p:nvPr/>
        </p:nvSpPr>
        <p:spPr>
          <a:xfrm>
            <a:off x="8321040" y="7315200"/>
            <a:ext cx="530352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955280" y="7315200"/>
            <a:ext cx="603504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800" b="1" dirty="0">
                <a:solidFill>
                  <a:srgbClr val="E8D3A2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Quick Facts About Our CNN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rgbClr val="917B4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~ 97% </a:t>
            </a:r>
            <a:r>
              <a:rPr lang="en-US" sz="2200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accuracy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rgbClr val="917B4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200" dirty="0">
                <a:solidFill>
                  <a:srgbClr val="917B4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split of </a:t>
            </a:r>
            <a:r>
              <a:rPr lang="en-US" sz="22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70%</a:t>
            </a:r>
            <a:r>
              <a:rPr lang="en-US" sz="2200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training, </a:t>
            </a:r>
            <a:r>
              <a:rPr lang="en-US" sz="22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15%</a:t>
            </a:r>
            <a:r>
              <a:rPr lang="en-US" sz="2200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validation, and </a:t>
            </a:r>
            <a:r>
              <a:rPr lang="en-US" sz="22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15%</a:t>
            </a:r>
            <a:r>
              <a:rPr lang="en-US" sz="2200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testing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rgbClr val="917B4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contains a total of </a:t>
            </a:r>
            <a:r>
              <a:rPr lang="en-US" sz="22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146045 </a:t>
            </a:r>
            <a:r>
              <a:rPr lang="en-US" sz="2200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gravitational wave time series data points</a:t>
            </a:r>
            <a:endParaRPr lang="en-US" sz="2200" b="0" dirty="0">
              <a:solidFill>
                <a:srgbClr val="33006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rgbClr val="917B4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Applied </a:t>
            </a:r>
            <a:r>
              <a:rPr lang="en-US" sz="22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Gramian Angular Summation Field</a:t>
            </a:r>
            <a:r>
              <a:rPr lang="en-US" sz="2200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(GASF) algorithms to encode gravitational wave data as 2D images for classification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rgbClr val="917B4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Neural network contains </a:t>
            </a:r>
            <a:r>
              <a:rPr lang="en-US" sz="22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2200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convolutional / max-pooling layers followed by </a:t>
            </a:r>
            <a:r>
              <a:rPr lang="en-US" sz="22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r>
              <a:rPr lang="en-US" sz="2200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fully connected layers and an output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rgbClr val="917B4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Utilized a </a:t>
            </a:r>
            <a:r>
              <a:rPr lang="en-US" sz="22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cross-entropy</a:t>
            </a:r>
            <a:r>
              <a:rPr lang="en-US" sz="2200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loss function with an </a:t>
            </a:r>
            <a:r>
              <a:rPr lang="en-US" sz="22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Adam</a:t>
            </a:r>
            <a:r>
              <a:rPr lang="en-US" sz="2200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optimizer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rgbClr val="917B4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Utilized </a:t>
            </a:r>
            <a:r>
              <a:rPr lang="en-US" sz="22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batch normalization</a:t>
            </a:r>
            <a:r>
              <a:rPr lang="en-US" sz="2200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22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ReLU</a:t>
            </a:r>
            <a:r>
              <a:rPr lang="en-US" sz="2200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activation functions along with </a:t>
            </a:r>
            <a:r>
              <a:rPr lang="en-US" sz="22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L2</a:t>
            </a:r>
            <a:r>
              <a:rPr lang="en-US" sz="2200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Regularization</a:t>
            </a:r>
            <a:endParaRPr lang="en-US" sz="2200" dirty="0">
              <a:solidFill>
                <a:srgbClr val="33006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5" name="Group 54" descr="Section Header Place holder and gold boundless bar"/>
          <p:cNvGrpSpPr/>
          <p:nvPr/>
        </p:nvGrpSpPr>
        <p:grpSpPr>
          <a:xfrm>
            <a:off x="7772399" y="14721840"/>
            <a:ext cx="6400800" cy="940896"/>
            <a:chOff x="1029823" y="14312521"/>
            <a:chExt cx="6400800" cy="940896"/>
          </a:xfrm>
        </p:grpSpPr>
        <p:sp>
          <p:nvSpPr>
            <p:cNvPr id="56" name="TextBox 55" descr="Section Header and gold boundless bar"/>
            <p:cNvSpPr txBox="1"/>
            <p:nvPr/>
          </p:nvSpPr>
          <p:spPr>
            <a:xfrm>
              <a:off x="1029823" y="14312521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DATA ANALYSIS</a:t>
              </a:r>
            </a:p>
          </p:txBody>
        </p:sp>
        <p:pic>
          <p:nvPicPr>
            <p:cNvPr id="57" name="Picture 56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264" y="15135481"/>
              <a:ext cx="1463040" cy="117936"/>
            </a:xfrm>
            <a:prstGeom prst="rect">
              <a:avLst/>
            </a:prstGeom>
          </p:spPr>
        </p:pic>
      </p:grpSp>
      <p:sp>
        <p:nvSpPr>
          <p:cNvPr id="58" name="TextBox 57"/>
          <p:cNvSpPr txBox="1"/>
          <p:nvPr/>
        </p:nvSpPr>
        <p:spPr>
          <a:xfrm>
            <a:off x="7772400" y="15819120"/>
            <a:ext cx="64008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Scaling: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Utilized the StandardScaler function to ensure data was normalized before conversion to GASF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output: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Probability predictions of images for background or signal compared to ground truth targets with Softmax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and accuracy: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Tested trained model against a separate testing dataset, achieved an overall accuracy of 97%.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Misclassification patterns: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tends to misclassify when detectors have conflicting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 misclassification: 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sample of glitch data below, the model misclassified the GASF image as a signal, despite the Hanford signal being glitch and Livingston signal being background noise.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Possible flaws: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Confusion may arise from contradictory signals between detectors or flaws in observatory data capture.</a:t>
            </a:r>
          </a:p>
        </p:txBody>
      </p:sp>
      <p:grpSp>
        <p:nvGrpSpPr>
          <p:cNvPr id="59" name="Group 58" descr="Section Header Place holder and gold boundless bar"/>
          <p:cNvGrpSpPr/>
          <p:nvPr/>
        </p:nvGrpSpPr>
        <p:grpSpPr>
          <a:xfrm>
            <a:off x="457200" y="7315200"/>
            <a:ext cx="6400800" cy="940896"/>
            <a:chOff x="352874" y="15388623"/>
            <a:chExt cx="6400800" cy="940896"/>
          </a:xfrm>
        </p:grpSpPr>
        <p:sp>
          <p:nvSpPr>
            <p:cNvPr id="60" name="TextBox 59" descr="Section Header and gold boundless bar"/>
            <p:cNvSpPr txBox="1"/>
            <p:nvPr/>
          </p:nvSpPr>
          <p:spPr>
            <a:xfrm>
              <a:off x="352874" y="15388623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INTRODUCTION</a:t>
              </a:r>
            </a:p>
          </p:txBody>
        </p:sp>
        <p:pic>
          <p:nvPicPr>
            <p:cNvPr id="61" name="Picture 60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314" y="16211583"/>
              <a:ext cx="1463040" cy="117936"/>
            </a:xfrm>
            <a:prstGeom prst="rect">
              <a:avLst/>
            </a:prstGeom>
          </p:spPr>
        </p:pic>
      </p:grpSp>
      <p:sp>
        <p:nvSpPr>
          <p:cNvPr id="62" name="TextBox 61"/>
          <p:cNvSpPr txBox="1"/>
          <p:nvPr/>
        </p:nvSpPr>
        <p:spPr>
          <a:xfrm>
            <a:off x="457200" y="8412480"/>
            <a:ext cx="6400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source: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Glitch dataset originates from the Laser Interferometer Gravitational-Wave Observatory (LIGO)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Hanford, WA, and Livingston, LA.</a:t>
            </a:r>
            <a:endParaRPr lang="en-US" sz="20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LIGO observatory: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Designed to identify and understand the sources of gravitational waves using light and space characteristics.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categories: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Consists of four distinct data categories - Glitch, Background, Sine-Gaussian (SG), and Binary Black Hole (BBH).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Objective: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 a binary classifier to identify signals as either Glitch/Background or Sine-Gaussian/Binary Black Hole.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57200" y="283464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Basic structure of our convolutional neural network (CNN).</a:t>
            </a:r>
          </a:p>
        </p:txBody>
      </p:sp>
      <p:grpSp>
        <p:nvGrpSpPr>
          <p:cNvPr id="67" name="Group 66" descr="Section Header Place holder and gold boundless bar"/>
          <p:cNvGrpSpPr/>
          <p:nvPr/>
        </p:nvGrpSpPr>
        <p:grpSpPr>
          <a:xfrm>
            <a:off x="457200" y="17373600"/>
            <a:ext cx="6400800" cy="938179"/>
            <a:chOff x="688946" y="15565887"/>
            <a:chExt cx="6253364" cy="938179"/>
          </a:xfrm>
        </p:grpSpPr>
        <p:sp>
          <p:nvSpPr>
            <p:cNvPr id="68" name="TextBox 67" descr="Section Header and gold boundless bar"/>
            <p:cNvSpPr txBox="1"/>
            <p:nvPr/>
          </p:nvSpPr>
          <p:spPr>
            <a:xfrm>
              <a:off x="688946" y="15565887"/>
              <a:ext cx="62533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METHODOLOGY</a:t>
              </a:r>
            </a:p>
          </p:txBody>
        </p:sp>
        <p:pic>
          <p:nvPicPr>
            <p:cNvPr id="69" name="Picture 68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280" y="16388847"/>
              <a:ext cx="1429340" cy="115219"/>
            </a:xfrm>
            <a:prstGeom prst="rect">
              <a:avLst/>
            </a:prstGeom>
          </p:spPr>
        </p:pic>
      </p:grpSp>
      <p:sp>
        <p:nvSpPr>
          <p:cNvPr id="70" name="TextBox 69"/>
          <p:cNvSpPr txBox="1"/>
          <p:nvPr/>
        </p:nvSpPr>
        <p:spPr>
          <a:xfrm>
            <a:off x="457200" y="18470880"/>
            <a:ext cx="6400800" cy="832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Implementing a binary classifier using PyTorch for time series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 Conversion: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Convert time series data to 2D images using Gramian Angular Summation Fields (GASFs) with the pyts library.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 size: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GASF images are 28x28 pixels for a balance between performance and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splitting: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Split data into training (70%, 102227 images), testing (15%, 21910 images), and validation (15%, 21908 images) 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CNN architecture:</a:t>
            </a:r>
          </a:p>
          <a:p>
            <a:pPr marL="822960" lvl="1" indent="-285750"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Convolution layers: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convolution layers; layer one having 2 input channels, 16 output channels, and layer two having 16 input channels, 32 output channels, both with kernel size of 5, stride of 1, and padding of 2.</a:t>
            </a:r>
          </a:p>
          <a:p>
            <a:pPr marL="822960" lvl="1" indent="-285750"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 pooling layers: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Applied after each convolution layer with kernel size of 2, stride of 2, and padding of 0.</a:t>
            </a:r>
          </a:p>
          <a:p>
            <a:pPr marL="822960" lvl="1" indent="-285750"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Fully connected layers: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Three subsequent linear layers with dimensions 1568x128, 128x64, and 64x2,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Trained for 16 epochs, learning rate of 5e-6, batch size of 677, L2 regularization with coefficient 0.001.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Loss function and optimizer: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Cross-entropy loss function and Adam optimizer.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087600" y="2075688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Top</a:t>
            </a:r>
            <a:r>
              <a:rPr lang="en-US" sz="1800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: The training loss of the CNN plotted against the number of iterations.</a:t>
            </a:r>
          </a:p>
          <a:p>
            <a:r>
              <a:rPr lang="en-US" sz="1800" b="1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Bottom</a:t>
            </a:r>
            <a:r>
              <a:rPr lang="en-US" sz="1800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: The validation accuracy of the CNN plotted against the number of elapsed epochs.</a:t>
            </a:r>
          </a:p>
        </p:txBody>
      </p:sp>
      <p:pic>
        <p:nvPicPr>
          <p:cNvPr id="4" name="Picture 3" descr="White Block W and University of Washington wordmark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731520"/>
            <a:ext cx="9151908" cy="718744"/>
          </a:xfrm>
          <a:prstGeom prst="rect">
            <a:avLst/>
          </a:prstGeom>
        </p:spPr>
      </p:pic>
      <p:pic>
        <p:nvPicPr>
          <p:cNvPr id="3" name="Picture 2" descr="A picture containing nature, space, outer space, universe&#10;&#10;Description automatically generated">
            <a:extLst>
              <a:ext uri="{FF2B5EF4-FFF2-40B4-BE49-F238E27FC236}">
                <a16:creationId xmlns:a16="http://schemas.microsoft.com/office/drawing/2014/main" id="{6A1899F0-07E6-309F-571B-443DD6804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50640" y="1828800"/>
            <a:ext cx="4114800" cy="2743200"/>
          </a:xfrm>
          <a:prstGeom prst="rect">
            <a:avLst/>
          </a:prstGeom>
        </p:spPr>
      </p:pic>
      <p:pic>
        <p:nvPicPr>
          <p:cNvPr id="9" name="Picture 8" descr="A diagram of a giant interferometer&#10;&#10;Description automatically generated with medium confidence">
            <a:extLst>
              <a:ext uri="{FF2B5EF4-FFF2-40B4-BE49-F238E27FC236}">
                <a16:creationId xmlns:a16="http://schemas.microsoft.com/office/drawing/2014/main" id="{8D8716ED-442D-3E71-F6A0-6EC20C48C7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2618720"/>
            <a:ext cx="6400800" cy="42046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33636C-A74E-E361-7E0C-CAD31619C19B}"/>
              </a:ext>
            </a:extLst>
          </p:cNvPr>
          <p:cNvSpPr txBox="1"/>
          <p:nvPr/>
        </p:nvSpPr>
        <p:spPr>
          <a:xfrm>
            <a:off x="457200" y="169164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 configuration of the LIGO interferometer.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1CCBD5-6CDB-8A86-ECDA-43607933EE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6" b="21618"/>
          <a:stretch/>
        </p:blipFill>
        <p:spPr bwMode="auto">
          <a:xfrm>
            <a:off x="457200" y="26883360"/>
            <a:ext cx="6400800" cy="139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762B8B8-397E-B272-B01F-20B64E2E159F}"/>
              </a:ext>
            </a:extLst>
          </p:cNvPr>
          <p:cNvSpPr txBox="1"/>
          <p:nvPr/>
        </p:nvSpPr>
        <p:spPr>
          <a:xfrm>
            <a:off x="7589520" y="31272480"/>
            <a:ext cx="6766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example of the four signal categories derived from the time series data, along with their corresponding GASF images captured by both the Hanford and Livingston detectors.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BE2B0F-3CFF-5175-4826-6E3F83854EDC}"/>
              </a:ext>
            </a:extLst>
          </p:cNvPr>
          <p:cNvSpPr txBox="1"/>
          <p:nvPr/>
        </p:nvSpPr>
        <p:spPr>
          <a:xfrm>
            <a:off x="15040506" y="29169360"/>
            <a:ext cx="6400800" cy="301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</a:pPr>
            <a:r>
              <a:rPr lang="en-US" sz="1600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 Z. Wang and T. Oates. Encoding Time Series as Images for Visual Inspection and Classification Using Tiled Convolutional Neural Networks. In </a:t>
            </a:r>
            <a:r>
              <a:rPr lang="en-US" sz="1600" i="1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Twenty-Ninth AAAI Conference on Artificial Intelligence. 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(AAAI), January 2015.</a:t>
            </a:r>
          </a:p>
          <a:p>
            <a:pPr marL="0" marR="0">
              <a:spcBef>
                <a:spcPts val="0"/>
              </a:spcBef>
            </a:pPr>
            <a:endParaRPr lang="en-US" sz="1600" kern="100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>
              <a:spcBef>
                <a:spcPts val="0"/>
              </a:spcBef>
            </a:pPr>
            <a:r>
              <a:rPr lang="en-US" sz="1600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[2] T. S. Fernandes, et al. Convolutional Neural Networks for the classification of glitches in gravitational-wave data streams, arXiv:2303.13917v1 [gr-qc], March 2023.</a:t>
            </a:r>
          </a:p>
          <a:p>
            <a:pPr marL="0" marR="0">
              <a:spcBef>
                <a:spcPts val="0"/>
              </a:spcBef>
            </a:pPr>
            <a:endParaRPr lang="en-US" sz="1600" kern="100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>
              <a:spcBef>
                <a:spcPts val="0"/>
              </a:spcBef>
            </a:pPr>
            <a:r>
              <a:rPr lang="en-US" sz="1600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[3] D. George, H. Shen, and E. A. Heurta. Glitch Classification and Clustering for LIGO with Deep Transfer Learning. </a:t>
            </a:r>
            <a:r>
              <a:rPr lang="en-US" sz="1600" i="1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Phys Rev. D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97:101501, May 2018.</a:t>
            </a:r>
            <a:endParaRPr lang="en-US" sz="1600" kern="1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>
              <a:spcBef>
                <a:spcPts val="0"/>
              </a:spcBef>
            </a:pPr>
            <a:endParaRPr lang="en-US" sz="1600" kern="100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CF0131-F6B5-D94D-303A-4051FB66301B}"/>
              </a:ext>
            </a:extLst>
          </p:cNvPr>
          <p:cNvSpPr txBox="1"/>
          <p:nvPr/>
        </p:nvSpPr>
        <p:spPr>
          <a:xfrm>
            <a:off x="11521440" y="512064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Physics 417 Symposium @ eScience Institute </a:t>
            </a:r>
          </a:p>
          <a:p>
            <a:pPr algn="r"/>
            <a:r>
              <a:rPr lang="en-US" sz="3000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June 1, 2023 </a:t>
            </a:r>
            <a:endParaRPr lang="en-US" sz="2400" i="1" dirty="0">
              <a:solidFill>
                <a:srgbClr val="33006F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algn="r"/>
            <a:endParaRPr lang="en-US" sz="3000" dirty="0">
              <a:solidFill>
                <a:srgbClr val="33006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4BC641-A958-F54B-F29A-17BADF6457FF}"/>
              </a:ext>
            </a:extLst>
          </p:cNvPr>
          <p:cNvSpPr txBox="1"/>
          <p:nvPr/>
        </p:nvSpPr>
        <p:spPr>
          <a:xfrm>
            <a:off x="16184880" y="4663440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Artist’s rendition of binary black hole merger.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CAC005-5D33-EF47-C4C5-913B7FB1D14B}"/>
              </a:ext>
            </a:extLst>
          </p:cNvPr>
          <p:cNvSpPr txBox="1"/>
          <p:nvPr/>
        </p:nvSpPr>
        <p:spPr>
          <a:xfrm>
            <a:off x="457199" y="28986480"/>
            <a:ext cx="640080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Uni Sans Book" charset="0"/>
                <a:ea typeface="Uni Sans Book" charset="0"/>
                <a:cs typeface="Uni Sans Book" charset="0"/>
              </a:rPr>
              <a:t>Gramian Angular Summation Fields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66262C-78FC-4FDC-A154-AD8B997D7445}"/>
              </a:ext>
            </a:extLst>
          </p:cNvPr>
          <p:cNvSpPr txBox="1"/>
          <p:nvPr/>
        </p:nvSpPr>
        <p:spPr>
          <a:xfrm>
            <a:off x="457200" y="29626560"/>
            <a:ext cx="6400800" cy="2560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Definition: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for visualizing time series data in a two-dimensional image format.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Conversion: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Converts time series into a symmetric matrix which represents the pairwise angles between points in the time series.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Application: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Provides visual representation of complex temporal patterns which is useful for tasks like classification of time series data.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C860D4-371C-574E-75EA-85232A4ECD16}"/>
              </a:ext>
            </a:extLst>
          </p:cNvPr>
          <p:cNvSpPr txBox="1"/>
          <p:nvPr/>
        </p:nvSpPr>
        <p:spPr>
          <a:xfrm>
            <a:off x="7863840" y="21854160"/>
            <a:ext cx="32004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Glitch</a:t>
            </a:r>
            <a:endParaRPr lang="en-US" sz="1600" b="1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A44CE1-9420-B88C-2448-EA2BFE1131F3}"/>
              </a:ext>
            </a:extLst>
          </p:cNvPr>
          <p:cNvSpPr txBox="1"/>
          <p:nvPr/>
        </p:nvSpPr>
        <p:spPr>
          <a:xfrm>
            <a:off x="11247120" y="2185416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Background</a:t>
            </a:r>
            <a:endParaRPr lang="en-US" sz="2000" b="1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B0309C-F500-79BB-823F-A1889ED6373B}"/>
              </a:ext>
            </a:extLst>
          </p:cNvPr>
          <p:cNvSpPr txBox="1"/>
          <p:nvPr/>
        </p:nvSpPr>
        <p:spPr>
          <a:xfrm>
            <a:off x="7863840" y="22219920"/>
            <a:ext cx="1600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Hanford</a:t>
            </a:r>
            <a:endParaRPr lang="en-US" sz="20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0F39D6-D245-1A46-4E02-D2F5F7D3DA47}"/>
              </a:ext>
            </a:extLst>
          </p:cNvPr>
          <p:cNvSpPr txBox="1"/>
          <p:nvPr/>
        </p:nvSpPr>
        <p:spPr>
          <a:xfrm>
            <a:off x="9372600" y="22219920"/>
            <a:ext cx="1600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Livingston</a:t>
            </a:r>
            <a:endParaRPr lang="en-US" sz="16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9" name="Group 18" descr="Section Header Place holder and gold boundless bar">
            <a:extLst>
              <a:ext uri="{FF2B5EF4-FFF2-40B4-BE49-F238E27FC236}">
                <a16:creationId xmlns:a16="http://schemas.microsoft.com/office/drawing/2014/main" id="{5D46D0CB-473D-483F-F9D9-46E4B65F79A9}"/>
              </a:ext>
            </a:extLst>
          </p:cNvPr>
          <p:cNvGrpSpPr/>
          <p:nvPr/>
        </p:nvGrpSpPr>
        <p:grpSpPr>
          <a:xfrm>
            <a:off x="15087600" y="28072080"/>
            <a:ext cx="6400800" cy="940896"/>
            <a:chOff x="1631339" y="15477966"/>
            <a:chExt cx="6400800" cy="940896"/>
          </a:xfrm>
        </p:grpSpPr>
        <p:sp>
          <p:nvSpPr>
            <p:cNvPr id="20" name="TextBox 19" descr="Section Header and gold boundless bar">
              <a:extLst>
                <a:ext uri="{FF2B5EF4-FFF2-40B4-BE49-F238E27FC236}">
                  <a16:creationId xmlns:a16="http://schemas.microsoft.com/office/drawing/2014/main" id="{7C37ADCA-361C-98E5-F992-89A0F6DCF4CD}"/>
                </a:ext>
              </a:extLst>
            </p:cNvPr>
            <p:cNvSpPr txBox="1"/>
            <p:nvPr/>
          </p:nvSpPr>
          <p:spPr>
            <a:xfrm>
              <a:off x="1631339" y="15477966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REFERENCES</a:t>
              </a:r>
            </a:p>
          </p:txBody>
        </p:sp>
        <p:pic>
          <p:nvPicPr>
            <p:cNvPr id="21" name="Picture 20" descr="Gold boundless bar">
              <a:extLst>
                <a:ext uri="{FF2B5EF4-FFF2-40B4-BE49-F238E27FC236}">
                  <a16:creationId xmlns:a16="http://schemas.microsoft.com/office/drawing/2014/main" id="{32BF080D-1725-0C9F-3EEE-996636822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779" y="16300926"/>
              <a:ext cx="1463040" cy="117936"/>
            </a:xfrm>
            <a:prstGeom prst="rect">
              <a:avLst/>
            </a:prstGeom>
          </p:spPr>
        </p:pic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5D299087-B48C-BF97-759C-9BC78D60B7C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5087600" y="14447520"/>
            <a:ext cx="6400800" cy="64008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30F524A-C64C-FB2A-CD01-C8242D8AD323}"/>
              </a:ext>
            </a:extLst>
          </p:cNvPr>
          <p:cNvSpPr txBox="1"/>
          <p:nvPr/>
        </p:nvSpPr>
        <p:spPr>
          <a:xfrm>
            <a:off x="9372600" y="2267712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9711F7-5B60-37E1-FC74-17E5141BAB9B}"/>
              </a:ext>
            </a:extLst>
          </p:cNvPr>
          <p:cNvSpPr txBox="1"/>
          <p:nvPr/>
        </p:nvSpPr>
        <p:spPr>
          <a:xfrm>
            <a:off x="7863840" y="2267712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139D00-093C-69FA-5789-BBB45EB53488}"/>
              </a:ext>
            </a:extLst>
          </p:cNvPr>
          <p:cNvSpPr txBox="1"/>
          <p:nvPr/>
        </p:nvSpPr>
        <p:spPr>
          <a:xfrm rot="16200000">
            <a:off x="6858000" y="2368296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97161DA-F5E8-9000-D979-93E28AC33E2D}"/>
              </a:ext>
            </a:extLst>
          </p:cNvPr>
          <p:cNvSpPr txBox="1"/>
          <p:nvPr/>
        </p:nvSpPr>
        <p:spPr>
          <a:xfrm rot="16200000">
            <a:off x="6858000" y="251460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Strain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26E71E-DEE2-FF79-22F5-546241D56BAB}"/>
              </a:ext>
            </a:extLst>
          </p:cNvPr>
          <p:cNvSpPr txBox="1"/>
          <p:nvPr/>
        </p:nvSpPr>
        <p:spPr>
          <a:xfrm>
            <a:off x="7863840" y="2615184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F9A0B1-210E-F077-ED61-1E0283B66C9E}"/>
              </a:ext>
            </a:extLst>
          </p:cNvPr>
          <p:cNvSpPr txBox="1"/>
          <p:nvPr/>
        </p:nvSpPr>
        <p:spPr>
          <a:xfrm>
            <a:off x="9372600" y="2615184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804192D9-A983-5E1A-4D20-A2BB7EC5C1A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7770780" y="22951440"/>
            <a:ext cx="3200400" cy="32004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25976373-B4DE-FBAB-C485-B1106BB6C345}"/>
              </a:ext>
            </a:extLst>
          </p:cNvPr>
          <p:cNvSpPr txBox="1"/>
          <p:nvPr/>
        </p:nvSpPr>
        <p:spPr>
          <a:xfrm>
            <a:off x="7863840" y="26609040"/>
            <a:ext cx="32004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Sine-Gaussian</a:t>
            </a:r>
            <a:endParaRPr lang="en-US" sz="2000" b="1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7533914-8B77-66CB-E6DC-FAC83DCF9B44}"/>
              </a:ext>
            </a:extLst>
          </p:cNvPr>
          <p:cNvSpPr txBox="1"/>
          <p:nvPr/>
        </p:nvSpPr>
        <p:spPr>
          <a:xfrm>
            <a:off x="11247120" y="2660904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Binary Black Hole</a:t>
            </a:r>
            <a:endParaRPr lang="en-US" sz="2000" b="1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EC8A9D5D-69F8-6733-441B-9B17B7B71FEC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7772400" y="27706320"/>
            <a:ext cx="3200400" cy="320040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2CB416E1-7D45-505D-9B53-578D410DC43B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1201400" y="27706320"/>
            <a:ext cx="3200400" cy="32004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6420E1A8-4D34-DB5D-6277-092A44C0017E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11201400" y="22951440"/>
            <a:ext cx="3200400" cy="3200400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6DE2AC42-DFC1-C1BE-2F48-FFF7254437AD}"/>
              </a:ext>
            </a:extLst>
          </p:cNvPr>
          <p:cNvSpPr txBox="1"/>
          <p:nvPr/>
        </p:nvSpPr>
        <p:spPr>
          <a:xfrm>
            <a:off x="7863840" y="26974800"/>
            <a:ext cx="1600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Hanford</a:t>
            </a:r>
            <a:endParaRPr lang="en-US" sz="20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FF794CE-79B4-78E5-790A-F3C6B7F8AF22}"/>
              </a:ext>
            </a:extLst>
          </p:cNvPr>
          <p:cNvSpPr txBox="1"/>
          <p:nvPr/>
        </p:nvSpPr>
        <p:spPr>
          <a:xfrm>
            <a:off x="9372600" y="26974800"/>
            <a:ext cx="1600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Livingston</a:t>
            </a:r>
            <a:endParaRPr lang="en-US" sz="18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0658C64-754E-C36E-2888-B71EAF1F781A}"/>
              </a:ext>
            </a:extLst>
          </p:cNvPr>
          <p:cNvSpPr txBox="1"/>
          <p:nvPr/>
        </p:nvSpPr>
        <p:spPr>
          <a:xfrm>
            <a:off x="9372600" y="274320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B8B5C10-C764-7C49-2CC3-FA92C134CA41}"/>
              </a:ext>
            </a:extLst>
          </p:cNvPr>
          <p:cNvSpPr txBox="1"/>
          <p:nvPr/>
        </p:nvSpPr>
        <p:spPr>
          <a:xfrm>
            <a:off x="7863840" y="274320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C4FE0FF-EC70-4D52-2FC2-FB6F71526E9D}"/>
              </a:ext>
            </a:extLst>
          </p:cNvPr>
          <p:cNvSpPr txBox="1"/>
          <p:nvPr/>
        </p:nvSpPr>
        <p:spPr>
          <a:xfrm rot="16200000">
            <a:off x="6858000" y="2843784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6AB5F78-1284-AC38-69C1-4E90F5D162F8}"/>
              </a:ext>
            </a:extLst>
          </p:cNvPr>
          <p:cNvSpPr txBox="1"/>
          <p:nvPr/>
        </p:nvSpPr>
        <p:spPr>
          <a:xfrm rot="16200000">
            <a:off x="6858000" y="2990088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Strain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B98CC1A-399E-D3D2-CC0C-9EE5DCDCEB9A}"/>
              </a:ext>
            </a:extLst>
          </p:cNvPr>
          <p:cNvSpPr txBox="1"/>
          <p:nvPr/>
        </p:nvSpPr>
        <p:spPr>
          <a:xfrm>
            <a:off x="7863840" y="3090672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73C774C-922E-FA19-42A3-A8ECBDD85E20}"/>
              </a:ext>
            </a:extLst>
          </p:cNvPr>
          <p:cNvSpPr txBox="1"/>
          <p:nvPr/>
        </p:nvSpPr>
        <p:spPr>
          <a:xfrm>
            <a:off x="9372600" y="3090672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5F9541D-4049-F0A5-7D4F-1623673BBA51}"/>
              </a:ext>
            </a:extLst>
          </p:cNvPr>
          <p:cNvSpPr txBox="1"/>
          <p:nvPr/>
        </p:nvSpPr>
        <p:spPr>
          <a:xfrm>
            <a:off x="11292840" y="22219920"/>
            <a:ext cx="1600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Hanford</a:t>
            </a:r>
            <a:endParaRPr lang="en-US" sz="20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2E32C7F-D5E9-23EE-022B-03AA1DF084DD}"/>
              </a:ext>
            </a:extLst>
          </p:cNvPr>
          <p:cNvSpPr txBox="1"/>
          <p:nvPr/>
        </p:nvSpPr>
        <p:spPr>
          <a:xfrm>
            <a:off x="12801600" y="22219920"/>
            <a:ext cx="1600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Livingston</a:t>
            </a:r>
            <a:endParaRPr lang="en-US" sz="16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16BA850-6801-1E5D-91C4-0A9CAD6EAD52}"/>
              </a:ext>
            </a:extLst>
          </p:cNvPr>
          <p:cNvSpPr txBox="1"/>
          <p:nvPr/>
        </p:nvSpPr>
        <p:spPr>
          <a:xfrm>
            <a:off x="12801600" y="2267712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B27DD26-B9A3-FBAF-3D8C-6674268E478A}"/>
              </a:ext>
            </a:extLst>
          </p:cNvPr>
          <p:cNvSpPr txBox="1"/>
          <p:nvPr/>
        </p:nvSpPr>
        <p:spPr>
          <a:xfrm>
            <a:off x="11292840" y="2267712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2A54D99-F39D-13F1-0103-6DAB53FF0385}"/>
              </a:ext>
            </a:extLst>
          </p:cNvPr>
          <p:cNvSpPr txBox="1"/>
          <p:nvPr/>
        </p:nvSpPr>
        <p:spPr>
          <a:xfrm rot="16200000">
            <a:off x="10287000" y="2368296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C6F02629-609B-5A50-C123-D0CA01928CB3}"/>
              </a:ext>
            </a:extLst>
          </p:cNvPr>
          <p:cNvSpPr txBox="1"/>
          <p:nvPr/>
        </p:nvSpPr>
        <p:spPr>
          <a:xfrm rot="16200000">
            <a:off x="10287000" y="251460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Strain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B1FC30EC-057B-4355-4C9A-6F6416182937}"/>
              </a:ext>
            </a:extLst>
          </p:cNvPr>
          <p:cNvSpPr txBox="1"/>
          <p:nvPr/>
        </p:nvSpPr>
        <p:spPr>
          <a:xfrm>
            <a:off x="11261910" y="26137791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FD5DC94B-7538-B5BE-93D1-C54F7ECF64ED}"/>
              </a:ext>
            </a:extLst>
          </p:cNvPr>
          <p:cNvSpPr txBox="1"/>
          <p:nvPr/>
        </p:nvSpPr>
        <p:spPr>
          <a:xfrm>
            <a:off x="12770670" y="26137791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2DD43742-9EF7-995C-609B-A907312AC636}"/>
              </a:ext>
            </a:extLst>
          </p:cNvPr>
          <p:cNvSpPr txBox="1"/>
          <p:nvPr/>
        </p:nvSpPr>
        <p:spPr>
          <a:xfrm>
            <a:off x="11292840" y="26974800"/>
            <a:ext cx="1600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Hanford</a:t>
            </a:r>
            <a:endParaRPr lang="en-US" sz="20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F4C32A91-4DE9-88E8-6426-743DEDDDF311}"/>
              </a:ext>
            </a:extLst>
          </p:cNvPr>
          <p:cNvSpPr txBox="1"/>
          <p:nvPr/>
        </p:nvSpPr>
        <p:spPr>
          <a:xfrm>
            <a:off x="12801600" y="26974800"/>
            <a:ext cx="1600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Livingston</a:t>
            </a:r>
            <a:endParaRPr lang="en-US" sz="16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2F2FEA0E-AF7D-EC8D-AE61-7BBE9D740884}"/>
              </a:ext>
            </a:extLst>
          </p:cNvPr>
          <p:cNvSpPr txBox="1"/>
          <p:nvPr/>
        </p:nvSpPr>
        <p:spPr>
          <a:xfrm>
            <a:off x="12801600" y="274320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687F92B4-F76D-8E27-AB14-1AE4CA9F72B6}"/>
              </a:ext>
            </a:extLst>
          </p:cNvPr>
          <p:cNvSpPr txBox="1"/>
          <p:nvPr/>
        </p:nvSpPr>
        <p:spPr>
          <a:xfrm>
            <a:off x="11292840" y="274320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83C50F42-5B69-7328-F0BA-B0BB5C1BDFAD}"/>
              </a:ext>
            </a:extLst>
          </p:cNvPr>
          <p:cNvSpPr txBox="1"/>
          <p:nvPr/>
        </p:nvSpPr>
        <p:spPr>
          <a:xfrm rot="16200000">
            <a:off x="10287000" y="2843784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C58FA36D-2132-A8E5-C839-F3F077E41CC9}"/>
              </a:ext>
            </a:extLst>
          </p:cNvPr>
          <p:cNvSpPr txBox="1"/>
          <p:nvPr/>
        </p:nvSpPr>
        <p:spPr>
          <a:xfrm rot="16200000">
            <a:off x="10287000" y="2990088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Strain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D1485BE4-58A3-2D33-5D95-7C16AAAA5378}"/>
              </a:ext>
            </a:extLst>
          </p:cNvPr>
          <p:cNvSpPr txBox="1"/>
          <p:nvPr/>
        </p:nvSpPr>
        <p:spPr>
          <a:xfrm>
            <a:off x="11281780" y="309288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019CF62-8324-F8B5-4295-B0BD1E9FFC46}"/>
              </a:ext>
            </a:extLst>
          </p:cNvPr>
          <p:cNvSpPr txBox="1"/>
          <p:nvPr/>
        </p:nvSpPr>
        <p:spPr>
          <a:xfrm>
            <a:off x="12790540" y="309288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F2E72E69-65D2-3C11-5CA6-3474010E337E}"/>
              </a:ext>
            </a:extLst>
          </p:cNvPr>
          <p:cNvSpPr txBox="1"/>
          <p:nvPr/>
        </p:nvSpPr>
        <p:spPr>
          <a:xfrm>
            <a:off x="15087600" y="14538960"/>
            <a:ext cx="6400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Training Loss and Validation Accuracy</a:t>
            </a:r>
            <a:endParaRPr lang="en-US" sz="1600" b="1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7B671828-B902-BCD1-C6B0-EB8158177996}"/>
              </a:ext>
            </a:extLst>
          </p:cNvPr>
          <p:cNvSpPr txBox="1"/>
          <p:nvPr/>
        </p:nvSpPr>
        <p:spPr>
          <a:xfrm rot="16200000">
            <a:off x="14081760" y="16093440"/>
            <a:ext cx="21031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 Loss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3AF98B79-2C6D-E17D-0791-E2C666605D6F}"/>
              </a:ext>
            </a:extLst>
          </p:cNvPr>
          <p:cNvSpPr txBox="1"/>
          <p:nvPr/>
        </p:nvSpPr>
        <p:spPr>
          <a:xfrm rot="16200000">
            <a:off x="14081760" y="18836640"/>
            <a:ext cx="21031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Validation Accuracy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C8E29561-6F45-83D0-347E-F09F1E6423FD}"/>
              </a:ext>
            </a:extLst>
          </p:cNvPr>
          <p:cNvSpPr txBox="1"/>
          <p:nvPr/>
        </p:nvSpPr>
        <p:spPr>
          <a:xfrm>
            <a:off x="15087600" y="20391120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Epochs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06320ADB-E56C-D47F-262E-534E4F212DE8}"/>
              </a:ext>
            </a:extLst>
          </p:cNvPr>
          <p:cNvSpPr txBox="1"/>
          <p:nvPr/>
        </p:nvSpPr>
        <p:spPr>
          <a:xfrm>
            <a:off x="15087600" y="17647920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Iterations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170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3006F"/>
      </a:dk1>
      <a:lt1>
        <a:srgbClr val="E8D3A2"/>
      </a:lt1>
      <a:dk2>
        <a:srgbClr val="797979"/>
      </a:dk2>
      <a:lt2>
        <a:srgbClr val="917B4C"/>
      </a:lt2>
      <a:accent1>
        <a:srgbClr val="33006F"/>
      </a:accent1>
      <a:accent2>
        <a:srgbClr val="E8D3A2"/>
      </a:accent2>
      <a:accent3>
        <a:srgbClr val="A9A9A9"/>
      </a:accent3>
      <a:accent4>
        <a:srgbClr val="917B4C"/>
      </a:accent4>
      <a:accent5>
        <a:srgbClr val="414141"/>
      </a:accent5>
      <a:accent6>
        <a:srgbClr val="797979"/>
      </a:accent6>
      <a:hlink>
        <a:srgbClr val="A9A9A9"/>
      </a:hlink>
      <a:folHlink>
        <a:srgbClr val="D5D5D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8821</TotalTime>
  <Words>1145</Words>
  <Application>Microsoft Office PowerPoint</Application>
  <PresentationFormat>Custom</PresentationFormat>
  <Paragraphs>105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Encode Sans Normal Black</vt:lpstr>
      <vt:lpstr>Open Sans</vt:lpstr>
      <vt:lpstr>Uni Sans Book</vt:lpstr>
      <vt:lpstr>Office Theme</vt:lpstr>
      <vt:lpstr>UNRAVELING GRAVITATIONAL RIPPLES:  NEURAL NETWORK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 Brown</dc:creator>
  <cp:lastModifiedBy>Daniel Fredin</cp:lastModifiedBy>
  <cp:revision>121</cp:revision>
  <dcterms:created xsi:type="dcterms:W3CDTF">2018-02-07T04:27:03Z</dcterms:created>
  <dcterms:modified xsi:type="dcterms:W3CDTF">2023-05-30T21:28:18Z</dcterms:modified>
</cp:coreProperties>
</file>