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60" r:id="rId5"/>
    <p:sldId id="262" r:id="rId6"/>
    <p:sldId id="259" r:id="rId7"/>
    <p:sldId id="261" r:id="rId8"/>
    <p:sldId id="264" r:id="rId9"/>
    <p:sldId id="263" r:id="rId10"/>
    <p:sldId id="277" r:id="rId11"/>
    <p:sldId id="265" r:id="rId12"/>
    <p:sldId id="267" r:id="rId13"/>
    <p:sldId id="269" r:id="rId14"/>
    <p:sldId id="270" r:id="rId15"/>
    <p:sldId id="276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9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8/29/2024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8/29/2024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8/29/2024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8/29/2024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8/29/2024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8/29/2024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8/29/2024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8/29/2024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8/29/2024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8/29/2024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8/29/2024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8/29/2024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8/29/2024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8/29/2024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8/29/2024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8/29/2024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8/29/2024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8/29/2024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3382D-D25F-6D40-A128-75C89D409D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59689" y="749508"/>
            <a:ext cx="8825658" cy="1858781"/>
          </a:xfrm>
        </p:spPr>
        <p:txBody>
          <a:bodyPr/>
          <a:lstStyle/>
          <a:p>
            <a:pPr algn="ctr"/>
            <a:r>
              <a:rPr lang="en-US" b="1" dirty="0">
                <a:latin typeface="Calisto MT" panose="02040603050505030304" pitchFamily="18" charset="0"/>
              </a:rPr>
              <a:t>TMS 2213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54D179-AD2F-E37C-9266-8B040CF258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3171" y="3188423"/>
            <a:ext cx="8825658" cy="861420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Calisto MT" panose="02040603050505030304" pitchFamily="18" charset="0"/>
              </a:rPr>
              <a:t>PROBABILITY &amp; STATISTICS</a:t>
            </a:r>
          </a:p>
          <a:p>
            <a:pPr algn="ctr"/>
            <a:r>
              <a:rPr lang="en-US" sz="3600" b="1" dirty="0">
                <a:solidFill>
                  <a:schemeClr val="bg1"/>
                </a:solidFill>
                <a:latin typeface="Calisto MT" panose="02040603050505030304" pitchFamily="18" charset="0"/>
              </a:rPr>
              <a:t>Lecture 1</a:t>
            </a:r>
          </a:p>
          <a:p>
            <a:pPr algn="ctr"/>
            <a:endParaRPr lang="en-US" sz="3600" b="1" dirty="0">
              <a:solidFill>
                <a:schemeClr val="bg1"/>
              </a:solidFill>
              <a:latin typeface="Calisto MT" panose="0204060305050503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511DB4-031C-76DF-2777-30912EFAEFEF}"/>
              </a:ext>
            </a:extLst>
          </p:cNvPr>
          <p:cNvSpPr txBox="1"/>
          <p:nvPr/>
        </p:nvSpPr>
        <p:spPr>
          <a:xfrm>
            <a:off x="5972518" y="5434360"/>
            <a:ext cx="39287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00"/>
                </a:solidFill>
                <a:latin typeface="Calisto MT" panose="02040603050505030304" pitchFamily="18" charset="0"/>
              </a:rPr>
              <a:t>Eng. (Ms.) Usha Kawmadie</a:t>
            </a:r>
          </a:p>
        </p:txBody>
      </p:sp>
    </p:spTree>
    <p:extLst>
      <p:ext uri="{BB962C8B-B14F-4D97-AF65-F5344CB8AC3E}">
        <p14:creationId xmlns:p14="http://schemas.microsoft.com/office/powerpoint/2010/main" val="23496707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EC49A-1AD8-D884-8243-2A220CD18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396" y="881091"/>
            <a:ext cx="10042173" cy="706964"/>
          </a:xfrm>
        </p:spPr>
        <p:txBody>
          <a:bodyPr/>
          <a:lstStyle/>
          <a:p>
            <a:r>
              <a:rPr lang="en-US" b="1" dirty="0">
                <a:latin typeface="Calisto MT" panose="02040603050505030304" pitchFamily="18" charset="0"/>
              </a:rPr>
              <a:t>STATISTICALLY INDEPENDENT EVENTS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B13AF2A-7D3F-BDB1-13DE-9333954886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957"/>
          <a:stretch/>
        </p:blipFill>
        <p:spPr>
          <a:xfrm>
            <a:off x="2528341" y="1588055"/>
            <a:ext cx="7135318" cy="5147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2168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EC49A-1AD8-D884-8243-2A220CD18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140" y="838756"/>
            <a:ext cx="8761413" cy="706964"/>
          </a:xfrm>
        </p:spPr>
        <p:txBody>
          <a:bodyPr/>
          <a:lstStyle/>
          <a:p>
            <a:r>
              <a:rPr lang="en-US" b="1" dirty="0">
                <a:latin typeface="Calisto MT" panose="02040603050505030304" pitchFamily="18" charset="0"/>
              </a:rPr>
              <a:t>RULES OF PROBABILITY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5F091-B145-1903-D3C9-ADB6843B2B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140" y="1545720"/>
            <a:ext cx="11126276" cy="451683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</a:rPr>
              <a:t>W</a:t>
            </a:r>
            <a:r>
              <a:rPr lang="en-US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e want to compute the probability of an event from the known probabilities of other events.</a:t>
            </a:r>
          </a:p>
          <a:p>
            <a:pPr marL="0" indent="0">
              <a:buNone/>
            </a:pPr>
            <a:endParaRPr lang="en-US" sz="1800" b="1" i="0" u="sng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800" b="1" i="0" u="sng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Definitions and Notation</a:t>
            </a:r>
            <a:r>
              <a:rPr lang="en-US" u="sng" dirty="0"/>
              <a:t> </a:t>
            </a:r>
            <a:br>
              <a:rPr lang="en-US" dirty="0"/>
            </a:br>
            <a:endParaRPr lang="en-US" dirty="0"/>
          </a:p>
          <a:p>
            <a:r>
              <a:rPr lang="en-US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Two events are mutually exclusive or disjoint if they cannot occur at the same time.</a:t>
            </a:r>
          </a:p>
          <a:p>
            <a:r>
              <a:rPr lang="en-US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complement of an event is the event not occurring. The probability that Event A will not occur is denoted by P(A').</a:t>
            </a:r>
          </a:p>
          <a:p>
            <a:r>
              <a:rPr lang="en-US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probability that Events A and B both occur is the probability of the intersection of A and B. The probability of the intersection of Events A and B is denoted by P(A ∩ B). If Events A and B are mutually exclusive, P(A ∩ B) = 0.</a:t>
            </a:r>
          </a:p>
          <a:p>
            <a:r>
              <a:rPr lang="en-US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probability that Events A or B occur is the probability of the union of A and B. The probability of the union of Events A and B is denoted by P(A ∪ B) .</a:t>
            </a:r>
          </a:p>
          <a:p>
            <a:r>
              <a:rPr lang="en-US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If the occurrence of Event A changes the probability of Event B, then Events A and B are dependent. On the other hand, if the occurrence of Event A does not change the probability of Event B, then Events A and B are independent</a:t>
            </a:r>
            <a:b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endParaRPr lang="en-US" sz="1500" b="1" dirty="0">
              <a:latin typeface="Abad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0322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EC49A-1AD8-D884-8243-2A220CD18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140" y="838756"/>
            <a:ext cx="8761413" cy="706964"/>
          </a:xfrm>
        </p:spPr>
        <p:txBody>
          <a:bodyPr/>
          <a:lstStyle/>
          <a:p>
            <a:r>
              <a:rPr lang="en-US" b="1" dirty="0">
                <a:latin typeface="Calisto MT" panose="02040603050505030304" pitchFamily="18" charset="0"/>
              </a:rPr>
              <a:t>RULES OF PROBABILITY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5F091-B145-1903-D3C9-ADB6843B2B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140" y="1545720"/>
            <a:ext cx="11329720" cy="451683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</a:rPr>
              <a:t>W</a:t>
            </a:r>
            <a:r>
              <a:rPr lang="en-US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e want to compute the probability of an event from the known probabilities of other events.</a:t>
            </a:r>
          </a:p>
          <a:p>
            <a:pPr marL="0" indent="0">
              <a:buNone/>
            </a:pPr>
            <a:endParaRPr lang="en-US" sz="1800" b="1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8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Rule of Subtraction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T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wo important properties of probability:</a:t>
            </a:r>
          </a:p>
          <a:p>
            <a:r>
              <a:rPr lang="en-US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probability of an event ranges from 0 to 1.</a:t>
            </a:r>
          </a:p>
          <a:p>
            <a:r>
              <a:rPr lang="en-US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sum of probabilities of all possible events equals 1.</a:t>
            </a:r>
          </a:p>
          <a:p>
            <a:pPr marL="0" indent="0">
              <a:buNone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rule of subtraction follows directly from these properties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sz="18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Rule of Subtraction -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probability that event A will occur is equal to 1 minus the probability that event A will not occur.</a:t>
            </a:r>
          </a:p>
          <a:p>
            <a:pPr marL="0" indent="0" algn="ctr">
              <a:buNone/>
            </a:pPr>
            <a:br>
              <a:rPr lang="en-US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en-US" sz="18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P(A) = 1 - P(A')</a:t>
            </a:r>
            <a:r>
              <a:rPr lang="en-US" b="1" dirty="0"/>
              <a:t> </a:t>
            </a:r>
            <a:br>
              <a:rPr lang="en-US" dirty="0"/>
            </a:br>
            <a:endParaRPr lang="en-US" sz="1800" b="1" i="0" u="sng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46271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EC49A-1AD8-D884-8243-2A220CD18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140" y="838756"/>
            <a:ext cx="8761413" cy="706964"/>
          </a:xfrm>
        </p:spPr>
        <p:txBody>
          <a:bodyPr/>
          <a:lstStyle/>
          <a:p>
            <a:r>
              <a:rPr lang="en-US" b="1" dirty="0">
                <a:latin typeface="Calisto MT" panose="02040603050505030304" pitchFamily="18" charset="0"/>
              </a:rPr>
              <a:t>Rules of probability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5F091-B145-1903-D3C9-ADB6843B2B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140" y="1545720"/>
            <a:ext cx="11216217" cy="451683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</a:rPr>
              <a:t>W</a:t>
            </a:r>
            <a:r>
              <a:rPr lang="en-US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e want to compute the probability of an event from the known probabilities of other events.</a:t>
            </a:r>
          </a:p>
          <a:p>
            <a:pPr marL="0" indent="0">
              <a:buNone/>
            </a:pPr>
            <a:endParaRPr lang="en-US" sz="1800" b="1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8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Rule of Multiplication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 </a:t>
            </a:r>
            <a:br>
              <a:rPr lang="en-US" dirty="0"/>
            </a:br>
            <a:r>
              <a:rPr lang="en-US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rule of multiplication applies to the situation when we want to know the probability of the intersection of two events; that is, we want to know the probability that two events (Event A and Event B) both occur.</a:t>
            </a:r>
            <a:r>
              <a:rPr lang="en-US" dirty="0"/>
              <a:t> 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sz="18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Rule of Multiplication -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probability that Events A and B both occur is equal to the probability that Event A occurs times the probability that Event B occurs, given that A has occurred.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endParaRPr lang="en-US" sz="18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n-US" sz="18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P(A ∩ B) = P(A) P(B|A)</a:t>
            </a:r>
            <a:r>
              <a:rPr lang="en-US" b="1" dirty="0"/>
              <a:t> </a:t>
            </a:r>
            <a:br>
              <a:rPr lang="en-US" dirty="0"/>
            </a:br>
            <a:endParaRPr lang="en-US" sz="1800" b="1" i="0" u="sng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41397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EC49A-1AD8-D884-8243-2A220CD18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140" y="838756"/>
            <a:ext cx="8761413" cy="706964"/>
          </a:xfrm>
        </p:spPr>
        <p:txBody>
          <a:bodyPr/>
          <a:lstStyle/>
          <a:p>
            <a:r>
              <a:rPr lang="en-US" b="1" dirty="0">
                <a:latin typeface="Calisto MT" panose="02040603050505030304" pitchFamily="18" charset="0"/>
              </a:rPr>
              <a:t>RULES OF PROBABILITY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5F091-B145-1903-D3C9-ADB6843B2B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140" y="1545720"/>
            <a:ext cx="11329720" cy="451683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</a:rPr>
              <a:t>W</a:t>
            </a:r>
            <a:r>
              <a:rPr lang="en-US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e want to compute the probability of an event from the known probabilities of other events.</a:t>
            </a:r>
          </a:p>
          <a:p>
            <a:pPr marL="0" indent="0">
              <a:buNone/>
            </a:pPr>
            <a:endParaRPr lang="en-US" sz="1800" b="1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8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Rule of </a:t>
            </a:r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</a:rPr>
              <a:t>Addition</a:t>
            </a:r>
            <a:br>
              <a:rPr lang="en-US" dirty="0"/>
            </a:br>
            <a:r>
              <a:rPr lang="en-US" dirty="0"/>
              <a:t> </a:t>
            </a:r>
            <a:br>
              <a:rPr lang="en-US" dirty="0"/>
            </a:br>
            <a:r>
              <a:rPr lang="en-US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rule of 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addi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tion applies 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if w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 have two events, and we want to know the probability that either event occurs.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sz="18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Rule of </a:t>
            </a:r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</a:rPr>
              <a:t>Addition 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-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probability that Event A and/or Event B occur is equal to the probability that Event A occurs plus the probability that Event B occurs minus the probability that both Events A and B occur.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endParaRPr lang="en-US" sz="18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n-US" sz="18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P(A U B) = P(A) + P(B) - P(A ∩ B))</a:t>
            </a:r>
          </a:p>
          <a:p>
            <a:pPr marL="0" indent="0">
              <a:buNone/>
            </a:pPr>
            <a:br>
              <a:rPr lang="en-US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Note: Invoking the fact that P(A ∩ B) = P( A )P( B | A ), the Addition Rule can also be expressed as</a:t>
            </a:r>
          </a:p>
          <a:p>
            <a:pPr marL="0" indent="0" algn="ctr">
              <a:buNone/>
            </a:pPr>
            <a:r>
              <a:rPr lang="en-US" sz="18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P(A U B) = P(A) + P(B) - P(A)P( B | A )</a:t>
            </a:r>
            <a:r>
              <a:rPr lang="en-US" b="1" dirty="0"/>
              <a:t> </a:t>
            </a:r>
            <a:br>
              <a:rPr lang="en-US" b="1" dirty="0"/>
            </a:br>
            <a:endParaRPr lang="en-US" sz="1800" b="1" i="0" u="sng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39961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854D179-AD2F-E37C-9266-8B040CF258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3171" y="3188423"/>
            <a:ext cx="8825658" cy="861420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Calisto MT" panose="02040603050505030304" pitchFamily="18" charset="0"/>
              </a:rPr>
              <a:t>THANK YOU</a:t>
            </a:r>
          </a:p>
          <a:p>
            <a:pPr algn="ctr"/>
            <a:endParaRPr lang="en-US" sz="3600" b="1" dirty="0">
              <a:solidFill>
                <a:schemeClr val="bg1"/>
              </a:solidFill>
              <a:latin typeface="Calisto MT" panose="0204060305050503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511DB4-031C-76DF-2777-30912EFAEFEF}"/>
              </a:ext>
            </a:extLst>
          </p:cNvPr>
          <p:cNvSpPr txBox="1"/>
          <p:nvPr/>
        </p:nvSpPr>
        <p:spPr>
          <a:xfrm>
            <a:off x="5972518" y="5434360"/>
            <a:ext cx="28060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00"/>
                </a:solidFill>
                <a:latin typeface="Calisto MT" panose="02040603050505030304" pitchFamily="18" charset="0"/>
              </a:rPr>
              <a:t>usha@fot.ruh.ac.lk</a:t>
            </a:r>
          </a:p>
        </p:txBody>
      </p:sp>
    </p:spTree>
    <p:extLst>
      <p:ext uri="{BB962C8B-B14F-4D97-AF65-F5344CB8AC3E}">
        <p14:creationId xmlns:p14="http://schemas.microsoft.com/office/powerpoint/2010/main" val="3278050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EC49A-1AD8-D884-8243-2A220CD18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692" y="913708"/>
            <a:ext cx="8761413" cy="706964"/>
          </a:xfrm>
        </p:spPr>
        <p:txBody>
          <a:bodyPr/>
          <a:lstStyle/>
          <a:p>
            <a:r>
              <a:rPr lang="en-US" dirty="0">
                <a:latin typeface="Calisto MT" panose="02040603050505030304" pitchFamily="18" charset="0"/>
              </a:rPr>
              <a:t>COURSE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5F091-B145-1903-D3C9-ADB6843B2B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5446" y="2328332"/>
            <a:ext cx="8825659" cy="3416300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Lecture Weeks – 12</a:t>
            </a:r>
          </a:p>
          <a:p>
            <a:r>
              <a:rPr lang="en-US" b="1" dirty="0">
                <a:solidFill>
                  <a:schemeClr val="tx1"/>
                </a:solidFill>
              </a:rPr>
              <a:t>Evaluation  </a:t>
            </a:r>
          </a:p>
          <a:p>
            <a:pPr lvl="1"/>
            <a:r>
              <a:rPr lang="en-US" sz="1800" b="1" dirty="0">
                <a:solidFill>
                  <a:schemeClr val="tx1"/>
                </a:solidFill>
              </a:rPr>
              <a:t>Mid Semester Examination – 20%</a:t>
            </a:r>
          </a:p>
          <a:p>
            <a:pPr lvl="1"/>
            <a:r>
              <a:rPr lang="en-US" sz="1800" b="1" dirty="0">
                <a:solidFill>
                  <a:schemeClr val="tx1"/>
                </a:solidFill>
              </a:rPr>
              <a:t>End Semester Examination  - 80%</a:t>
            </a:r>
          </a:p>
          <a:p>
            <a:pPr lvl="2"/>
            <a:r>
              <a:rPr lang="en-US" sz="1600" b="1" dirty="0">
                <a:solidFill>
                  <a:schemeClr val="tx1"/>
                </a:solidFill>
              </a:rPr>
              <a:t>Written Examination – 50%</a:t>
            </a:r>
          </a:p>
          <a:p>
            <a:pPr lvl="2"/>
            <a:r>
              <a:rPr lang="en-US" sz="1600" b="1" dirty="0">
                <a:solidFill>
                  <a:schemeClr val="tx1"/>
                </a:solidFill>
              </a:rPr>
              <a:t>Practical Examination – 30%</a:t>
            </a:r>
          </a:p>
          <a:p>
            <a:r>
              <a:rPr lang="en-US" b="1" dirty="0">
                <a:solidFill>
                  <a:schemeClr val="tx1"/>
                </a:solidFill>
              </a:rPr>
              <a:t>Method of teaching and learning </a:t>
            </a:r>
          </a:p>
          <a:p>
            <a:pPr lvl="1"/>
            <a:r>
              <a:rPr lang="en-US" b="1" dirty="0">
                <a:solidFill>
                  <a:schemeClr val="tx1"/>
                </a:solidFill>
              </a:rPr>
              <a:t>Lectures practical and tutorials</a:t>
            </a:r>
          </a:p>
          <a:p>
            <a:r>
              <a:rPr lang="en-US" b="1" dirty="0">
                <a:solidFill>
                  <a:schemeClr val="tx1"/>
                </a:solidFill>
              </a:rPr>
              <a:t>Earn at least 50% of marks from continues assessments</a:t>
            </a:r>
          </a:p>
          <a:p>
            <a:r>
              <a:rPr lang="en-US" b="1" dirty="0">
                <a:solidFill>
                  <a:schemeClr val="tx1"/>
                </a:solidFill>
              </a:rPr>
              <a:t>Minimum of 80% attendance for the classes. </a:t>
            </a:r>
          </a:p>
        </p:txBody>
      </p:sp>
    </p:spTree>
    <p:extLst>
      <p:ext uri="{BB962C8B-B14F-4D97-AF65-F5344CB8AC3E}">
        <p14:creationId xmlns:p14="http://schemas.microsoft.com/office/powerpoint/2010/main" val="2132251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EC49A-1AD8-D884-8243-2A220CD18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82" y="853191"/>
            <a:ext cx="8761413" cy="706964"/>
          </a:xfrm>
        </p:spPr>
        <p:txBody>
          <a:bodyPr/>
          <a:lstStyle/>
          <a:p>
            <a:r>
              <a:rPr lang="en-US" dirty="0">
                <a:latin typeface="Calisto MT" panose="02040603050505030304" pitchFamily="18" charset="0"/>
              </a:rPr>
              <a:t>COURSE UNIT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5F091-B145-1903-D3C9-ADB6843B2B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436" y="2588509"/>
            <a:ext cx="8825659" cy="3416300"/>
          </a:xfrm>
        </p:spPr>
        <p:txBody>
          <a:bodyPr>
            <a:normAutofit/>
          </a:bodyPr>
          <a:lstStyle/>
          <a:p>
            <a:r>
              <a:rPr lang="en-US" sz="2000" b="1" dirty="0">
                <a:solidFill>
                  <a:schemeClr val="tx1"/>
                </a:solidFill>
              </a:rPr>
              <a:t>The objective of this course is</a:t>
            </a:r>
          </a:p>
          <a:p>
            <a:pPr marL="0" indent="0">
              <a:buNone/>
            </a:pPr>
            <a:endParaRPr lang="en-US" sz="2000" b="1" dirty="0">
              <a:solidFill>
                <a:schemeClr val="tx1"/>
              </a:solidFill>
            </a:endParaRPr>
          </a:p>
          <a:p>
            <a:pPr lvl="1"/>
            <a:r>
              <a:rPr lang="en-US" sz="1800" b="1" dirty="0">
                <a:solidFill>
                  <a:schemeClr val="tx1"/>
                </a:solidFill>
              </a:rPr>
              <a:t>to solve some practical problem by statistical methods.</a:t>
            </a:r>
          </a:p>
          <a:p>
            <a:pPr marL="457200" lvl="1" indent="0">
              <a:buNone/>
            </a:pPr>
            <a:endParaRPr lang="en-US" sz="1800" b="1" dirty="0">
              <a:solidFill>
                <a:schemeClr val="tx1"/>
              </a:solidFill>
            </a:endParaRPr>
          </a:p>
          <a:p>
            <a:pPr lvl="1"/>
            <a:r>
              <a:rPr lang="en-US" sz="1800" b="1" dirty="0">
                <a:solidFill>
                  <a:schemeClr val="tx1"/>
                </a:solidFill>
              </a:rPr>
              <a:t>to develop skills in thinking and analyzing problems from a probabilistic and statistical point of view. </a:t>
            </a:r>
          </a:p>
        </p:txBody>
      </p:sp>
    </p:spTree>
    <p:extLst>
      <p:ext uri="{BB962C8B-B14F-4D97-AF65-F5344CB8AC3E}">
        <p14:creationId xmlns:p14="http://schemas.microsoft.com/office/powerpoint/2010/main" val="30818778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EC49A-1AD8-D884-8243-2A220CD18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6092" y="913708"/>
            <a:ext cx="8761413" cy="706964"/>
          </a:xfrm>
        </p:spPr>
        <p:txBody>
          <a:bodyPr/>
          <a:lstStyle/>
          <a:p>
            <a:r>
              <a:rPr lang="en-US" b="1" dirty="0">
                <a:latin typeface="Calisto MT" panose="02040603050505030304" pitchFamily="18" charset="0"/>
              </a:rPr>
              <a:t>PROBABILITY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5F091-B145-1903-D3C9-ADB6843B2B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6092" y="2063852"/>
            <a:ext cx="9162564" cy="432195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Sets and Subsets </a:t>
            </a:r>
          </a:p>
          <a:p>
            <a:pPr marL="0" indent="0">
              <a:buNone/>
            </a:pPr>
            <a:endParaRPr lang="en-US" sz="1600" b="1" dirty="0">
              <a:latin typeface="Abadi" panose="020F0502020204030204" pitchFamily="34" charset="0"/>
            </a:endParaRPr>
          </a:p>
          <a:p>
            <a:pPr marL="0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set 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is a well-defined collection of objects.</a:t>
            </a:r>
          </a:p>
          <a:p>
            <a:pPr marL="457200" lvl="1" indent="0">
              <a:buNone/>
            </a:pPr>
            <a:br>
              <a:rPr lang="en-US" sz="180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Each object in a set is called an 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element</a:t>
            </a:r>
            <a:r>
              <a:rPr lang="en-US" sz="180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of the set.</a:t>
            </a:r>
          </a:p>
          <a:p>
            <a:pPr marL="457200" lvl="1" indent="0">
              <a:buNone/>
            </a:pPr>
            <a:br>
              <a:rPr lang="en-US" sz="180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Two sets are equal if they have exactly the same elements in them.</a:t>
            </a:r>
          </a:p>
          <a:p>
            <a:pPr marL="457200" lvl="1" indent="0">
              <a:buNone/>
            </a:pPr>
            <a:br>
              <a:rPr lang="en-US" sz="180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 set that contains no elements is called a 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null set </a:t>
            </a:r>
            <a:r>
              <a:rPr lang="en-US" sz="180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or an 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empty set</a:t>
            </a:r>
            <a:r>
              <a:rPr lang="en-US" sz="180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457200" lvl="1" indent="0">
              <a:buNone/>
            </a:pPr>
            <a:br>
              <a:rPr lang="en-US" sz="180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If every element in Set </a:t>
            </a:r>
            <a:r>
              <a:rPr lang="en-US" sz="1800" i="1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sz="180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is also in Set </a:t>
            </a:r>
            <a:r>
              <a:rPr lang="en-US" sz="1800" i="1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180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then 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Set </a:t>
            </a:r>
            <a:r>
              <a:rPr lang="en-US" sz="1800" b="1" i="1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is a subset of Set </a:t>
            </a:r>
            <a:r>
              <a:rPr lang="en-US" sz="1800" b="1" i="1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2058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EC49A-1AD8-D884-8243-2A220CD18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06" y="898718"/>
            <a:ext cx="8761413" cy="706964"/>
          </a:xfrm>
        </p:spPr>
        <p:txBody>
          <a:bodyPr/>
          <a:lstStyle/>
          <a:p>
            <a:r>
              <a:rPr lang="en-US" b="1" dirty="0">
                <a:latin typeface="Calisto MT" panose="02040603050505030304" pitchFamily="18" charset="0"/>
              </a:rPr>
              <a:t>PROBABILITY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5F091-B145-1903-D3C9-ADB6843B2B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06" y="2003892"/>
            <a:ext cx="11166961" cy="451683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i="0" u="sng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Basic Probability</a:t>
            </a:r>
            <a:br>
              <a:rPr lang="en-US" sz="16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en-US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</a:t>
            </a:r>
            <a:r>
              <a:rPr lang="en-US" sz="16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probability 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of a sample point is a measure of the likelihood that the sample point will occur.</a:t>
            </a:r>
          </a:p>
          <a:p>
            <a:pPr marL="0" indent="0">
              <a:buNone/>
            </a:pPr>
            <a:endParaRPr lang="en-US" sz="16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600" b="1" i="0" u="sng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Probability of a Sample Point</a:t>
            </a:r>
            <a:br>
              <a:rPr lang="en-US" sz="16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en-US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By convention, statisticians have agreed on the following rules.</a:t>
            </a:r>
          </a:p>
          <a:p>
            <a:pPr marL="400050" lvl="1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probability of any sample point can range from 0 to 1.</a:t>
            </a:r>
            <a:b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sum of probabilities of all sample points in a sample space is equal to 1.</a:t>
            </a:r>
            <a:r>
              <a:rPr lang="en-US" dirty="0"/>
              <a:t> </a:t>
            </a:r>
          </a:p>
          <a:p>
            <a:pPr marL="40005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600" b="1" i="0" u="sng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Probability of an Event</a:t>
            </a:r>
            <a:br>
              <a:rPr lang="en-US" sz="16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en-US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probability of an event is a measure of the likelihood that the event will occur. By convention, statisticians have agreed on the following rules.</a:t>
            </a:r>
          </a:p>
          <a:p>
            <a:pPr marL="400050" lvl="1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probability of any event can range from 0 to 1.</a:t>
            </a:r>
            <a:b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probability of event A is the sum of the probabilities of all the sample points in event A.</a:t>
            </a:r>
            <a:b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probability of event A is denoted by P(A).</a:t>
            </a:r>
          </a:p>
          <a:p>
            <a:pPr marL="0" indent="0">
              <a:buNone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Thus, if event A were very unlikely to occur, then P(A) would be close to 0. And if event A were very likely to occur, then P(A) would be close to 1.</a:t>
            </a:r>
            <a:r>
              <a:rPr lang="en-US" sz="1600" dirty="0"/>
              <a:t> </a:t>
            </a:r>
            <a:br>
              <a:rPr lang="en-US" sz="1600" dirty="0"/>
            </a:br>
            <a:endParaRPr lang="en-US" sz="1600" b="1" dirty="0">
              <a:latin typeface="Abad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31193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5F091-B145-1903-D3C9-ADB6843B2B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07" y="1988902"/>
            <a:ext cx="11376823" cy="34163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Notations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et is usually denoted by a capital letter, such as </a:t>
            </a:r>
            <a:r>
              <a:rPr lang="en-US" sz="1600" b="0" i="1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A, B, 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or </a:t>
            </a:r>
            <a:r>
              <a:rPr lang="en-US" sz="1600" b="0" i="1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endParaRPr lang="en-US" sz="16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 element of a set is usually denoted by a small letter, such as </a:t>
            </a:r>
            <a:r>
              <a:rPr lang="en-US" sz="1600" b="0" i="1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x, y, 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or </a:t>
            </a:r>
            <a:r>
              <a:rPr lang="en-US" sz="1600" b="0" i="1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endParaRPr lang="en-US" sz="1600" b="0" i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 set may be described by listing all of its elements enclosed in braces. For example, if Set </a:t>
            </a:r>
            <a:r>
              <a:rPr lang="en-US" sz="1600" b="0" i="1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consists of the numbers </a:t>
            </a:r>
          </a:p>
          <a:p>
            <a:pPr marL="0" indent="0">
              <a:buNone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2, 4, 6, and 8, we may say: </a:t>
            </a:r>
            <a:r>
              <a:rPr lang="en-US" sz="1600" b="0" i="1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 {2, 4, 6, 8}. </a:t>
            </a:r>
          </a:p>
          <a:p>
            <a:pPr marL="0" indent="0">
              <a:buNone/>
            </a:pPr>
            <a:endParaRPr lang="en-US" sz="1600" b="0" i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null set is denoted by { } or ∅.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>
              <a:buNone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Sets may also be described by stating a rule. We could describe Set </a:t>
            </a:r>
            <a:r>
              <a:rPr lang="en-US" sz="1600" b="0" i="1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from the previous example by stating: </a:t>
            </a:r>
          </a:p>
          <a:p>
            <a:pPr marL="0" indent="0">
              <a:buNone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Set </a:t>
            </a:r>
            <a:r>
              <a:rPr lang="en-US" sz="1600" b="0" i="1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consists of all the even single-digit positive integers.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E8F79F2-45C5-8AF2-1B2A-AC7D27BFE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07" y="868737"/>
            <a:ext cx="8761413" cy="706964"/>
          </a:xfrm>
        </p:spPr>
        <p:txBody>
          <a:bodyPr/>
          <a:lstStyle/>
          <a:p>
            <a:r>
              <a:rPr lang="en-US" b="1" dirty="0">
                <a:latin typeface="Calisto MT" panose="02040603050505030304" pitchFamily="18" charset="0"/>
              </a:rPr>
              <a:t>PROBABILITY</a:t>
            </a:r>
          </a:p>
        </p:txBody>
      </p:sp>
    </p:spTree>
    <p:extLst>
      <p:ext uri="{BB962C8B-B14F-4D97-AF65-F5344CB8AC3E}">
        <p14:creationId xmlns:p14="http://schemas.microsoft.com/office/powerpoint/2010/main" val="23072973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EC49A-1AD8-D884-8243-2A220CD18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417" y="898717"/>
            <a:ext cx="8761413" cy="706964"/>
          </a:xfrm>
        </p:spPr>
        <p:txBody>
          <a:bodyPr/>
          <a:lstStyle/>
          <a:p>
            <a:r>
              <a:rPr lang="en-US" b="1" dirty="0">
                <a:latin typeface="Calisto MT" panose="02040603050505030304" pitchFamily="18" charset="0"/>
              </a:rPr>
              <a:t>PROBABILITY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5F091-B145-1903-D3C9-ADB6843B2B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417" y="2123813"/>
            <a:ext cx="11196940" cy="432195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i="0" u="sng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Sample Space</a:t>
            </a:r>
          </a:p>
          <a:p>
            <a:pPr marL="0" indent="0">
              <a:lnSpc>
                <a:spcPct val="150000"/>
              </a:lnSpc>
              <a:buNone/>
            </a:pPr>
            <a:br>
              <a:rPr lang="en-US" sz="18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 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sample space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is a set of elements that represents all possible outcomes of a statistical experiment.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 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sample point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is an element of a sample space.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An 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event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is a subset of a sample space - one or more sample points.</a:t>
            </a:r>
            <a:r>
              <a:rPr lang="en-US" sz="1600" dirty="0"/>
              <a:t> 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800" b="1" i="0" u="sng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Types of events</a:t>
            </a:r>
            <a:br>
              <a:rPr lang="en-US" sz="18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endParaRPr lang="en-US" dirty="0">
              <a:solidFill>
                <a:srgbClr val="000000"/>
              </a:solidFill>
              <a:latin typeface="WingdingsOOEnc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Two events are 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mutually exclusive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if they have no sample points in common.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Two events are 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independent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when the occurrence of one does not affect the probability of the occurrence of the other.</a:t>
            </a:r>
            <a:r>
              <a:rPr lang="en-US" sz="1600" dirty="0"/>
              <a:t> </a:t>
            </a:r>
            <a:br>
              <a:rPr lang="en-US" sz="1600" dirty="0"/>
            </a:br>
            <a:br>
              <a:rPr lang="en-US" sz="1600" dirty="0"/>
            </a:br>
            <a:endParaRPr lang="en-US" sz="1600" b="1" dirty="0">
              <a:latin typeface="Abad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20132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EC49A-1AD8-D884-8243-2A220CD18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397" y="943688"/>
            <a:ext cx="8761413" cy="706964"/>
          </a:xfrm>
        </p:spPr>
        <p:txBody>
          <a:bodyPr/>
          <a:lstStyle/>
          <a:p>
            <a:r>
              <a:rPr lang="en-US" b="1" dirty="0">
                <a:latin typeface="Calisto MT" panose="02040603050505030304" pitchFamily="18" charset="0"/>
              </a:rPr>
              <a:t>CONDITIONAL PROBABILITY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5F091-B145-1903-D3C9-ADB6843B2B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397" y="2213754"/>
            <a:ext cx="10961384" cy="451683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probability that Event A occurs, given that Event B has occurred, is called a conditional probability.</a:t>
            </a:r>
          </a:p>
          <a:p>
            <a:pPr marL="0" indent="0">
              <a:buNone/>
            </a:pPr>
            <a:r>
              <a:rPr lang="en-US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conditional probability of Event A, given Event B, is denoted by the symbol </a:t>
            </a:r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P(A|B)</a:t>
            </a:r>
            <a:r>
              <a:rPr lang="en-US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r>
              <a:rPr lang="en-US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P(A|B) - 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probability of event A </a:t>
            </a:r>
            <a:r>
              <a:rPr lang="en-US" b="0" i="1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given 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event B</a:t>
            </a:r>
            <a:r>
              <a:rPr lang="en-US" dirty="0"/>
              <a:t> </a:t>
            </a:r>
            <a:br>
              <a:rPr lang="en-US" dirty="0"/>
            </a:br>
            <a:endParaRPr lang="en-US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b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endParaRPr lang="en-US" b="1" dirty="0">
              <a:latin typeface="Abad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27325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EC49A-1AD8-D884-8243-2A220CD18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06" y="1003649"/>
            <a:ext cx="10042173" cy="706964"/>
          </a:xfrm>
        </p:spPr>
        <p:txBody>
          <a:bodyPr/>
          <a:lstStyle/>
          <a:p>
            <a:r>
              <a:rPr lang="en-US" b="1" dirty="0">
                <a:latin typeface="Calisto MT" panose="02040603050505030304" pitchFamily="18" charset="0"/>
              </a:rPr>
              <a:t>STATISTICALLY INDEPENDENT EVENTS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5F091-B145-1903-D3C9-ADB6843B2B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06" y="2123813"/>
            <a:ext cx="10961384" cy="4516830"/>
          </a:xfrm>
        </p:spPr>
        <p:txBody>
          <a:bodyPr>
            <a:noAutofit/>
          </a:bodyPr>
          <a:lstStyle/>
          <a:p>
            <a:pPr marL="0" indent="0">
              <a:buNone/>
            </a:pPr>
            <a:b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Two events are independent </a:t>
            </a:r>
            <a:r>
              <a:rPr lang="en-US" b="0" i="0" dirty="0">
                <a:solidFill>
                  <a:srgbClr val="040C2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if the occurrence of one event does not affect the chances of the occurrence of the other event</a:t>
            </a:r>
            <a:r>
              <a:rPr lang="en-US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endParaRPr lang="en-US" dirty="0">
              <a:solidFill>
                <a:srgbClr val="1F1F1F"/>
              </a:solidFill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 Independent Events</a:t>
            </a:r>
            <a:b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P(E|F) = P(E)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 Independent Events</a:t>
            </a:r>
            <a:b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P(E and F) = P(E)P(F)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75308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564</TotalTime>
  <Words>1365</Words>
  <Application>Microsoft Office PowerPoint</Application>
  <PresentationFormat>Widescreen</PresentationFormat>
  <Paragraphs>104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Abadi</vt:lpstr>
      <vt:lpstr>Arial</vt:lpstr>
      <vt:lpstr>Calisto MT</vt:lpstr>
      <vt:lpstr>Century Gothic</vt:lpstr>
      <vt:lpstr>Wingdings 3</vt:lpstr>
      <vt:lpstr>WingdingsOOEnc</vt:lpstr>
      <vt:lpstr>Ion Boardroom</vt:lpstr>
      <vt:lpstr>TMS 2213</vt:lpstr>
      <vt:lpstr>COURSE CONTENT</vt:lpstr>
      <vt:lpstr>COURSE UNIT OBJECTIVES</vt:lpstr>
      <vt:lpstr>PROBABILITY</vt:lpstr>
      <vt:lpstr>PROBABILITY</vt:lpstr>
      <vt:lpstr>PROBABILITY</vt:lpstr>
      <vt:lpstr>PROBABILITY</vt:lpstr>
      <vt:lpstr>CONDITIONAL PROBABILITY</vt:lpstr>
      <vt:lpstr>STATISTICALLY INDEPENDENT EVENTS</vt:lpstr>
      <vt:lpstr>STATISTICALLY INDEPENDENT EVENTS</vt:lpstr>
      <vt:lpstr>RULES OF PROBABILITY</vt:lpstr>
      <vt:lpstr>RULES OF PROBABILITY</vt:lpstr>
      <vt:lpstr>Rules of probability</vt:lpstr>
      <vt:lpstr>RULES OF PROBABILITY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Ms. Usha Kaumadie</dc:creator>
  <cp:lastModifiedBy>Ms. Usha Kaumadie</cp:lastModifiedBy>
  <cp:revision>59</cp:revision>
  <dcterms:created xsi:type="dcterms:W3CDTF">2024-08-12T14:21:58Z</dcterms:created>
  <dcterms:modified xsi:type="dcterms:W3CDTF">2024-08-29T15:20:46Z</dcterms:modified>
</cp:coreProperties>
</file>