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 am Radhika Raghuwanshi and my project is Fraud detection using graph based </a:t>
            </a:r>
            <a:r>
              <a:rPr lang="en"/>
              <a:t>algorithms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cdeb15a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cdeb15a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cdeb15a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cdeb15a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cdeb15af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cdeb15a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cdeb15af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cdeb15af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2f4d9056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2f4d9056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2f4d9056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2f4d9056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let’s talk about why Fraud detection is crucial for credit card transactions. </a:t>
            </a:r>
            <a:endParaRPr>
              <a:solidFill>
                <a:schemeClr val="dk1"/>
              </a:solidFill>
            </a:endParaRPr>
          </a:p>
          <a:p>
            <a:pPr indent="0" lvl="0" marL="0" rtl="0" algn="l">
              <a:spcBef>
                <a:spcPts val="0"/>
              </a:spcBef>
              <a:spcAft>
                <a:spcPts val="0"/>
              </a:spcAft>
              <a:buNone/>
            </a:pPr>
            <a:r>
              <a:rPr lang="en">
                <a:solidFill>
                  <a:schemeClr val="dk1"/>
                </a:solidFill>
              </a:rPr>
              <a:t>Fraudulent activities, such as Lost/Stolen Card Fraud, Card-Not-Present (CNP) Fraud, and Synthetic Identity Fraud, are growing global concerns, costing billions annually in unauthorized transactions. </a:t>
            </a:r>
            <a:endParaRPr>
              <a:solidFill>
                <a:schemeClr val="dk1"/>
              </a:solidFill>
            </a:endParaRPr>
          </a:p>
          <a:p>
            <a:pPr indent="0" lvl="0" marL="0" rtl="0" algn="l">
              <a:spcBef>
                <a:spcPts val="0"/>
              </a:spcBef>
              <a:spcAft>
                <a:spcPts val="0"/>
              </a:spcAft>
              <a:buNone/>
            </a:pPr>
            <a:r>
              <a:rPr lang="en">
                <a:solidFill>
                  <a:schemeClr val="dk1"/>
                </a:solidFill>
              </a:rPr>
              <a:t>Effective fraud detection helps protect customer finances, ensuring their trust in the banking system remains intact. Each incident of undetected fraud not only results in financial losses but also undermines customer confidence and loyalty which emphasizes the need for robust security measures to maintain satisfaction and mitigate risks.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2f4d9056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2f4d9056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2f4d9056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2f4d9056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2f4d9056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2f4d9056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2f4d9056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2f4d9056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2f4d9056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2f4d9056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cdeb15a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cdeb15a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cdeb15a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cdeb15a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Although the performance of these models may not seem particularly high in terms of precision, recall, and F1 score, the results are competitive when compared to the state-of-the-art in similar tasks, where the highest precision achieved on this dataset has been around 0.21.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ibm.ent.box.com/v/tabformer-data/folder/130748337023"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Fraud Detection </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Radhika Raghuwanshi - G32395729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GAT:</a:t>
            </a:r>
            <a:endParaRPr b="1"/>
          </a:p>
          <a:p>
            <a:pPr indent="0" lvl="0" marL="0" rtl="0" algn="l">
              <a:spcBef>
                <a:spcPts val="1200"/>
              </a:spcBef>
              <a:spcAft>
                <a:spcPts val="0"/>
              </a:spcAft>
              <a:buNone/>
            </a:pPr>
            <a:r>
              <a:rPr lang="en"/>
              <a:t>GAT outperformed GNN in terms of recall, </a:t>
            </a:r>
            <a:endParaRPr/>
          </a:p>
          <a:p>
            <a:pPr indent="0" lvl="0" marL="0" rtl="0" algn="l">
              <a:spcBef>
                <a:spcPts val="1200"/>
              </a:spcBef>
              <a:spcAft>
                <a:spcPts val="0"/>
              </a:spcAft>
              <a:buNone/>
            </a:pPr>
            <a:r>
              <a:rPr lang="en"/>
              <a:t>demonstrating its ability to </a:t>
            </a:r>
            <a:endParaRPr/>
          </a:p>
          <a:p>
            <a:pPr indent="0" lvl="0" marL="0" rtl="0" algn="l">
              <a:spcBef>
                <a:spcPts val="1200"/>
              </a:spcBef>
              <a:spcAft>
                <a:spcPts val="0"/>
              </a:spcAft>
              <a:buNone/>
            </a:pPr>
            <a:r>
              <a:rPr lang="en"/>
              <a:t>focus on fraud-prone nodes due to the attention </a:t>
            </a:r>
            <a:endParaRPr/>
          </a:p>
          <a:p>
            <a:pPr indent="0" lvl="0" marL="0" rtl="0" algn="l">
              <a:spcBef>
                <a:spcPts val="1200"/>
              </a:spcBef>
              <a:spcAft>
                <a:spcPts val="0"/>
              </a:spcAft>
              <a:buNone/>
            </a:pPr>
            <a:r>
              <a:rPr lang="en"/>
              <a:t>mechanism.</a:t>
            </a:r>
            <a:endParaRPr/>
          </a:p>
          <a:p>
            <a:pPr indent="0" lvl="0" marL="0" rtl="0" algn="l">
              <a:spcBef>
                <a:spcPts val="1200"/>
              </a:spcBef>
              <a:spcAft>
                <a:spcPts val="0"/>
              </a:spcAft>
              <a:buNone/>
            </a:pPr>
            <a:r>
              <a:rPr lang="en"/>
              <a:t>The higher recall indicates better </a:t>
            </a:r>
            <a:endParaRPr/>
          </a:p>
          <a:p>
            <a:pPr indent="0" lvl="0" marL="0" rtl="0" algn="l">
              <a:spcBef>
                <a:spcPts val="1200"/>
              </a:spcBef>
              <a:spcAft>
                <a:spcPts val="0"/>
              </a:spcAft>
              <a:buNone/>
            </a:pPr>
            <a:r>
              <a:rPr lang="en"/>
              <a:t>identification of fraudulent transactions, but precision was still a challenge, leading to false positives.</a:t>
            </a:r>
            <a:endParaRPr/>
          </a:p>
          <a:p>
            <a:pPr indent="0" lvl="0" marL="0" rtl="0" algn="l">
              <a:spcBef>
                <a:spcPts val="120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4210350" y="1017450"/>
            <a:ext cx="4799700" cy="135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24" name="Google Shape;124;p23"/>
          <p:cNvSpPr txBox="1"/>
          <p:nvPr>
            <p:ph idx="1" type="body"/>
          </p:nvPr>
        </p:nvSpPr>
        <p:spPr>
          <a:xfrm>
            <a:off x="311700" y="1165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GraphSAGE</a:t>
            </a:r>
            <a:r>
              <a:rPr lang="en" sz="1500"/>
              <a:t> showed good performance</a:t>
            </a:r>
            <a:endParaRPr sz="1500"/>
          </a:p>
          <a:p>
            <a:pPr indent="0" lvl="0" marL="0" rtl="0" algn="l">
              <a:spcBef>
                <a:spcPts val="1200"/>
              </a:spcBef>
              <a:spcAft>
                <a:spcPts val="0"/>
              </a:spcAft>
              <a:buNone/>
            </a:pPr>
            <a:r>
              <a:rPr lang="en" sz="1500"/>
              <a:t> with a fraud detection rate of 0.35 </a:t>
            </a:r>
            <a:endParaRPr sz="1500"/>
          </a:p>
          <a:p>
            <a:pPr indent="0" lvl="0" marL="0" rtl="0" algn="l">
              <a:spcBef>
                <a:spcPts val="1200"/>
              </a:spcBef>
              <a:spcAft>
                <a:spcPts val="0"/>
              </a:spcAft>
              <a:buNone/>
            </a:pPr>
            <a:r>
              <a:rPr lang="en" sz="1500"/>
              <a:t>and </a:t>
            </a:r>
            <a:endParaRPr sz="1500"/>
          </a:p>
          <a:p>
            <a:pPr indent="0" lvl="0" marL="0" rtl="0" algn="l">
              <a:spcBef>
                <a:spcPts val="1200"/>
              </a:spcBef>
              <a:spcAft>
                <a:spcPts val="0"/>
              </a:spcAft>
              <a:buNone/>
            </a:pPr>
            <a:r>
              <a:rPr lang="en" sz="1500"/>
              <a:t>a relatively good accuracy of </a:t>
            </a:r>
            <a:r>
              <a:rPr lang="en" sz="1500"/>
              <a:t>detecting</a:t>
            </a:r>
            <a:r>
              <a:rPr lang="en" sz="1500"/>
              <a:t> fraud cases.</a:t>
            </a:r>
            <a:endParaRPr sz="1500"/>
          </a:p>
          <a:p>
            <a:pPr indent="0" lvl="0" marL="0" rtl="0" algn="l">
              <a:spcBef>
                <a:spcPts val="1200"/>
              </a:spcBef>
              <a:spcAft>
                <a:spcPts val="0"/>
              </a:spcAft>
              <a:buNone/>
            </a:pPr>
            <a:r>
              <a:rPr lang="en" sz="1500"/>
              <a:t>Despite a moderate recall, its ability to </a:t>
            </a:r>
            <a:endParaRPr sz="1500"/>
          </a:p>
          <a:p>
            <a:pPr indent="0" lvl="0" marL="0" rtl="0" algn="l">
              <a:spcBef>
                <a:spcPts val="1200"/>
              </a:spcBef>
              <a:spcAft>
                <a:spcPts val="0"/>
              </a:spcAft>
              <a:buNone/>
            </a:pPr>
            <a:r>
              <a:rPr lang="en" sz="1500"/>
              <a:t>aggregate information from neighboring </a:t>
            </a:r>
            <a:endParaRPr sz="1500"/>
          </a:p>
          <a:p>
            <a:pPr indent="0" lvl="0" marL="0" rtl="0" algn="l">
              <a:spcBef>
                <a:spcPts val="1200"/>
              </a:spcBef>
              <a:spcAft>
                <a:spcPts val="0"/>
              </a:spcAft>
              <a:buNone/>
            </a:pPr>
            <a:r>
              <a:rPr lang="en" sz="1500"/>
              <a:t>nodes made it suitable for large datasets.</a:t>
            </a:r>
            <a:endParaRPr sz="1500"/>
          </a:p>
          <a:p>
            <a:pPr indent="0" lvl="0" marL="0" rtl="0" algn="l">
              <a:spcBef>
                <a:spcPts val="120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3969225" y="1165875"/>
            <a:ext cx="5014025" cy="135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000"/>
              <a:t>Large Dataset</a:t>
            </a:r>
            <a:endParaRPr b="1" sz="6000"/>
          </a:p>
          <a:p>
            <a:pPr indent="0" lvl="0" marL="0" rtl="0" algn="l">
              <a:spcBef>
                <a:spcPts val="1200"/>
              </a:spcBef>
              <a:spcAft>
                <a:spcPts val="0"/>
              </a:spcAft>
              <a:buNone/>
            </a:pPr>
            <a:r>
              <a:rPr lang="en" sz="6000"/>
              <a:t>Problem: The IBM Credit Card Transactions dataset contains 24 million transactions, posing significant computational challenges.</a:t>
            </a:r>
            <a:endParaRPr sz="6000"/>
          </a:p>
          <a:p>
            <a:pPr indent="0" lvl="0" marL="0" rtl="0" algn="l">
              <a:spcBef>
                <a:spcPts val="1200"/>
              </a:spcBef>
              <a:spcAft>
                <a:spcPts val="0"/>
              </a:spcAft>
              <a:buNone/>
            </a:pPr>
            <a:r>
              <a:rPr lang="en" sz="6000"/>
              <a:t>Solution: Due to system limitations, a sample of 100,000 records was used for processing.</a:t>
            </a:r>
            <a:endParaRPr sz="6000"/>
          </a:p>
          <a:p>
            <a:pPr indent="0" lvl="0" marL="0" rtl="0" algn="l">
              <a:spcBef>
                <a:spcPts val="1200"/>
              </a:spcBef>
              <a:spcAft>
                <a:spcPts val="0"/>
              </a:spcAft>
              <a:buNone/>
            </a:pPr>
            <a:r>
              <a:rPr b="1" lang="en" sz="6000"/>
              <a:t>Imbalanced Classes</a:t>
            </a:r>
            <a:endParaRPr b="1" sz="6000"/>
          </a:p>
          <a:p>
            <a:pPr indent="0" lvl="0" marL="0" rtl="0" algn="l">
              <a:spcBef>
                <a:spcPts val="1200"/>
              </a:spcBef>
              <a:spcAft>
                <a:spcPts val="0"/>
              </a:spcAft>
              <a:buNone/>
            </a:pPr>
            <a:r>
              <a:rPr lang="en" sz="6000"/>
              <a:t>Problem: Fraudulent transactions are much less frequent than non-fraudulent transactions, leading to class imbalance.</a:t>
            </a:r>
            <a:endParaRPr sz="6000"/>
          </a:p>
          <a:p>
            <a:pPr indent="0" lvl="0" marL="0" rtl="0" algn="l">
              <a:spcBef>
                <a:spcPts val="1200"/>
              </a:spcBef>
              <a:spcAft>
                <a:spcPts val="0"/>
              </a:spcAft>
              <a:buNone/>
            </a:pPr>
            <a:r>
              <a:rPr lang="en" sz="6000"/>
              <a:t>Impact: This imbalance makes it harder for models to detect fraud and can result in high false negative rates.</a:t>
            </a:r>
            <a:endParaRPr sz="6000"/>
          </a:p>
          <a:p>
            <a:pPr indent="0" lvl="0" marL="0" rtl="0" algn="l">
              <a:spcBef>
                <a:spcPts val="1200"/>
              </a:spcBef>
              <a:spcAft>
                <a:spcPts val="0"/>
              </a:spcAft>
              <a:buNone/>
            </a:pPr>
            <a:r>
              <a:rPr lang="en" sz="6000"/>
              <a:t>Solution: Techniques like oversampling, undersampling, and class weighting were explored to address the imbalance.</a:t>
            </a:r>
            <a:endParaRPr sz="6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7" name="Google Shape;137;p25"/>
          <p:cNvSpPr txBox="1"/>
          <p:nvPr>
            <p:ph idx="1" type="body"/>
          </p:nvPr>
        </p:nvSpPr>
        <p:spPr>
          <a:xfrm>
            <a:off x="311700" y="1152475"/>
            <a:ext cx="8520600" cy="374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In this study, we compared three Graph Neural Network (GNN)-based models—GNN, GAT, and GraphSAGE—for fraud detection using the IBM Credit Card Transactions dataset. Although the models' performance in terms of precision, recall, and F1 score might not seem high, they remain competitive with state-of-the-art results, where the highest precision on this dataset has been around 0.21.</a:t>
            </a:r>
            <a:endParaRPr sz="5600"/>
          </a:p>
          <a:p>
            <a:pPr indent="0" lvl="0" marL="0" rtl="0" algn="l">
              <a:spcBef>
                <a:spcPts val="1200"/>
              </a:spcBef>
              <a:spcAft>
                <a:spcPts val="0"/>
              </a:spcAft>
              <a:buNone/>
            </a:pPr>
            <a:r>
              <a:rPr b="1" lang="en" sz="5600"/>
              <a:t>GAT </a:t>
            </a:r>
            <a:r>
              <a:rPr lang="en" sz="5600"/>
              <a:t>emerged as the best model with the highest recall (0.4637), benefiting from its attention mechanism that f</a:t>
            </a:r>
            <a:r>
              <a:rPr lang="en" sz="5600"/>
              <a:t>o</a:t>
            </a:r>
            <a:r>
              <a:rPr lang="en" sz="5600"/>
              <a:t>cused more on fraudulent transactions, helping it handle the imbalanced dataset effectively.</a:t>
            </a:r>
            <a:endParaRPr sz="5600"/>
          </a:p>
          <a:p>
            <a:pPr indent="0" lvl="0" marL="0" rtl="0" algn="l">
              <a:spcBef>
                <a:spcPts val="1200"/>
              </a:spcBef>
              <a:spcAft>
                <a:spcPts val="0"/>
              </a:spcAft>
              <a:buNone/>
            </a:pPr>
            <a:r>
              <a:rPr b="1" lang="en" sz="5600"/>
              <a:t>GraphSAGE</a:t>
            </a:r>
            <a:r>
              <a:rPr lang="en" sz="5600"/>
              <a:t> demonstrated a good balance between precision (0.1051) and recall (0.3467), detecting good amount of fraud cases ,thanks to its neighborhood aggregation approach, which enhanced fraud pattern recognition.</a:t>
            </a:r>
            <a:endParaRPr sz="5600"/>
          </a:p>
          <a:p>
            <a:pPr indent="0" lvl="0" marL="0" rtl="0" algn="l">
              <a:spcBef>
                <a:spcPts val="1200"/>
              </a:spcBef>
              <a:spcAft>
                <a:spcPts val="0"/>
              </a:spcAft>
              <a:buNone/>
            </a:pPr>
            <a:r>
              <a:rPr b="1" lang="en" sz="5600"/>
              <a:t>GNN </a:t>
            </a:r>
            <a:r>
              <a:rPr lang="en" sz="5600"/>
              <a:t>performed the weakest, with lower recall (0.1790) and precision (0.1071), likely due to its less focused approach on fraud detection compared to GAT’s attention mechanism and GraphSAGE’s neighborhood aggregation.</a:t>
            </a:r>
            <a:endParaRPr sz="5600"/>
          </a:p>
          <a:p>
            <a:pPr indent="0" lvl="0" marL="0" rtl="0" algn="l">
              <a:spcBef>
                <a:spcPts val="1200"/>
              </a:spcBef>
              <a:spcAft>
                <a:spcPts val="0"/>
              </a:spcAft>
              <a:buNone/>
            </a:pPr>
            <a:r>
              <a:rPr lang="en" sz="5600"/>
              <a:t>Overall, GAT’s attention mechanism proved to be particularly effective in improving fraud detection in imbalanced datasets.</a:t>
            </a:r>
            <a:endParaRPr sz="56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1720025"/>
            <a:ext cx="8520600" cy="119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43" name="Google Shape;143;p26"/>
          <p:cNvSpPr txBox="1"/>
          <p:nvPr>
            <p:ph idx="1" type="body"/>
          </p:nvPr>
        </p:nvSpPr>
        <p:spPr>
          <a:xfrm>
            <a:off x="311700" y="3545150"/>
            <a:ext cx="8520600" cy="102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Fraud Detection in Credit Card Transactions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Credit card fraud occurs when someone illegally uses another person's credit card information to make purchases or withdraw funds without authorization</a:t>
            </a:r>
            <a:endParaRPr sz="1400"/>
          </a:p>
          <a:p>
            <a:pPr indent="-317500" lvl="1" marL="914400" rtl="0" algn="l">
              <a:spcBef>
                <a:spcPts val="0"/>
              </a:spcBef>
              <a:spcAft>
                <a:spcPts val="0"/>
              </a:spcAft>
              <a:buSzPts val="1400"/>
              <a:buChar char="○"/>
            </a:pPr>
            <a:r>
              <a:rPr lang="en"/>
              <a:t>Lost/Stolen Card Fraud</a:t>
            </a:r>
            <a:endParaRPr/>
          </a:p>
          <a:p>
            <a:pPr indent="-317500" lvl="1" marL="914400" rtl="0" algn="l">
              <a:spcBef>
                <a:spcPts val="0"/>
              </a:spcBef>
              <a:spcAft>
                <a:spcPts val="0"/>
              </a:spcAft>
              <a:buSzPts val="1400"/>
              <a:buChar char="○"/>
            </a:pPr>
            <a:r>
              <a:rPr lang="en"/>
              <a:t>Card-Not-Present (CNP) Fraud</a:t>
            </a:r>
            <a:endParaRPr/>
          </a:p>
          <a:p>
            <a:pPr indent="-317500" lvl="1" marL="914400" rtl="0" algn="l">
              <a:spcBef>
                <a:spcPts val="0"/>
              </a:spcBef>
              <a:spcAft>
                <a:spcPts val="0"/>
              </a:spcAft>
              <a:buSzPts val="1400"/>
              <a:buChar char="○"/>
            </a:pPr>
            <a:r>
              <a:rPr lang="en"/>
              <a:t>Synthetic Identity Fraud</a:t>
            </a:r>
            <a:endParaRPr/>
          </a:p>
          <a:p>
            <a:pPr indent="-317500" lvl="0" marL="457200" rtl="0" algn="l">
              <a:spcBef>
                <a:spcPts val="0"/>
              </a:spcBef>
              <a:spcAft>
                <a:spcPts val="0"/>
              </a:spcAft>
              <a:buSzPts val="1400"/>
              <a:buChar char="●"/>
            </a:pPr>
            <a:r>
              <a:rPr lang="en" sz="1400"/>
              <a:t>Credit card fraud has grown into a global issue, with billions lost each year due to unauthorized transactions.</a:t>
            </a:r>
            <a:endParaRPr sz="1400"/>
          </a:p>
          <a:p>
            <a:pPr indent="-317500" lvl="0" marL="457200" rtl="0" algn="l">
              <a:spcBef>
                <a:spcPts val="0"/>
              </a:spcBef>
              <a:spcAft>
                <a:spcPts val="0"/>
              </a:spcAft>
              <a:buSzPts val="1400"/>
              <a:buChar char="●"/>
            </a:pPr>
            <a:r>
              <a:rPr lang="en" sz="1400"/>
              <a:t>Customers rely on banks to keep their finances safe. Every fraudulent transaction erodes this trust and raises security concerns, potentially impacting customer loyalty and satisfaction.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Information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Source: </a:t>
            </a:r>
            <a:r>
              <a:rPr lang="en" sz="1500" u="sng">
                <a:solidFill>
                  <a:schemeClr val="hlink"/>
                </a:solidFill>
                <a:hlinkClick r:id="rId3"/>
              </a:rPr>
              <a:t>IBM Credit Card Transactions Dataset</a:t>
            </a:r>
            <a:endParaRPr sz="1500"/>
          </a:p>
          <a:p>
            <a:pPr indent="0" lvl="0" marL="0" rtl="0" algn="l">
              <a:spcBef>
                <a:spcPts val="1200"/>
              </a:spcBef>
              <a:spcAft>
                <a:spcPts val="0"/>
              </a:spcAft>
              <a:buNone/>
            </a:pPr>
            <a:r>
              <a:rPr lang="en" sz="1500"/>
              <a:t>Data Size:</a:t>
            </a:r>
            <a:endParaRPr sz="1500"/>
          </a:p>
          <a:p>
            <a:pPr indent="457200" lvl="0" marL="0" rtl="0" algn="l">
              <a:spcBef>
                <a:spcPts val="1200"/>
              </a:spcBef>
              <a:spcAft>
                <a:spcPts val="0"/>
              </a:spcAft>
              <a:buNone/>
            </a:pPr>
            <a:r>
              <a:rPr lang="en" sz="1500"/>
              <a:t>24 million transactions</a:t>
            </a:r>
            <a:endParaRPr sz="1500"/>
          </a:p>
          <a:p>
            <a:pPr indent="457200" lvl="0" marL="0" rtl="0" algn="l">
              <a:spcBef>
                <a:spcPts val="1200"/>
              </a:spcBef>
              <a:spcAft>
                <a:spcPts val="0"/>
              </a:spcAft>
              <a:buNone/>
            </a:pPr>
            <a:r>
              <a:rPr lang="en" sz="1500"/>
              <a:t>6,000 unique merchants</a:t>
            </a:r>
            <a:endParaRPr sz="1500"/>
          </a:p>
          <a:p>
            <a:pPr indent="457200" lvl="0" marL="0" rtl="0" algn="l">
              <a:spcBef>
                <a:spcPts val="1200"/>
              </a:spcBef>
              <a:spcAft>
                <a:spcPts val="0"/>
              </a:spcAft>
              <a:buNone/>
            </a:pPr>
            <a:r>
              <a:rPr lang="en" sz="1500"/>
              <a:t>100,000 unique cardholders</a:t>
            </a:r>
            <a:endParaRPr sz="1500"/>
          </a:p>
          <a:p>
            <a:pPr indent="0" lvl="0" marL="0" rtl="0" algn="l">
              <a:spcBef>
                <a:spcPts val="1200"/>
              </a:spcBef>
              <a:spcAft>
                <a:spcPts val="1200"/>
              </a:spcAft>
              <a:buNone/>
            </a:pPr>
            <a:r>
              <a:t/>
            </a:r>
            <a:endParaRPr/>
          </a:p>
        </p:txBody>
      </p:sp>
      <p:pic>
        <p:nvPicPr>
          <p:cNvPr id="73" name="Google Shape;73;p15"/>
          <p:cNvPicPr preferRelativeResize="0"/>
          <p:nvPr/>
        </p:nvPicPr>
        <p:blipFill>
          <a:blip r:embed="rId4">
            <a:alphaModFix/>
          </a:blip>
          <a:stretch>
            <a:fillRect/>
          </a:stretch>
        </p:blipFill>
        <p:spPr>
          <a:xfrm>
            <a:off x="5014050" y="247075"/>
            <a:ext cx="4036800" cy="432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 Processing Steps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Data Sampling : Due to computational limitations, a sample of 100,000 records will be used from the dataset</a:t>
            </a:r>
            <a:endParaRPr sz="1500"/>
          </a:p>
          <a:p>
            <a:pPr indent="-323850" lvl="0" marL="457200" rtl="0" algn="l">
              <a:spcBef>
                <a:spcPts val="0"/>
              </a:spcBef>
              <a:spcAft>
                <a:spcPts val="0"/>
              </a:spcAft>
              <a:buSzPts val="1500"/>
              <a:buChar char="●"/>
            </a:pPr>
            <a:r>
              <a:rPr lang="en" sz="1500"/>
              <a:t>Binary Conversion: Convert the target column “Is Fraud? “ to binary (1 for fraud, 0 for non-fraud)</a:t>
            </a:r>
            <a:endParaRPr sz="1500"/>
          </a:p>
          <a:p>
            <a:pPr indent="-323850" lvl="0" marL="457200" rtl="0" algn="l">
              <a:spcBef>
                <a:spcPts val="0"/>
              </a:spcBef>
              <a:spcAft>
                <a:spcPts val="0"/>
              </a:spcAft>
              <a:buSzPts val="1500"/>
              <a:buChar char="●"/>
            </a:pPr>
            <a:r>
              <a:rPr lang="en" sz="1500"/>
              <a:t>Unique Card ID: Combine User and Card columns to create a distinct card_id.</a:t>
            </a:r>
            <a:endParaRPr sz="1500"/>
          </a:p>
          <a:p>
            <a:pPr indent="-323850" lvl="0" marL="457200" rtl="0" algn="l">
              <a:spcBef>
                <a:spcPts val="0"/>
              </a:spcBef>
              <a:spcAft>
                <a:spcPts val="0"/>
              </a:spcAft>
              <a:buSzPts val="1500"/>
              <a:buChar char="●"/>
            </a:pPr>
            <a:r>
              <a:rPr lang="en" sz="1500"/>
              <a:t>Amount Conversion: Clean Amount by removing $ symbol and converting it to float.</a:t>
            </a:r>
            <a:endParaRPr sz="1500"/>
          </a:p>
          <a:p>
            <a:pPr indent="-323850" lvl="0" marL="457200" rtl="0" algn="l">
              <a:spcBef>
                <a:spcPts val="0"/>
              </a:spcBef>
              <a:spcAft>
                <a:spcPts val="0"/>
              </a:spcAft>
              <a:buSzPts val="1500"/>
              <a:buChar char="●"/>
            </a:pPr>
            <a:r>
              <a:rPr lang="en" sz="1500"/>
              <a:t>Handling Missing Data:</a:t>
            </a:r>
            <a:endParaRPr sz="1500"/>
          </a:p>
          <a:p>
            <a:pPr indent="-323850" lvl="1" marL="914400" rtl="0" algn="l">
              <a:spcBef>
                <a:spcPts val="0"/>
              </a:spcBef>
              <a:spcAft>
                <a:spcPts val="0"/>
              </a:spcAft>
              <a:buSzPts val="1500"/>
              <a:buChar char="○"/>
            </a:pPr>
            <a:r>
              <a:rPr lang="en" sz="1500"/>
              <a:t>Impute missing values “in Errors? “  column with "No error".</a:t>
            </a:r>
            <a:endParaRPr sz="1500"/>
          </a:p>
          <a:p>
            <a:pPr indent="-323850" lvl="1" marL="914400" rtl="0" algn="l">
              <a:spcBef>
                <a:spcPts val="0"/>
              </a:spcBef>
              <a:spcAft>
                <a:spcPts val="0"/>
              </a:spcAft>
              <a:buSzPts val="1500"/>
              <a:buChar char="○"/>
            </a:pPr>
            <a:r>
              <a:rPr lang="en" sz="1500"/>
              <a:t>Drop Columns: Remove Merchant State and Zip due to high missing data and redundancy.</a:t>
            </a:r>
            <a:endParaRPr sz="1500"/>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Implementation: GNN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Graph Representation: </a:t>
            </a:r>
            <a:endParaRPr b="1" sz="1500"/>
          </a:p>
          <a:p>
            <a:pPr indent="457200" lvl="0" marL="0" rtl="0" algn="l">
              <a:spcBef>
                <a:spcPts val="1200"/>
              </a:spcBef>
              <a:spcAft>
                <a:spcPts val="0"/>
              </a:spcAft>
              <a:buNone/>
            </a:pPr>
            <a:r>
              <a:rPr lang="en" sz="1500"/>
              <a:t>Nodes represent users and merchants.</a:t>
            </a:r>
            <a:endParaRPr sz="1500"/>
          </a:p>
          <a:p>
            <a:pPr indent="457200" lvl="0" marL="0" rtl="0" algn="l">
              <a:spcBef>
                <a:spcPts val="1200"/>
              </a:spcBef>
              <a:spcAft>
                <a:spcPts val="0"/>
              </a:spcAft>
              <a:buNone/>
            </a:pPr>
            <a:r>
              <a:rPr lang="en" sz="1500"/>
              <a:t>Edges represent transactions between them.</a:t>
            </a:r>
            <a:endParaRPr sz="1500"/>
          </a:p>
          <a:p>
            <a:pPr indent="45720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851725" y="2571750"/>
            <a:ext cx="4890924" cy="238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Implementation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Graph Neural Network (GNN) (baseline)</a:t>
            </a:r>
            <a:endParaRPr b="1"/>
          </a:p>
          <a:p>
            <a:pPr indent="0" lvl="0" marL="0" rtl="0" algn="l">
              <a:spcBef>
                <a:spcPts val="1200"/>
              </a:spcBef>
              <a:spcAft>
                <a:spcPts val="0"/>
              </a:spcAft>
              <a:buNone/>
            </a:pPr>
            <a:r>
              <a:rPr b="1" lang="en"/>
              <a:t>Graph Representation: </a:t>
            </a:r>
            <a:r>
              <a:rPr lang="en"/>
              <a:t>User and merchant represent nodes; edges represent between transactions between them</a:t>
            </a:r>
            <a:endParaRPr/>
          </a:p>
          <a:p>
            <a:pPr indent="0" lvl="0" marL="0" rtl="0" algn="l">
              <a:spcBef>
                <a:spcPts val="1200"/>
              </a:spcBef>
              <a:spcAft>
                <a:spcPts val="0"/>
              </a:spcAft>
              <a:buNone/>
            </a:pPr>
            <a:r>
              <a:rPr b="1" lang="en"/>
              <a:t>Message Passing:</a:t>
            </a:r>
            <a:r>
              <a:rPr lang="en"/>
              <a:t> Node features are propagated through the network, allowing the model to learn patterns from neighbors.</a:t>
            </a:r>
            <a:endParaRPr/>
          </a:p>
          <a:p>
            <a:pPr indent="0" lvl="0" marL="0" rtl="0" algn="l">
              <a:spcBef>
                <a:spcPts val="1200"/>
              </a:spcBef>
              <a:spcAft>
                <a:spcPts val="0"/>
              </a:spcAft>
              <a:buNone/>
            </a:pPr>
            <a:r>
              <a:rPr b="1" lang="en"/>
              <a:t>Model Setup:</a:t>
            </a:r>
            <a:endParaRPr b="1"/>
          </a:p>
          <a:p>
            <a:pPr indent="0" lvl="0" marL="0" rtl="0" algn="l">
              <a:spcBef>
                <a:spcPts val="1200"/>
              </a:spcBef>
              <a:spcAft>
                <a:spcPts val="0"/>
              </a:spcAft>
              <a:buNone/>
            </a:pPr>
            <a:r>
              <a:rPr lang="en"/>
              <a:t>Used a simple GNN architecture with multiple layers for message passing.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Implementation</a:t>
            </a:r>
            <a:endParaRPr/>
          </a:p>
        </p:txBody>
      </p:sp>
      <p:sp>
        <p:nvSpPr>
          <p:cNvPr id="98" name="Google Shape;98;p19"/>
          <p:cNvSpPr txBox="1"/>
          <p:nvPr>
            <p:ph idx="1" type="body"/>
          </p:nvPr>
        </p:nvSpPr>
        <p:spPr>
          <a:xfrm>
            <a:off x="311700" y="1152475"/>
            <a:ext cx="8520600" cy="3772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500"/>
              <a:t>Graph Attention Networks (GAT)</a:t>
            </a:r>
            <a:endParaRPr b="1" sz="1500"/>
          </a:p>
          <a:p>
            <a:pPr indent="0" lvl="0" marL="0" rtl="0" algn="l">
              <a:lnSpc>
                <a:spcPct val="95000"/>
              </a:lnSpc>
              <a:spcBef>
                <a:spcPts val="1200"/>
              </a:spcBef>
              <a:spcAft>
                <a:spcPts val="0"/>
              </a:spcAft>
              <a:buSzPts val="770"/>
              <a:buNone/>
            </a:pPr>
            <a:r>
              <a:rPr b="1" lang="en" sz="1500"/>
              <a:t>Attention Mechanism</a:t>
            </a:r>
            <a:r>
              <a:rPr lang="en" sz="1500"/>
              <a:t>: Unlike standard GNNs, GAT uses attention to weigh the importance of neighboring nodes dynamically.</a:t>
            </a:r>
            <a:endParaRPr sz="1500"/>
          </a:p>
          <a:p>
            <a:pPr indent="0" lvl="0" marL="0" rtl="0" algn="l">
              <a:lnSpc>
                <a:spcPct val="95000"/>
              </a:lnSpc>
              <a:spcBef>
                <a:spcPts val="1200"/>
              </a:spcBef>
              <a:spcAft>
                <a:spcPts val="0"/>
              </a:spcAft>
              <a:buSzPts val="770"/>
              <a:buNone/>
            </a:pPr>
            <a:r>
              <a:rPr b="1" lang="en" sz="1500"/>
              <a:t>Improved Fraud Detection</a:t>
            </a:r>
            <a:r>
              <a:rPr lang="en" sz="1500"/>
              <a:t>: GAT focuses more on the most relevant nodes (e.g., transactions with high fraud potential).</a:t>
            </a:r>
            <a:endParaRPr sz="1500"/>
          </a:p>
          <a:p>
            <a:pPr indent="0" lvl="0" marL="0" rtl="0" algn="l">
              <a:lnSpc>
                <a:spcPct val="95000"/>
              </a:lnSpc>
              <a:spcBef>
                <a:spcPts val="1200"/>
              </a:spcBef>
              <a:spcAft>
                <a:spcPts val="0"/>
              </a:spcAft>
              <a:buSzPts val="770"/>
              <a:buNone/>
            </a:pPr>
            <a:r>
              <a:rPr b="1" lang="en" sz="1500"/>
              <a:t>Key Feature</a:t>
            </a:r>
            <a:r>
              <a:rPr lang="en" sz="1500"/>
              <a:t>: The attention mechanism enables the model to prioritize fraud-prone relationships and capture more complex patterns.</a:t>
            </a:r>
            <a:endParaRPr sz="1500"/>
          </a:p>
          <a:p>
            <a:pPr indent="0" lvl="0" marL="0" rtl="0" algn="l">
              <a:lnSpc>
                <a:spcPct val="95000"/>
              </a:lnSpc>
              <a:spcBef>
                <a:spcPts val="1200"/>
              </a:spcBef>
              <a:spcAft>
                <a:spcPts val="0"/>
              </a:spcAft>
              <a:buSzPts val="770"/>
              <a:buNone/>
            </a:pPr>
            <a:r>
              <a:rPr b="1" lang="en" sz="1500"/>
              <a:t>Model Setup:</a:t>
            </a:r>
            <a:endParaRPr b="1" sz="1500"/>
          </a:p>
          <a:p>
            <a:pPr indent="0" lvl="0" marL="0" rtl="0" algn="l">
              <a:lnSpc>
                <a:spcPct val="95000"/>
              </a:lnSpc>
              <a:spcBef>
                <a:spcPts val="1200"/>
              </a:spcBef>
              <a:spcAft>
                <a:spcPts val="0"/>
              </a:spcAft>
              <a:buSzPts val="770"/>
              <a:buNone/>
            </a:pPr>
            <a:r>
              <a:rPr lang="en" sz="1500"/>
              <a:t>Used multi-head attention layers.</a:t>
            </a:r>
            <a:endParaRPr sz="1500"/>
          </a:p>
          <a:p>
            <a:pPr indent="0" lvl="0" marL="0" rtl="0" algn="l">
              <a:lnSpc>
                <a:spcPct val="95000"/>
              </a:lnSpc>
              <a:spcBef>
                <a:spcPts val="1200"/>
              </a:spcBef>
              <a:spcAft>
                <a:spcPts val="0"/>
              </a:spcAft>
              <a:buSzPts val="770"/>
              <a:buNone/>
            </a:pPr>
            <a:r>
              <a:rPr lang="en" sz="1500"/>
              <a:t>Learned to attend to different neighbors based on their importance to fraud detection</a:t>
            </a:r>
            <a:endParaRPr sz="1500"/>
          </a:p>
          <a:p>
            <a:pPr indent="0" lvl="0" marL="0" rtl="0" algn="l">
              <a:lnSpc>
                <a:spcPct val="95000"/>
              </a:lnSpc>
              <a:spcBef>
                <a:spcPts val="1200"/>
              </a:spcBef>
              <a:spcAft>
                <a:spcPts val="1200"/>
              </a:spcAft>
              <a:buSzPts val="770"/>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Implementation</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en" sz="1500"/>
              <a:t>GraphSAGE (Graph Sample and Aggregation)</a:t>
            </a:r>
            <a:endParaRPr b="1" sz="1500"/>
          </a:p>
          <a:p>
            <a:pPr indent="0" lvl="0" marL="0" rtl="0" algn="l">
              <a:lnSpc>
                <a:spcPct val="105000"/>
              </a:lnSpc>
              <a:spcBef>
                <a:spcPts val="1200"/>
              </a:spcBef>
              <a:spcAft>
                <a:spcPts val="0"/>
              </a:spcAft>
              <a:buSzPts val="770"/>
              <a:buNone/>
            </a:pPr>
            <a:r>
              <a:rPr b="1" lang="en" sz="1500"/>
              <a:t>Sampling &amp; Aggregation:</a:t>
            </a:r>
            <a:r>
              <a:rPr lang="en" sz="1500"/>
              <a:t> GraphSAGE samples neighboring nodes and aggregates information </a:t>
            </a:r>
            <a:endParaRPr sz="1500"/>
          </a:p>
          <a:p>
            <a:pPr indent="0" lvl="0" marL="0" rtl="0" algn="l">
              <a:lnSpc>
                <a:spcPct val="105000"/>
              </a:lnSpc>
              <a:spcBef>
                <a:spcPts val="1200"/>
              </a:spcBef>
              <a:spcAft>
                <a:spcPts val="0"/>
              </a:spcAft>
              <a:buSzPts val="770"/>
              <a:buNone/>
            </a:pPr>
            <a:r>
              <a:rPr b="1" lang="en" sz="1500"/>
              <a:t>Fraud Detection Focus:</a:t>
            </a:r>
            <a:r>
              <a:rPr lang="en" sz="1500"/>
              <a:t> Aggregates relevant node information to predict fraud for each transaction.</a:t>
            </a:r>
            <a:endParaRPr sz="1500"/>
          </a:p>
          <a:p>
            <a:pPr indent="0" lvl="0" marL="0" rtl="0" algn="l">
              <a:lnSpc>
                <a:spcPct val="105000"/>
              </a:lnSpc>
              <a:spcBef>
                <a:spcPts val="1200"/>
              </a:spcBef>
              <a:spcAft>
                <a:spcPts val="0"/>
              </a:spcAft>
              <a:buSzPts val="770"/>
              <a:buNone/>
            </a:pPr>
            <a:r>
              <a:rPr b="1" lang="en" sz="1500"/>
              <a:t>Model Setup:</a:t>
            </a:r>
            <a:endParaRPr b="1" sz="1500"/>
          </a:p>
          <a:p>
            <a:pPr indent="0" lvl="0" marL="0" rtl="0" algn="l">
              <a:lnSpc>
                <a:spcPct val="105000"/>
              </a:lnSpc>
              <a:spcBef>
                <a:spcPts val="1200"/>
              </a:spcBef>
              <a:spcAft>
                <a:spcPts val="0"/>
              </a:spcAft>
              <a:buSzPts val="770"/>
              <a:buNone/>
            </a:pPr>
            <a:r>
              <a:rPr lang="en" sz="1500"/>
              <a:t>Implemented the mean aggregation function.</a:t>
            </a:r>
            <a:endParaRPr sz="1500"/>
          </a:p>
          <a:p>
            <a:pPr indent="0" lvl="0" marL="0" rtl="0" algn="l">
              <a:lnSpc>
                <a:spcPct val="105000"/>
              </a:lnSpc>
              <a:spcBef>
                <a:spcPts val="1200"/>
              </a:spcBef>
              <a:spcAft>
                <a:spcPts val="1200"/>
              </a:spcAft>
              <a:buSzPts val="770"/>
              <a:buNone/>
            </a:pPr>
            <a:r>
              <a:rPr lang="en" sz="1500"/>
              <a:t>Used hidden layers for learning complex patterns and generating fraud predictions.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 sz="4500"/>
              <a:t>GNN:</a:t>
            </a:r>
            <a:endParaRPr b="1" sz="4500"/>
          </a:p>
          <a:p>
            <a:pPr indent="0" lvl="0" marL="0" rtl="0" algn="l">
              <a:spcBef>
                <a:spcPts val="1200"/>
              </a:spcBef>
              <a:spcAft>
                <a:spcPts val="0"/>
              </a:spcAft>
              <a:buNone/>
            </a:pPr>
            <a:r>
              <a:rPr lang="en" sz="4500"/>
              <a:t>The GNN model performed reasonably </a:t>
            </a:r>
            <a:endParaRPr sz="4500"/>
          </a:p>
          <a:p>
            <a:pPr indent="0" lvl="0" marL="0" rtl="0" algn="l">
              <a:spcBef>
                <a:spcPts val="1200"/>
              </a:spcBef>
              <a:spcAft>
                <a:spcPts val="0"/>
              </a:spcAft>
              <a:buNone/>
            </a:pPr>
            <a:r>
              <a:rPr lang="en" sz="4500"/>
              <a:t>well in identifying fraudulent </a:t>
            </a:r>
            <a:endParaRPr sz="4500"/>
          </a:p>
          <a:p>
            <a:pPr indent="0" lvl="0" marL="0" rtl="0" algn="l">
              <a:spcBef>
                <a:spcPts val="1200"/>
              </a:spcBef>
              <a:spcAft>
                <a:spcPts val="0"/>
              </a:spcAft>
              <a:buNone/>
            </a:pPr>
            <a:r>
              <a:rPr lang="en" sz="4500"/>
              <a:t>transactions, but its </a:t>
            </a:r>
            <a:endParaRPr sz="4500"/>
          </a:p>
          <a:p>
            <a:pPr indent="0" lvl="0" marL="0" rtl="0" algn="l">
              <a:spcBef>
                <a:spcPts val="1200"/>
              </a:spcBef>
              <a:spcAft>
                <a:spcPts val="0"/>
              </a:spcAft>
              <a:buNone/>
            </a:pPr>
            <a:r>
              <a:rPr lang="en" sz="4500"/>
              <a:t>performance was limited by its inability to </a:t>
            </a:r>
            <a:endParaRPr sz="4500"/>
          </a:p>
          <a:p>
            <a:pPr indent="0" lvl="0" marL="0" rtl="0" algn="l">
              <a:spcBef>
                <a:spcPts val="1200"/>
              </a:spcBef>
              <a:spcAft>
                <a:spcPts val="0"/>
              </a:spcAft>
              <a:buNone/>
            </a:pPr>
            <a:r>
              <a:rPr lang="en" sz="4500"/>
              <a:t>focus on </a:t>
            </a:r>
            <a:endParaRPr sz="4500"/>
          </a:p>
          <a:p>
            <a:pPr indent="0" lvl="0" marL="0" rtl="0" algn="l">
              <a:spcBef>
                <a:spcPts val="1200"/>
              </a:spcBef>
              <a:spcAft>
                <a:spcPts val="0"/>
              </a:spcAft>
              <a:buNone/>
            </a:pPr>
            <a:r>
              <a:rPr lang="en" sz="4500"/>
              <a:t>more complex fraud patterns.</a:t>
            </a:r>
            <a:endParaRPr sz="4500"/>
          </a:p>
          <a:p>
            <a:pPr indent="0" lvl="0" marL="0" rtl="0" algn="l">
              <a:spcBef>
                <a:spcPts val="1200"/>
              </a:spcBef>
              <a:spcAft>
                <a:spcPts val="0"/>
              </a:spcAft>
              <a:buNone/>
            </a:pPr>
            <a:r>
              <a:rPr lang="en" sz="4500"/>
              <a:t>The lower recall and F1 score suggest that the model missed a significant portion of fraudulent transactions.</a:t>
            </a:r>
            <a:endParaRPr sz="4500"/>
          </a:p>
          <a:p>
            <a:pPr indent="0" lvl="0" marL="0" rtl="0" algn="l">
              <a:spcBef>
                <a:spcPts val="120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4478250" y="1535750"/>
            <a:ext cx="4665751" cy="135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