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T Sans Narrow"/>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386c569c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386c569c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386c569c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386c569c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386c569c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386c569c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386c569c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386c569c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02e3052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02e3052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386c569c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386c569c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a39bcd3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a39bcd3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361698ba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361698ba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361698ba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361698ba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02e3052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02e3052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386c569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386c569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361698ba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361698ba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361698ba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361698b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361698b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361698b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361698b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361698b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361698ba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361698ba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361698ba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361698ba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361698ba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361698ba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361698b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361698b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dd26084e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dd26084e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386c569c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386c569c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serverwatch.com/server-news/hypervisor-face-off-kvm-vs-xen-vs-vmware/" TargetMode="External"/><Relationship Id="rId4" Type="http://schemas.openxmlformats.org/officeDocument/2006/relationships/hyperlink" Target="https://www.linux.com/news/kvm-or-xen-choosing-virtualization-platform/" TargetMode="External"/><Relationship Id="rId5" Type="http://schemas.openxmlformats.org/officeDocument/2006/relationships/hyperlink" Target="https://xenproject.org/2011/11/29/baremetal-vs-xen-vs-kvm-redux/" TargetMode="External"/><Relationship Id="rId6" Type="http://schemas.openxmlformats.org/officeDocument/2006/relationships/hyperlink" Target="http://www-archive.xenproject.org/files/Marketing/HowDoesXenWork.pdf" TargetMode="External"/><Relationship Id="rId7" Type="http://schemas.openxmlformats.org/officeDocument/2006/relationships/hyperlink" Target="https://wiki.xenproject.org/wiki/Event_Channel_Interna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cl.cam.ac.uk/research/srg/netos/papers/2003-xensosp.pdf" TargetMode="External"/><Relationship Id="rId4" Type="http://schemas.openxmlformats.org/officeDocument/2006/relationships/hyperlink" Target="https://www.linuxjournal.com/article/8909" TargetMode="External"/><Relationship Id="rId5" Type="http://schemas.openxmlformats.org/officeDocument/2006/relationships/hyperlink" Target="https://dl.acm.org/doi/10.1145/2490301.2451167" TargetMode="External"/><Relationship Id="rId6" Type="http://schemas.openxmlformats.org/officeDocument/2006/relationships/hyperlink" Target="http://www.cse.psu.edu/~trj1/cse544-f15/slides/cse544-vmm.pdf" TargetMode="External"/><Relationship Id="rId7" Type="http://schemas.openxmlformats.org/officeDocument/2006/relationships/hyperlink" Target="https://wiki.xenproject.org/wiki/Xen_Security_Modules_:_XSM-FLAS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ww-archive.xenproject.org/files/xensummitboston08/SamThibault_XenSummit.pdf" TargetMode="External"/><Relationship Id="rId4" Type="http://schemas.openxmlformats.org/officeDocument/2006/relationships/hyperlink" Target="https://events.static.linuxfound.org/sites/events/files/slides/Xen%20Project%204-4%20Features%20and%20Futures_Rev6_0.pdf" TargetMode="External"/><Relationship Id="rId5" Type="http://schemas.openxmlformats.org/officeDocument/2006/relationships/hyperlink" Target="https://www.cs.ubc.ca/~andy/papers/xoar-sosp-final.pdf" TargetMode="External"/><Relationship Id="rId6" Type="http://schemas.openxmlformats.org/officeDocument/2006/relationships/hyperlink" Target="https://ieeexplore.ieee.org/document/6004499" TargetMode="External"/><Relationship Id="rId7" Type="http://schemas.openxmlformats.org/officeDocument/2006/relationships/hyperlink" Target="https://www.trustkernel.com/uploads/pubs/nx.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link.springer.com/content/pdf/10.1007/978-3-540-78474-6_23.pdf" TargetMode="External"/><Relationship Id="rId4" Type="http://schemas.openxmlformats.org/officeDocument/2006/relationships/hyperlink" Target="https://dl.acm.org/doi/pdf/10.1145/1346256.1346259?casa_token=EEidqpPOJ3QAAAAA:S4NWWNXZ8Lee6ZSrqWU6TPF9PFOJXHpI6Bgt3YoACALvtG_zo0on5A-XPGKEUJKNd1G99LUmPRPe2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Xen Hypervisor</a:t>
            </a:r>
            <a:endParaRPr/>
          </a:p>
        </p:txBody>
      </p:sp>
      <p:sp>
        <p:nvSpPr>
          <p:cNvPr id="67" name="Google Shape;67;p13"/>
          <p:cNvSpPr txBox="1"/>
          <p:nvPr>
            <p:ph idx="1" type="subTitle"/>
          </p:nvPr>
        </p:nvSpPr>
        <p:spPr>
          <a:xfrm>
            <a:off x="2425550" y="2980774"/>
            <a:ext cx="4293900" cy="410100"/>
          </a:xfrm>
          <a:prstGeom prst="rect">
            <a:avLst/>
          </a:prstGeom>
        </p:spPr>
        <p:txBody>
          <a:bodyPr anchorCtr="0" anchor="t" bIns="91425" lIns="91425" spcFirstLastPara="1" rIns="91425" wrap="square" tIns="91425">
            <a:normAutofit fontScale="92500"/>
          </a:bodyPr>
          <a:lstStyle/>
          <a:p>
            <a:pPr indent="0" lvl="0" marL="0" rtl="0" algn="ctr">
              <a:lnSpc>
                <a:spcPct val="80000"/>
              </a:lnSpc>
              <a:spcBef>
                <a:spcPts val="0"/>
              </a:spcBef>
              <a:spcAft>
                <a:spcPts val="0"/>
              </a:spcAft>
              <a:buNone/>
            </a:pPr>
            <a:r>
              <a:rPr lang="en" sz="1700"/>
              <a:t>Advanced Operating Systems - Clan of Xen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Abstractions - VM Migration</a:t>
            </a:r>
            <a:endParaRPr/>
          </a:p>
        </p:txBody>
      </p:sp>
      <p:sp>
        <p:nvSpPr>
          <p:cNvPr id="126" name="Google Shape;126;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h</a:t>
            </a:r>
            <a:endParaRPr>
              <a:solidFill>
                <a:schemeClr val="lt1"/>
              </a:solidFill>
            </a:endParaRPr>
          </a:p>
        </p:txBody>
      </p:sp>
      <p:pic>
        <p:nvPicPr>
          <p:cNvPr descr="System structure of xen precopy method of VM live migration | Download  Scientific Diagram" id="127" name="Google Shape;127;p22"/>
          <p:cNvPicPr preferRelativeResize="0"/>
          <p:nvPr/>
        </p:nvPicPr>
        <p:blipFill>
          <a:blip r:embed="rId3">
            <a:alphaModFix/>
          </a:blip>
          <a:stretch>
            <a:fillRect/>
          </a:stretch>
        </p:blipFill>
        <p:spPr>
          <a:xfrm>
            <a:off x="1483050" y="1266325"/>
            <a:ext cx="6014100" cy="358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a:t>
            </a:r>
            <a:endParaRPr/>
          </a:p>
        </p:txBody>
      </p:sp>
      <p:pic>
        <p:nvPicPr>
          <p:cNvPr descr="Relative Performance" id="133" name="Google Shape;133;p23"/>
          <p:cNvPicPr preferRelativeResize="0"/>
          <p:nvPr/>
        </p:nvPicPr>
        <p:blipFill rotWithShape="1">
          <a:blip r:embed="rId3">
            <a:alphaModFix/>
          </a:blip>
          <a:srcRect b="0" l="0" r="0" t="-12233"/>
          <a:stretch/>
        </p:blipFill>
        <p:spPr>
          <a:xfrm>
            <a:off x="4271124" y="1152425"/>
            <a:ext cx="4872875" cy="3654675"/>
          </a:xfrm>
          <a:prstGeom prst="rect">
            <a:avLst/>
          </a:prstGeom>
          <a:noFill/>
          <a:ln>
            <a:noFill/>
          </a:ln>
        </p:spPr>
      </p:pic>
      <p:pic>
        <p:nvPicPr>
          <p:cNvPr id="134" name="Google Shape;134;p23"/>
          <p:cNvPicPr preferRelativeResize="0"/>
          <p:nvPr/>
        </p:nvPicPr>
        <p:blipFill rotWithShape="1">
          <a:blip r:embed="rId4">
            <a:alphaModFix/>
          </a:blip>
          <a:srcRect b="0" l="0" r="-6769" t="0"/>
          <a:stretch/>
        </p:blipFill>
        <p:spPr>
          <a:xfrm>
            <a:off x="225525" y="1490775"/>
            <a:ext cx="4126375" cy="30980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 Compared to other Hypervisors</a:t>
            </a:r>
            <a:endParaRPr/>
          </a:p>
          <a:p>
            <a:pPr indent="0" lvl="0" marL="0" rtl="0" algn="l">
              <a:spcBef>
                <a:spcPts val="0"/>
              </a:spcBef>
              <a:spcAft>
                <a:spcPts val="0"/>
              </a:spcAft>
              <a:buNone/>
            </a:pPr>
            <a:r>
              <a:t/>
            </a:r>
            <a:endParaRPr/>
          </a:p>
        </p:txBody>
      </p:sp>
      <p:pic>
        <p:nvPicPr>
          <p:cNvPr id="140" name="Google Shape;140;p24"/>
          <p:cNvPicPr preferRelativeResize="0"/>
          <p:nvPr/>
        </p:nvPicPr>
        <p:blipFill>
          <a:blip r:embed="rId3">
            <a:alphaModFix/>
          </a:blip>
          <a:stretch>
            <a:fillRect/>
          </a:stretch>
        </p:blipFill>
        <p:spPr>
          <a:xfrm>
            <a:off x="2298575" y="1152425"/>
            <a:ext cx="6457950" cy="3600450"/>
          </a:xfrm>
          <a:prstGeom prst="rect">
            <a:avLst/>
          </a:prstGeom>
          <a:noFill/>
          <a:ln>
            <a:noFill/>
          </a:ln>
        </p:spPr>
      </p:pic>
      <p:sp>
        <p:nvSpPr>
          <p:cNvPr id="141" name="Google Shape;141;p24"/>
          <p:cNvSpPr/>
          <p:nvPr/>
        </p:nvSpPr>
        <p:spPr>
          <a:xfrm>
            <a:off x="2340150" y="3591875"/>
            <a:ext cx="4943700" cy="1161000"/>
          </a:xfrm>
          <a:prstGeom prst="wedgeRectCallout">
            <a:avLst>
              <a:gd fmla="val -58087" name="adj1"/>
              <a:gd fmla="val -50420" name="adj2"/>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txBox="1"/>
          <p:nvPr/>
        </p:nvSpPr>
        <p:spPr>
          <a:xfrm>
            <a:off x="311700" y="2715575"/>
            <a:ext cx="1960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Xen has the best performance under traditional server loads, yet falls behind with more intensive workloads </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Optimizations</a:t>
            </a:r>
            <a:r>
              <a:rPr lang="en"/>
              <a:t> and Features</a:t>
            </a:r>
            <a:endParaRPr/>
          </a:p>
        </p:txBody>
      </p:sp>
      <p:sp>
        <p:nvSpPr>
          <p:cNvPr id="148" name="Google Shape;148;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Direct Paging </a:t>
            </a:r>
            <a:endParaRPr/>
          </a:p>
          <a:p>
            <a:pPr indent="-342900" lvl="0" marL="457200" rtl="0" algn="l">
              <a:spcBef>
                <a:spcPts val="0"/>
              </a:spcBef>
              <a:spcAft>
                <a:spcPts val="0"/>
              </a:spcAft>
              <a:buSzPts val="1800"/>
              <a:buChar char="●"/>
            </a:pPr>
            <a:r>
              <a:rPr lang="en"/>
              <a:t>Xen PCI Passthrough</a:t>
            </a:r>
            <a:endParaRPr/>
          </a:p>
        </p:txBody>
      </p:sp>
      <p:pic>
        <p:nvPicPr>
          <p:cNvPr id="149" name="Google Shape;149;p25"/>
          <p:cNvPicPr preferRelativeResize="0"/>
          <p:nvPr/>
        </p:nvPicPr>
        <p:blipFill>
          <a:blip r:embed="rId3">
            <a:alphaModFix/>
          </a:blip>
          <a:stretch>
            <a:fillRect/>
          </a:stretch>
        </p:blipFill>
        <p:spPr>
          <a:xfrm>
            <a:off x="3765275" y="1310278"/>
            <a:ext cx="2629749" cy="2348250"/>
          </a:xfrm>
          <a:prstGeom prst="rect">
            <a:avLst/>
          </a:prstGeom>
          <a:noFill/>
          <a:ln>
            <a:noFill/>
          </a:ln>
        </p:spPr>
      </p:pic>
      <p:pic>
        <p:nvPicPr>
          <p:cNvPr descr="pcipassthru" id="150" name="Google Shape;150;p25"/>
          <p:cNvPicPr preferRelativeResize="0"/>
          <p:nvPr/>
        </p:nvPicPr>
        <p:blipFill>
          <a:blip r:embed="rId4">
            <a:alphaModFix/>
          </a:blip>
          <a:stretch>
            <a:fillRect/>
          </a:stretch>
        </p:blipFill>
        <p:spPr>
          <a:xfrm>
            <a:off x="6563850" y="1355100"/>
            <a:ext cx="2307475" cy="136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nvSpPr>
        <p:spPr>
          <a:xfrm>
            <a:off x="0" y="2792675"/>
            <a:ext cx="1981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accent5"/>
                </a:solidFill>
                <a:latin typeface="Open Sans"/>
                <a:ea typeface="Open Sans"/>
                <a:cs typeface="Open Sans"/>
                <a:sym typeface="Open Sans"/>
              </a:rPr>
              <a:t>③larger TCB</a:t>
            </a:r>
            <a:endParaRPr b="1" u="sng">
              <a:solidFill>
                <a:schemeClr val="accent5"/>
              </a:solidFill>
              <a:latin typeface="Open Sans"/>
              <a:ea typeface="Open Sans"/>
              <a:cs typeface="Open Sans"/>
              <a:sym typeface="Open Sans"/>
            </a:endParaRPr>
          </a:p>
          <a:p>
            <a:pPr indent="0" lvl="0" marL="0" rtl="0" algn="l">
              <a:spcBef>
                <a:spcPts val="0"/>
              </a:spcBef>
              <a:spcAft>
                <a:spcPts val="0"/>
              </a:spcAft>
              <a:buNone/>
            </a:pPr>
            <a:r>
              <a:rPr b="1" lang="en">
                <a:solidFill>
                  <a:schemeClr val="accent5"/>
                </a:solidFill>
                <a:latin typeface="Open Sans"/>
                <a:ea typeface="Open Sans"/>
                <a:cs typeface="Open Sans"/>
                <a:sym typeface="Open Sans"/>
              </a:rPr>
              <a:t>(Trusted Computer Base)</a:t>
            </a:r>
            <a:endParaRPr b="1">
              <a:solidFill>
                <a:schemeClr val="accent5"/>
              </a:solidFill>
              <a:latin typeface="Open Sans"/>
              <a:ea typeface="Open Sans"/>
              <a:cs typeface="Open Sans"/>
              <a:sym typeface="Open Sans"/>
            </a:endParaRPr>
          </a:p>
          <a:p>
            <a:pPr indent="-317500" lvl="0" marL="457200" rtl="0" algn="l">
              <a:spcBef>
                <a:spcPts val="0"/>
              </a:spcBef>
              <a:spcAft>
                <a:spcPts val="0"/>
              </a:spcAft>
              <a:buClr>
                <a:schemeClr val="accent5"/>
              </a:buClr>
              <a:buSzPts val="1400"/>
              <a:buFont typeface="Open Sans"/>
              <a:buChar char="-"/>
            </a:pPr>
            <a:r>
              <a:rPr b="1" lang="en">
                <a:solidFill>
                  <a:schemeClr val="accent5"/>
                </a:solidFill>
                <a:latin typeface="Open Sans"/>
                <a:ea typeface="Open Sans"/>
                <a:cs typeface="Open Sans"/>
                <a:sym typeface="Open Sans"/>
              </a:rPr>
              <a:t>Not so good feature...</a:t>
            </a:r>
            <a:endParaRPr b="1">
              <a:solidFill>
                <a:schemeClr val="accent5"/>
              </a:solidFill>
              <a:latin typeface="Open Sans"/>
              <a:ea typeface="Open Sans"/>
              <a:cs typeface="Open Sans"/>
              <a:sym typeface="Open Sans"/>
            </a:endParaRPr>
          </a:p>
        </p:txBody>
      </p:sp>
      <p:sp>
        <p:nvSpPr>
          <p:cNvPr id="156" name="Google Shape;15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Feature</a:t>
            </a:r>
            <a:endParaRPr/>
          </a:p>
        </p:txBody>
      </p:sp>
      <p:sp>
        <p:nvSpPr>
          <p:cNvPr id="157" name="Google Shape;157;p26"/>
          <p:cNvSpPr txBox="1"/>
          <p:nvPr>
            <p:ph idx="1" type="body"/>
          </p:nvPr>
        </p:nvSpPr>
        <p:spPr>
          <a:xfrm>
            <a:off x="347750" y="1174950"/>
            <a:ext cx="8520600" cy="757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Overview of Xen’ｓ Security feature (Without Stubdom version)</a:t>
            </a:r>
            <a:endParaRPr b="1"/>
          </a:p>
        </p:txBody>
      </p:sp>
      <p:sp>
        <p:nvSpPr>
          <p:cNvPr id="158" name="Google Shape;158;p26"/>
          <p:cNvSpPr/>
          <p:nvPr/>
        </p:nvSpPr>
        <p:spPr>
          <a:xfrm>
            <a:off x="1887300" y="4041225"/>
            <a:ext cx="4760700" cy="576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1887300" y="3310825"/>
            <a:ext cx="4760700" cy="649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1887300" y="1681125"/>
            <a:ext cx="2301300" cy="1476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4448450" y="1681025"/>
            <a:ext cx="1006200" cy="14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5670601" y="1681125"/>
            <a:ext cx="956400" cy="14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1887300" y="4041225"/>
            <a:ext cx="13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Hardware</a:t>
            </a:r>
            <a:endParaRPr b="1">
              <a:latin typeface="Open Sans"/>
              <a:ea typeface="Open Sans"/>
              <a:cs typeface="Open Sans"/>
              <a:sym typeface="Open Sans"/>
            </a:endParaRPr>
          </a:p>
        </p:txBody>
      </p:sp>
      <p:sp>
        <p:nvSpPr>
          <p:cNvPr id="164" name="Google Shape;164;p26"/>
          <p:cNvSpPr txBox="1"/>
          <p:nvPr/>
        </p:nvSpPr>
        <p:spPr>
          <a:xfrm>
            <a:off x="1887300" y="3310825"/>
            <a:ext cx="230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Xen-</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Hypervisor</a:t>
            </a:r>
            <a:endParaRPr b="1">
              <a:latin typeface="Open Sans"/>
              <a:ea typeface="Open Sans"/>
              <a:cs typeface="Open Sans"/>
              <a:sym typeface="Open Sans"/>
            </a:endParaRPr>
          </a:p>
        </p:txBody>
      </p:sp>
      <p:sp>
        <p:nvSpPr>
          <p:cNvPr id="165" name="Google Shape;165;p26"/>
          <p:cNvSpPr txBox="1"/>
          <p:nvPr/>
        </p:nvSpPr>
        <p:spPr>
          <a:xfrm>
            <a:off x="1887300" y="1681125"/>
            <a:ext cx="23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Dom0 (Control Domain)</a:t>
            </a:r>
            <a:endParaRPr b="1">
              <a:latin typeface="Open Sans"/>
              <a:ea typeface="Open Sans"/>
              <a:cs typeface="Open Sans"/>
              <a:sym typeface="Open Sans"/>
            </a:endParaRPr>
          </a:p>
        </p:txBody>
      </p:sp>
      <p:sp>
        <p:nvSpPr>
          <p:cNvPr id="166" name="Google Shape;166;p26"/>
          <p:cNvSpPr txBox="1"/>
          <p:nvPr/>
        </p:nvSpPr>
        <p:spPr>
          <a:xfrm>
            <a:off x="4524650" y="1681125"/>
            <a:ext cx="11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DomU1</a:t>
            </a:r>
            <a:endParaRPr b="1">
              <a:latin typeface="Open Sans"/>
              <a:ea typeface="Open Sans"/>
              <a:cs typeface="Open Sans"/>
              <a:sym typeface="Open Sans"/>
            </a:endParaRPr>
          </a:p>
        </p:txBody>
      </p:sp>
      <p:sp>
        <p:nvSpPr>
          <p:cNvPr id="167" name="Google Shape;167;p26"/>
          <p:cNvSpPr txBox="1"/>
          <p:nvPr/>
        </p:nvSpPr>
        <p:spPr>
          <a:xfrm>
            <a:off x="5751700" y="1681125"/>
            <a:ext cx="8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DomU2</a:t>
            </a:r>
            <a:endParaRPr b="1">
              <a:latin typeface="Open Sans"/>
              <a:ea typeface="Open Sans"/>
              <a:cs typeface="Open Sans"/>
              <a:sym typeface="Open Sans"/>
            </a:endParaRPr>
          </a:p>
        </p:txBody>
      </p:sp>
      <p:cxnSp>
        <p:nvCxnSpPr>
          <p:cNvPr id="168" name="Google Shape;168;p26"/>
          <p:cNvCxnSpPr/>
          <p:nvPr/>
        </p:nvCxnSpPr>
        <p:spPr>
          <a:xfrm flipH="1" rot="10800000">
            <a:off x="1521750" y="2720250"/>
            <a:ext cx="496200" cy="292800"/>
          </a:xfrm>
          <a:prstGeom prst="straightConnector1">
            <a:avLst/>
          </a:prstGeom>
          <a:noFill/>
          <a:ln cap="flat" cmpd="sng" w="19050">
            <a:solidFill>
              <a:schemeClr val="dk2"/>
            </a:solidFill>
            <a:prstDash val="solid"/>
            <a:round/>
            <a:headEnd len="med" w="med" type="none"/>
            <a:tailEnd len="med" w="med" type="none"/>
          </a:ln>
        </p:spPr>
      </p:cxnSp>
      <p:cxnSp>
        <p:nvCxnSpPr>
          <p:cNvPr id="169" name="Google Shape;169;p26"/>
          <p:cNvCxnSpPr/>
          <p:nvPr/>
        </p:nvCxnSpPr>
        <p:spPr>
          <a:xfrm>
            <a:off x="1572475" y="3357975"/>
            <a:ext cx="314700" cy="105600"/>
          </a:xfrm>
          <a:prstGeom prst="straightConnector1">
            <a:avLst/>
          </a:prstGeom>
          <a:noFill/>
          <a:ln cap="flat" cmpd="sng" w="19050">
            <a:solidFill>
              <a:schemeClr val="dk2"/>
            </a:solidFill>
            <a:prstDash val="solid"/>
            <a:round/>
            <a:headEnd len="med" w="med" type="none"/>
            <a:tailEnd len="med" w="med" type="none"/>
          </a:ln>
        </p:spPr>
      </p:cxnSp>
      <p:sp>
        <p:nvSpPr>
          <p:cNvPr id="170" name="Google Shape;170;p26"/>
          <p:cNvSpPr/>
          <p:nvPr/>
        </p:nvSpPr>
        <p:spPr>
          <a:xfrm>
            <a:off x="5683975" y="3486775"/>
            <a:ext cx="693600" cy="29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XSM</a:t>
            </a:r>
            <a:endParaRPr b="1"/>
          </a:p>
        </p:txBody>
      </p:sp>
      <p:sp>
        <p:nvSpPr>
          <p:cNvPr id="171" name="Google Shape;171;p26"/>
          <p:cNvSpPr/>
          <p:nvPr/>
        </p:nvSpPr>
        <p:spPr>
          <a:xfrm>
            <a:off x="4796288" y="3486775"/>
            <a:ext cx="693600" cy="29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MMU</a:t>
            </a:r>
            <a:endParaRPr/>
          </a:p>
        </p:txBody>
      </p:sp>
      <p:sp>
        <p:nvSpPr>
          <p:cNvPr id="172" name="Google Shape;172;p26"/>
          <p:cNvSpPr/>
          <p:nvPr/>
        </p:nvSpPr>
        <p:spPr>
          <a:xfrm>
            <a:off x="3468025" y="3486775"/>
            <a:ext cx="1153800" cy="29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Scheduler</a:t>
            </a:r>
            <a:endParaRPr/>
          </a:p>
        </p:txBody>
      </p:sp>
      <p:sp>
        <p:nvSpPr>
          <p:cNvPr id="173" name="Google Shape;173;p26"/>
          <p:cNvSpPr txBox="1"/>
          <p:nvPr/>
        </p:nvSpPr>
        <p:spPr>
          <a:xfrm>
            <a:off x="6782925" y="3157125"/>
            <a:ext cx="21831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latin typeface="Open Sans"/>
                <a:ea typeface="Open Sans"/>
                <a:cs typeface="Open Sans"/>
                <a:sym typeface="Open Sans"/>
              </a:rPr>
              <a:t>②ＸＳＭ(Xen Security Module)</a:t>
            </a:r>
            <a:endParaRPr b="1" sz="1300" u="sng">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b="1" lang="en" sz="1300">
                <a:latin typeface="Open Sans"/>
                <a:ea typeface="Open Sans"/>
                <a:cs typeface="Open Sans"/>
                <a:sym typeface="Open Sans"/>
              </a:rPr>
              <a:t>Provide MAC (Mandatory Access Control)</a:t>
            </a:r>
            <a:endParaRPr b="1"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b="1" lang="en" sz="1300">
                <a:latin typeface="Open Sans"/>
                <a:ea typeface="Open Sans"/>
                <a:cs typeface="Open Sans"/>
                <a:sym typeface="Open Sans"/>
              </a:rPr>
              <a:t>Policies(user/role/types)</a:t>
            </a:r>
            <a:endParaRPr b="1" sz="1300">
              <a:latin typeface="Open Sans"/>
              <a:ea typeface="Open Sans"/>
              <a:cs typeface="Open Sans"/>
              <a:sym typeface="Open Sans"/>
            </a:endParaRPr>
          </a:p>
        </p:txBody>
      </p:sp>
      <p:cxnSp>
        <p:nvCxnSpPr>
          <p:cNvPr id="174" name="Google Shape;174;p26"/>
          <p:cNvCxnSpPr>
            <a:stCxn id="173" idx="1"/>
            <a:endCxn id="170" idx="3"/>
          </p:cNvCxnSpPr>
          <p:nvPr/>
        </p:nvCxnSpPr>
        <p:spPr>
          <a:xfrm rot="10800000">
            <a:off x="6377625" y="3635475"/>
            <a:ext cx="405300" cy="314400"/>
          </a:xfrm>
          <a:prstGeom prst="straightConnector1">
            <a:avLst/>
          </a:prstGeom>
          <a:noFill/>
          <a:ln cap="flat" cmpd="sng" w="19050">
            <a:solidFill>
              <a:schemeClr val="dk2"/>
            </a:solidFill>
            <a:prstDash val="solid"/>
            <a:round/>
            <a:headEnd len="med" w="med" type="none"/>
            <a:tailEnd len="med" w="med" type="none"/>
          </a:ln>
        </p:spPr>
      </p:cxnSp>
      <p:sp>
        <p:nvSpPr>
          <p:cNvPr id="175" name="Google Shape;175;p26"/>
          <p:cNvSpPr/>
          <p:nvPr/>
        </p:nvSpPr>
        <p:spPr>
          <a:xfrm>
            <a:off x="3102088" y="4180875"/>
            <a:ext cx="6936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a:t>
            </a:r>
            <a:endParaRPr/>
          </a:p>
        </p:txBody>
      </p:sp>
      <p:sp>
        <p:nvSpPr>
          <p:cNvPr id="176" name="Google Shape;176;p26"/>
          <p:cNvSpPr/>
          <p:nvPr/>
        </p:nvSpPr>
        <p:spPr>
          <a:xfrm>
            <a:off x="4065025" y="4180875"/>
            <a:ext cx="9564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Memory</a:t>
            </a:r>
            <a:endParaRPr/>
          </a:p>
        </p:txBody>
      </p:sp>
      <p:sp>
        <p:nvSpPr>
          <p:cNvPr id="177" name="Google Shape;177;p26"/>
          <p:cNvSpPr/>
          <p:nvPr/>
        </p:nvSpPr>
        <p:spPr>
          <a:xfrm>
            <a:off x="5307400" y="4180875"/>
            <a:ext cx="9564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I/O</a:t>
            </a:r>
            <a:endParaRPr/>
          </a:p>
        </p:txBody>
      </p:sp>
      <p:sp>
        <p:nvSpPr>
          <p:cNvPr id="178" name="Google Shape;178;p26"/>
          <p:cNvSpPr/>
          <p:nvPr/>
        </p:nvSpPr>
        <p:spPr>
          <a:xfrm>
            <a:off x="2215350" y="2378050"/>
            <a:ext cx="16452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Dom0 Kernel</a:t>
            </a:r>
            <a:endParaRPr/>
          </a:p>
        </p:txBody>
      </p:sp>
      <p:sp>
        <p:nvSpPr>
          <p:cNvPr id="179" name="Google Shape;179;p26"/>
          <p:cNvSpPr/>
          <p:nvPr/>
        </p:nvSpPr>
        <p:spPr>
          <a:xfrm>
            <a:off x="2215350" y="2792675"/>
            <a:ext cx="16452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Device Driver</a:t>
            </a:r>
            <a:endParaRPr/>
          </a:p>
        </p:txBody>
      </p:sp>
      <p:sp>
        <p:nvSpPr>
          <p:cNvPr id="180" name="Google Shape;180;p26"/>
          <p:cNvSpPr txBox="1"/>
          <p:nvPr/>
        </p:nvSpPr>
        <p:spPr>
          <a:xfrm>
            <a:off x="0" y="1573425"/>
            <a:ext cx="19818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Open Sans"/>
                <a:ea typeface="Open Sans"/>
                <a:cs typeface="Open Sans"/>
                <a:sym typeface="Open Sans"/>
              </a:rPr>
              <a:t>①Dom0</a:t>
            </a:r>
            <a:endParaRPr b="1" u="sng">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b="1" lang="en" sz="1300">
                <a:latin typeface="Open Sans"/>
                <a:ea typeface="Open Sans"/>
                <a:cs typeface="Open Sans"/>
                <a:sym typeface="Open Sans"/>
              </a:rPr>
              <a:t>Responsible for communicate with hardware</a:t>
            </a:r>
            <a:endParaRPr b="1"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b="1" lang="en" sz="1300">
                <a:latin typeface="Open Sans"/>
                <a:ea typeface="Open Sans"/>
                <a:cs typeface="Open Sans"/>
                <a:sym typeface="Open Sans"/>
              </a:rPr>
              <a:t>Can monitor dom users</a:t>
            </a:r>
            <a:endParaRPr b="1" sz="1300">
              <a:latin typeface="Open Sans"/>
              <a:ea typeface="Open Sans"/>
              <a:cs typeface="Open Sans"/>
              <a:sym typeface="Open Sans"/>
            </a:endParaRPr>
          </a:p>
        </p:txBody>
      </p:sp>
      <p:sp>
        <p:nvSpPr>
          <p:cNvPr id="181" name="Google Shape;181;p26"/>
          <p:cNvSpPr/>
          <p:nvPr/>
        </p:nvSpPr>
        <p:spPr>
          <a:xfrm>
            <a:off x="4517425" y="2512700"/>
            <a:ext cx="896400" cy="54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Guest OS</a:t>
            </a:r>
            <a:endParaRPr sz="1200"/>
          </a:p>
          <a:p>
            <a:pPr indent="0" lvl="0" marL="0" rtl="0" algn="ctr">
              <a:spcBef>
                <a:spcPts val="0"/>
              </a:spcBef>
              <a:spcAft>
                <a:spcPts val="0"/>
              </a:spcAft>
              <a:buNone/>
            </a:pPr>
            <a:r>
              <a:rPr lang="en" sz="1200"/>
              <a:t>App</a:t>
            </a:r>
            <a:endParaRPr sz="1200"/>
          </a:p>
        </p:txBody>
      </p:sp>
      <p:sp>
        <p:nvSpPr>
          <p:cNvPr id="182" name="Google Shape;182;p26"/>
          <p:cNvSpPr/>
          <p:nvPr/>
        </p:nvSpPr>
        <p:spPr>
          <a:xfrm>
            <a:off x="5714500" y="2512700"/>
            <a:ext cx="896400" cy="54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Guest OS</a:t>
            </a:r>
            <a:endParaRPr sz="1200"/>
          </a:p>
          <a:p>
            <a:pPr indent="0" lvl="0" marL="0" rtl="0" algn="ctr">
              <a:spcBef>
                <a:spcPts val="0"/>
              </a:spcBef>
              <a:spcAft>
                <a:spcPts val="0"/>
              </a:spcAft>
              <a:buNone/>
            </a:pPr>
            <a:r>
              <a:rPr lang="en" sz="1200"/>
              <a:t>App</a:t>
            </a:r>
            <a:endParaRPr sz="1200"/>
          </a:p>
        </p:txBody>
      </p:sp>
      <p:sp>
        <p:nvSpPr>
          <p:cNvPr id="183" name="Google Shape;183;p26"/>
          <p:cNvSpPr/>
          <p:nvPr/>
        </p:nvSpPr>
        <p:spPr>
          <a:xfrm>
            <a:off x="3128750" y="3089975"/>
            <a:ext cx="314700" cy="9513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rot="-8100000">
            <a:off x="3812811" y="2832838"/>
            <a:ext cx="922350" cy="596515"/>
          </a:xfrm>
          <a:prstGeom prst="bentArrow">
            <a:avLst>
              <a:gd fmla="val 25000" name="adj1"/>
              <a:gd fmla="val 25000" name="adj2"/>
              <a:gd fmla="val 25000" name="adj3"/>
              <a:gd fmla="val 43750" name="adj4"/>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txBox="1"/>
          <p:nvPr/>
        </p:nvSpPr>
        <p:spPr>
          <a:xfrm>
            <a:off x="3636850" y="3048263"/>
            <a:ext cx="364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Open Sans"/>
                <a:ea typeface="Open Sans"/>
                <a:cs typeface="Open Sans"/>
                <a:sym typeface="Open Sans"/>
              </a:rPr>
              <a:t>Communication</a:t>
            </a:r>
            <a:endParaRPr b="1" sz="1000">
              <a:latin typeface="Open Sans"/>
              <a:ea typeface="Open Sans"/>
              <a:cs typeface="Open Sans"/>
              <a:sym typeface="Open Sans"/>
            </a:endParaRPr>
          </a:p>
          <a:p>
            <a:pPr indent="0" lvl="0" marL="0" rtl="0" algn="l">
              <a:spcBef>
                <a:spcPts val="0"/>
              </a:spcBef>
              <a:spcAft>
                <a:spcPts val="0"/>
              </a:spcAft>
              <a:buNone/>
            </a:pPr>
            <a:r>
              <a:rPr b="1" lang="en" sz="1000">
                <a:latin typeface="Open Sans"/>
                <a:ea typeface="Open Sans"/>
                <a:cs typeface="Open Sans"/>
                <a:sym typeface="Open Sans"/>
              </a:rPr>
              <a:t> Via </a:t>
            </a:r>
            <a:r>
              <a:rPr b="1" lang="en" sz="1000"/>
              <a:t>Argo: Hypervisor-Mediated Exchange (HMX)</a:t>
            </a:r>
            <a:endParaRPr b="1" sz="10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nvSpPr>
        <p:spPr>
          <a:xfrm>
            <a:off x="0" y="2792675"/>
            <a:ext cx="164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accent5"/>
                </a:solidFill>
                <a:latin typeface="Open Sans"/>
                <a:ea typeface="Open Sans"/>
                <a:cs typeface="Open Sans"/>
                <a:sym typeface="Open Sans"/>
              </a:rPr>
              <a:t>The size of </a:t>
            </a:r>
            <a:r>
              <a:rPr b="1" lang="en" u="sng">
                <a:solidFill>
                  <a:schemeClr val="accent5"/>
                </a:solidFill>
                <a:latin typeface="Open Sans"/>
                <a:ea typeface="Open Sans"/>
                <a:cs typeface="Open Sans"/>
                <a:sym typeface="Open Sans"/>
              </a:rPr>
              <a:t>TCB can be reduced.</a:t>
            </a:r>
            <a:endParaRPr b="1">
              <a:solidFill>
                <a:schemeClr val="accent5"/>
              </a:solidFill>
              <a:latin typeface="Open Sans"/>
              <a:ea typeface="Open Sans"/>
              <a:cs typeface="Open Sans"/>
              <a:sym typeface="Open Sans"/>
            </a:endParaRPr>
          </a:p>
        </p:txBody>
      </p:sp>
      <p:sp>
        <p:nvSpPr>
          <p:cNvPr id="191" name="Google Shape;191;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Feature</a:t>
            </a:r>
            <a:endParaRPr/>
          </a:p>
        </p:txBody>
      </p:sp>
      <p:sp>
        <p:nvSpPr>
          <p:cNvPr id="192" name="Google Shape;192;p27"/>
          <p:cNvSpPr txBox="1"/>
          <p:nvPr>
            <p:ph idx="1" type="body"/>
          </p:nvPr>
        </p:nvSpPr>
        <p:spPr>
          <a:xfrm>
            <a:off x="347750" y="1174950"/>
            <a:ext cx="8520600" cy="757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Overview of Xen’ｓ Security feature (Without Stubdom version)</a:t>
            </a:r>
            <a:endParaRPr b="1"/>
          </a:p>
        </p:txBody>
      </p:sp>
      <p:sp>
        <p:nvSpPr>
          <p:cNvPr id="193" name="Google Shape;193;p27"/>
          <p:cNvSpPr/>
          <p:nvPr/>
        </p:nvSpPr>
        <p:spPr>
          <a:xfrm>
            <a:off x="1887300" y="4044825"/>
            <a:ext cx="5730300" cy="64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1887300" y="3310825"/>
            <a:ext cx="5730300" cy="649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1887300" y="2155775"/>
            <a:ext cx="2301300" cy="1001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5439050" y="1681025"/>
            <a:ext cx="1006200" cy="14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6661201" y="1681125"/>
            <a:ext cx="956400" cy="14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txBox="1"/>
          <p:nvPr/>
        </p:nvSpPr>
        <p:spPr>
          <a:xfrm>
            <a:off x="1887300" y="4041225"/>
            <a:ext cx="13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Hardware</a:t>
            </a:r>
            <a:endParaRPr b="1">
              <a:latin typeface="Open Sans"/>
              <a:ea typeface="Open Sans"/>
              <a:cs typeface="Open Sans"/>
              <a:sym typeface="Open Sans"/>
            </a:endParaRPr>
          </a:p>
        </p:txBody>
      </p:sp>
      <p:sp>
        <p:nvSpPr>
          <p:cNvPr id="199" name="Google Shape;199;p27"/>
          <p:cNvSpPr txBox="1"/>
          <p:nvPr/>
        </p:nvSpPr>
        <p:spPr>
          <a:xfrm>
            <a:off x="1887300" y="3310825"/>
            <a:ext cx="23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Xen-Hypervisor</a:t>
            </a:r>
            <a:endParaRPr b="1">
              <a:latin typeface="Open Sans"/>
              <a:ea typeface="Open Sans"/>
              <a:cs typeface="Open Sans"/>
              <a:sym typeface="Open Sans"/>
            </a:endParaRPr>
          </a:p>
        </p:txBody>
      </p:sp>
      <p:sp>
        <p:nvSpPr>
          <p:cNvPr id="200" name="Google Shape;200;p27"/>
          <p:cNvSpPr txBox="1"/>
          <p:nvPr/>
        </p:nvSpPr>
        <p:spPr>
          <a:xfrm>
            <a:off x="1887300" y="2107400"/>
            <a:ext cx="23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Dom0 (Control Domain)</a:t>
            </a:r>
            <a:endParaRPr b="1">
              <a:latin typeface="Open Sans"/>
              <a:ea typeface="Open Sans"/>
              <a:cs typeface="Open Sans"/>
              <a:sym typeface="Open Sans"/>
            </a:endParaRPr>
          </a:p>
        </p:txBody>
      </p:sp>
      <p:sp>
        <p:nvSpPr>
          <p:cNvPr id="201" name="Google Shape;201;p27"/>
          <p:cNvSpPr txBox="1"/>
          <p:nvPr/>
        </p:nvSpPr>
        <p:spPr>
          <a:xfrm>
            <a:off x="5439050" y="1681125"/>
            <a:ext cx="11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DomU1</a:t>
            </a:r>
            <a:endParaRPr b="1">
              <a:latin typeface="Open Sans"/>
              <a:ea typeface="Open Sans"/>
              <a:cs typeface="Open Sans"/>
              <a:sym typeface="Open Sans"/>
            </a:endParaRPr>
          </a:p>
        </p:txBody>
      </p:sp>
      <p:sp>
        <p:nvSpPr>
          <p:cNvPr id="202" name="Google Shape;202;p27"/>
          <p:cNvSpPr txBox="1"/>
          <p:nvPr/>
        </p:nvSpPr>
        <p:spPr>
          <a:xfrm>
            <a:off x="6666100" y="1681125"/>
            <a:ext cx="8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DomU2</a:t>
            </a:r>
            <a:endParaRPr b="1">
              <a:latin typeface="Open Sans"/>
              <a:ea typeface="Open Sans"/>
              <a:cs typeface="Open Sans"/>
              <a:sym typeface="Open Sans"/>
            </a:endParaRPr>
          </a:p>
        </p:txBody>
      </p:sp>
      <p:cxnSp>
        <p:nvCxnSpPr>
          <p:cNvPr id="203" name="Google Shape;203;p27"/>
          <p:cNvCxnSpPr/>
          <p:nvPr/>
        </p:nvCxnSpPr>
        <p:spPr>
          <a:xfrm flipH="1" rot="10800000">
            <a:off x="1521750" y="2720250"/>
            <a:ext cx="496200" cy="292800"/>
          </a:xfrm>
          <a:prstGeom prst="straightConnector1">
            <a:avLst/>
          </a:prstGeom>
          <a:noFill/>
          <a:ln cap="flat" cmpd="sng" w="19050">
            <a:solidFill>
              <a:schemeClr val="dk2"/>
            </a:solidFill>
            <a:prstDash val="solid"/>
            <a:round/>
            <a:headEnd len="med" w="med" type="none"/>
            <a:tailEnd len="med" w="med" type="none"/>
          </a:ln>
        </p:spPr>
      </p:cxnSp>
      <p:cxnSp>
        <p:nvCxnSpPr>
          <p:cNvPr id="204" name="Google Shape;204;p27"/>
          <p:cNvCxnSpPr/>
          <p:nvPr/>
        </p:nvCxnSpPr>
        <p:spPr>
          <a:xfrm>
            <a:off x="1572475" y="3357975"/>
            <a:ext cx="314700" cy="105600"/>
          </a:xfrm>
          <a:prstGeom prst="straightConnector1">
            <a:avLst/>
          </a:prstGeom>
          <a:noFill/>
          <a:ln cap="flat" cmpd="sng" w="19050">
            <a:solidFill>
              <a:schemeClr val="dk2"/>
            </a:solidFill>
            <a:prstDash val="solid"/>
            <a:round/>
            <a:headEnd len="med" w="med" type="none"/>
            <a:tailEnd len="med" w="med" type="none"/>
          </a:ln>
        </p:spPr>
      </p:cxnSp>
      <p:sp>
        <p:nvSpPr>
          <p:cNvPr id="205" name="Google Shape;205;p27"/>
          <p:cNvSpPr/>
          <p:nvPr/>
        </p:nvSpPr>
        <p:spPr>
          <a:xfrm>
            <a:off x="5683975" y="3486775"/>
            <a:ext cx="693600" cy="29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XSM</a:t>
            </a:r>
            <a:endParaRPr b="1"/>
          </a:p>
        </p:txBody>
      </p:sp>
      <p:sp>
        <p:nvSpPr>
          <p:cNvPr id="206" name="Google Shape;206;p27"/>
          <p:cNvSpPr/>
          <p:nvPr/>
        </p:nvSpPr>
        <p:spPr>
          <a:xfrm>
            <a:off x="4796288" y="3486775"/>
            <a:ext cx="693600" cy="29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MMU</a:t>
            </a:r>
            <a:endParaRPr/>
          </a:p>
        </p:txBody>
      </p:sp>
      <p:sp>
        <p:nvSpPr>
          <p:cNvPr id="207" name="Google Shape;207;p27"/>
          <p:cNvSpPr/>
          <p:nvPr/>
        </p:nvSpPr>
        <p:spPr>
          <a:xfrm>
            <a:off x="3468025" y="3486775"/>
            <a:ext cx="1153800" cy="297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Scheduler</a:t>
            </a:r>
            <a:endParaRPr/>
          </a:p>
        </p:txBody>
      </p:sp>
      <p:sp>
        <p:nvSpPr>
          <p:cNvPr id="208" name="Google Shape;208;p27"/>
          <p:cNvSpPr/>
          <p:nvPr/>
        </p:nvSpPr>
        <p:spPr>
          <a:xfrm>
            <a:off x="3102088" y="4180875"/>
            <a:ext cx="6936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a:t>
            </a:r>
            <a:endParaRPr/>
          </a:p>
        </p:txBody>
      </p:sp>
      <p:sp>
        <p:nvSpPr>
          <p:cNvPr id="209" name="Google Shape;209;p27"/>
          <p:cNvSpPr/>
          <p:nvPr/>
        </p:nvSpPr>
        <p:spPr>
          <a:xfrm>
            <a:off x="4065025" y="4180875"/>
            <a:ext cx="9564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Memory</a:t>
            </a:r>
            <a:endParaRPr/>
          </a:p>
        </p:txBody>
      </p:sp>
      <p:sp>
        <p:nvSpPr>
          <p:cNvPr id="210" name="Google Shape;210;p27"/>
          <p:cNvSpPr/>
          <p:nvPr/>
        </p:nvSpPr>
        <p:spPr>
          <a:xfrm>
            <a:off x="5307400" y="4180875"/>
            <a:ext cx="9564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I/O</a:t>
            </a:r>
            <a:endParaRPr/>
          </a:p>
        </p:txBody>
      </p:sp>
      <p:sp>
        <p:nvSpPr>
          <p:cNvPr id="211" name="Google Shape;211;p27"/>
          <p:cNvSpPr/>
          <p:nvPr/>
        </p:nvSpPr>
        <p:spPr>
          <a:xfrm>
            <a:off x="2215350" y="2682850"/>
            <a:ext cx="1645200" cy="297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Dom0 Kernel</a:t>
            </a:r>
            <a:endParaRPr/>
          </a:p>
        </p:txBody>
      </p:sp>
      <p:sp>
        <p:nvSpPr>
          <p:cNvPr id="212" name="Google Shape;212;p27"/>
          <p:cNvSpPr/>
          <p:nvPr/>
        </p:nvSpPr>
        <p:spPr>
          <a:xfrm>
            <a:off x="5508025" y="2512700"/>
            <a:ext cx="896400" cy="54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Guest OS</a:t>
            </a:r>
            <a:endParaRPr sz="1200"/>
          </a:p>
          <a:p>
            <a:pPr indent="0" lvl="0" marL="0" rtl="0" algn="ctr">
              <a:spcBef>
                <a:spcPts val="0"/>
              </a:spcBef>
              <a:spcAft>
                <a:spcPts val="0"/>
              </a:spcAft>
              <a:buNone/>
            </a:pPr>
            <a:r>
              <a:rPr lang="en" sz="1200"/>
              <a:t>App</a:t>
            </a:r>
            <a:endParaRPr sz="1200"/>
          </a:p>
        </p:txBody>
      </p:sp>
      <p:sp>
        <p:nvSpPr>
          <p:cNvPr id="213" name="Google Shape;213;p27"/>
          <p:cNvSpPr/>
          <p:nvPr/>
        </p:nvSpPr>
        <p:spPr>
          <a:xfrm>
            <a:off x="6705100" y="2512700"/>
            <a:ext cx="896400" cy="542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Guest OS</a:t>
            </a:r>
            <a:endParaRPr sz="1200"/>
          </a:p>
          <a:p>
            <a:pPr indent="0" lvl="0" marL="0" rtl="0" algn="ctr">
              <a:spcBef>
                <a:spcPts val="0"/>
              </a:spcBef>
              <a:spcAft>
                <a:spcPts val="0"/>
              </a:spcAft>
              <a:buNone/>
            </a:pPr>
            <a:r>
              <a:rPr lang="en" sz="1200"/>
              <a:t>App</a:t>
            </a:r>
            <a:endParaRPr sz="1200"/>
          </a:p>
        </p:txBody>
      </p:sp>
      <p:sp>
        <p:nvSpPr>
          <p:cNvPr id="214" name="Google Shape;214;p27"/>
          <p:cNvSpPr/>
          <p:nvPr/>
        </p:nvSpPr>
        <p:spPr>
          <a:xfrm>
            <a:off x="4310725" y="1681125"/>
            <a:ext cx="1006200" cy="14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txBox="1"/>
          <p:nvPr/>
        </p:nvSpPr>
        <p:spPr>
          <a:xfrm>
            <a:off x="4310725" y="1681125"/>
            <a:ext cx="11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Stub dom</a:t>
            </a:r>
            <a:endParaRPr b="1">
              <a:latin typeface="Open Sans"/>
              <a:ea typeface="Open Sans"/>
              <a:cs typeface="Open Sans"/>
              <a:sym typeface="Open Sans"/>
            </a:endParaRPr>
          </a:p>
        </p:txBody>
      </p:sp>
      <p:sp>
        <p:nvSpPr>
          <p:cNvPr id="216" name="Google Shape;216;p27"/>
          <p:cNvSpPr/>
          <p:nvPr/>
        </p:nvSpPr>
        <p:spPr>
          <a:xfrm>
            <a:off x="4365625" y="2155763"/>
            <a:ext cx="896400" cy="4836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mini-OS</a:t>
            </a:r>
            <a:endParaRPr sz="1200"/>
          </a:p>
        </p:txBody>
      </p:sp>
      <p:sp>
        <p:nvSpPr>
          <p:cNvPr id="217" name="Google Shape;217;p27"/>
          <p:cNvSpPr/>
          <p:nvPr/>
        </p:nvSpPr>
        <p:spPr>
          <a:xfrm>
            <a:off x="4365625" y="2713825"/>
            <a:ext cx="896400" cy="4002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Drivers</a:t>
            </a:r>
            <a:endParaRPr sz="1200"/>
          </a:p>
        </p:txBody>
      </p:sp>
      <p:sp>
        <p:nvSpPr>
          <p:cNvPr id="218" name="Google Shape;218;p27"/>
          <p:cNvSpPr/>
          <p:nvPr/>
        </p:nvSpPr>
        <p:spPr>
          <a:xfrm>
            <a:off x="4423875" y="3171800"/>
            <a:ext cx="314700" cy="9513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rot="-8100000">
            <a:off x="5049686" y="2848763"/>
            <a:ext cx="922350" cy="596515"/>
          </a:xfrm>
          <a:prstGeom prst="bentArrow">
            <a:avLst>
              <a:gd fmla="val 25000" name="adj1"/>
              <a:gd fmla="val 25000" name="adj2"/>
              <a:gd fmla="val 25000" name="adj3"/>
              <a:gd fmla="val 43750" name="adj4"/>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moving from Xen to KVM</a:t>
            </a:r>
            <a:endParaRPr/>
          </a:p>
        </p:txBody>
      </p:sp>
      <p:sp>
        <p:nvSpPr>
          <p:cNvPr id="225" name="Google Shape;225;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1200">
                <a:solidFill>
                  <a:srgbClr val="695D46"/>
                </a:solidFill>
                <a:latin typeface="Arial"/>
                <a:ea typeface="Arial"/>
                <a:cs typeface="Arial"/>
                <a:sym typeface="Arial"/>
              </a:rPr>
              <a:t>AWS is juggling between Xen and other hypervisors for different instance types, and currently, they are the only big services provider that still use Xen</a:t>
            </a:r>
            <a:endParaRPr sz="1200">
              <a:solidFill>
                <a:srgbClr val="695D46"/>
              </a:solidFill>
              <a:latin typeface="Arial"/>
              <a:ea typeface="Arial"/>
              <a:cs typeface="Arial"/>
              <a:sym typeface="Arial"/>
            </a:endParaRPr>
          </a:p>
          <a:p>
            <a:pPr indent="-355600" lvl="0" marL="457200" rtl="0" algn="l">
              <a:spcBef>
                <a:spcPts val="0"/>
              </a:spcBef>
              <a:spcAft>
                <a:spcPts val="0"/>
              </a:spcAft>
              <a:buSzPts val="2000"/>
              <a:buChar char="●"/>
            </a:pPr>
            <a:r>
              <a:rPr lang="en" sz="1200">
                <a:solidFill>
                  <a:srgbClr val="695D46"/>
                </a:solidFill>
                <a:latin typeface="Arial"/>
                <a:ea typeface="Arial"/>
                <a:cs typeface="Arial"/>
                <a:sym typeface="Arial"/>
              </a:rPr>
              <a:t>The reason why they are using KVM is to cut some costs for development and support and to overcome scalability and performance issues</a:t>
            </a:r>
            <a:endParaRPr sz="1200">
              <a:solidFill>
                <a:srgbClr val="695D46"/>
              </a:solidFill>
              <a:latin typeface="Arial"/>
              <a:ea typeface="Arial"/>
              <a:cs typeface="Arial"/>
              <a:sym typeface="Arial"/>
            </a:endParaRPr>
          </a:p>
          <a:p>
            <a:pPr indent="-355600" lvl="0" marL="457200" rtl="0" algn="l">
              <a:spcBef>
                <a:spcPts val="0"/>
              </a:spcBef>
              <a:spcAft>
                <a:spcPts val="0"/>
              </a:spcAft>
              <a:buSzPts val="2000"/>
              <a:buChar char="●"/>
            </a:pPr>
            <a:r>
              <a:rPr lang="en" sz="1200">
                <a:solidFill>
                  <a:srgbClr val="695D46"/>
                </a:solidFill>
                <a:latin typeface="Arial"/>
                <a:ea typeface="Arial"/>
                <a:cs typeface="Arial"/>
                <a:sym typeface="Arial"/>
              </a:rPr>
              <a:t>After using Xen over a decade, AWS is challenged to transfer everything to KVM, but they are still not completely abandoning Xen</a:t>
            </a:r>
            <a:endParaRPr sz="1200">
              <a:solidFill>
                <a:srgbClr val="695D46"/>
              </a:solidFill>
              <a:latin typeface="Arial"/>
              <a:ea typeface="Arial"/>
              <a:cs typeface="Arial"/>
              <a:sym typeface="Arial"/>
            </a:endParaRPr>
          </a:p>
          <a:p>
            <a:pPr indent="-355600" lvl="0" marL="457200" rtl="0" algn="l">
              <a:spcBef>
                <a:spcPts val="0"/>
              </a:spcBef>
              <a:spcAft>
                <a:spcPts val="0"/>
              </a:spcAft>
              <a:buSzPts val="2000"/>
              <a:buChar char="●"/>
            </a:pPr>
            <a:r>
              <a:rPr lang="en" sz="1200">
                <a:solidFill>
                  <a:srgbClr val="695D46"/>
                </a:solidFill>
                <a:latin typeface="Arial"/>
                <a:ea typeface="Arial"/>
                <a:cs typeface="Arial"/>
                <a:sym typeface="Arial"/>
              </a:rPr>
              <a:t>They are still working on many details that need to be perfected first. The AWS tools for cloud management must go towards new direction and evolve into multi-hypervisor</a:t>
            </a:r>
            <a:endParaRPr sz="1200">
              <a:solidFill>
                <a:srgbClr val="695D46"/>
              </a:solidFill>
              <a:latin typeface="Arial"/>
              <a:ea typeface="Arial"/>
              <a:cs typeface="Arial"/>
              <a:sym typeface="Arial"/>
            </a:endParaRPr>
          </a:p>
          <a:p>
            <a:pPr indent="-355600" lvl="0" marL="457200" rtl="0" algn="l">
              <a:spcBef>
                <a:spcPts val="0"/>
              </a:spcBef>
              <a:spcAft>
                <a:spcPts val="0"/>
              </a:spcAft>
              <a:buSzPts val="2000"/>
              <a:buChar char="●"/>
            </a:pPr>
            <a:r>
              <a:rPr lang="en" sz="1200">
                <a:solidFill>
                  <a:srgbClr val="695D46"/>
                </a:solidFill>
                <a:latin typeface="Arial"/>
                <a:ea typeface="Arial"/>
                <a:cs typeface="Arial"/>
                <a:sym typeface="Arial"/>
              </a:rPr>
              <a:t>The new hypervisor will likely fit well with AWS hardware such as the custom Intel Skylake Xeons and will provide optimized security features and performance, but the final consumers will likely not notice any big difference besides a decent decrease in pricing</a:t>
            </a:r>
            <a:endParaRPr sz="1200">
              <a:solidFill>
                <a:srgbClr val="695D46"/>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Subjective Discussion - Positives</a:t>
            </a:r>
            <a:endParaRPr/>
          </a:p>
        </p:txBody>
      </p:sp>
      <p:sp>
        <p:nvSpPr>
          <p:cNvPr id="231" name="Google Shape;231;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1700">
                <a:solidFill>
                  <a:srgbClr val="695D46"/>
                </a:solidFill>
                <a:latin typeface="Arial"/>
                <a:ea typeface="Arial"/>
                <a:cs typeface="Arial"/>
                <a:sym typeface="Arial"/>
              </a:rPr>
              <a:t>Our team appreciated how Xen is separate from the OS and goes even further by separating out each component, it provides reasonable security, better performance in comparison to its competitors, and lets you run any OS in a virtual environment</a:t>
            </a:r>
            <a:endParaRPr sz="1700">
              <a:solidFill>
                <a:srgbClr val="695D46"/>
              </a:solidFill>
              <a:latin typeface="Arial"/>
              <a:ea typeface="Arial"/>
              <a:cs typeface="Arial"/>
              <a:sym typeface="Arial"/>
            </a:endParaRPr>
          </a:p>
          <a:p>
            <a:pPr indent="-387350" lvl="0" marL="457200" rtl="0" algn="l">
              <a:spcBef>
                <a:spcPts val="0"/>
              </a:spcBef>
              <a:spcAft>
                <a:spcPts val="0"/>
              </a:spcAft>
              <a:buSzPts val="2500"/>
              <a:buChar char="●"/>
            </a:pPr>
            <a:r>
              <a:rPr lang="en" sz="1700">
                <a:solidFill>
                  <a:srgbClr val="695D46"/>
                </a:solidFill>
                <a:latin typeface="Arial"/>
                <a:ea typeface="Arial"/>
                <a:cs typeface="Arial"/>
                <a:sym typeface="Arial"/>
              </a:rPr>
              <a:t>Being ahead in the ParaVirtualization space is quite impressive as it is an extremely cool technology that helps a lot of systems boost performa</a:t>
            </a:r>
            <a:r>
              <a:rPr lang="en" sz="1700">
                <a:solidFill>
                  <a:srgbClr val="695D46"/>
                </a:solidFill>
                <a:latin typeface="Arial"/>
                <a:ea typeface="Arial"/>
                <a:cs typeface="Arial"/>
                <a:sym typeface="Arial"/>
              </a:rPr>
              <a:t>nce in many scenarios</a:t>
            </a:r>
            <a:endParaRPr sz="1700">
              <a:solidFill>
                <a:srgbClr val="695D46"/>
              </a:solidFill>
              <a:latin typeface="Arial"/>
              <a:ea typeface="Arial"/>
              <a:cs typeface="Arial"/>
              <a:sym typeface="Arial"/>
            </a:endParaRPr>
          </a:p>
          <a:p>
            <a:pPr indent="-387350" lvl="0" marL="457200" rtl="0" algn="l">
              <a:spcBef>
                <a:spcPts val="0"/>
              </a:spcBef>
              <a:spcAft>
                <a:spcPts val="0"/>
              </a:spcAft>
              <a:buSzPts val="2500"/>
              <a:buChar char="●"/>
            </a:pPr>
            <a:r>
              <a:rPr lang="en" sz="1700">
                <a:solidFill>
                  <a:srgbClr val="695D46"/>
                </a:solidFill>
                <a:latin typeface="Arial"/>
                <a:ea typeface="Arial"/>
                <a:cs typeface="Arial"/>
                <a:sym typeface="Arial"/>
              </a:rPr>
              <a:t>Xen is open source, which has many benefits, as most developers would agree</a:t>
            </a:r>
            <a:endParaRPr sz="1700">
              <a:solidFill>
                <a:srgbClr val="695D46"/>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Subjective Discussion - Negatives</a:t>
            </a:r>
            <a:endParaRPr/>
          </a:p>
        </p:txBody>
      </p:sp>
      <p:sp>
        <p:nvSpPr>
          <p:cNvPr id="237" name="Google Shape;237;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1700">
                <a:solidFill>
                  <a:srgbClr val="695D46"/>
                </a:solidFill>
                <a:latin typeface="Arial"/>
                <a:ea typeface="Arial"/>
                <a:cs typeface="Arial"/>
                <a:sym typeface="Arial"/>
              </a:rPr>
              <a:t>Xen’s monolithic architecture is quite worrisome as it is vulnerable to security hacks, given the size of its Trusted Computing Base (TCB)</a:t>
            </a:r>
            <a:endParaRPr sz="1700">
              <a:solidFill>
                <a:srgbClr val="695D46"/>
              </a:solidFill>
              <a:latin typeface="Arial"/>
              <a:ea typeface="Arial"/>
              <a:cs typeface="Arial"/>
              <a:sym typeface="Arial"/>
            </a:endParaRPr>
          </a:p>
          <a:p>
            <a:pPr indent="-387350" lvl="0" marL="457200" rtl="0" algn="l">
              <a:spcBef>
                <a:spcPts val="0"/>
              </a:spcBef>
              <a:spcAft>
                <a:spcPts val="0"/>
              </a:spcAft>
              <a:buSzPts val="2500"/>
              <a:buChar char="●"/>
            </a:pPr>
            <a:r>
              <a:rPr lang="en" sz="1700">
                <a:solidFill>
                  <a:srgbClr val="695D46"/>
                </a:solidFill>
                <a:latin typeface="Arial"/>
                <a:ea typeface="Arial"/>
                <a:cs typeface="Arial"/>
                <a:sym typeface="Arial"/>
              </a:rPr>
              <a:t>Xen is not always suited to modern hypervisor tasks. With faster hardware, developers are beginning to take advantage of incredibly performant memory and clock speeds. Unless the end goal is to run many different VMs, admins can shoot themselves in the foot using Xen</a:t>
            </a:r>
            <a:endParaRPr sz="1700">
              <a:solidFill>
                <a:srgbClr val="695D46"/>
              </a:solidFill>
              <a:latin typeface="Arial"/>
              <a:ea typeface="Arial"/>
              <a:cs typeface="Arial"/>
              <a:sym typeface="Arial"/>
            </a:endParaRPr>
          </a:p>
          <a:p>
            <a:pPr indent="-387350" lvl="0" marL="457200" rtl="0" algn="l">
              <a:spcBef>
                <a:spcPts val="0"/>
              </a:spcBef>
              <a:spcAft>
                <a:spcPts val="0"/>
              </a:spcAft>
              <a:buSzPts val="2500"/>
              <a:buChar char="●"/>
            </a:pPr>
            <a:r>
              <a:rPr lang="en" sz="1700">
                <a:solidFill>
                  <a:srgbClr val="695D46"/>
                </a:solidFill>
                <a:latin typeface="Arial"/>
                <a:ea typeface="Arial"/>
                <a:cs typeface="Arial"/>
                <a:sym typeface="Arial"/>
              </a:rPr>
              <a:t>Like all solutions to a problem, it is important to recognize that Xen has a time and a place </a:t>
            </a:r>
            <a:endParaRPr sz="1700">
              <a:solidFill>
                <a:srgbClr val="695D4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3" name="Google Shape;243;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100">
                <a:solidFill>
                  <a:srgbClr val="695D46"/>
                </a:solidFill>
                <a:latin typeface="Arial"/>
                <a:ea typeface="Arial"/>
                <a:cs typeface="Arial"/>
                <a:sym typeface="Arial"/>
              </a:rPr>
              <a:t>1. [KVM vs Xen vs VMWare]</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u="sng">
                <a:solidFill>
                  <a:schemeClr val="hlink"/>
                </a:solidFill>
                <a:latin typeface="Arial"/>
                <a:ea typeface="Arial"/>
                <a:cs typeface="Arial"/>
                <a:sym typeface="Arial"/>
                <a:hlinkClick r:id="rId3"/>
              </a:rPr>
              <a:t>https://www.serverwatch.com/server-news/hypervisor-face-off-kvm-vs-xen-vs-vmware/</a:t>
            </a:r>
            <a:endParaRPr sz="6100">
              <a:solidFill>
                <a:srgbClr val="695D46"/>
              </a:solidFill>
              <a:latin typeface="Arial"/>
              <a:ea typeface="Arial"/>
              <a:cs typeface="Arial"/>
              <a:sym typeface="Arial"/>
            </a:endParaRPr>
          </a:p>
          <a:p>
            <a:pPr indent="0" lvl="0" marL="0" rtl="0" algn="l">
              <a:spcBef>
                <a:spcPts val="0"/>
              </a:spcBef>
              <a:spcAft>
                <a:spcPts val="0"/>
              </a:spcAft>
              <a:buNone/>
            </a:pPr>
            <a:r>
              <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a:solidFill>
                  <a:srgbClr val="695D46"/>
                </a:solidFill>
                <a:latin typeface="Arial"/>
                <a:ea typeface="Arial"/>
                <a:cs typeface="Arial"/>
                <a:sym typeface="Arial"/>
              </a:rPr>
              <a:t>2. [KVM vs Xen]</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u="sng">
                <a:solidFill>
                  <a:schemeClr val="hlink"/>
                </a:solidFill>
                <a:latin typeface="Arial"/>
                <a:ea typeface="Arial"/>
                <a:cs typeface="Arial"/>
                <a:sym typeface="Arial"/>
                <a:hlinkClick r:id="rId4"/>
              </a:rPr>
              <a:t>https://www.linux.com/news/kvm-or-xen-choosing-virtualization-platform/</a:t>
            </a:r>
            <a:endParaRPr sz="6100">
              <a:solidFill>
                <a:srgbClr val="695D46"/>
              </a:solidFill>
              <a:latin typeface="Arial"/>
              <a:ea typeface="Arial"/>
              <a:cs typeface="Arial"/>
              <a:sym typeface="Arial"/>
            </a:endParaRPr>
          </a:p>
          <a:p>
            <a:pPr indent="0" lvl="0" marL="0" rtl="0" algn="l">
              <a:spcBef>
                <a:spcPts val="0"/>
              </a:spcBef>
              <a:spcAft>
                <a:spcPts val="0"/>
              </a:spcAft>
              <a:buNone/>
            </a:pPr>
            <a:r>
              <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a:solidFill>
                  <a:srgbClr val="695D46"/>
                </a:solidFill>
                <a:latin typeface="Arial"/>
                <a:ea typeface="Arial"/>
                <a:cs typeface="Arial"/>
                <a:sym typeface="Arial"/>
              </a:rPr>
              <a:t>3. [Baremetal vs Xen vs KVM]</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u="sng">
                <a:solidFill>
                  <a:schemeClr val="hlink"/>
                </a:solidFill>
                <a:latin typeface="Arial"/>
                <a:ea typeface="Arial"/>
                <a:cs typeface="Arial"/>
                <a:sym typeface="Arial"/>
                <a:hlinkClick r:id="rId5"/>
              </a:rPr>
              <a:t>https://xenproject.org/2011/11/29/baremetal-vs-xen-vs-kvm-redux/</a:t>
            </a:r>
            <a:endParaRPr sz="6100">
              <a:solidFill>
                <a:srgbClr val="695D46"/>
              </a:solidFill>
              <a:latin typeface="Arial"/>
              <a:ea typeface="Arial"/>
              <a:cs typeface="Arial"/>
              <a:sym typeface="Arial"/>
            </a:endParaRPr>
          </a:p>
          <a:p>
            <a:pPr indent="0" lvl="0" marL="0" rtl="0" algn="l">
              <a:spcBef>
                <a:spcPts val="0"/>
              </a:spcBef>
              <a:spcAft>
                <a:spcPts val="0"/>
              </a:spcAft>
              <a:buNone/>
            </a:pPr>
            <a:r>
              <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a:solidFill>
                  <a:srgbClr val="695D46"/>
                </a:solidFill>
                <a:latin typeface="Arial"/>
                <a:ea typeface="Arial"/>
                <a:cs typeface="Arial"/>
                <a:sym typeface="Arial"/>
              </a:rPr>
              <a:t>4. [How Does Xen Work]</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u="sng">
                <a:solidFill>
                  <a:schemeClr val="hlink"/>
                </a:solidFill>
                <a:latin typeface="Arial"/>
                <a:ea typeface="Arial"/>
                <a:cs typeface="Arial"/>
                <a:sym typeface="Arial"/>
                <a:hlinkClick r:id="rId6"/>
              </a:rPr>
              <a:t>http://www-archive.xenproject.org/files/Marketing/HowDoesXenWork.pdf</a:t>
            </a:r>
            <a:endParaRPr sz="6100">
              <a:solidFill>
                <a:srgbClr val="695D46"/>
              </a:solidFill>
              <a:latin typeface="Arial"/>
              <a:ea typeface="Arial"/>
              <a:cs typeface="Arial"/>
              <a:sym typeface="Arial"/>
            </a:endParaRPr>
          </a:p>
          <a:p>
            <a:pPr indent="0" lvl="0" marL="0" rtl="0" algn="l">
              <a:spcBef>
                <a:spcPts val="0"/>
              </a:spcBef>
              <a:spcAft>
                <a:spcPts val="0"/>
              </a:spcAft>
              <a:buNone/>
            </a:pPr>
            <a:r>
              <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a:solidFill>
                  <a:srgbClr val="695D46"/>
                </a:solidFill>
                <a:latin typeface="Arial"/>
                <a:ea typeface="Arial"/>
                <a:cs typeface="Arial"/>
                <a:sym typeface="Arial"/>
              </a:rPr>
              <a:t>5. [Event Channel Internals]</a:t>
            </a:r>
            <a:endParaRPr sz="6100">
              <a:solidFill>
                <a:srgbClr val="695D46"/>
              </a:solidFill>
              <a:latin typeface="Arial"/>
              <a:ea typeface="Arial"/>
              <a:cs typeface="Arial"/>
              <a:sym typeface="Arial"/>
            </a:endParaRPr>
          </a:p>
          <a:p>
            <a:pPr indent="0" lvl="0" marL="0" rtl="0" algn="l">
              <a:spcBef>
                <a:spcPts val="0"/>
              </a:spcBef>
              <a:spcAft>
                <a:spcPts val="0"/>
              </a:spcAft>
              <a:buNone/>
            </a:pPr>
            <a:r>
              <a:rPr lang="en" sz="6100" u="sng">
                <a:solidFill>
                  <a:schemeClr val="hlink"/>
                </a:solidFill>
                <a:latin typeface="Arial"/>
                <a:ea typeface="Arial"/>
                <a:cs typeface="Arial"/>
                <a:sym typeface="Arial"/>
                <a:hlinkClick r:id="rId7"/>
              </a:rPr>
              <a:t>https://wiki.xenproject.org/wiki/Event_Channel_Internals</a:t>
            </a:r>
            <a:endParaRPr sz="6100">
              <a:solidFill>
                <a:srgbClr val="695D46"/>
              </a:solidFill>
              <a:latin typeface="Arial"/>
              <a:ea typeface="Arial"/>
              <a:cs typeface="Arial"/>
              <a:sym typeface="Arial"/>
            </a:endParaRPr>
          </a:p>
          <a:p>
            <a:pPr indent="0" lvl="0" marL="0" rtl="0" algn="l">
              <a:spcBef>
                <a:spcPts val="0"/>
              </a:spcBef>
              <a:spcAft>
                <a:spcPts val="0"/>
              </a:spcAft>
              <a:buNone/>
            </a:pPr>
            <a:r>
              <a:t/>
            </a:r>
            <a:endParaRPr sz="4900">
              <a:solidFill>
                <a:srgbClr val="695D46"/>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Xen Hypervisor</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Virtual Machine (VM) Hypervisor that provides full hardware vir</a:t>
            </a:r>
            <a:r>
              <a:rPr lang="en"/>
              <a:t>tualization allowing VMs to boot with ParaVirtualization (PV) at the same time</a:t>
            </a:r>
            <a:endParaRPr/>
          </a:p>
          <a:p>
            <a:pPr indent="-342900" lvl="0" marL="457200" rtl="0" algn="l">
              <a:spcBef>
                <a:spcPts val="0"/>
              </a:spcBef>
              <a:spcAft>
                <a:spcPts val="0"/>
              </a:spcAft>
              <a:buSzPts val="1800"/>
              <a:buChar char="●"/>
            </a:pPr>
            <a:r>
              <a:rPr lang="en"/>
              <a:t>As a type-1 or bare-metal hypervisor, Xen operates below the host OS </a:t>
            </a:r>
            <a:r>
              <a:rPr lang="en"/>
              <a:t>itself</a:t>
            </a:r>
            <a:r>
              <a:rPr lang="en"/>
              <a:t>, right on top of the machine hardware</a:t>
            </a:r>
            <a:endParaRPr/>
          </a:p>
          <a:p>
            <a:pPr indent="0" lvl="0" marL="0" rtl="0" algn="l">
              <a:spcBef>
                <a:spcPts val="1200"/>
              </a:spcBef>
              <a:spcAft>
                <a:spcPts val="1200"/>
              </a:spcAft>
              <a:buNone/>
            </a:pPr>
            <a:r>
              <a:t/>
            </a:r>
            <a:endParaRPr/>
          </a:p>
        </p:txBody>
      </p:sp>
      <p:pic>
        <p:nvPicPr>
          <p:cNvPr id="74" name="Google Shape;74;p14"/>
          <p:cNvPicPr preferRelativeResize="0"/>
          <p:nvPr/>
        </p:nvPicPr>
        <p:blipFill>
          <a:blip r:embed="rId3">
            <a:alphaModFix/>
          </a:blip>
          <a:stretch>
            <a:fillRect/>
          </a:stretch>
        </p:blipFill>
        <p:spPr>
          <a:xfrm>
            <a:off x="2541740" y="2571750"/>
            <a:ext cx="4060511" cy="2321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9" name="Google Shape;249;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25">
                <a:solidFill>
                  <a:srgbClr val="695D46"/>
                </a:solidFill>
                <a:latin typeface="Arial"/>
                <a:ea typeface="Arial"/>
                <a:cs typeface="Arial"/>
                <a:sym typeface="Arial"/>
              </a:rPr>
              <a:t>6. [Xen and the Art of Virtualization]</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u="sng">
                <a:solidFill>
                  <a:schemeClr val="hlink"/>
                </a:solidFill>
                <a:latin typeface="Arial"/>
                <a:ea typeface="Arial"/>
                <a:cs typeface="Arial"/>
                <a:sym typeface="Arial"/>
                <a:hlinkClick r:id="rId3"/>
              </a:rPr>
              <a:t>https://www.cl.cam.ac.uk/research/srg/netos/papers/2003-xensosp.pdf</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a:solidFill>
                  <a:srgbClr val="695D46"/>
                </a:solidFill>
                <a:latin typeface="Arial"/>
                <a:ea typeface="Arial"/>
                <a:cs typeface="Arial"/>
                <a:sym typeface="Arial"/>
              </a:rPr>
              <a:t>7. [Virtualization in Xen 3.0]</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u="sng">
                <a:solidFill>
                  <a:schemeClr val="hlink"/>
                </a:solidFill>
                <a:latin typeface="Arial"/>
                <a:ea typeface="Arial"/>
                <a:cs typeface="Arial"/>
                <a:sym typeface="Arial"/>
                <a:hlinkClick r:id="rId4"/>
              </a:rPr>
              <a:t>https://www.linuxjournal.com/article/8909</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a:solidFill>
                  <a:srgbClr val="695D46"/>
                </a:solidFill>
                <a:latin typeface="Arial"/>
                <a:ea typeface="Arial"/>
                <a:cs typeface="Arial"/>
                <a:sym typeface="Arial"/>
              </a:rPr>
              <a:t>8. [Unikernels: Library Operating Systems for the Cloud]</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u="sng">
                <a:solidFill>
                  <a:schemeClr val="hlink"/>
                </a:solidFill>
                <a:latin typeface="Arial"/>
                <a:ea typeface="Arial"/>
                <a:cs typeface="Arial"/>
                <a:sym typeface="Arial"/>
                <a:hlinkClick r:id="rId5"/>
              </a:rPr>
              <a:t>https://dl.acm.org/doi/10.1145/2490301.2451167</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a:solidFill>
                  <a:srgbClr val="695D46"/>
                </a:solidFill>
                <a:latin typeface="Arial"/>
                <a:ea typeface="Arial"/>
                <a:cs typeface="Arial"/>
                <a:sym typeface="Arial"/>
              </a:rPr>
              <a:t>9. [Advanced Systems Security:Virtual Machine System]</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u="sng">
                <a:solidFill>
                  <a:schemeClr val="hlink"/>
                </a:solidFill>
                <a:latin typeface="Arial"/>
                <a:ea typeface="Arial"/>
                <a:cs typeface="Arial"/>
                <a:sym typeface="Arial"/>
                <a:hlinkClick r:id="rId6"/>
              </a:rPr>
              <a:t>http://www.cse.psu.edu/~trj1/cse544-f15/slides/cse544-vmm.pdf</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rPr lang="en" sz="1425">
                <a:solidFill>
                  <a:srgbClr val="695D46"/>
                </a:solidFill>
                <a:latin typeface="Arial"/>
                <a:ea typeface="Arial"/>
                <a:cs typeface="Arial"/>
                <a:sym typeface="Arial"/>
              </a:rPr>
              <a:t>10. [Xen Security Modules:XSM-FLASK]</a:t>
            </a:r>
            <a:br>
              <a:rPr lang="en" sz="1425">
                <a:solidFill>
                  <a:srgbClr val="695D46"/>
                </a:solidFill>
                <a:latin typeface="Arial"/>
                <a:ea typeface="Arial"/>
                <a:cs typeface="Arial"/>
                <a:sym typeface="Arial"/>
              </a:rPr>
            </a:br>
            <a:r>
              <a:rPr lang="en" sz="1425" u="sng">
                <a:solidFill>
                  <a:schemeClr val="hlink"/>
                </a:solidFill>
                <a:latin typeface="Arial"/>
                <a:ea typeface="Arial"/>
                <a:cs typeface="Arial"/>
                <a:sym typeface="Arial"/>
                <a:hlinkClick r:id="rId7"/>
              </a:rPr>
              <a:t>https://wiki.xenproject.org/wiki/Xen_Security_Modules_:_XSM-FLASK</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4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725">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425">
              <a:solidFill>
                <a:srgbClr val="695D46"/>
              </a:solidFill>
              <a:latin typeface="Arial"/>
              <a:ea typeface="Arial"/>
              <a:cs typeface="Arial"/>
              <a:sym typeface="Arial"/>
            </a:endParaRPr>
          </a:p>
          <a:p>
            <a:pPr indent="0" lvl="0" marL="0" rtl="0" algn="l">
              <a:lnSpc>
                <a:spcPct val="95000"/>
              </a:lnSpc>
              <a:spcBef>
                <a:spcPts val="0"/>
              </a:spcBef>
              <a:spcAft>
                <a:spcPts val="1200"/>
              </a:spcAft>
              <a:buSzPts val="275"/>
              <a:buNone/>
            </a:pPr>
            <a:r>
              <a:t/>
            </a:r>
            <a:endParaRPr sz="6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5" name="Google Shape;255;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95D46"/>
                </a:solidFill>
                <a:latin typeface="Arial"/>
                <a:ea typeface="Arial"/>
                <a:cs typeface="Arial"/>
                <a:sym typeface="Arial"/>
              </a:rPr>
              <a:t>11. [Stub Domain A Step Towards Dom0 Disaggregation]</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u="sng">
                <a:solidFill>
                  <a:schemeClr val="hlink"/>
                </a:solidFill>
                <a:latin typeface="Arial"/>
                <a:ea typeface="Arial"/>
                <a:cs typeface="Arial"/>
                <a:sym typeface="Arial"/>
                <a:hlinkClick r:id="rId3"/>
              </a:rPr>
              <a:t>http://www-archive.xenproject.org/files/xensummitboston08/SamThibault_XenSummit.pdf</a:t>
            </a:r>
            <a:endParaRPr sz="1200">
              <a:solidFill>
                <a:srgbClr val="695D46"/>
              </a:solidFill>
              <a:latin typeface="Arial"/>
              <a:ea typeface="Arial"/>
              <a:cs typeface="Arial"/>
              <a:sym typeface="Arial"/>
            </a:endParaRPr>
          </a:p>
          <a:p>
            <a:pPr indent="0" lvl="0" marL="0" rtl="0" algn="l">
              <a:spcBef>
                <a:spcPts val="0"/>
              </a:spcBef>
              <a:spcAft>
                <a:spcPts val="0"/>
              </a:spcAft>
              <a:buNone/>
            </a:pPr>
            <a:r>
              <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a:solidFill>
                  <a:srgbClr val="695D46"/>
                </a:solidFill>
                <a:latin typeface="Arial"/>
                <a:ea typeface="Arial"/>
                <a:cs typeface="Arial"/>
                <a:sym typeface="Arial"/>
              </a:rPr>
              <a:t>12. [Xen Project 4.4: Features and Futures]</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u="sng">
                <a:solidFill>
                  <a:schemeClr val="hlink"/>
                </a:solidFill>
                <a:latin typeface="Arial"/>
                <a:ea typeface="Arial"/>
                <a:cs typeface="Arial"/>
                <a:sym typeface="Arial"/>
                <a:hlinkClick r:id="rId4"/>
              </a:rPr>
              <a:t>https://events.static.linuxfound.org/sites/events/files/slides/Xen%20Project%204-4%20Features%20and%20Futures_Rev6_0.pdf</a:t>
            </a:r>
            <a:endParaRPr sz="1200">
              <a:solidFill>
                <a:srgbClr val="695D46"/>
              </a:solidFill>
              <a:latin typeface="Arial"/>
              <a:ea typeface="Arial"/>
              <a:cs typeface="Arial"/>
              <a:sym typeface="Arial"/>
            </a:endParaRPr>
          </a:p>
          <a:p>
            <a:pPr indent="0" lvl="0" marL="0" rtl="0" algn="l">
              <a:spcBef>
                <a:spcPts val="0"/>
              </a:spcBef>
              <a:spcAft>
                <a:spcPts val="0"/>
              </a:spcAft>
              <a:buNone/>
            </a:pPr>
            <a:r>
              <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a:solidFill>
                  <a:srgbClr val="695D46"/>
                </a:solidFill>
                <a:latin typeface="Arial"/>
                <a:ea typeface="Arial"/>
                <a:cs typeface="Arial"/>
                <a:sym typeface="Arial"/>
              </a:rPr>
              <a:t>13. [Breaking Up is Hard to Do: Security and Functionality in a Commodity Hypervisor]</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u="sng">
                <a:solidFill>
                  <a:schemeClr val="hlink"/>
                </a:solidFill>
                <a:latin typeface="Arial"/>
                <a:ea typeface="Arial"/>
                <a:cs typeface="Arial"/>
                <a:sym typeface="Arial"/>
                <a:hlinkClick r:id="rId5"/>
              </a:rPr>
              <a:t>https://www.cs.ubc.ca/~andy/papers/xoar-sosp-final.pdf</a:t>
            </a:r>
            <a:endParaRPr sz="1200">
              <a:solidFill>
                <a:srgbClr val="695D46"/>
              </a:solidFill>
              <a:latin typeface="Arial"/>
              <a:ea typeface="Arial"/>
              <a:cs typeface="Arial"/>
              <a:sym typeface="Arial"/>
            </a:endParaRPr>
          </a:p>
          <a:p>
            <a:pPr indent="0" lvl="0" marL="0" rtl="0" algn="l">
              <a:spcBef>
                <a:spcPts val="0"/>
              </a:spcBef>
              <a:spcAft>
                <a:spcPts val="0"/>
              </a:spcAft>
              <a:buNone/>
            </a:pPr>
            <a:r>
              <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a:solidFill>
                  <a:srgbClr val="695D46"/>
                </a:solidFill>
                <a:latin typeface="Arial"/>
                <a:ea typeface="Arial"/>
                <a:cs typeface="Arial"/>
                <a:sym typeface="Arial"/>
              </a:rPr>
              <a:t>14. [Verifying the Safety of Xen Security Modules]</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u="sng">
                <a:solidFill>
                  <a:schemeClr val="hlink"/>
                </a:solidFill>
                <a:latin typeface="Arial"/>
                <a:ea typeface="Arial"/>
                <a:cs typeface="Arial"/>
                <a:sym typeface="Arial"/>
                <a:hlinkClick r:id="rId6"/>
              </a:rPr>
              <a:t>https://ieeexplore.ieee.org/document/6004499</a:t>
            </a:r>
            <a:endParaRPr sz="1200">
              <a:solidFill>
                <a:srgbClr val="695D46"/>
              </a:solidFill>
              <a:latin typeface="Arial"/>
              <a:ea typeface="Arial"/>
              <a:cs typeface="Arial"/>
              <a:sym typeface="Arial"/>
            </a:endParaRPr>
          </a:p>
          <a:p>
            <a:pPr indent="0" lvl="0" marL="0" rtl="0" algn="l">
              <a:spcBef>
                <a:spcPts val="0"/>
              </a:spcBef>
              <a:spcAft>
                <a:spcPts val="0"/>
              </a:spcAft>
              <a:buNone/>
            </a:pPr>
            <a:r>
              <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a:solidFill>
                  <a:srgbClr val="695D46"/>
                </a:solidFill>
                <a:latin typeface="Arial"/>
                <a:ea typeface="Arial"/>
                <a:cs typeface="Arial"/>
                <a:sym typeface="Arial"/>
              </a:rPr>
              <a:t>15. [Deconstructing Xen]</a:t>
            </a:r>
            <a:endParaRPr sz="1200">
              <a:solidFill>
                <a:srgbClr val="695D46"/>
              </a:solidFill>
              <a:latin typeface="Arial"/>
              <a:ea typeface="Arial"/>
              <a:cs typeface="Arial"/>
              <a:sym typeface="Arial"/>
            </a:endParaRPr>
          </a:p>
          <a:p>
            <a:pPr indent="0" lvl="0" marL="0" rtl="0" algn="l">
              <a:spcBef>
                <a:spcPts val="0"/>
              </a:spcBef>
              <a:spcAft>
                <a:spcPts val="0"/>
              </a:spcAft>
              <a:buNone/>
            </a:pPr>
            <a:r>
              <a:rPr lang="en" sz="1200" u="sng">
                <a:solidFill>
                  <a:schemeClr val="hlink"/>
                </a:solidFill>
                <a:latin typeface="Arial"/>
                <a:ea typeface="Arial"/>
                <a:cs typeface="Arial"/>
                <a:sym typeface="Arial"/>
                <a:hlinkClick r:id="rId7"/>
              </a:rPr>
              <a:t>https://www.trustkernel.com/uploads/pubs/nx.pdf</a:t>
            </a:r>
            <a:endParaRPr sz="1200">
              <a:solidFill>
                <a:srgbClr val="695D46"/>
              </a:solidFill>
              <a:latin typeface="Arial"/>
              <a:ea typeface="Arial"/>
              <a:cs typeface="Arial"/>
              <a:sym typeface="Arial"/>
            </a:endParaRPr>
          </a:p>
          <a:p>
            <a:pPr indent="0" lvl="0" marL="0" rtl="0" algn="l">
              <a:spcBef>
                <a:spcPts val="0"/>
              </a:spcBef>
              <a:spcAft>
                <a:spcPts val="0"/>
              </a:spcAft>
              <a:buNone/>
            </a:pPr>
            <a:r>
              <a:t/>
            </a:r>
            <a:endParaRPr sz="1200">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200">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200">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200">
              <a:solidFill>
                <a:srgbClr val="695D46"/>
              </a:solidFill>
              <a:latin typeface="Arial"/>
              <a:ea typeface="Arial"/>
              <a:cs typeface="Arial"/>
              <a:sym typeface="Arial"/>
            </a:endParaRPr>
          </a:p>
          <a:p>
            <a:pPr indent="0" lvl="0" marL="0" rtl="0" algn="l">
              <a:lnSpc>
                <a:spcPct val="95000"/>
              </a:lnSpc>
              <a:spcBef>
                <a:spcPts val="0"/>
              </a:spcBef>
              <a:spcAft>
                <a:spcPts val="1200"/>
              </a:spcAft>
              <a:buSzPts val="275"/>
              <a:buNone/>
            </a:pPr>
            <a:r>
              <a:t/>
            </a:r>
            <a:endParaRPr sz="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61" name="Google Shape;261;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695D46"/>
                </a:solidFill>
                <a:latin typeface="Arial"/>
                <a:ea typeface="Arial"/>
                <a:cs typeface="Arial"/>
                <a:sym typeface="Arial"/>
              </a:rPr>
              <a:t>16. [Virtual Cluster Management with Xen]</a:t>
            </a:r>
            <a:endParaRPr sz="1500">
              <a:solidFill>
                <a:srgbClr val="695D46"/>
              </a:solidFill>
              <a:latin typeface="Arial"/>
              <a:ea typeface="Arial"/>
              <a:cs typeface="Arial"/>
              <a:sym typeface="Arial"/>
            </a:endParaRPr>
          </a:p>
          <a:p>
            <a:pPr indent="0" lvl="0" marL="0" rtl="0" algn="l">
              <a:spcBef>
                <a:spcPts val="0"/>
              </a:spcBef>
              <a:spcAft>
                <a:spcPts val="0"/>
              </a:spcAft>
              <a:buNone/>
            </a:pPr>
            <a:r>
              <a:rPr lang="en" sz="1500" u="sng">
                <a:solidFill>
                  <a:schemeClr val="hlink"/>
                </a:solidFill>
                <a:latin typeface="Arial"/>
                <a:ea typeface="Arial"/>
                <a:cs typeface="Arial"/>
                <a:sym typeface="Arial"/>
                <a:hlinkClick r:id="rId3"/>
              </a:rPr>
              <a:t>https://link.springer.com/content/pdf/10.1007/978-3-540-78474-6_23.pdf</a:t>
            </a:r>
            <a:endParaRPr sz="1500">
              <a:solidFill>
                <a:srgbClr val="695D46"/>
              </a:solidFill>
              <a:latin typeface="Arial"/>
              <a:ea typeface="Arial"/>
              <a:cs typeface="Arial"/>
              <a:sym typeface="Arial"/>
            </a:endParaRPr>
          </a:p>
          <a:p>
            <a:pPr indent="0" lvl="0" marL="0" rtl="0" algn="l">
              <a:spcBef>
                <a:spcPts val="0"/>
              </a:spcBef>
              <a:spcAft>
                <a:spcPts val="0"/>
              </a:spcAft>
              <a:buNone/>
            </a:pPr>
            <a:r>
              <a:t/>
            </a:r>
            <a:endParaRPr sz="1500">
              <a:solidFill>
                <a:srgbClr val="695D46"/>
              </a:solidFill>
              <a:latin typeface="Arial"/>
              <a:ea typeface="Arial"/>
              <a:cs typeface="Arial"/>
              <a:sym typeface="Arial"/>
            </a:endParaRPr>
          </a:p>
          <a:p>
            <a:pPr indent="0" lvl="0" marL="0" rtl="0" algn="l">
              <a:spcBef>
                <a:spcPts val="0"/>
              </a:spcBef>
              <a:spcAft>
                <a:spcPts val="0"/>
              </a:spcAft>
              <a:buNone/>
            </a:pPr>
            <a:r>
              <a:rPr lang="en" sz="1500">
                <a:solidFill>
                  <a:srgbClr val="695D46"/>
                </a:solidFill>
                <a:latin typeface="Arial"/>
                <a:ea typeface="Arial"/>
                <a:cs typeface="Arial"/>
                <a:sym typeface="Arial"/>
              </a:rPr>
              <a:t>17. [Inter-domain socket communications supporting high performance and full binary compatibility on Xen]</a:t>
            </a:r>
            <a:endParaRPr sz="1500">
              <a:solidFill>
                <a:srgbClr val="695D46"/>
              </a:solidFill>
              <a:latin typeface="Arial"/>
              <a:ea typeface="Arial"/>
              <a:cs typeface="Arial"/>
              <a:sym typeface="Arial"/>
            </a:endParaRPr>
          </a:p>
          <a:p>
            <a:pPr indent="0" lvl="0" marL="0" rtl="0" algn="l">
              <a:spcBef>
                <a:spcPts val="0"/>
              </a:spcBef>
              <a:spcAft>
                <a:spcPts val="0"/>
              </a:spcAft>
              <a:buNone/>
            </a:pPr>
            <a:r>
              <a:rPr lang="en" sz="1500" u="sng">
                <a:solidFill>
                  <a:schemeClr val="hlink"/>
                </a:solidFill>
                <a:latin typeface="Arial"/>
                <a:ea typeface="Arial"/>
                <a:cs typeface="Arial"/>
                <a:sym typeface="Arial"/>
                <a:hlinkClick r:id="rId4"/>
              </a:rPr>
              <a:t>https://dl.acm.org/doi/pdf/10.1145/1346256.1346259?casa_token=EEidqpPOJ3QAAAAA:S4NWWNXZ8Lee6ZSrqWU6TPF9PFOJXHpI6Bgt3YoACALvtG_zo0on5A-XPGKEUJKNd1G99LUmPRPe2Q</a:t>
            </a:r>
            <a:endParaRPr sz="1500">
              <a:solidFill>
                <a:srgbClr val="695D46"/>
              </a:solidFill>
              <a:latin typeface="Arial"/>
              <a:ea typeface="Arial"/>
              <a:cs typeface="Arial"/>
              <a:sym typeface="Arial"/>
            </a:endParaRPr>
          </a:p>
          <a:p>
            <a:pPr indent="0" lvl="0" marL="0" rtl="0" algn="l">
              <a:spcBef>
                <a:spcPts val="0"/>
              </a:spcBef>
              <a:spcAft>
                <a:spcPts val="0"/>
              </a:spcAft>
              <a:buNone/>
            </a:pPr>
            <a:r>
              <a:t/>
            </a:r>
            <a:endParaRPr sz="1500">
              <a:solidFill>
                <a:srgbClr val="695D46"/>
              </a:solidFill>
              <a:latin typeface="Arial"/>
              <a:ea typeface="Arial"/>
              <a:cs typeface="Arial"/>
              <a:sym typeface="Arial"/>
            </a:endParaRPr>
          </a:p>
          <a:p>
            <a:pPr indent="0" lvl="0" marL="0" rtl="0" algn="l">
              <a:spcBef>
                <a:spcPts val="0"/>
              </a:spcBef>
              <a:spcAft>
                <a:spcPts val="0"/>
              </a:spcAft>
              <a:buNone/>
            </a:pPr>
            <a:r>
              <a:rPr lang="en" sz="1500">
                <a:solidFill>
                  <a:srgbClr val="695D46"/>
                </a:solidFill>
                <a:latin typeface="Arial"/>
                <a:ea typeface="Arial"/>
                <a:cs typeface="Arial"/>
                <a:sym typeface="Arial"/>
              </a:rPr>
              <a:t>18. [Selective Hardware/Software Memory Virtualization]</a:t>
            </a:r>
            <a:endParaRPr sz="1500">
              <a:solidFill>
                <a:srgbClr val="695D46"/>
              </a:solidFill>
              <a:latin typeface="Arial"/>
              <a:ea typeface="Arial"/>
              <a:cs typeface="Arial"/>
              <a:sym typeface="Arial"/>
            </a:endParaRPr>
          </a:p>
          <a:p>
            <a:pPr indent="0" lvl="0" marL="0" rtl="0" algn="l">
              <a:spcBef>
                <a:spcPts val="0"/>
              </a:spcBef>
              <a:spcAft>
                <a:spcPts val="0"/>
              </a:spcAft>
              <a:buNone/>
            </a:pPr>
            <a:r>
              <a:rPr lang="en" sz="1500">
                <a:solidFill>
                  <a:srgbClr val="695D46"/>
                </a:solidFill>
                <a:latin typeface="Arial"/>
                <a:ea typeface="Arial"/>
                <a:cs typeface="Arial"/>
                <a:sym typeface="Arial"/>
              </a:rPr>
              <a:t>research/Wang2011.pdf</a:t>
            </a:r>
            <a:endParaRPr sz="1500">
              <a:solidFill>
                <a:srgbClr val="695D46"/>
              </a:solidFill>
              <a:latin typeface="Arial"/>
              <a:ea typeface="Arial"/>
              <a:cs typeface="Arial"/>
              <a:sym typeface="Arial"/>
            </a:endParaRPr>
          </a:p>
          <a:p>
            <a:pPr indent="0" lvl="0" marL="0" rtl="0" algn="l">
              <a:spcBef>
                <a:spcPts val="0"/>
              </a:spcBef>
              <a:spcAft>
                <a:spcPts val="0"/>
              </a:spcAft>
              <a:buNone/>
            </a:pPr>
            <a:r>
              <a:t/>
            </a:r>
            <a:endParaRPr sz="1700">
              <a:solidFill>
                <a:srgbClr val="695D46"/>
              </a:solidFill>
              <a:latin typeface="Arial"/>
              <a:ea typeface="Arial"/>
              <a:cs typeface="Arial"/>
              <a:sym typeface="Arial"/>
            </a:endParaRPr>
          </a:p>
          <a:p>
            <a:pPr indent="1308100" lvl="0" marL="0" rtl="0" algn="l">
              <a:spcBef>
                <a:spcPts val="0"/>
              </a:spcBef>
              <a:spcAft>
                <a:spcPts val="0"/>
              </a:spcAft>
              <a:buNone/>
            </a:pPr>
            <a:r>
              <a:t/>
            </a:r>
            <a:endParaRPr sz="1700">
              <a:solidFill>
                <a:srgbClr val="695D46"/>
              </a:solidFill>
              <a:latin typeface="Arial"/>
              <a:ea typeface="Arial"/>
              <a:cs typeface="Arial"/>
              <a:sym typeface="Arial"/>
            </a:endParaRPr>
          </a:p>
          <a:p>
            <a:pPr indent="0" lvl="0" marL="0" rtl="0" algn="l">
              <a:spcBef>
                <a:spcPts val="0"/>
              </a:spcBef>
              <a:spcAft>
                <a:spcPts val="0"/>
              </a:spcAft>
              <a:buNone/>
            </a:pPr>
            <a:r>
              <a:t/>
            </a:r>
            <a:endParaRPr sz="100">
              <a:solidFill>
                <a:srgbClr val="695D46"/>
              </a:solidFill>
              <a:latin typeface="Arial"/>
              <a:ea typeface="Arial"/>
              <a:cs typeface="Arial"/>
              <a:sym typeface="Arial"/>
            </a:endParaRPr>
          </a:p>
          <a:p>
            <a:pPr indent="0" lvl="0" marL="0" rtl="0" algn="l">
              <a:spcBef>
                <a:spcPts val="0"/>
              </a:spcBef>
              <a:spcAft>
                <a:spcPts val="0"/>
              </a:spcAft>
              <a:buNone/>
            </a:pPr>
            <a:r>
              <a:t/>
            </a:r>
            <a:endParaRPr sz="100">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00">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00">
              <a:solidFill>
                <a:srgbClr val="695D46"/>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100">
              <a:solidFill>
                <a:srgbClr val="695D46"/>
              </a:solidFill>
              <a:latin typeface="Arial"/>
              <a:ea typeface="Arial"/>
              <a:cs typeface="Arial"/>
              <a:sym typeface="Arial"/>
            </a:endParaRPr>
          </a:p>
          <a:p>
            <a:pPr indent="0" lvl="0" marL="0" rtl="0" algn="l">
              <a:lnSpc>
                <a:spcPct val="95000"/>
              </a:lnSpc>
              <a:spcBef>
                <a:spcPts val="0"/>
              </a:spcBef>
              <a:spcAft>
                <a:spcPts val="1200"/>
              </a:spcAft>
              <a:buSzPts val="275"/>
              <a:buNone/>
            </a:pPr>
            <a:r>
              <a:t/>
            </a:r>
            <a:endParaRPr sz="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Xen Hypervisor - Key Features</a:t>
            </a:r>
            <a:endParaRPr/>
          </a:p>
        </p:txBody>
      </p:sp>
      <p:sp>
        <p:nvSpPr>
          <p:cNvPr id="80" name="Google Shape;80;p15"/>
          <p:cNvSpPr txBox="1"/>
          <p:nvPr>
            <p:ph idx="1" type="body"/>
          </p:nvPr>
        </p:nvSpPr>
        <p:spPr>
          <a:xfrm>
            <a:off x="311700" y="1266325"/>
            <a:ext cx="8520600" cy="3768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Only</a:t>
            </a:r>
            <a:r>
              <a:rPr lang="en"/>
              <a:t> Type-1 Hypervisor available as open source</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Small footprint and interface (around 1 MB in size)</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Operating System agnostic</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Driver Isolation</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Paravirtualization</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Domain</a:t>
            </a:r>
            <a:endParaRPr/>
          </a:p>
        </p:txBody>
      </p:sp>
      <p:sp>
        <p:nvSpPr>
          <p:cNvPr id="86" name="Google Shape;86;p16"/>
          <p:cNvSpPr txBox="1"/>
          <p:nvPr>
            <p:ph idx="1" type="body"/>
          </p:nvPr>
        </p:nvSpPr>
        <p:spPr>
          <a:xfrm>
            <a:off x="311700" y="1266325"/>
            <a:ext cx="8520600" cy="3768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Xen Project runs in a more privileged CPU state than any other software on the machine</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Responsibilities include </a:t>
            </a:r>
            <a:r>
              <a:rPr lang="en"/>
              <a:t>memory</a:t>
            </a:r>
            <a:r>
              <a:rPr lang="en"/>
              <a:t> </a:t>
            </a:r>
            <a:r>
              <a:rPr lang="en"/>
              <a:t>management and CPU scheduling of all VMs and launching dom0 (most privileged domain) which is typically a version of Linux or BSD</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
              <a:t>User domains could be traditional OSes like Windows issuing privileged hardware virtualization instructions or paravirtualized OSes where the OS is aware of being run inside a VM so to make direct hypercalls </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Boots from a bootloader such as GNU GRUB, and then usually loads a paravirtualized host OS into dom0 (host domain)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202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Domain - Where its </a:t>
            </a:r>
            <a:r>
              <a:rPr lang="en"/>
              <a:t>valuable</a:t>
            </a:r>
            <a:r>
              <a:rPr lang="en"/>
              <a:t> and a good fit</a:t>
            </a:r>
            <a:endParaRPr/>
          </a:p>
        </p:txBody>
      </p:sp>
      <p:sp>
        <p:nvSpPr>
          <p:cNvPr id="92" name="Google Shape;92;p17"/>
          <p:cNvSpPr txBox="1"/>
          <p:nvPr>
            <p:ph idx="1" type="body"/>
          </p:nvPr>
        </p:nvSpPr>
        <p:spPr>
          <a:xfrm>
            <a:off x="214825" y="820725"/>
            <a:ext cx="8520600" cy="3768000"/>
          </a:xfrm>
          <a:prstGeom prst="rect">
            <a:avLst/>
          </a:prstGeom>
        </p:spPr>
        <p:txBody>
          <a:bodyPr anchorCtr="0" anchor="t" bIns="91425" lIns="91425" spcFirstLastPara="1" rIns="91425" wrap="square" tIns="91425">
            <a:normAutofit fontScale="25000" lnSpcReduction="20000"/>
          </a:bodyPr>
          <a:lstStyle/>
          <a:p>
            <a:pPr indent="-306631" lvl="0" marL="457200" rtl="0" algn="l">
              <a:spcBef>
                <a:spcPts val="0"/>
              </a:spcBef>
              <a:spcAft>
                <a:spcPts val="0"/>
              </a:spcAft>
              <a:buSzPct val="100000"/>
              <a:buChar char="●"/>
            </a:pPr>
            <a:r>
              <a:rPr lang="en" sz="4915"/>
              <a:t>Most valuable where multiple OSes need to run con</a:t>
            </a:r>
            <a:r>
              <a:rPr lang="en" sz="4915"/>
              <a:t>currently on same hardware. To quote Barham et al. from “Xen and the Art of Virtualization”, Xen is a good fit when the resources are oversubscribed or the users are uncooperative</a:t>
            </a:r>
            <a:endParaRPr sz="4915"/>
          </a:p>
          <a:p>
            <a:pPr indent="0" lvl="0" marL="457200" rtl="0" algn="l">
              <a:spcBef>
                <a:spcPts val="1200"/>
              </a:spcBef>
              <a:spcAft>
                <a:spcPts val="0"/>
              </a:spcAft>
              <a:buNone/>
            </a:pPr>
            <a:r>
              <a:t/>
            </a:r>
            <a:endParaRPr sz="4915"/>
          </a:p>
          <a:p>
            <a:pPr indent="-306631" lvl="0" marL="457200" rtl="0" algn="l">
              <a:spcBef>
                <a:spcPts val="1200"/>
              </a:spcBef>
              <a:spcAft>
                <a:spcPts val="0"/>
              </a:spcAft>
              <a:buSzPct val="100000"/>
              <a:buChar char="●"/>
            </a:pPr>
            <a:r>
              <a:rPr lang="en" sz="4915"/>
              <a:t>Primary users are Internet hosting service companies as they use hypervisors to provide virtual private servers. Amazon EC2, IBM SoftLayer, Liquid Web, Rackspace, OrionVM, etc. use it as their primary hypervisor for </a:t>
            </a:r>
            <a:r>
              <a:rPr lang="en" sz="4915"/>
              <a:t>product</a:t>
            </a:r>
            <a:r>
              <a:rPr lang="en" sz="4915"/>
              <a:t> offerings</a:t>
            </a:r>
            <a:endParaRPr sz="4915"/>
          </a:p>
          <a:p>
            <a:pPr indent="0" lvl="0" marL="0" rtl="0" algn="l">
              <a:spcBef>
                <a:spcPts val="1200"/>
              </a:spcBef>
              <a:spcAft>
                <a:spcPts val="0"/>
              </a:spcAft>
              <a:buNone/>
            </a:pPr>
            <a:r>
              <a:t/>
            </a:r>
            <a:endParaRPr sz="4915"/>
          </a:p>
          <a:p>
            <a:pPr indent="-306631" lvl="0" marL="457200" rtl="0" algn="l">
              <a:spcBef>
                <a:spcPts val="1200"/>
              </a:spcBef>
              <a:spcAft>
                <a:spcPts val="0"/>
              </a:spcAft>
              <a:buSzPct val="100000"/>
              <a:buChar char="●"/>
            </a:pPr>
            <a:r>
              <a:rPr lang="en" sz="4915"/>
              <a:t>Research firms (especially </a:t>
            </a:r>
            <a:r>
              <a:rPr lang="en" sz="4915"/>
              <a:t>computer</a:t>
            </a:r>
            <a:r>
              <a:rPr lang="en" sz="4915"/>
              <a:t>-security) use it to run various sandboxed guest OSes to </a:t>
            </a:r>
            <a:r>
              <a:rPr lang="en" sz="4915"/>
              <a:t>observe</a:t>
            </a:r>
            <a:r>
              <a:rPr lang="en" sz="4915"/>
              <a:t> and study effects of viruses or worms without compromising host OS</a:t>
            </a:r>
            <a:endParaRPr sz="4915"/>
          </a:p>
          <a:p>
            <a:pPr indent="0" lvl="0" marL="457200" rtl="0" algn="l">
              <a:spcBef>
                <a:spcPts val="1200"/>
              </a:spcBef>
              <a:spcAft>
                <a:spcPts val="0"/>
              </a:spcAft>
              <a:buNone/>
            </a:pPr>
            <a:r>
              <a:t/>
            </a:r>
            <a:endParaRPr sz="4915"/>
          </a:p>
          <a:p>
            <a:pPr indent="-306631" lvl="0" marL="457200" rtl="0" algn="l">
              <a:spcBef>
                <a:spcPts val="1200"/>
              </a:spcBef>
              <a:spcAft>
                <a:spcPts val="0"/>
              </a:spcAft>
              <a:buSzPct val="100000"/>
              <a:buChar char="●"/>
            </a:pPr>
            <a:r>
              <a:rPr lang="en" sz="4915"/>
              <a:t>VMMs also operate on mainframes and large servers running IBM, HP, and other systems</a:t>
            </a:r>
            <a:endParaRPr sz="4915"/>
          </a:p>
          <a:p>
            <a:pPr indent="0" lvl="0" marL="0" rtl="0" algn="l">
              <a:spcBef>
                <a:spcPts val="1200"/>
              </a:spcBef>
              <a:spcAft>
                <a:spcPts val="0"/>
              </a:spcAft>
              <a:buNone/>
            </a:pPr>
            <a:r>
              <a:t/>
            </a:r>
            <a:endParaRPr sz="4915"/>
          </a:p>
          <a:p>
            <a:pPr indent="-306631" lvl="0" marL="457200" rtl="0" algn="l">
              <a:spcBef>
                <a:spcPts val="1200"/>
              </a:spcBef>
              <a:spcAft>
                <a:spcPts val="0"/>
              </a:spcAft>
              <a:buSzPct val="100000"/>
              <a:buChar char="●"/>
            </a:pPr>
            <a:r>
              <a:rPr lang="en" sz="4915"/>
              <a:t>Hardware appliance vendors may decide to ship their appliances running several guest OSes, for greater compatibility for various software requiring different OSes</a:t>
            </a:r>
            <a:endParaRPr sz="491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202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Domain - Where its not a good fit</a:t>
            </a:r>
            <a:endParaRPr/>
          </a:p>
        </p:txBody>
      </p:sp>
      <p:sp>
        <p:nvSpPr>
          <p:cNvPr id="98" name="Google Shape;98;p18"/>
          <p:cNvSpPr txBox="1"/>
          <p:nvPr>
            <p:ph idx="1" type="body"/>
          </p:nvPr>
        </p:nvSpPr>
        <p:spPr>
          <a:xfrm>
            <a:off x="214825" y="820725"/>
            <a:ext cx="8520600" cy="4087800"/>
          </a:xfrm>
          <a:prstGeom prst="rect">
            <a:avLst/>
          </a:prstGeom>
        </p:spPr>
        <p:txBody>
          <a:bodyPr anchorCtr="0" anchor="t" bIns="91425" lIns="91425" spcFirstLastPara="1" rIns="91425" wrap="square" tIns="91425">
            <a:normAutofit fontScale="25000" lnSpcReduction="20000"/>
          </a:bodyPr>
          <a:lstStyle/>
          <a:p>
            <a:pPr indent="-312981" lvl="0" marL="457200" rtl="0" algn="l">
              <a:spcBef>
                <a:spcPts val="0"/>
              </a:spcBef>
              <a:spcAft>
                <a:spcPts val="0"/>
              </a:spcAft>
              <a:buSzPct val="100000"/>
              <a:buChar char="●"/>
            </a:pPr>
            <a:r>
              <a:rPr lang="en" sz="5315"/>
              <a:t>Primarily not a good fit where only small number of OSes need to be run concurrently without much system administration to provide support for things </a:t>
            </a:r>
            <a:r>
              <a:rPr lang="en" sz="5315"/>
              <a:t>like</a:t>
            </a:r>
            <a:r>
              <a:rPr lang="en" sz="5315"/>
              <a:t> performance isolation, scheduling priority, etc.</a:t>
            </a:r>
            <a:endParaRPr sz="5315"/>
          </a:p>
          <a:p>
            <a:pPr indent="0" lvl="0" marL="457200" rtl="0" algn="l">
              <a:spcBef>
                <a:spcPts val="1200"/>
              </a:spcBef>
              <a:spcAft>
                <a:spcPts val="0"/>
              </a:spcAft>
              <a:buNone/>
            </a:pPr>
            <a:r>
              <a:t/>
            </a:r>
            <a:endParaRPr sz="5315"/>
          </a:p>
          <a:p>
            <a:pPr indent="-312981" lvl="0" marL="457200" rtl="0" algn="l">
              <a:spcBef>
                <a:spcPts val="1200"/>
              </a:spcBef>
              <a:spcAft>
                <a:spcPts val="0"/>
              </a:spcAft>
              <a:buSzPct val="100000"/>
              <a:buChar char="●"/>
            </a:pPr>
            <a:r>
              <a:rPr lang="en" sz="5315"/>
              <a:t>Highly susceptible to attack as it employs a monolithic design (single point of failure) and comprises a complex set of growing functionality </a:t>
            </a:r>
            <a:r>
              <a:rPr lang="en" sz="5315"/>
              <a:t>including VM management, scheduling, instruction emulation, IPC (event channels), and memory management</a:t>
            </a:r>
            <a:endParaRPr sz="5315"/>
          </a:p>
          <a:p>
            <a:pPr indent="0" lvl="0" marL="0" rtl="0" algn="l">
              <a:spcBef>
                <a:spcPts val="1200"/>
              </a:spcBef>
              <a:spcAft>
                <a:spcPts val="0"/>
              </a:spcAft>
              <a:buNone/>
            </a:pPr>
            <a:r>
              <a:t/>
            </a:r>
            <a:endParaRPr sz="5315"/>
          </a:p>
          <a:p>
            <a:pPr indent="-312981" lvl="0" marL="457200" rtl="0" algn="l">
              <a:spcBef>
                <a:spcPts val="1200"/>
              </a:spcBef>
              <a:spcAft>
                <a:spcPts val="0"/>
              </a:spcAft>
              <a:buSzPct val="100000"/>
              <a:buChar char="●"/>
            </a:pPr>
            <a:r>
              <a:rPr lang="en" sz="5315"/>
              <a:t>With increasing functionality, Xen’s code base has also increased thus adding many security vulnerabilities such as attackers easily exploiting a known hypervisor vulnerability to “jail break” from a guest VM to the hypervisor to gain full control over the system</a:t>
            </a:r>
            <a:endParaRPr sz="5315"/>
          </a:p>
          <a:p>
            <a:pPr indent="0" lvl="0" marL="457200" rtl="0" algn="l">
              <a:spcBef>
                <a:spcPts val="1200"/>
              </a:spcBef>
              <a:spcAft>
                <a:spcPts val="0"/>
              </a:spcAft>
              <a:buNone/>
            </a:pPr>
            <a:r>
              <a:t/>
            </a:r>
            <a:endParaRPr sz="5315"/>
          </a:p>
          <a:p>
            <a:pPr indent="-312981" lvl="0" marL="457200" rtl="0" algn="l">
              <a:spcBef>
                <a:spcPts val="1200"/>
              </a:spcBef>
              <a:spcAft>
                <a:spcPts val="0"/>
              </a:spcAft>
              <a:buSzPct val="100000"/>
              <a:buChar char="●"/>
            </a:pPr>
            <a:r>
              <a:rPr lang="en" sz="5315"/>
              <a:t>In their research “Deconstructing Xen”, Shi et al. observed that 61.81% of the known security </a:t>
            </a:r>
            <a:r>
              <a:rPr lang="en" sz="5315"/>
              <a:t>vulnerabilities</a:t>
            </a:r>
            <a:r>
              <a:rPr lang="en" sz="5315"/>
              <a:t> lead to DoS attacks, 15.28% lead to privilege escalation, 13.98% lead to information leak, and 13.20% use the hypervisor to </a:t>
            </a:r>
            <a:r>
              <a:rPr lang="en" sz="5315"/>
              <a:t>attack</a:t>
            </a:r>
            <a:r>
              <a:rPr lang="en" sz="5315"/>
              <a:t> guest VMs</a:t>
            </a:r>
            <a:endParaRPr sz="2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Modules </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 Hardware Virtualization</a:t>
            </a:r>
            <a:endParaRPr/>
          </a:p>
          <a:p>
            <a:pPr indent="-342900" lvl="0" marL="457200" rtl="0" algn="l">
              <a:spcBef>
                <a:spcPts val="0"/>
              </a:spcBef>
              <a:spcAft>
                <a:spcPts val="0"/>
              </a:spcAft>
              <a:buSzPts val="1800"/>
              <a:buChar char="●"/>
            </a:pPr>
            <a:r>
              <a:rPr lang="en"/>
              <a:t>Domain0 (control)</a:t>
            </a:r>
            <a:endParaRPr/>
          </a:p>
          <a:p>
            <a:pPr indent="-342900" lvl="0" marL="457200" rtl="0" algn="l">
              <a:spcBef>
                <a:spcPts val="0"/>
              </a:spcBef>
              <a:spcAft>
                <a:spcPts val="0"/>
              </a:spcAft>
              <a:buSzPts val="1800"/>
              <a:buChar char="●"/>
            </a:pPr>
            <a:r>
              <a:rPr lang="en"/>
              <a:t>Hardware emulation required</a:t>
            </a:r>
            <a:endParaRPr/>
          </a:p>
        </p:txBody>
      </p:sp>
      <p:pic>
        <p:nvPicPr>
          <p:cNvPr id="105" name="Google Shape;105;p19"/>
          <p:cNvPicPr preferRelativeResize="0"/>
          <p:nvPr/>
        </p:nvPicPr>
        <p:blipFill>
          <a:blip r:embed="rId3">
            <a:alphaModFix/>
          </a:blip>
          <a:stretch>
            <a:fillRect/>
          </a:stretch>
        </p:blipFill>
        <p:spPr>
          <a:xfrm>
            <a:off x="4394850" y="1500200"/>
            <a:ext cx="4749150" cy="3533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Abstractions - Paravirtualization</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Xen PV" id="112" name="Google Shape;112;p20"/>
          <p:cNvPicPr preferRelativeResize="0"/>
          <p:nvPr/>
        </p:nvPicPr>
        <p:blipFill>
          <a:blip r:embed="rId3">
            <a:alphaModFix/>
          </a:blip>
          <a:stretch>
            <a:fillRect/>
          </a:stretch>
        </p:blipFill>
        <p:spPr>
          <a:xfrm>
            <a:off x="0" y="1062975"/>
            <a:ext cx="9144000" cy="3952875"/>
          </a:xfrm>
          <a:prstGeom prst="rect">
            <a:avLst/>
          </a:prstGeom>
          <a:noFill/>
          <a:ln>
            <a:noFill/>
          </a:ln>
        </p:spPr>
      </p:pic>
      <p:sp>
        <p:nvSpPr>
          <p:cNvPr id="113" name="Google Shape;113;p20"/>
          <p:cNvSpPr txBox="1"/>
          <p:nvPr/>
        </p:nvSpPr>
        <p:spPr>
          <a:xfrm>
            <a:off x="4206300" y="1266325"/>
            <a:ext cx="4937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Requires deep kernel modifications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Significant performance increase</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Abstractions - PV vs HVM</a:t>
            </a:r>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h</a:t>
            </a:r>
            <a:endParaRPr>
              <a:solidFill>
                <a:schemeClr val="lt1"/>
              </a:solidFill>
            </a:endParaRPr>
          </a:p>
        </p:txBody>
      </p:sp>
      <p:pic>
        <p:nvPicPr>
          <p:cNvPr descr="Xen PV vs HVM" id="120" name="Google Shape;120;p21"/>
          <p:cNvPicPr preferRelativeResize="0"/>
          <p:nvPr/>
        </p:nvPicPr>
        <p:blipFill>
          <a:blip r:embed="rId3">
            <a:alphaModFix/>
          </a:blip>
          <a:stretch>
            <a:fillRect/>
          </a:stretch>
        </p:blipFill>
        <p:spPr>
          <a:xfrm>
            <a:off x="1148032" y="1544550"/>
            <a:ext cx="6847932" cy="3302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