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65" r:id="rId5"/>
    <p:sldId id="266" r:id="rId6"/>
    <p:sldId id="261" r:id="rId7"/>
    <p:sldId id="268" r:id="rId8"/>
    <p:sldId id="262" r:id="rId9"/>
    <p:sldId id="263" r:id="rId10"/>
    <p:sldId id="269"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hCaFjLUi7A3V8TWa5YZPQwe+3dt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870"/>
  </p:normalViewPr>
  <p:slideViewPr>
    <p:cSldViewPr snapToGrid="0" snapToObjects="1">
      <p:cViewPr varScale="1">
        <p:scale>
          <a:sx n="86" d="100"/>
          <a:sy n="86" d="100"/>
        </p:scale>
        <p:origin x="3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0179369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0179369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248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0891a70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c0891a706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dirty="0"/>
              <a:t>Whether you are meticulously curating content using hashtags to trigger the algorithms, or simply interacting with the topics you like on some social media platform, your data and interactions paint a unique picture of your online personality.  And for celebrities and influencers, can have some larger implications and real-world impacts</a:t>
            </a:r>
            <a:endParaRPr b="0" dirty="0"/>
          </a:p>
          <a:p>
            <a:pPr marL="0" lvl="0" indent="0" algn="l" rtl="0">
              <a:lnSpc>
                <a:spcPct val="100000"/>
              </a:lnSpc>
              <a:spcBef>
                <a:spcPts val="0"/>
              </a:spcBef>
              <a:spcAft>
                <a:spcPts val="0"/>
              </a:spcAft>
              <a:buSzPts val="1100"/>
              <a:buNone/>
            </a:pPr>
            <a:endParaRPr lang="en-US" b="0" dirty="0"/>
          </a:p>
          <a:p>
            <a:pPr marL="0" lvl="0" indent="0" algn="l" rtl="0">
              <a:lnSpc>
                <a:spcPct val="100000"/>
              </a:lnSpc>
              <a:spcBef>
                <a:spcPts val="0"/>
              </a:spcBef>
              <a:spcAft>
                <a:spcPts val="0"/>
              </a:spcAft>
              <a:buSzPts val="1100"/>
              <a:buNone/>
            </a:pPr>
            <a:r>
              <a:rPr lang="en-US" b="0" dirty="0"/>
              <a:t>In the last week, we witnessed a tangible example of this.  Although Elon Musk does have some belief behind the success of the cryptocurrency Dogecoin, he uses his platform to occasionally tweet memes about it.  On April 15, he posted such a tweet and similarly to past instances, the Dogecoin stock price jumped considerably.</a:t>
            </a:r>
            <a:endParaRPr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10303df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10303df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0179369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0179369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t>We are working with Twitter data here, which is inherently self labelling!  Using Mongo, I could easily leverage and query hashtags from various collections depending on our objectives and use simple metrics to characterize Elon’s tweeting behavior. For example, read slide above.  </a:t>
            </a:r>
          </a:p>
          <a:p>
            <a:pPr marL="0" lvl="0" indent="0" algn="l" rtl="0">
              <a:lnSpc>
                <a:spcPct val="115000"/>
              </a:lnSpc>
              <a:spcBef>
                <a:spcPts val="0"/>
              </a:spcBef>
              <a:spcAft>
                <a:spcPts val="0"/>
              </a:spcAft>
              <a:buClr>
                <a:schemeClr val="dk1"/>
              </a:buClr>
              <a:buSzPts val="1100"/>
              <a:buFont typeface="Arial"/>
              <a:buNone/>
            </a:pPr>
            <a:endParaRPr lang="en-US" dirty="0"/>
          </a:p>
          <a:p>
            <a:pPr marL="0" lvl="0" indent="0" algn="l" rtl="0">
              <a:lnSpc>
                <a:spcPct val="115000"/>
              </a:lnSpc>
              <a:spcBef>
                <a:spcPts val="0"/>
              </a:spcBef>
              <a:spcAft>
                <a:spcPts val="0"/>
              </a:spcAft>
              <a:buClr>
                <a:schemeClr val="dk1"/>
              </a:buClr>
              <a:buSzPts val="1100"/>
              <a:buFont typeface="Arial"/>
              <a:buNone/>
            </a:pPr>
            <a:r>
              <a:rPr lang="en-US" dirty="0"/>
              <a:t>But how to we really leverage these hashtags to understand what topics are important to Elon and his network?</a:t>
            </a:r>
            <a:endParaRPr dirty="0"/>
          </a:p>
        </p:txBody>
      </p:sp>
    </p:spTree>
    <p:extLst>
      <p:ext uri="{BB962C8B-B14F-4D97-AF65-F5344CB8AC3E}">
        <p14:creationId xmlns:p14="http://schemas.microsoft.com/office/powerpoint/2010/main" val="373577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0179369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0179369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t>Select three hashtags we see amongst all three groups: Elon’s, all of his friends, and all of his favorited status’</a:t>
            </a:r>
            <a:endParaRPr dirty="0"/>
          </a:p>
        </p:txBody>
      </p:sp>
    </p:spTree>
    <p:extLst>
      <p:ext uri="{BB962C8B-B14F-4D97-AF65-F5344CB8AC3E}">
        <p14:creationId xmlns:p14="http://schemas.microsoft.com/office/powerpoint/2010/main" val="18583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0179369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0179369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Then I queried </a:t>
            </a:r>
            <a:r>
              <a:rPr lang="en-US" dirty="0" err="1"/>
              <a:t>arango</a:t>
            </a:r>
            <a:r>
              <a:rPr lang="en-US" dirty="0"/>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0179369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0179369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Blue = authors of these tweets</a:t>
            </a:r>
          </a:p>
          <a:p>
            <a:pPr marL="0" lvl="0" indent="0" algn="l" rtl="0">
              <a:spcBef>
                <a:spcPts val="0"/>
              </a:spcBef>
              <a:spcAft>
                <a:spcPts val="0"/>
              </a:spcAft>
              <a:buNone/>
            </a:pPr>
            <a:r>
              <a:rPr lang="en-US" dirty="0"/>
              <a:t>Red = statuses that were favorited by Elon</a:t>
            </a:r>
          </a:p>
          <a:p>
            <a:pPr marL="0" lvl="0" indent="0" algn="l" rtl="0">
              <a:spcBef>
                <a:spcPts val="0"/>
              </a:spcBef>
              <a:spcAft>
                <a:spcPts val="0"/>
              </a:spcAft>
              <a:buNone/>
            </a:pPr>
            <a:r>
              <a:rPr lang="en-US" dirty="0"/>
              <a:t>Green = follower relationships between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Mentions, Plain text, and Hashtag: Location of keyword in the status</a:t>
            </a:r>
            <a:endParaRPr dirty="0"/>
          </a:p>
        </p:txBody>
      </p:sp>
    </p:spTree>
    <p:extLst>
      <p:ext uri="{BB962C8B-B14F-4D97-AF65-F5344CB8AC3E}">
        <p14:creationId xmlns:p14="http://schemas.microsoft.com/office/powerpoint/2010/main" val="378083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01793697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01793697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Degree centrality</a:t>
            </a:r>
            <a:r>
              <a:rPr lang="en-US" sz="1100" b="0" i="0" u="none" strike="noStrike" cap="none" dirty="0">
                <a:solidFill>
                  <a:srgbClr val="000000"/>
                </a:solidFill>
                <a:effectLst/>
                <a:latin typeface="Arial"/>
                <a:ea typeface="Arial"/>
                <a:cs typeface="Arial"/>
                <a:sym typeface="Arial"/>
              </a:rPr>
              <a:t>: the number of ties that a node has. Here are the Highest degree of centrality users in the network.</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ea typeface="Arial"/>
                <a:cs typeface="Arial"/>
                <a:sym typeface="Arial"/>
              </a:rPr>
              <a:t>Engagement: </a:t>
            </a:r>
            <a:r>
              <a:rPr lang="en-US" sz="1100" b="0" i="0" u="none" strike="noStrike" cap="none" dirty="0">
                <a:solidFill>
                  <a:srgbClr val="000000"/>
                </a:solidFill>
                <a:effectLst/>
                <a:latin typeface="Arial"/>
                <a:ea typeface="Arial"/>
                <a:cs typeface="Arial"/>
                <a:sym typeface="Arial"/>
              </a:rPr>
              <a:t>calculation of how many people interact directly with that user.  Based off of the highest degree of centrality users. Variable v is a factor of 1 if a user is not verified and 1.10 if they are.</a:t>
            </a:r>
            <a:endParaRPr lang="en-US" sz="11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cs typeface="Arial"/>
                <a:sym typeface="Arial"/>
              </a:rPr>
              <a:t>Density </a:t>
            </a:r>
            <a:r>
              <a:rPr lang="en-US" sz="1100" b="0" i="0" u="none" strike="noStrike" cap="none" dirty="0">
                <a:solidFill>
                  <a:srgbClr val="000000"/>
                </a:solidFill>
                <a:effectLst/>
                <a:latin typeface="Arial"/>
                <a:cs typeface="Arial"/>
                <a:sym typeface="Arial"/>
              </a:rPr>
              <a:t>is really giving us a measure of how many members of the network are friends with each other, not just the number but it characterizes the interconnectivity</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cs typeface="Arial"/>
                <a:sym typeface="Arial"/>
              </a:rPr>
              <a:t>Percent Hashtags and Percent Mentions</a:t>
            </a:r>
            <a:r>
              <a:rPr lang="en-US" sz="1100" b="0" i="0" u="none" strike="noStrike" cap="none" dirty="0">
                <a:solidFill>
                  <a:srgbClr val="000000"/>
                </a:solidFill>
                <a:effectLst/>
                <a:latin typeface="Arial"/>
                <a:cs typeface="Arial"/>
                <a:sym typeface="Arial"/>
              </a:rPr>
              <a:t>: number of status nodes that upon identification, the keyword was part of a mention or a hashtag rather than plain text.</a:t>
            </a: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spcBef>
                <a:spcPts val="0"/>
              </a:spcBef>
              <a:spcAft>
                <a:spcPts val="0"/>
              </a:spcAft>
              <a:buNone/>
            </a:pPr>
            <a:r>
              <a:rPr lang="en-US" sz="1100" b="1" i="0" u="none" strike="noStrike" cap="none" dirty="0">
                <a:solidFill>
                  <a:srgbClr val="000000"/>
                </a:solidFill>
                <a:effectLst/>
                <a:latin typeface="Arial"/>
                <a:cs typeface="Arial"/>
                <a:sym typeface="Arial"/>
              </a:rPr>
              <a:t>Number of Connected Users: </a:t>
            </a:r>
            <a:r>
              <a:rPr lang="en-US" sz="1100" b="0" i="0" u="none" strike="noStrike" cap="none" dirty="0">
                <a:solidFill>
                  <a:srgbClr val="000000"/>
                </a:solidFill>
                <a:effectLst/>
                <a:latin typeface="Arial"/>
                <a:cs typeface="Arial"/>
                <a:sym typeface="Arial"/>
              </a:rPr>
              <a:t>Number of edges between favorited users (by Elon) within the network.</a:t>
            </a:r>
            <a:endParaRPr lang="en-US" sz="1100" b="1" i="0" u="none" strike="noStrike" cap="none" dirty="0">
              <a:solidFill>
                <a:srgbClr val="000000"/>
              </a:solidFill>
              <a:effectLst/>
              <a:latin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cs typeface="Arial"/>
                <a:sym typeface="Arial"/>
              </a:rPr>
              <a:t>So based on these three topics, </a:t>
            </a:r>
            <a:r>
              <a:rPr lang="en-US" sz="1100" dirty="0">
                <a:solidFill>
                  <a:srgbClr val="FFFFFF"/>
                </a:solidFill>
                <a:latin typeface="Calibri"/>
                <a:ea typeface="Calibri"/>
                <a:cs typeface="Calibri"/>
                <a:sym typeface="Calibri"/>
              </a:rPr>
              <a:t>Elon seems to interact with (favorite) tweets where the keyword is part of the handle and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0179369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0179369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18.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2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FB Campus">
  <p:cSld name="Title Slide - FB Campus">
    <p:spTree>
      <p:nvGrpSpPr>
        <p:cNvPr id="1" name="Shape 14"/>
        <p:cNvGrpSpPr/>
        <p:nvPr/>
      </p:nvGrpSpPr>
      <p:grpSpPr>
        <a:xfrm>
          <a:off x="0" y="0"/>
          <a:ext cx="0" cy="0"/>
          <a:chOff x="0" y="0"/>
          <a:chExt cx="0" cy="0"/>
        </a:xfrm>
      </p:grpSpPr>
      <p:sp>
        <p:nvSpPr>
          <p:cNvPr id="15" name="Google Shape;1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8" name="Google Shape;18;p4" descr="A picture containing man, table, blue, holding&#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19" name="Google Shape;19;p4" descr="A picture containing outdoor, holding, person, stand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20" name="Google Shape;20;p4" descr="A picture containing sign&#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21" name="Google Shape;21;p4"/>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 MVC">
  <p:cSld name="Title Slide - MVC">
    <p:spTree>
      <p:nvGrpSpPr>
        <p:cNvPr id="1" name="Shape 53"/>
        <p:cNvGrpSpPr/>
        <p:nvPr/>
      </p:nvGrpSpPr>
      <p:grpSpPr>
        <a:xfrm>
          <a:off x="0" y="0"/>
          <a:ext cx="0" cy="0"/>
          <a:chOff x="0" y="0"/>
          <a:chExt cx="0" cy="0"/>
        </a:xfrm>
      </p:grpSpPr>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7" name="Google Shape;57;p12" descr="A picture containing man, table, blue, holding&#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58" name="Google Shape;58;p12" descr="A picture containing water, table, court, swimming&#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59" name="Google Shape;59;p12" descr="A picture containing water, ball, person, holding&#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pic>
        <p:nvPicPr>
          <p:cNvPr id="60" name="Google Shape;60;p12" descr="A picture containing outdoor, water, holding, person&#10;&#10;Description automatically generated"/>
          <p:cNvPicPr preferRelativeResize="0"/>
          <p:nvPr/>
        </p:nvPicPr>
        <p:blipFill rotWithShape="1">
          <a:blip r:embed="rId5">
            <a:alphaModFix/>
          </a:blip>
          <a:srcRect/>
          <a:stretch/>
        </p:blipFill>
        <p:spPr>
          <a:xfrm>
            <a:off x="0" y="0"/>
            <a:ext cx="12192000" cy="6858000"/>
          </a:xfrm>
          <a:prstGeom prst="rect">
            <a:avLst/>
          </a:prstGeom>
          <a:noFill/>
          <a:ln>
            <a:noFill/>
          </a:ln>
        </p:spPr>
      </p:pic>
      <p:sp>
        <p:nvSpPr>
          <p:cNvPr id="61" name="Google Shape;61;p12"/>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 VSTC">
  <p:cSld name="Title Slide - VSTC">
    <p:spTree>
      <p:nvGrpSpPr>
        <p:cNvPr id="1" name="Shape 63"/>
        <p:cNvGrpSpPr/>
        <p:nvPr/>
      </p:nvGrpSpPr>
      <p:grpSpPr>
        <a:xfrm>
          <a:off x="0" y="0"/>
          <a:ext cx="0" cy="0"/>
          <a:chOff x="0" y="0"/>
          <a:chExt cx="0" cy="0"/>
        </a:xfrm>
      </p:grpSpPr>
      <p:pic>
        <p:nvPicPr>
          <p:cNvPr id="64" name="Google Shape;64;p13" descr="A crowd of people&#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65" name="Google Shape;65;p13" descr="A crowd of people&#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66" name="Google Shape;66;p13" descr="A picture containing racket, court, building, ball&#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67" name="Google Shape;67;p13"/>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 Students">
  <p:cSld name="Title Slide - Students">
    <p:spTree>
      <p:nvGrpSpPr>
        <p:cNvPr id="1" name="Shape 69"/>
        <p:cNvGrpSpPr/>
        <p:nvPr/>
      </p:nvGrpSpPr>
      <p:grpSpPr>
        <a:xfrm>
          <a:off x="0" y="0"/>
          <a:ext cx="0" cy="0"/>
          <a:chOff x="0" y="0"/>
          <a:chExt cx="0" cy="0"/>
        </a:xfrm>
      </p:grpSpPr>
      <p:pic>
        <p:nvPicPr>
          <p:cNvPr id="70" name="Google Shape;70;p14" descr="A picture containing outdoor, person, man, water&#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71" name="Google Shape;71;p14" descr="A picture containing person, riding, board, water&#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2" name="Google Shape;72;p14" descr="A picture containing person, player, riding, water&#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73" name="Google Shape;73;p14"/>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with Custom Photos">
  <p:cSld name="Title with Custom Photos">
    <p:spTree>
      <p:nvGrpSpPr>
        <p:cNvPr id="1" name="Shape 75"/>
        <p:cNvGrpSpPr/>
        <p:nvPr/>
      </p:nvGrpSpPr>
      <p:grpSpPr>
        <a:xfrm>
          <a:off x="0" y="0"/>
          <a:ext cx="0" cy="0"/>
          <a:chOff x="0" y="0"/>
          <a:chExt cx="0" cy="0"/>
        </a:xfrm>
      </p:grpSpPr>
      <p:pic>
        <p:nvPicPr>
          <p:cNvPr id="76" name="Google Shape;76;p15" descr="A picture containing table&#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77" name="Google Shape;77;p15" descr="A close up of a logo&#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8" name="Google Shape;78;p15" descr="A picture containing fish&#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79" name="Google Shape;79;p15"/>
          <p:cNvSpPr>
            <a:spLocks noGrp="1"/>
          </p:cNvSpPr>
          <p:nvPr>
            <p:ph type="pic" idx="2"/>
          </p:nvPr>
        </p:nvSpPr>
        <p:spPr>
          <a:xfrm>
            <a:off x="3379807" y="-34725"/>
            <a:ext cx="8824881" cy="6933236"/>
          </a:xfrm>
          <a:prstGeom prst="rect">
            <a:avLst/>
          </a:prstGeom>
          <a:noFill/>
          <a:ln>
            <a:noFill/>
          </a:ln>
        </p:spPr>
        <p:txBody>
          <a:bodyPr spcFirstLastPara="1" wrap="square" lIns="91425" tIns="45700" rIns="91425" bIns="45700" anchor="ctr" anchorCtr="0">
            <a:normAutofit/>
          </a:bodyPr>
          <a:lstStyle>
            <a:lvl1pPr marR="0" lvl="0" algn="r" rtl="0">
              <a:lnSpc>
                <a:spcPct val="100000"/>
              </a:lnSpc>
              <a:spcBef>
                <a:spcPts val="1000"/>
              </a:spcBef>
              <a:spcAft>
                <a:spcPts val="0"/>
              </a:spcAft>
              <a:buClr>
                <a:srgbClr val="ECE9C6"/>
              </a:buClr>
              <a:buSzPts val="2000"/>
              <a:buFont typeface="Arial"/>
              <a:buNone/>
              <a:defRPr sz="2000" b="0" i="0" u="none" strike="noStrike" cap="none">
                <a:solidFill>
                  <a:srgbClr val="ECE9C6"/>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5"/>
          <p:cNvSpPr>
            <a:spLocks noGrp="1"/>
          </p:cNvSpPr>
          <p:nvPr>
            <p:ph type="pic" idx="3"/>
          </p:nvPr>
        </p:nvSpPr>
        <p:spPr>
          <a:xfrm>
            <a:off x="2648875" y="4231891"/>
            <a:ext cx="4192192" cy="1494224"/>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5"/>
          <p:cNvSpPr>
            <a:spLocks noGrp="1"/>
          </p:cNvSpPr>
          <p:nvPr>
            <p:ph type="pic" idx="4"/>
          </p:nvPr>
        </p:nvSpPr>
        <p:spPr>
          <a:xfrm>
            <a:off x="5994400" y="4231890"/>
            <a:ext cx="4123267" cy="1494223"/>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a:spLocks noGrp="1"/>
          </p:cNvSpPr>
          <p:nvPr>
            <p:ph type="pic" idx="5"/>
          </p:nvPr>
        </p:nvSpPr>
        <p:spPr>
          <a:xfrm>
            <a:off x="9270999" y="4231887"/>
            <a:ext cx="2951865" cy="1494223"/>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5"/>
          <p:cNvSpPr txBox="1">
            <a:spLocks noGrp="1"/>
          </p:cNvSpPr>
          <p:nvPr>
            <p:ph type="ctrTitle"/>
          </p:nvPr>
        </p:nvSpPr>
        <p:spPr>
          <a:xfrm>
            <a:off x="360378" y="601090"/>
            <a:ext cx="4301269" cy="230533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4000"/>
              <a:buFont typeface="Arial"/>
              <a:buNone/>
              <a:defRPr sz="4000" b="1"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5"/>
          <p:cNvSpPr txBox="1">
            <a:spLocks noGrp="1"/>
          </p:cNvSpPr>
          <p:nvPr>
            <p:ph type="subTitle" idx="1"/>
          </p:nvPr>
        </p:nvSpPr>
        <p:spPr>
          <a:xfrm>
            <a:off x="360378" y="3137687"/>
            <a:ext cx="4301269" cy="1752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gc0891a7061_1_9"/>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ctr" anchorCtr="0">
            <a:normAutofit/>
          </a:bodyPr>
          <a:lstStyle>
            <a:lvl1pPr lvl="0" algn="l">
              <a:lnSpc>
                <a:spcPct val="9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25" name="Google Shape;25;gc0891a7061_1_9"/>
          <p:cNvSpPr txBox="1">
            <a:spLocks noGrp="1"/>
          </p:cNvSpPr>
          <p:nvPr>
            <p:ph type="body" idx="1"/>
          </p:nvPr>
        </p:nvSpPr>
        <p:spPr>
          <a:xfrm>
            <a:off x="415600" y="1536633"/>
            <a:ext cx="113608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90000"/>
              </a:lnSpc>
              <a:spcBef>
                <a:spcPts val="1000"/>
              </a:spcBef>
              <a:spcAft>
                <a:spcPts val="0"/>
              </a:spcAft>
              <a:buSzPts val="1900"/>
              <a:buChar char="•"/>
              <a:defRPr sz="1900"/>
            </a:lvl1pPr>
            <a:lvl2pPr marL="914400" lvl="1" indent="-349250" algn="l">
              <a:lnSpc>
                <a:spcPct val="90000"/>
              </a:lnSpc>
              <a:spcBef>
                <a:spcPts val="500"/>
              </a:spcBef>
              <a:spcAft>
                <a:spcPts val="0"/>
              </a:spcAft>
              <a:buSzPts val="1900"/>
              <a:buChar char="•"/>
              <a:defRPr sz="1900"/>
            </a:lvl2pPr>
            <a:lvl3pPr marL="1371600" lvl="2" indent="-349250" algn="l">
              <a:lnSpc>
                <a:spcPct val="90000"/>
              </a:lnSpc>
              <a:spcBef>
                <a:spcPts val="500"/>
              </a:spcBef>
              <a:spcAft>
                <a:spcPts val="0"/>
              </a:spcAft>
              <a:buSzPts val="1900"/>
              <a:buChar char="•"/>
              <a:defRPr sz="1900"/>
            </a:lvl3pPr>
            <a:lvl4pPr marL="1828800" lvl="3" indent="-349250" algn="l">
              <a:lnSpc>
                <a:spcPct val="90000"/>
              </a:lnSpc>
              <a:spcBef>
                <a:spcPts val="500"/>
              </a:spcBef>
              <a:spcAft>
                <a:spcPts val="0"/>
              </a:spcAft>
              <a:buSzPts val="1900"/>
              <a:buChar char="•"/>
              <a:defRPr sz="1900"/>
            </a:lvl4pPr>
            <a:lvl5pPr marL="2286000" lvl="4" indent="-349250" algn="l">
              <a:lnSpc>
                <a:spcPct val="90000"/>
              </a:lnSpc>
              <a:spcBef>
                <a:spcPts val="500"/>
              </a:spcBef>
              <a:spcAft>
                <a:spcPts val="0"/>
              </a:spcAft>
              <a:buSzPts val="1900"/>
              <a:buChar char="•"/>
              <a:defRPr sz="1900"/>
            </a:lvl5pPr>
            <a:lvl6pPr marL="2743200" lvl="5" indent="-349250" algn="l">
              <a:lnSpc>
                <a:spcPct val="90000"/>
              </a:lnSpc>
              <a:spcBef>
                <a:spcPts val="500"/>
              </a:spcBef>
              <a:spcAft>
                <a:spcPts val="0"/>
              </a:spcAft>
              <a:buSzPts val="1900"/>
              <a:buChar char="•"/>
              <a:defRPr sz="1900"/>
            </a:lvl6pPr>
            <a:lvl7pPr marL="3200400" lvl="6" indent="-349250" algn="l">
              <a:lnSpc>
                <a:spcPct val="90000"/>
              </a:lnSpc>
              <a:spcBef>
                <a:spcPts val="500"/>
              </a:spcBef>
              <a:spcAft>
                <a:spcPts val="0"/>
              </a:spcAft>
              <a:buSzPts val="1900"/>
              <a:buChar char="•"/>
              <a:defRPr sz="1900"/>
            </a:lvl7pPr>
            <a:lvl8pPr marL="3657600" lvl="7" indent="-349250" algn="l">
              <a:lnSpc>
                <a:spcPct val="90000"/>
              </a:lnSpc>
              <a:spcBef>
                <a:spcPts val="500"/>
              </a:spcBef>
              <a:spcAft>
                <a:spcPts val="0"/>
              </a:spcAft>
              <a:buSzPts val="1900"/>
              <a:buChar char="•"/>
              <a:defRPr sz="1900"/>
            </a:lvl8pPr>
            <a:lvl9pPr marL="4114800" lvl="8" indent="-349250" algn="l">
              <a:lnSpc>
                <a:spcPct val="90000"/>
              </a:lnSpc>
              <a:spcBef>
                <a:spcPts val="500"/>
              </a:spcBef>
              <a:spcAft>
                <a:spcPts val="0"/>
              </a:spcAft>
              <a:buSzPts val="1900"/>
              <a:buChar char="•"/>
              <a:defRPr sz="1900"/>
            </a:lvl9pPr>
          </a:lstStyle>
          <a:p>
            <a:endParaRPr/>
          </a:p>
        </p:txBody>
      </p:sp>
      <p:sp>
        <p:nvSpPr>
          <p:cNvPr id="26" name="Google Shape;26;gc0891a7061_1_9"/>
          <p:cNvSpPr txBox="1">
            <a:spLocks noGrp="1"/>
          </p:cNvSpPr>
          <p:nvPr>
            <p:ph type="sldNum" idx="12"/>
          </p:nvPr>
        </p:nvSpPr>
        <p:spPr>
          <a:xfrm>
            <a:off x="11296610" y="6217622"/>
            <a:ext cx="731600" cy="5248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900"/>
              <a:buFont typeface="Arial"/>
              <a:buNone/>
              <a:defRPr sz="1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838200" y="1825625"/>
            <a:ext cx="10515600" cy="347450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800"/>
              <a:buNone/>
              <a:defRPr>
                <a:solidFill>
                  <a:srgbClr val="595959"/>
                </a:solidFill>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
          <p:cNvSpPr txBox="1">
            <a:spLocks noGrp="1"/>
          </p:cNvSpPr>
          <p:nvPr>
            <p:ph type="title"/>
          </p:nvPr>
        </p:nvSpPr>
        <p:spPr>
          <a:xfrm>
            <a:off x="854337" y="503617"/>
            <a:ext cx="10499463" cy="10542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000"/>
              <a:buFont typeface="Arial"/>
              <a:buNone/>
              <a:defRPr sz="4000" b="1">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1800"/>
              <a:buNone/>
              <a:defRPr sz="1800">
                <a:solidFill>
                  <a:srgbClr val="888888"/>
                </a:solidFill>
              </a:defRPr>
            </a:lvl2pPr>
            <a:lvl3pPr marL="1371600" lvl="2" indent="-228600" algn="l">
              <a:lnSpc>
                <a:spcPct val="90000"/>
              </a:lnSpc>
              <a:spcBef>
                <a:spcPts val="500"/>
              </a:spcBef>
              <a:spcAft>
                <a:spcPts val="0"/>
              </a:spcAft>
              <a:buClr>
                <a:srgbClr val="888888"/>
              </a:buClr>
              <a:buSzPts val="1600"/>
              <a:buNone/>
              <a:defRPr sz="1600">
                <a:solidFill>
                  <a:srgbClr val="888888"/>
                </a:solidFill>
              </a:defRPr>
            </a:lvl3pPr>
            <a:lvl4pPr marL="1828800" lvl="3" indent="-228600" algn="l">
              <a:lnSpc>
                <a:spcPct val="90000"/>
              </a:lnSpc>
              <a:spcBef>
                <a:spcPts val="500"/>
              </a:spcBef>
              <a:spcAft>
                <a:spcPts val="0"/>
              </a:spcAft>
              <a:buClr>
                <a:srgbClr val="888888"/>
              </a:buClr>
              <a:buSzPts val="1400"/>
              <a:buNone/>
              <a:defRPr sz="1400">
                <a:solidFill>
                  <a:srgbClr val="888888"/>
                </a:solidFill>
              </a:defRPr>
            </a:lvl4pPr>
            <a:lvl5pPr marL="2286000" lvl="4" indent="-228600" algn="l">
              <a:lnSpc>
                <a:spcPct val="90000"/>
              </a:lnSpc>
              <a:spcBef>
                <a:spcPts val="500"/>
              </a:spcBef>
              <a:spcAft>
                <a:spcPts val="0"/>
              </a:spcAft>
              <a:buClr>
                <a:srgbClr val="888888"/>
              </a:buClr>
              <a:buSzPts val="1400"/>
              <a:buNone/>
              <a:defRPr sz="1400">
                <a:solidFill>
                  <a:srgbClr val="888888"/>
                </a:solidFill>
              </a:defRPr>
            </a:lvl5pPr>
            <a:lvl6pPr marL="2743200" lvl="5" indent="-228600" algn="l">
              <a:lnSpc>
                <a:spcPct val="90000"/>
              </a:lnSpc>
              <a:spcBef>
                <a:spcPts val="500"/>
              </a:spcBef>
              <a:spcAft>
                <a:spcPts val="0"/>
              </a:spcAft>
              <a:buClr>
                <a:srgbClr val="888888"/>
              </a:buClr>
              <a:buSzPts val="1400"/>
              <a:buNone/>
              <a:defRPr sz="1400">
                <a:solidFill>
                  <a:srgbClr val="888888"/>
                </a:solidFill>
              </a:defRPr>
            </a:lvl6pPr>
            <a:lvl7pPr marL="3200400" lvl="6" indent="-228600" algn="l">
              <a:lnSpc>
                <a:spcPct val="90000"/>
              </a:lnSpc>
              <a:spcBef>
                <a:spcPts val="500"/>
              </a:spcBef>
              <a:spcAft>
                <a:spcPts val="0"/>
              </a:spcAft>
              <a:buClr>
                <a:srgbClr val="888888"/>
              </a:buClr>
              <a:buSzPts val="1400"/>
              <a:buNone/>
              <a:defRPr sz="1400">
                <a:solidFill>
                  <a:srgbClr val="888888"/>
                </a:solidFill>
              </a:defRPr>
            </a:lvl7pPr>
            <a:lvl8pPr marL="3657600" lvl="7" indent="-228600" algn="l">
              <a:lnSpc>
                <a:spcPct val="90000"/>
              </a:lnSpc>
              <a:spcBef>
                <a:spcPts val="500"/>
              </a:spcBef>
              <a:spcAft>
                <a:spcPts val="0"/>
              </a:spcAft>
              <a:buClr>
                <a:srgbClr val="888888"/>
              </a:buClr>
              <a:buSzPts val="1400"/>
              <a:buNone/>
              <a:defRPr sz="1400">
                <a:solidFill>
                  <a:srgbClr val="888888"/>
                </a:solidFill>
              </a:defRPr>
            </a:lvl8pPr>
            <a:lvl9pPr marL="4114800" lvl="8" indent="-228600" algn="l">
              <a:lnSpc>
                <a:spcPct val="90000"/>
              </a:lnSpc>
              <a:spcBef>
                <a:spcPts val="500"/>
              </a:spcBef>
              <a:spcAft>
                <a:spcPts val="0"/>
              </a:spcAft>
              <a:buClr>
                <a:srgbClr val="888888"/>
              </a:buClr>
              <a:buSzPts val="1400"/>
              <a:buNone/>
              <a:defRPr sz="1400">
                <a:solidFill>
                  <a:srgbClr val="888888"/>
                </a:solidFill>
              </a:defRPr>
            </a:lvl9pPr>
          </a:lstStyle>
          <a:p>
            <a:endParaRPr/>
          </a:p>
        </p:txBody>
      </p:sp>
      <p:sp>
        <p:nvSpPr>
          <p:cNvPr id="32" name="Google Shape;32;p6"/>
          <p:cNvSpPr txBox="1">
            <a:spLocks noGrp="1"/>
          </p:cNvSpPr>
          <p:nvPr>
            <p:ph type="title"/>
          </p:nvPr>
        </p:nvSpPr>
        <p:spPr>
          <a:xfrm>
            <a:off x="1524000" y="1345246"/>
            <a:ext cx="9144000" cy="208375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595959"/>
              </a:buClr>
              <a:buSzPts val="5400"/>
              <a:buFont typeface="Arial"/>
              <a:buNone/>
              <a:defRPr sz="5400" b="1" cap="none">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Areas">
  <p:cSld name="Two Content Areas">
    <p:spTree>
      <p:nvGrpSpPr>
        <p:cNvPr id="1" name="Shape 33"/>
        <p:cNvGrpSpPr/>
        <p:nvPr/>
      </p:nvGrpSpPr>
      <p:grpSpPr>
        <a:xfrm>
          <a:off x="0" y="0"/>
          <a:ext cx="0" cy="0"/>
          <a:chOff x="0" y="0"/>
          <a:chExt cx="0" cy="0"/>
        </a:xfrm>
      </p:grpSpPr>
      <p:sp>
        <p:nvSpPr>
          <p:cNvPr id="34" name="Google Shape;34;p7"/>
          <p:cNvSpPr txBox="1">
            <a:spLocks noGrp="1"/>
          </p:cNvSpPr>
          <p:nvPr>
            <p:ph type="body" idx="1"/>
          </p:nvPr>
        </p:nvSpPr>
        <p:spPr>
          <a:xfrm>
            <a:off x="838199" y="1825625"/>
            <a:ext cx="5181599" cy="34344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7"/>
          <p:cNvSpPr txBox="1">
            <a:spLocks noGrp="1"/>
          </p:cNvSpPr>
          <p:nvPr>
            <p:ph type="body" idx="2"/>
          </p:nvPr>
        </p:nvSpPr>
        <p:spPr>
          <a:xfrm>
            <a:off x="6172199" y="1825625"/>
            <a:ext cx="5181599" cy="34344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title"/>
          </p:nvPr>
        </p:nvSpPr>
        <p:spPr>
          <a:xfrm>
            <a:off x="854337" y="500780"/>
            <a:ext cx="10483326" cy="1054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595959"/>
              </a:buClr>
              <a:buSzPts val="4300"/>
              <a:buFont typeface="Arial"/>
              <a:buNone/>
              <a:defRPr sz="4300" b="1">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with Subtitles">
  <p:cSld name="Two Columns with Subtitles">
    <p:spTree>
      <p:nvGrpSpPr>
        <p:cNvPr id="1" name="Shape 37"/>
        <p:cNvGrpSpPr/>
        <p:nvPr/>
      </p:nvGrpSpPr>
      <p:grpSpPr>
        <a:xfrm>
          <a:off x="0" y="0"/>
          <a:ext cx="0" cy="0"/>
          <a:chOff x="0" y="0"/>
          <a:chExt cx="0" cy="0"/>
        </a:xfrm>
      </p:grpSpPr>
      <p:sp>
        <p:nvSpPr>
          <p:cNvPr id="38" name="Google Shape;38;p8"/>
          <p:cNvSpPr txBox="1">
            <a:spLocks noGrp="1"/>
          </p:cNvSpPr>
          <p:nvPr>
            <p:ph type="body" idx="1"/>
          </p:nvPr>
        </p:nvSpPr>
        <p:spPr>
          <a:xfrm>
            <a:off x="836612" y="2505075"/>
            <a:ext cx="5176884" cy="27655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
              <a:defRPr sz="2000">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30200" algn="l">
              <a:lnSpc>
                <a:spcPct val="90000"/>
              </a:lnSpc>
              <a:spcBef>
                <a:spcPts val="500"/>
              </a:spcBef>
              <a:spcAft>
                <a:spcPts val="0"/>
              </a:spcAft>
              <a:buClr>
                <a:schemeClr val="dk1"/>
              </a:buClr>
              <a:buSzPts val="1600"/>
              <a:buChar char="•"/>
              <a:defRPr sz="1600"/>
            </a:lvl6pPr>
            <a:lvl7pPr marL="3200400" lvl="6" indent="-330200" algn="l">
              <a:lnSpc>
                <a:spcPct val="90000"/>
              </a:lnSpc>
              <a:spcBef>
                <a:spcPts val="500"/>
              </a:spcBef>
              <a:spcAft>
                <a:spcPts val="0"/>
              </a:spcAft>
              <a:buClr>
                <a:schemeClr val="dk1"/>
              </a:buClr>
              <a:buSzPts val="1600"/>
              <a:buChar char="•"/>
              <a:defRPr sz="1600"/>
            </a:lvl7pPr>
            <a:lvl8pPr marL="3657600" lvl="7" indent="-330200" algn="l">
              <a:lnSpc>
                <a:spcPct val="90000"/>
              </a:lnSpc>
              <a:spcBef>
                <a:spcPts val="500"/>
              </a:spcBef>
              <a:spcAft>
                <a:spcPts val="0"/>
              </a:spcAft>
              <a:buClr>
                <a:schemeClr val="dk1"/>
              </a:buClr>
              <a:buSzPts val="1600"/>
              <a:buChar char="•"/>
              <a:defRPr sz="1600"/>
            </a:lvl8pPr>
            <a:lvl9pPr marL="4114800" lvl="8" indent="-330200" algn="l">
              <a:lnSpc>
                <a:spcPct val="90000"/>
              </a:lnSpc>
              <a:spcBef>
                <a:spcPts val="500"/>
              </a:spcBef>
              <a:spcAft>
                <a:spcPts val="0"/>
              </a:spcAft>
              <a:buClr>
                <a:schemeClr val="dk1"/>
              </a:buClr>
              <a:buSzPts val="1600"/>
              <a:buChar char="•"/>
              <a:defRPr sz="1600"/>
            </a:lvl9pPr>
          </a:lstStyle>
          <a:p>
            <a:endParaRPr/>
          </a:p>
        </p:txBody>
      </p:sp>
      <p:sp>
        <p:nvSpPr>
          <p:cNvPr id="39" name="Google Shape;39;p8"/>
          <p:cNvSpPr txBox="1">
            <a:spLocks noGrp="1"/>
          </p:cNvSpPr>
          <p:nvPr>
            <p:ph type="body" idx="2"/>
          </p:nvPr>
        </p:nvSpPr>
        <p:spPr>
          <a:xfrm>
            <a:off x="6172200" y="1711496"/>
            <a:ext cx="5186362" cy="79243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595959"/>
              </a:buClr>
              <a:buSzPts val="2500"/>
              <a:buNone/>
              <a:defRPr sz="2500" b="1">
                <a:solidFill>
                  <a:srgbClr val="595959"/>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8"/>
          <p:cNvSpPr txBox="1">
            <a:spLocks noGrp="1"/>
          </p:cNvSpPr>
          <p:nvPr>
            <p:ph type="body" idx="3"/>
          </p:nvPr>
        </p:nvSpPr>
        <p:spPr>
          <a:xfrm>
            <a:off x="6178505" y="2505075"/>
            <a:ext cx="5180057" cy="276557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30200" algn="l">
              <a:lnSpc>
                <a:spcPct val="90000"/>
              </a:lnSpc>
              <a:spcBef>
                <a:spcPts val="500"/>
              </a:spcBef>
              <a:spcAft>
                <a:spcPts val="0"/>
              </a:spcAft>
              <a:buClr>
                <a:schemeClr val="dk1"/>
              </a:buClr>
              <a:buSzPts val="1600"/>
              <a:buChar char="•"/>
              <a:defRPr sz="1600"/>
            </a:lvl6pPr>
            <a:lvl7pPr marL="3200400" lvl="6" indent="-330200" algn="l">
              <a:lnSpc>
                <a:spcPct val="90000"/>
              </a:lnSpc>
              <a:spcBef>
                <a:spcPts val="500"/>
              </a:spcBef>
              <a:spcAft>
                <a:spcPts val="0"/>
              </a:spcAft>
              <a:buClr>
                <a:schemeClr val="dk1"/>
              </a:buClr>
              <a:buSzPts val="1600"/>
              <a:buChar char="•"/>
              <a:defRPr sz="1600"/>
            </a:lvl7pPr>
            <a:lvl8pPr marL="3657600" lvl="7" indent="-330200" algn="l">
              <a:lnSpc>
                <a:spcPct val="90000"/>
              </a:lnSpc>
              <a:spcBef>
                <a:spcPts val="500"/>
              </a:spcBef>
              <a:spcAft>
                <a:spcPts val="0"/>
              </a:spcAft>
              <a:buClr>
                <a:schemeClr val="dk1"/>
              </a:buClr>
              <a:buSzPts val="1600"/>
              <a:buChar char="•"/>
              <a:defRPr sz="1600"/>
            </a:lvl8pPr>
            <a:lvl9pPr marL="4114800" lvl="8" indent="-330200" algn="l">
              <a:lnSpc>
                <a:spcPct val="90000"/>
              </a:lnSpc>
              <a:spcBef>
                <a:spcPts val="500"/>
              </a:spcBef>
              <a:spcAft>
                <a:spcPts val="0"/>
              </a:spcAft>
              <a:buClr>
                <a:schemeClr val="dk1"/>
              </a:buClr>
              <a:buSzPts val="1600"/>
              <a:buChar char="•"/>
              <a:defRPr sz="1600"/>
            </a:lvl9pPr>
          </a:lstStyle>
          <a:p>
            <a:endParaRPr/>
          </a:p>
        </p:txBody>
      </p:sp>
      <p:sp>
        <p:nvSpPr>
          <p:cNvPr id="41" name="Google Shape;41;p8"/>
          <p:cNvSpPr txBox="1">
            <a:spLocks noGrp="1"/>
          </p:cNvSpPr>
          <p:nvPr>
            <p:ph type="body" idx="4"/>
          </p:nvPr>
        </p:nvSpPr>
        <p:spPr>
          <a:xfrm>
            <a:off x="836614" y="1712639"/>
            <a:ext cx="5183187" cy="792436"/>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595959"/>
              </a:buClr>
              <a:buSzPts val="2500"/>
              <a:buNone/>
              <a:defRPr sz="2500" b="1">
                <a:solidFill>
                  <a:srgbClr val="595959"/>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8"/>
          <p:cNvSpPr txBox="1">
            <a:spLocks noGrp="1"/>
          </p:cNvSpPr>
          <p:nvPr>
            <p:ph type="title"/>
          </p:nvPr>
        </p:nvSpPr>
        <p:spPr>
          <a:xfrm>
            <a:off x="836614" y="510614"/>
            <a:ext cx="10515598" cy="1054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595959"/>
              </a:buClr>
              <a:buSzPts val="4300"/>
              <a:buFont typeface="Arial"/>
              <a:buNone/>
              <a:defRPr sz="4300" b="1">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3"/>
        <p:cNvGrpSpPr/>
        <p:nvPr/>
      </p:nvGrpSpPr>
      <p:grpSpPr>
        <a:xfrm>
          <a:off x="0" y="0"/>
          <a:ext cx="0" cy="0"/>
          <a:chOff x="0" y="0"/>
          <a:chExt cx="0" cy="0"/>
        </a:xfrm>
      </p:grpSpPr>
      <p:sp>
        <p:nvSpPr>
          <p:cNvPr id="44" name="Google Shape;44;p9"/>
          <p:cNvSpPr txBox="1">
            <a:spLocks noGrp="1"/>
          </p:cNvSpPr>
          <p:nvPr>
            <p:ph type="body" idx="1"/>
          </p:nvPr>
        </p:nvSpPr>
        <p:spPr>
          <a:xfrm>
            <a:off x="457717" y="545091"/>
            <a:ext cx="5393266" cy="441401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355600" algn="l">
              <a:lnSpc>
                <a:spcPct val="90000"/>
              </a:lnSpc>
              <a:spcBef>
                <a:spcPts val="500"/>
              </a:spcBef>
              <a:spcAft>
                <a:spcPts val="0"/>
              </a:spcAft>
              <a:buClr>
                <a:schemeClr val="dk1"/>
              </a:buClr>
              <a:buSzPts val="2000"/>
              <a:buChar char="•"/>
              <a:defRPr sz="2000">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marL="1828800" lvl="3" indent="-355600" algn="l">
              <a:lnSpc>
                <a:spcPct val="90000"/>
              </a:lnSpc>
              <a:spcBef>
                <a:spcPts val="500"/>
              </a:spcBef>
              <a:spcAft>
                <a:spcPts val="0"/>
              </a:spcAft>
              <a:buClr>
                <a:schemeClr val="dk1"/>
              </a:buClr>
              <a:buSzPts val="2000"/>
              <a:buChar char="•"/>
              <a:defRPr sz="2000">
                <a:latin typeface="Arial"/>
                <a:ea typeface="Arial"/>
                <a:cs typeface="Arial"/>
                <a:sym typeface="Arial"/>
              </a:defRPr>
            </a:lvl4pPr>
            <a:lvl5pPr marL="2286000" lvl="4" indent="-355600" algn="l">
              <a:lnSpc>
                <a:spcPct val="90000"/>
              </a:lnSpc>
              <a:spcBef>
                <a:spcPts val="500"/>
              </a:spcBef>
              <a:spcAft>
                <a:spcPts val="0"/>
              </a:spcAft>
              <a:buClr>
                <a:schemeClr val="dk1"/>
              </a:buClr>
              <a:buSzPts val="2000"/>
              <a:buChar char="•"/>
              <a:defRPr sz="2000">
                <a:latin typeface="Arial"/>
                <a:ea typeface="Arial"/>
                <a:cs typeface="Arial"/>
                <a:sym typeface="Aria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9"/>
          <p:cNvSpPr txBox="1">
            <a:spLocks noGrp="1"/>
          </p:cNvSpPr>
          <p:nvPr>
            <p:ph type="body" idx="2"/>
          </p:nvPr>
        </p:nvSpPr>
        <p:spPr>
          <a:xfrm>
            <a:off x="6231467" y="545092"/>
            <a:ext cx="5393266" cy="44140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lnSpc>
                <a:spcPct val="90000"/>
              </a:lnSpc>
              <a:spcBef>
                <a:spcPts val="500"/>
              </a:spcBef>
              <a:spcAft>
                <a:spcPts val="0"/>
              </a:spcAft>
              <a:buClr>
                <a:schemeClr val="dk1"/>
              </a:buClr>
              <a:buSzPts val="900"/>
              <a:buNone/>
              <a:defRPr sz="900"/>
            </a:lvl6pPr>
            <a:lvl7pPr marL="3200400" lvl="6" indent="-228600" algn="l">
              <a:lnSpc>
                <a:spcPct val="90000"/>
              </a:lnSpc>
              <a:spcBef>
                <a:spcPts val="500"/>
              </a:spcBef>
              <a:spcAft>
                <a:spcPts val="0"/>
              </a:spcAft>
              <a:buClr>
                <a:schemeClr val="dk1"/>
              </a:buClr>
              <a:buSzPts val="900"/>
              <a:buNone/>
              <a:defRPr sz="900"/>
            </a:lvl7pPr>
            <a:lvl8pPr marL="3657600" lvl="7" indent="-228600" algn="l">
              <a:lnSpc>
                <a:spcPct val="90000"/>
              </a:lnSpc>
              <a:spcBef>
                <a:spcPts val="500"/>
              </a:spcBef>
              <a:spcAft>
                <a:spcPts val="0"/>
              </a:spcAft>
              <a:buClr>
                <a:schemeClr val="dk1"/>
              </a:buClr>
              <a:buSzPts val="900"/>
              <a:buNone/>
              <a:defRPr sz="900"/>
            </a:lvl8pPr>
            <a:lvl9pPr marL="4114800" lvl="8" indent="-228600" algn="l">
              <a:lnSpc>
                <a:spcPct val="90000"/>
              </a:lnSpc>
              <a:spcBef>
                <a:spcPts val="500"/>
              </a:spcBef>
              <a:spcAft>
                <a:spcPts val="0"/>
              </a:spcAft>
              <a:buClr>
                <a:schemeClr val="dk1"/>
              </a:buClr>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46"/>
        <p:cNvGrpSpPr/>
        <p:nvPr/>
      </p:nvGrpSpPr>
      <p:grpSpPr>
        <a:xfrm>
          <a:off x="0" y="0"/>
          <a:ext cx="0" cy="0"/>
          <a:chOff x="0" y="0"/>
          <a:chExt cx="0" cy="0"/>
        </a:xfrm>
      </p:grpSpPr>
      <p:sp>
        <p:nvSpPr>
          <p:cNvPr id="47" name="Google Shape;47;p10"/>
          <p:cNvSpPr>
            <a:spLocks noGrp="1"/>
          </p:cNvSpPr>
          <p:nvPr>
            <p:ph type="pic" idx="2"/>
          </p:nvPr>
        </p:nvSpPr>
        <p:spPr>
          <a:xfrm rot="344365">
            <a:off x="765923" y="687338"/>
            <a:ext cx="10591524" cy="3491307"/>
          </a:xfrm>
          <a:prstGeom prst="rect">
            <a:avLst/>
          </a:prstGeom>
          <a:solidFill>
            <a:srgbClr val="ECECEC"/>
          </a:solidFill>
          <a:ln w="190500" cap="sq" cmpd="sng">
            <a:solidFill>
              <a:srgbClr val="FFFFFF"/>
            </a:solidFill>
            <a:prstDash val="solid"/>
            <a:miter lim="800000"/>
            <a:headEnd type="none" w="sm" len="sm"/>
            <a:tailEnd type="none" w="sm" len="sm"/>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8" name="Google Shape;48;p10"/>
          <p:cNvSpPr txBox="1">
            <a:spLocks noGrp="1"/>
          </p:cNvSpPr>
          <p:nvPr>
            <p:ph type="body" idx="1"/>
          </p:nvPr>
        </p:nvSpPr>
        <p:spPr>
          <a:xfrm>
            <a:off x="688489" y="4486019"/>
            <a:ext cx="10816984" cy="80486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595959"/>
              </a:buClr>
              <a:buSzPts val="1600"/>
              <a:buNone/>
              <a:defRPr sz="1600" b="0">
                <a:solidFill>
                  <a:srgbClr val="595959"/>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lnSpc>
                <a:spcPct val="90000"/>
              </a:lnSpc>
              <a:spcBef>
                <a:spcPts val="500"/>
              </a:spcBef>
              <a:spcAft>
                <a:spcPts val="0"/>
              </a:spcAft>
              <a:buClr>
                <a:schemeClr val="dk1"/>
              </a:buClr>
              <a:buSzPts val="900"/>
              <a:buNone/>
              <a:defRPr sz="900"/>
            </a:lvl6pPr>
            <a:lvl7pPr marL="3200400" lvl="6" indent="-228600" algn="l">
              <a:lnSpc>
                <a:spcPct val="90000"/>
              </a:lnSpc>
              <a:spcBef>
                <a:spcPts val="500"/>
              </a:spcBef>
              <a:spcAft>
                <a:spcPts val="0"/>
              </a:spcAft>
              <a:buClr>
                <a:schemeClr val="dk1"/>
              </a:buClr>
              <a:buSzPts val="900"/>
              <a:buNone/>
              <a:defRPr sz="900"/>
            </a:lvl7pPr>
            <a:lvl8pPr marL="3657600" lvl="7" indent="-228600" algn="l">
              <a:lnSpc>
                <a:spcPct val="90000"/>
              </a:lnSpc>
              <a:spcBef>
                <a:spcPts val="500"/>
              </a:spcBef>
              <a:spcAft>
                <a:spcPts val="0"/>
              </a:spcAft>
              <a:buClr>
                <a:schemeClr val="dk1"/>
              </a:buClr>
              <a:buSzPts val="900"/>
              <a:buNone/>
              <a:defRPr sz="900"/>
            </a:lvl8pPr>
            <a:lvl9pPr marL="4114800" lvl="8" indent="-228600" algn="l">
              <a:lnSpc>
                <a:spcPct val="90000"/>
              </a:lnSpc>
              <a:spcBef>
                <a:spcPts val="50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49"/>
        <p:cNvGrpSpPr/>
        <p:nvPr/>
      </p:nvGrpSpPr>
      <p:grpSpPr>
        <a:xfrm>
          <a:off x="0" y="0"/>
          <a:ext cx="0" cy="0"/>
          <a:chOff x="0" y="0"/>
          <a:chExt cx="0" cy="0"/>
        </a:xfrm>
      </p:grpSpPr>
      <p:pic>
        <p:nvPicPr>
          <p:cNvPr id="50" name="Google Shape;50;p11" descr="A close up of a logo&#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51" name="Google Shape;51;p11" descr="A picture containing brick&#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52" name="Google Shape;52;p11" descr="A close up of a logo&#10;&#10;Description automatically generated"/>
          <p:cNvPicPr preferRelativeResize="0"/>
          <p:nvPr/>
        </p:nvPicPr>
        <p:blipFill rotWithShape="1">
          <a:blip r:embed="rId4">
            <a:alphaModFix/>
          </a:blip>
          <a:srcRect/>
          <a:stretch/>
        </p:blipFill>
        <p:spPr>
          <a:xfrm>
            <a:off x="0" y="0"/>
            <a:ext cx="12192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g"/><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3" descr="A picture containing screenshot&#10;&#10;Description automatically generated"/>
          <p:cNvPicPr preferRelativeResize="0"/>
          <p:nvPr/>
        </p:nvPicPr>
        <p:blipFill rotWithShape="1">
          <a:blip r:embed="rId15">
            <a:alphaModFix/>
          </a:blip>
          <a:srcRect/>
          <a:stretch/>
        </p:blipFill>
        <p:spPr>
          <a:xfrm>
            <a:off x="0" y="0"/>
            <a:ext cx="12192000" cy="6858000"/>
          </a:xfrm>
          <a:prstGeom prst="rect">
            <a:avLst/>
          </a:prstGeom>
          <a:noFill/>
          <a:ln>
            <a:noFill/>
          </a:ln>
        </p:spPr>
      </p:pic>
      <p:pic>
        <p:nvPicPr>
          <p:cNvPr id="12" name="Google Shape;12;p3" descr="A close up of a logo&#10;&#10;Description automatically generated"/>
          <p:cNvPicPr preferRelativeResize="0"/>
          <p:nvPr/>
        </p:nvPicPr>
        <p:blipFill rotWithShape="1">
          <a:blip r:embed="rId16">
            <a:alphaModFix/>
          </a:blip>
          <a:srcRect/>
          <a:stretch/>
        </p:blipFill>
        <p:spPr>
          <a:xfrm>
            <a:off x="0" y="0"/>
            <a:ext cx="12192000" cy="6858000"/>
          </a:xfrm>
          <a:prstGeom prst="rect">
            <a:avLst/>
          </a:prstGeom>
          <a:noFill/>
          <a:ln>
            <a:noFill/>
          </a:ln>
        </p:spPr>
      </p:pic>
      <p:pic>
        <p:nvPicPr>
          <p:cNvPr id="13" name="Google Shape;13;p3" descr="A close up of a logo&#10;&#10;Description automatically generated"/>
          <p:cNvPicPr preferRelativeResize="0"/>
          <p:nvPr/>
        </p:nvPicPr>
        <p:blipFill rotWithShape="1">
          <a:blip r:embed="rId17">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360375" y="1290400"/>
            <a:ext cx="6033900" cy="2368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0000"/>
              </a:buClr>
              <a:buSzPts val="990"/>
              <a:buFont typeface="Arial"/>
              <a:buNone/>
            </a:pPr>
            <a:r>
              <a:rPr lang="en-US" sz="3580" dirty="0"/>
              <a:t>EMSE 6586: Using Hashtags to Inform and Understand Influential Networks on Twitter</a:t>
            </a:r>
            <a:endParaRPr sz="3580" dirty="0"/>
          </a:p>
        </p:txBody>
      </p:sp>
      <p:sp>
        <p:nvSpPr>
          <p:cNvPr id="90" name="Google Shape;90;p1"/>
          <p:cNvSpPr txBox="1">
            <a:spLocks noGrp="1"/>
          </p:cNvSpPr>
          <p:nvPr>
            <p:ph type="subTitle" idx="1"/>
          </p:nvPr>
        </p:nvSpPr>
        <p:spPr>
          <a:xfrm>
            <a:off x="360375" y="3710000"/>
            <a:ext cx="3428700" cy="1752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1600"/>
              <a:t>Emily Parrish</a:t>
            </a:r>
            <a:endParaRPr sz="1600"/>
          </a:p>
          <a:p>
            <a:pPr marL="0" lvl="0" indent="0" algn="l" rtl="0">
              <a:lnSpc>
                <a:spcPct val="90000"/>
              </a:lnSpc>
              <a:spcBef>
                <a:spcPts val="0"/>
              </a:spcBef>
              <a:spcAft>
                <a:spcPts val="0"/>
              </a:spcAft>
              <a:buSzPts val="2800"/>
              <a:buNone/>
            </a:pPr>
            <a:endParaRPr sz="1600" i="1"/>
          </a:p>
          <a:p>
            <a:pPr marL="0" lvl="0" indent="0" algn="l" rtl="0">
              <a:lnSpc>
                <a:spcPct val="90000"/>
              </a:lnSpc>
              <a:spcBef>
                <a:spcPts val="0"/>
              </a:spcBef>
              <a:spcAft>
                <a:spcPts val="0"/>
              </a:spcAft>
              <a:buSzPts val="2800"/>
              <a:buNone/>
            </a:pPr>
            <a:r>
              <a:rPr lang="en-US" sz="1600" i="1"/>
              <a:t>20 April 2021</a:t>
            </a:r>
            <a:endParaRPr sz="16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gd01793697f_0_19"/>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US" sz="4000" b="1" dirty="0">
                <a:solidFill>
                  <a:srgbClr val="3F3F3F"/>
                </a:solidFill>
                <a:latin typeface="Arial"/>
                <a:ea typeface="Arial"/>
                <a:cs typeface="Arial"/>
                <a:sym typeface="Arial"/>
              </a:rPr>
              <a:t>Backup</a:t>
            </a:r>
            <a:endParaRPr dirty="0"/>
          </a:p>
        </p:txBody>
      </p:sp>
      <p:pic>
        <p:nvPicPr>
          <p:cNvPr id="10" name="Picture 9" descr="Text&#10;&#10;Description automatically generated with low confidence">
            <a:extLst>
              <a:ext uri="{FF2B5EF4-FFF2-40B4-BE49-F238E27FC236}">
                <a16:creationId xmlns:a16="http://schemas.microsoft.com/office/drawing/2014/main" id="{9989A572-B73E-2141-B4C3-979A656D9764}"/>
              </a:ext>
            </a:extLst>
          </p:cNvPr>
          <p:cNvPicPr>
            <a:picLocks noChangeAspect="1"/>
          </p:cNvPicPr>
          <p:nvPr/>
        </p:nvPicPr>
        <p:blipFill>
          <a:blip r:embed="rId3"/>
          <a:stretch>
            <a:fillRect/>
          </a:stretch>
        </p:blipFill>
        <p:spPr>
          <a:xfrm>
            <a:off x="620049" y="1506769"/>
            <a:ext cx="5765800" cy="4914900"/>
          </a:xfrm>
          <a:prstGeom prst="rect">
            <a:avLst/>
          </a:prstGeom>
        </p:spPr>
      </p:pic>
      <p:sp>
        <p:nvSpPr>
          <p:cNvPr id="7" name="TextBox 6">
            <a:extLst>
              <a:ext uri="{FF2B5EF4-FFF2-40B4-BE49-F238E27FC236}">
                <a16:creationId xmlns:a16="http://schemas.microsoft.com/office/drawing/2014/main" id="{14D11095-7E53-164D-B691-5F41126E59E0}"/>
              </a:ext>
            </a:extLst>
          </p:cNvPr>
          <p:cNvSpPr txBox="1"/>
          <p:nvPr/>
        </p:nvSpPr>
        <p:spPr>
          <a:xfrm>
            <a:off x="665019" y="1521759"/>
            <a:ext cx="813043" cy="307777"/>
          </a:xfrm>
          <a:prstGeom prst="rect">
            <a:avLst/>
          </a:prstGeom>
          <a:noFill/>
        </p:spPr>
        <p:txBody>
          <a:bodyPr wrap="none" rtlCol="0">
            <a:spAutoFit/>
          </a:bodyPr>
          <a:lstStyle/>
          <a:p>
            <a:r>
              <a:rPr lang="en-US" dirty="0"/>
              <a:t>SpaceX</a:t>
            </a:r>
          </a:p>
        </p:txBody>
      </p:sp>
    </p:spTree>
    <p:extLst>
      <p:ext uri="{BB962C8B-B14F-4D97-AF65-F5344CB8AC3E}">
        <p14:creationId xmlns:p14="http://schemas.microsoft.com/office/powerpoint/2010/main" val="281155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c0891a7061_1_0"/>
          <p:cNvSpPr txBox="1">
            <a:spLocks noGrp="1"/>
          </p:cNvSpPr>
          <p:nvPr>
            <p:ph type="title"/>
          </p:nvPr>
        </p:nvSpPr>
        <p:spPr>
          <a:xfrm>
            <a:off x="464950" y="372232"/>
            <a:ext cx="11360700" cy="1126303"/>
          </a:xfrm>
          <a:prstGeom prst="rect">
            <a:avLst/>
          </a:prstGeom>
          <a:noFill/>
          <a:ln>
            <a:noFill/>
          </a:ln>
        </p:spPr>
        <p:txBody>
          <a:bodyPr spcFirstLastPara="1" wrap="square" lIns="121900" tIns="121900" rIns="121900" bIns="121900" anchor="ctr" anchorCtr="0">
            <a:noAutofit/>
          </a:bodyPr>
          <a:lstStyle/>
          <a:p>
            <a:pPr marL="0" lvl="0" indent="0" algn="l" rtl="0">
              <a:lnSpc>
                <a:spcPct val="90000"/>
              </a:lnSpc>
              <a:spcBef>
                <a:spcPts val="0"/>
              </a:spcBef>
              <a:spcAft>
                <a:spcPts val="0"/>
              </a:spcAft>
              <a:buSzPts val="1900"/>
              <a:buNone/>
            </a:pPr>
            <a:r>
              <a:rPr lang="en-US" sz="4000" b="1" dirty="0">
                <a:solidFill>
                  <a:srgbClr val="3F3F3F"/>
                </a:solidFill>
                <a:latin typeface="Arial"/>
                <a:ea typeface="Arial"/>
                <a:cs typeface="Arial"/>
                <a:sym typeface="Arial"/>
              </a:rPr>
              <a:t>Social Media is a Game of</a:t>
            </a:r>
            <a:br>
              <a:rPr lang="en-US" sz="4000" b="1" dirty="0">
                <a:solidFill>
                  <a:srgbClr val="3F3F3F"/>
                </a:solidFill>
                <a:latin typeface="Arial"/>
                <a:ea typeface="Arial"/>
                <a:cs typeface="Arial"/>
                <a:sym typeface="Arial"/>
              </a:rPr>
            </a:br>
            <a:r>
              <a:rPr lang="en-US" sz="4000" b="1" dirty="0">
                <a:solidFill>
                  <a:srgbClr val="3F3F3F"/>
                </a:solidFill>
                <a:latin typeface="Arial"/>
                <a:ea typeface="Arial"/>
                <a:cs typeface="Arial"/>
                <a:sym typeface="Arial"/>
              </a:rPr>
              <a:t>Marketing and Metrics</a:t>
            </a:r>
            <a:endParaRPr sz="4000" b="1" dirty="0">
              <a:solidFill>
                <a:srgbClr val="3F3F3F"/>
              </a:solidFill>
              <a:latin typeface="Arial"/>
              <a:ea typeface="Arial"/>
              <a:cs typeface="Arial"/>
              <a:sym typeface="Arial"/>
            </a:endParaRPr>
          </a:p>
        </p:txBody>
      </p:sp>
      <p:sp>
        <p:nvSpPr>
          <p:cNvPr id="96" name="Google Shape;96;gc0891a7061_1_0"/>
          <p:cNvSpPr txBox="1">
            <a:spLocks noGrp="1"/>
          </p:cNvSpPr>
          <p:nvPr>
            <p:ph type="body" idx="1"/>
          </p:nvPr>
        </p:nvSpPr>
        <p:spPr>
          <a:xfrm>
            <a:off x="464950" y="1914856"/>
            <a:ext cx="5682600" cy="3028287"/>
          </a:xfrm>
          <a:prstGeom prst="rect">
            <a:avLst/>
          </a:prstGeom>
        </p:spPr>
        <p:txBody>
          <a:bodyPr spcFirstLastPara="1" wrap="square" lIns="121900" tIns="121900" rIns="121900" bIns="121900" anchor="t" anchorCtr="0">
            <a:normAutofit/>
          </a:bodyPr>
          <a:lstStyle/>
          <a:p>
            <a:r>
              <a:rPr lang="en-US" sz="2400" dirty="0"/>
              <a:t>Social media behavior indicates both very intentional and implicit indicators of interest or motive</a:t>
            </a:r>
          </a:p>
          <a:p>
            <a:r>
              <a:rPr lang="en-US" sz="2400" dirty="0"/>
              <a:t>Influencers and celebrities can have real-world impacts</a:t>
            </a:r>
          </a:p>
          <a:p>
            <a:pPr lvl="1"/>
            <a:r>
              <a:rPr lang="en-US" sz="2000" dirty="0"/>
              <a:t>Example: Dogecoin</a:t>
            </a:r>
          </a:p>
          <a:p>
            <a:r>
              <a:rPr lang="en-US" sz="2400" dirty="0"/>
              <a:t>Analytics Case Study: Elon Musk </a:t>
            </a:r>
          </a:p>
          <a:p>
            <a:endParaRPr lang="en-US" dirty="0"/>
          </a:p>
        </p:txBody>
      </p:sp>
      <p:pic>
        <p:nvPicPr>
          <p:cNvPr id="3" name="Picture 2" descr="Chart&#10;&#10;Description automatically generated">
            <a:extLst>
              <a:ext uri="{FF2B5EF4-FFF2-40B4-BE49-F238E27FC236}">
                <a16:creationId xmlns:a16="http://schemas.microsoft.com/office/drawing/2014/main" id="{51482097-D726-574A-A834-B3572532FE4E}"/>
              </a:ext>
            </a:extLst>
          </p:cNvPr>
          <p:cNvPicPr>
            <a:picLocks noChangeAspect="1"/>
          </p:cNvPicPr>
          <p:nvPr/>
        </p:nvPicPr>
        <p:blipFill>
          <a:blip r:embed="rId3"/>
          <a:stretch>
            <a:fillRect/>
          </a:stretch>
        </p:blipFill>
        <p:spPr>
          <a:xfrm>
            <a:off x="7351800" y="3047925"/>
            <a:ext cx="3811500" cy="2196100"/>
          </a:xfrm>
          <a:prstGeom prst="rect">
            <a:avLst/>
          </a:prstGeom>
        </p:spPr>
      </p:pic>
      <p:pic>
        <p:nvPicPr>
          <p:cNvPr id="5" name="Picture 4" descr="A screenshot of a video game&#10;&#10;Description automatically generated">
            <a:extLst>
              <a:ext uri="{FF2B5EF4-FFF2-40B4-BE49-F238E27FC236}">
                <a16:creationId xmlns:a16="http://schemas.microsoft.com/office/drawing/2014/main" id="{538EA66F-9C51-5044-8FCB-9470F529E6B9}"/>
              </a:ext>
            </a:extLst>
          </p:cNvPr>
          <p:cNvPicPr>
            <a:picLocks noChangeAspect="1"/>
          </p:cNvPicPr>
          <p:nvPr/>
        </p:nvPicPr>
        <p:blipFill>
          <a:blip r:embed="rId4"/>
          <a:stretch>
            <a:fillRect/>
          </a:stretch>
        </p:blipFill>
        <p:spPr>
          <a:xfrm>
            <a:off x="7490123" y="207133"/>
            <a:ext cx="3534854" cy="2457450"/>
          </a:xfrm>
          <a:prstGeom prst="rect">
            <a:avLst/>
          </a:prstGeom>
        </p:spPr>
      </p:pic>
      <p:cxnSp>
        <p:nvCxnSpPr>
          <p:cNvPr id="7" name="Straight Arrow Connector 6">
            <a:extLst>
              <a:ext uri="{FF2B5EF4-FFF2-40B4-BE49-F238E27FC236}">
                <a16:creationId xmlns:a16="http://schemas.microsoft.com/office/drawing/2014/main" id="{1C9EB3DB-CF6A-1B45-BE36-589836304330}"/>
              </a:ext>
            </a:extLst>
          </p:cNvPr>
          <p:cNvCxnSpPr>
            <a:cxnSpLocks/>
          </p:cNvCxnSpPr>
          <p:nvPr/>
        </p:nvCxnSpPr>
        <p:spPr>
          <a:xfrm flipH="1">
            <a:off x="8801100" y="444500"/>
            <a:ext cx="355600" cy="37776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50F236D-77EB-204D-9BAB-F7C3DD1F23DE}"/>
              </a:ext>
            </a:extLst>
          </p:cNvPr>
          <p:cNvSpPr txBox="1"/>
          <p:nvPr/>
        </p:nvSpPr>
        <p:spPr>
          <a:xfrm>
            <a:off x="9703781" y="2648132"/>
            <a:ext cx="1321196" cy="246221"/>
          </a:xfrm>
          <a:prstGeom prst="rect">
            <a:avLst/>
          </a:prstGeom>
          <a:noFill/>
        </p:spPr>
        <p:txBody>
          <a:bodyPr wrap="none" rtlCol="0">
            <a:spAutoFit/>
          </a:bodyPr>
          <a:lstStyle/>
          <a:p>
            <a:r>
              <a:rPr lang="en-US" sz="1000" dirty="0"/>
              <a:t>Source: </a:t>
            </a:r>
            <a:r>
              <a:rPr lang="en-US" sz="1000" dirty="0" err="1"/>
              <a:t>Twitter.com</a:t>
            </a:r>
            <a:endParaRPr lang="en-US" sz="1000" dirty="0"/>
          </a:p>
        </p:txBody>
      </p:sp>
      <p:sp>
        <p:nvSpPr>
          <p:cNvPr id="18" name="TextBox 17">
            <a:extLst>
              <a:ext uri="{FF2B5EF4-FFF2-40B4-BE49-F238E27FC236}">
                <a16:creationId xmlns:a16="http://schemas.microsoft.com/office/drawing/2014/main" id="{F5D23B38-BBE0-A245-B0D1-A7938798475C}"/>
              </a:ext>
            </a:extLst>
          </p:cNvPr>
          <p:cNvSpPr txBox="1"/>
          <p:nvPr/>
        </p:nvSpPr>
        <p:spPr>
          <a:xfrm>
            <a:off x="9703781" y="5265676"/>
            <a:ext cx="1552028" cy="246221"/>
          </a:xfrm>
          <a:prstGeom prst="rect">
            <a:avLst/>
          </a:prstGeom>
          <a:noFill/>
        </p:spPr>
        <p:txBody>
          <a:bodyPr wrap="none" rtlCol="0">
            <a:spAutoFit/>
          </a:bodyPr>
          <a:lstStyle/>
          <a:p>
            <a:r>
              <a:rPr lang="en-US" sz="1000" dirty="0"/>
              <a:t>Source: </a:t>
            </a:r>
            <a:r>
              <a:rPr lang="en-US" sz="1000" dirty="0" err="1"/>
              <a:t>Robinhood.com</a:t>
            </a:r>
            <a:endParaRPr lang="en-US" sz="1000" dirty="0"/>
          </a:p>
        </p:txBody>
      </p:sp>
      <p:sp>
        <p:nvSpPr>
          <p:cNvPr id="19" name="Google Shape;115;gd01793697f_0_13">
            <a:extLst>
              <a:ext uri="{FF2B5EF4-FFF2-40B4-BE49-F238E27FC236}">
                <a16:creationId xmlns:a16="http://schemas.microsoft.com/office/drawing/2014/main" id="{2F605CD6-C948-6944-A472-850654A1EB7A}"/>
              </a:ext>
            </a:extLst>
          </p:cNvPr>
          <p:cNvSpPr txBox="1"/>
          <p:nvPr/>
        </p:nvSpPr>
        <p:spPr>
          <a:xfrm>
            <a:off x="261050" y="5769770"/>
            <a:ext cx="10345500" cy="892522"/>
          </a:xfrm>
          <a:prstGeom prst="rect">
            <a:avLst/>
          </a:prstGeom>
          <a:solidFill>
            <a:srgbClr val="3F3F3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a:solidFill>
                  <a:srgbClr val="FFFFFF"/>
                </a:solidFill>
                <a:latin typeface="Calibri"/>
                <a:ea typeface="Calibri"/>
                <a:cs typeface="Calibri"/>
                <a:sym typeface="Calibri"/>
              </a:rPr>
              <a:t>How can we use hashtags to identify topics of interest for Elon? And what are the impacts on his network?</a:t>
            </a:r>
            <a:endParaRPr sz="2300" dirty="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d10303df14_0_0"/>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US" sz="4000" b="1">
                <a:solidFill>
                  <a:srgbClr val="3F3F3F"/>
                </a:solidFill>
                <a:latin typeface="Arial"/>
                <a:ea typeface="Arial"/>
                <a:cs typeface="Arial"/>
                <a:sym typeface="Arial"/>
              </a:rPr>
              <a:t>Dataset and Databases</a:t>
            </a:r>
            <a:endParaRPr/>
          </a:p>
        </p:txBody>
      </p:sp>
      <p:sp>
        <p:nvSpPr>
          <p:cNvPr id="103" name="Google Shape;103;gd10303df14_0_0"/>
          <p:cNvSpPr txBox="1">
            <a:spLocks noGrp="1"/>
          </p:cNvSpPr>
          <p:nvPr>
            <p:ph type="body" idx="1"/>
          </p:nvPr>
        </p:nvSpPr>
        <p:spPr>
          <a:xfrm>
            <a:off x="415600" y="1536625"/>
            <a:ext cx="5682600" cy="3783600"/>
          </a:xfrm>
          <a:prstGeom prst="rect">
            <a:avLst/>
          </a:prstGeom>
        </p:spPr>
        <p:txBody>
          <a:bodyPr spcFirstLastPara="1" wrap="square" lIns="121900" tIns="121900" rIns="121900" bIns="121900" anchor="t" anchorCtr="0">
            <a:normAutofit/>
          </a:bodyPr>
          <a:lstStyle/>
          <a:p>
            <a:pPr marL="0" lvl="0" indent="0" algn="l" rtl="0">
              <a:spcBef>
                <a:spcPts val="1000"/>
              </a:spcBef>
              <a:spcAft>
                <a:spcPts val="0"/>
              </a:spcAft>
              <a:buNone/>
            </a:pPr>
            <a:r>
              <a:rPr lang="en-US" sz="2200" dirty="0"/>
              <a:t>MongoDB (</a:t>
            </a:r>
            <a:r>
              <a:rPr lang="en-US" sz="2200" dirty="0" err="1"/>
              <a:t>PyMongo</a:t>
            </a:r>
            <a:r>
              <a:rPr lang="en-US" sz="2200" dirty="0"/>
              <a:t>)</a:t>
            </a:r>
            <a:endParaRPr sz="2200" dirty="0"/>
          </a:p>
          <a:p>
            <a:pPr marL="342900" indent="-342900"/>
            <a:r>
              <a:rPr lang="en-US" dirty="0"/>
              <a:t>Hashtag searching (hashtags were pre parsed)</a:t>
            </a:r>
          </a:p>
          <a:p>
            <a:pPr marL="342900" indent="-342900"/>
            <a:r>
              <a:rPr lang="en-US" dirty="0"/>
              <a:t>Supporting helper functions to query additional info (like retweets for a specific user)</a:t>
            </a: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US" sz="2200" dirty="0"/>
              <a:t>Arango (</a:t>
            </a:r>
            <a:r>
              <a:rPr lang="en-US" sz="2200" dirty="0" err="1"/>
              <a:t>PyArango</a:t>
            </a:r>
            <a:r>
              <a:rPr lang="en-US" sz="2200" dirty="0"/>
              <a:t>)</a:t>
            </a:r>
          </a:p>
          <a:p>
            <a:pPr marL="342900" indent="-342900"/>
            <a:r>
              <a:rPr lang="en-US" dirty="0"/>
              <a:t>Graph Traversals </a:t>
            </a:r>
          </a:p>
          <a:p>
            <a:pPr marL="342900" indent="-342900"/>
            <a:r>
              <a:rPr lang="en-US" dirty="0"/>
              <a:t>Network analysis (centrality, graph) density</a:t>
            </a:r>
          </a:p>
          <a:p>
            <a:pPr marL="342900" indent="-342900"/>
            <a:r>
              <a:rPr lang="en-US" dirty="0"/>
              <a:t>Correlating users with statuses via topics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d01793697f_0_13"/>
          <p:cNvSpPr txBox="1">
            <a:spLocks noGrp="1"/>
          </p:cNvSpPr>
          <p:nvPr>
            <p:ph type="title"/>
          </p:nvPr>
        </p:nvSpPr>
        <p:spPr>
          <a:xfrm>
            <a:off x="415650" y="143142"/>
            <a:ext cx="11360700" cy="7635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US" sz="4000" b="1">
                <a:solidFill>
                  <a:srgbClr val="3F3F3F"/>
                </a:solidFill>
                <a:latin typeface="Arial"/>
                <a:ea typeface="Arial"/>
                <a:cs typeface="Arial"/>
                <a:sym typeface="Arial"/>
              </a:rPr>
              <a:t>Preliminary Analysis: Hashtags</a:t>
            </a:r>
            <a:endParaRPr/>
          </a:p>
        </p:txBody>
      </p:sp>
      <p:pic>
        <p:nvPicPr>
          <p:cNvPr id="1026" name="Picture 2">
            <a:extLst>
              <a:ext uri="{FF2B5EF4-FFF2-40B4-BE49-F238E27FC236}">
                <a16:creationId xmlns:a16="http://schemas.microsoft.com/office/drawing/2014/main" id="{F13CBB6E-6A15-CE40-83A1-5BBFB0CA0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66" y="1363747"/>
            <a:ext cx="3806310" cy="18861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66F14E-0135-6944-804B-576ADA925B8F}"/>
              </a:ext>
            </a:extLst>
          </p:cNvPr>
          <p:cNvSpPr txBox="1"/>
          <p:nvPr/>
        </p:nvSpPr>
        <p:spPr>
          <a:xfrm>
            <a:off x="1355704" y="1015942"/>
            <a:ext cx="1479892" cy="307777"/>
          </a:xfrm>
          <a:prstGeom prst="rect">
            <a:avLst/>
          </a:prstGeom>
          <a:noFill/>
        </p:spPr>
        <p:txBody>
          <a:bodyPr wrap="none" rtlCol="0">
            <a:spAutoFit/>
          </a:bodyPr>
          <a:lstStyle/>
          <a:p>
            <a:r>
              <a:rPr lang="en-US" dirty="0"/>
              <a:t>Elon’s Hashtags</a:t>
            </a:r>
          </a:p>
        </p:txBody>
      </p:sp>
      <p:sp>
        <p:nvSpPr>
          <p:cNvPr id="16" name="TextBox 15">
            <a:extLst>
              <a:ext uri="{FF2B5EF4-FFF2-40B4-BE49-F238E27FC236}">
                <a16:creationId xmlns:a16="http://schemas.microsoft.com/office/drawing/2014/main" id="{9A187201-B6C6-274F-A327-4B1EBCDD3B7E}"/>
              </a:ext>
            </a:extLst>
          </p:cNvPr>
          <p:cNvSpPr txBox="1"/>
          <p:nvPr/>
        </p:nvSpPr>
        <p:spPr>
          <a:xfrm>
            <a:off x="4839519" y="1749674"/>
            <a:ext cx="2834430" cy="307777"/>
          </a:xfrm>
          <a:prstGeom prst="rect">
            <a:avLst/>
          </a:prstGeom>
          <a:noFill/>
        </p:spPr>
        <p:txBody>
          <a:bodyPr wrap="none" rtlCol="0">
            <a:spAutoFit/>
          </a:bodyPr>
          <a:lstStyle/>
          <a:p>
            <a:r>
              <a:rPr lang="en-US" dirty="0"/>
              <a:t>Elon’s Entire Network’s Hashtags</a:t>
            </a:r>
          </a:p>
        </p:txBody>
      </p:sp>
      <p:sp>
        <p:nvSpPr>
          <p:cNvPr id="17" name="TextBox 16">
            <a:extLst>
              <a:ext uri="{FF2B5EF4-FFF2-40B4-BE49-F238E27FC236}">
                <a16:creationId xmlns:a16="http://schemas.microsoft.com/office/drawing/2014/main" id="{D119E2D9-B604-0B4A-8063-A13ED346B4D8}"/>
              </a:ext>
            </a:extLst>
          </p:cNvPr>
          <p:cNvSpPr txBox="1"/>
          <p:nvPr/>
        </p:nvSpPr>
        <p:spPr>
          <a:xfrm>
            <a:off x="9013826" y="924136"/>
            <a:ext cx="2395207" cy="307777"/>
          </a:xfrm>
          <a:prstGeom prst="rect">
            <a:avLst/>
          </a:prstGeom>
          <a:noFill/>
        </p:spPr>
        <p:txBody>
          <a:bodyPr wrap="none" rtlCol="0">
            <a:spAutoFit/>
          </a:bodyPr>
          <a:lstStyle/>
          <a:p>
            <a:r>
              <a:rPr lang="en-US" dirty="0"/>
              <a:t>Elon’s Favorite’s Hashtags</a:t>
            </a:r>
          </a:p>
        </p:txBody>
      </p:sp>
      <p:pic>
        <p:nvPicPr>
          <p:cNvPr id="5" name="Picture 4" descr="A picture containing text, newspaper&#10;&#10;Description automatically generated">
            <a:extLst>
              <a:ext uri="{FF2B5EF4-FFF2-40B4-BE49-F238E27FC236}">
                <a16:creationId xmlns:a16="http://schemas.microsoft.com/office/drawing/2014/main" id="{8345F101-DB49-774D-8541-4EB361478512}"/>
              </a:ext>
            </a:extLst>
          </p:cNvPr>
          <p:cNvPicPr>
            <a:picLocks noChangeAspect="1"/>
          </p:cNvPicPr>
          <p:nvPr/>
        </p:nvPicPr>
        <p:blipFill>
          <a:blip r:embed="rId4"/>
          <a:stretch>
            <a:fillRect/>
          </a:stretch>
        </p:blipFill>
        <p:spPr>
          <a:xfrm>
            <a:off x="8236514" y="1249407"/>
            <a:ext cx="3749768" cy="1886111"/>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E30C54B0-41C3-2C48-B487-3458DB5D5762}"/>
              </a:ext>
            </a:extLst>
          </p:cNvPr>
          <p:cNvPicPr>
            <a:picLocks noChangeAspect="1"/>
          </p:cNvPicPr>
          <p:nvPr/>
        </p:nvPicPr>
        <p:blipFill>
          <a:blip r:embed="rId5"/>
          <a:stretch>
            <a:fillRect/>
          </a:stretch>
        </p:blipFill>
        <p:spPr>
          <a:xfrm>
            <a:off x="4335477" y="2129118"/>
            <a:ext cx="3749768" cy="1886111"/>
          </a:xfrm>
          <a:prstGeom prst="rect">
            <a:avLst/>
          </a:prstGeom>
        </p:spPr>
      </p:pic>
      <p:sp>
        <p:nvSpPr>
          <p:cNvPr id="23" name="Google Shape;115;gd01793697f_0_13">
            <a:extLst>
              <a:ext uri="{FF2B5EF4-FFF2-40B4-BE49-F238E27FC236}">
                <a16:creationId xmlns:a16="http://schemas.microsoft.com/office/drawing/2014/main" id="{4C5BAB57-A290-2048-A8B0-8ED53724FF69}"/>
              </a:ext>
            </a:extLst>
          </p:cNvPr>
          <p:cNvSpPr txBox="1"/>
          <p:nvPr/>
        </p:nvSpPr>
        <p:spPr>
          <a:xfrm>
            <a:off x="269066" y="5828900"/>
            <a:ext cx="10345500" cy="538579"/>
          </a:xfrm>
          <a:prstGeom prst="rect">
            <a:avLst/>
          </a:prstGeom>
          <a:solidFill>
            <a:srgbClr val="3F3F3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a:solidFill>
                  <a:srgbClr val="FFFFFF"/>
                </a:solidFill>
                <a:latin typeface="Calibri"/>
                <a:ea typeface="Calibri"/>
                <a:cs typeface="Calibri"/>
                <a:sym typeface="Calibri"/>
              </a:rPr>
              <a:t>Queried MongoDB to look at hashtags specifically. </a:t>
            </a:r>
            <a:endParaRPr sz="2300" dirty="0">
              <a:solidFill>
                <a:srgbClr val="FFFFFF"/>
              </a:solidFill>
              <a:latin typeface="Calibri"/>
              <a:ea typeface="Calibri"/>
              <a:cs typeface="Calibri"/>
              <a:sym typeface="Calibri"/>
            </a:endParaRPr>
          </a:p>
        </p:txBody>
      </p:sp>
      <p:sp>
        <p:nvSpPr>
          <p:cNvPr id="8" name="Rectangle 7">
            <a:extLst>
              <a:ext uri="{FF2B5EF4-FFF2-40B4-BE49-F238E27FC236}">
                <a16:creationId xmlns:a16="http://schemas.microsoft.com/office/drawing/2014/main" id="{F02111C6-CE7E-A84B-98DD-7690FFEFA453}"/>
              </a:ext>
            </a:extLst>
          </p:cNvPr>
          <p:cNvSpPr/>
          <p:nvPr/>
        </p:nvSpPr>
        <p:spPr>
          <a:xfrm>
            <a:off x="8441511" y="3285550"/>
            <a:ext cx="3539836" cy="461665"/>
          </a:xfrm>
          <a:prstGeom prst="rect">
            <a:avLst/>
          </a:prstGeom>
        </p:spPr>
        <p:txBody>
          <a:bodyPr wrap="square">
            <a:spAutoFit/>
          </a:bodyPr>
          <a:lstStyle/>
          <a:p>
            <a:pPr algn="ctr"/>
            <a:r>
              <a:rPr lang="en-US" sz="1200" dirty="0"/>
              <a:t>1.35% of favorited tweets with hashtag </a:t>
            </a:r>
            <a:r>
              <a:rPr lang="en-US" sz="1200" b="1" dirty="0"/>
              <a:t>#tesla</a:t>
            </a:r>
          </a:p>
          <a:p>
            <a:pPr algn="ctr"/>
            <a:r>
              <a:rPr lang="en-US" sz="1200" dirty="0"/>
              <a:t>3.21% of favorited tweets with </a:t>
            </a:r>
            <a:r>
              <a:rPr lang="en-US" sz="1200" b="1" dirty="0"/>
              <a:t>#</a:t>
            </a:r>
            <a:r>
              <a:rPr lang="en-US" sz="1200" b="1" dirty="0" err="1"/>
              <a:t>spacex</a:t>
            </a:r>
            <a:endParaRPr lang="en-US" sz="1200" b="1" dirty="0"/>
          </a:p>
        </p:txBody>
      </p:sp>
      <p:sp>
        <p:nvSpPr>
          <p:cNvPr id="25" name="Rectangle 24">
            <a:extLst>
              <a:ext uri="{FF2B5EF4-FFF2-40B4-BE49-F238E27FC236}">
                <a16:creationId xmlns:a16="http://schemas.microsoft.com/office/drawing/2014/main" id="{70B5CFF9-0FAD-3444-8A9E-1654D5E969C6}"/>
              </a:ext>
            </a:extLst>
          </p:cNvPr>
          <p:cNvSpPr/>
          <p:nvPr/>
        </p:nvSpPr>
        <p:spPr>
          <a:xfrm>
            <a:off x="294466" y="3350854"/>
            <a:ext cx="3539836" cy="461665"/>
          </a:xfrm>
          <a:prstGeom prst="rect">
            <a:avLst/>
          </a:prstGeom>
        </p:spPr>
        <p:txBody>
          <a:bodyPr wrap="square">
            <a:spAutoFit/>
          </a:bodyPr>
          <a:lstStyle/>
          <a:p>
            <a:pPr algn="ctr"/>
            <a:r>
              <a:rPr lang="en-US" sz="1200" dirty="0"/>
              <a:t>Top hashtags used by Elon:</a:t>
            </a:r>
          </a:p>
          <a:p>
            <a:pPr algn="ctr"/>
            <a:r>
              <a:rPr lang="en-US" sz="1200" b="1" dirty="0"/>
              <a:t>#</a:t>
            </a:r>
            <a:r>
              <a:rPr lang="en-US" sz="1200" b="1" dirty="0" err="1"/>
              <a:t>LaunchAmerica</a:t>
            </a:r>
            <a:r>
              <a:rPr lang="en-US" sz="1200" b="1" dirty="0"/>
              <a:t>, #dragon</a:t>
            </a:r>
          </a:p>
        </p:txBody>
      </p:sp>
    </p:spTree>
    <p:extLst>
      <p:ext uri="{BB962C8B-B14F-4D97-AF65-F5344CB8AC3E}">
        <p14:creationId xmlns:p14="http://schemas.microsoft.com/office/powerpoint/2010/main" val="79791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d01793697f_0_13"/>
          <p:cNvSpPr txBox="1">
            <a:spLocks noGrp="1"/>
          </p:cNvSpPr>
          <p:nvPr>
            <p:ph type="title"/>
          </p:nvPr>
        </p:nvSpPr>
        <p:spPr>
          <a:xfrm>
            <a:off x="415650" y="143142"/>
            <a:ext cx="11360700" cy="7635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US" sz="4000" b="1">
                <a:solidFill>
                  <a:srgbClr val="3F3F3F"/>
                </a:solidFill>
                <a:latin typeface="Arial"/>
                <a:ea typeface="Arial"/>
                <a:cs typeface="Arial"/>
                <a:sym typeface="Arial"/>
              </a:rPr>
              <a:t>Preliminary Analysis: Hashtags</a:t>
            </a:r>
            <a:endParaRPr/>
          </a:p>
        </p:txBody>
      </p:sp>
      <p:sp>
        <p:nvSpPr>
          <p:cNvPr id="115" name="Google Shape;115;gd01793697f_0_13"/>
          <p:cNvSpPr txBox="1"/>
          <p:nvPr/>
        </p:nvSpPr>
        <p:spPr>
          <a:xfrm>
            <a:off x="273750" y="5740000"/>
            <a:ext cx="10345500" cy="892522"/>
          </a:xfrm>
          <a:prstGeom prst="rect">
            <a:avLst/>
          </a:prstGeom>
          <a:solidFill>
            <a:srgbClr val="3F3F3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a:solidFill>
                  <a:srgbClr val="FFFFFF"/>
                </a:solidFill>
                <a:latin typeface="Calibri"/>
                <a:ea typeface="Calibri"/>
                <a:cs typeface="Calibri"/>
                <a:sym typeface="Calibri"/>
              </a:rPr>
              <a:t>Gives insight into what Elon is subconsciously interested in based on favorites, or intentionally trying to promote via his own tweets (labelling with hashtags).</a:t>
            </a:r>
            <a:endParaRPr sz="2300" dirty="0">
              <a:solidFill>
                <a:srgbClr val="FFFFFF"/>
              </a:solidFill>
              <a:latin typeface="Calibri"/>
              <a:ea typeface="Calibri"/>
              <a:cs typeface="Calibri"/>
              <a:sym typeface="Calibri"/>
            </a:endParaRPr>
          </a:p>
        </p:txBody>
      </p:sp>
      <p:pic>
        <p:nvPicPr>
          <p:cNvPr id="116" name="Google Shape;116;gd01793697f_0_13"/>
          <p:cNvPicPr preferRelativeResize="0"/>
          <p:nvPr/>
        </p:nvPicPr>
        <p:blipFill>
          <a:blip r:embed="rId3">
            <a:alphaModFix/>
          </a:blip>
          <a:stretch>
            <a:fillRect/>
          </a:stretch>
        </p:blipFill>
        <p:spPr>
          <a:xfrm>
            <a:off x="14325" y="1276801"/>
            <a:ext cx="4162650" cy="3899200"/>
          </a:xfrm>
          <a:prstGeom prst="rect">
            <a:avLst/>
          </a:prstGeom>
          <a:noFill/>
          <a:ln>
            <a:noFill/>
          </a:ln>
        </p:spPr>
      </p:pic>
      <p:pic>
        <p:nvPicPr>
          <p:cNvPr id="118" name="Google Shape;118;gd01793697f_0_13"/>
          <p:cNvPicPr preferRelativeResize="0"/>
          <p:nvPr/>
        </p:nvPicPr>
        <p:blipFill>
          <a:blip r:embed="rId4">
            <a:alphaModFix/>
          </a:blip>
          <a:stretch>
            <a:fillRect/>
          </a:stretch>
        </p:blipFill>
        <p:spPr>
          <a:xfrm>
            <a:off x="7908650" y="1164750"/>
            <a:ext cx="4283350" cy="3814848"/>
          </a:xfrm>
          <a:prstGeom prst="rect">
            <a:avLst/>
          </a:prstGeom>
          <a:noFill/>
          <a:ln>
            <a:noFill/>
          </a:ln>
        </p:spPr>
      </p:pic>
      <p:pic>
        <p:nvPicPr>
          <p:cNvPr id="119" name="Google Shape;119;gd01793697f_0_13"/>
          <p:cNvPicPr preferRelativeResize="0"/>
          <p:nvPr/>
        </p:nvPicPr>
        <p:blipFill>
          <a:blip r:embed="rId5">
            <a:alphaModFix/>
          </a:blip>
          <a:stretch>
            <a:fillRect/>
          </a:stretch>
        </p:blipFill>
        <p:spPr>
          <a:xfrm>
            <a:off x="4100775" y="2018617"/>
            <a:ext cx="4005550" cy="3403207"/>
          </a:xfrm>
          <a:prstGeom prst="rect">
            <a:avLst/>
          </a:prstGeom>
          <a:noFill/>
          <a:ln>
            <a:noFill/>
          </a:ln>
        </p:spPr>
      </p:pic>
      <p:sp>
        <p:nvSpPr>
          <p:cNvPr id="2" name="Rectangle 1">
            <a:extLst>
              <a:ext uri="{FF2B5EF4-FFF2-40B4-BE49-F238E27FC236}">
                <a16:creationId xmlns:a16="http://schemas.microsoft.com/office/drawing/2014/main" id="{A1AE6E90-B9CB-4342-A3EF-725C4D32331F}"/>
              </a:ext>
            </a:extLst>
          </p:cNvPr>
          <p:cNvSpPr/>
          <p:nvPr/>
        </p:nvSpPr>
        <p:spPr>
          <a:xfrm>
            <a:off x="7400260" y="2686493"/>
            <a:ext cx="191387" cy="157361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7AE459-60FE-6441-BC83-CC06674B375B}"/>
              </a:ext>
            </a:extLst>
          </p:cNvPr>
          <p:cNvSpPr/>
          <p:nvPr/>
        </p:nvSpPr>
        <p:spPr>
          <a:xfrm>
            <a:off x="7159255" y="2254102"/>
            <a:ext cx="186861" cy="200601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FBB705-852B-7D40-95B5-19979E77B29F}"/>
              </a:ext>
            </a:extLst>
          </p:cNvPr>
          <p:cNvSpPr/>
          <p:nvPr/>
        </p:nvSpPr>
        <p:spPr>
          <a:xfrm>
            <a:off x="11351047" y="2693581"/>
            <a:ext cx="132122" cy="96397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CA63CC-DAA0-9343-991A-EFF3EC5051DE}"/>
              </a:ext>
            </a:extLst>
          </p:cNvPr>
          <p:cNvSpPr/>
          <p:nvPr/>
        </p:nvSpPr>
        <p:spPr>
          <a:xfrm>
            <a:off x="10669092" y="1360967"/>
            <a:ext cx="132121" cy="228949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7C5FD5-5BFB-0048-BB1C-4E592B55AB44}"/>
              </a:ext>
            </a:extLst>
          </p:cNvPr>
          <p:cNvSpPr/>
          <p:nvPr/>
        </p:nvSpPr>
        <p:spPr>
          <a:xfrm>
            <a:off x="3572541" y="2516371"/>
            <a:ext cx="148854" cy="108806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3E4BE-082B-704E-8456-71CBAB8AE7E6}"/>
              </a:ext>
            </a:extLst>
          </p:cNvPr>
          <p:cNvSpPr/>
          <p:nvPr/>
        </p:nvSpPr>
        <p:spPr>
          <a:xfrm>
            <a:off x="2957108" y="2519921"/>
            <a:ext cx="155448" cy="108806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E66F14E-0135-6944-804B-576ADA925B8F}"/>
              </a:ext>
            </a:extLst>
          </p:cNvPr>
          <p:cNvSpPr txBox="1"/>
          <p:nvPr/>
        </p:nvSpPr>
        <p:spPr>
          <a:xfrm>
            <a:off x="1355704" y="1015942"/>
            <a:ext cx="1479892" cy="307777"/>
          </a:xfrm>
          <a:prstGeom prst="rect">
            <a:avLst/>
          </a:prstGeom>
          <a:noFill/>
        </p:spPr>
        <p:txBody>
          <a:bodyPr wrap="none" rtlCol="0">
            <a:spAutoFit/>
          </a:bodyPr>
          <a:lstStyle/>
          <a:p>
            <a:r>
              <a:rPr lang="en-US" dirty="0"/>
              <a:t>Elon’s Hashtags</a:t>
            </a:r>
          </a:p>
        </p:txBody>
      </p:sp>
      <p:sp>
        <p:nvSpPr>
          <p:cNvPr id="16" name="TextBox 15">
            <a:extLst>
              <a:ext uri="{FF2B5EF4-FFF2-40B4-BE49-F238E27FC236}">
                <a16:creationId xmlns:a16="http://schemas.microsoft.com/office/drawing/2014/main" id="{9A187201-B6C6-274F-A327-4B1EBCDD3B7E}"/>
              </a:ext>
            </a:extLst>
          </p:cNvPr>
          <p:cNvSpPr txBox="1"/>
          <p:nvPr/>
        </p:nvSpPr>
        <p:spPr>
          <a:xfrm>
            <a:off x="4839519" y="1749674"/>
            <a:ext cx="2834430" cy="307777"/>
          </a:xfrm>
          <a:prstGeom prst="rect">
            <a:avLst/>
          </a:prstGeom>
          <a:noFill/>
        </p:spPr>
        <p:txBody>
          <a:bodyPr wrap="none" rtlCol="0">
            <a:spAutoFit/>
          </a:bodyPr>
          <a:lstStyle/>
          <a:p>
            <a:r>
              <a:rPr lang="en-US" dirty="0"/>
              <a:t>Elon’s Entire Network’s Hashtags</a:t>
            </a:r>
          </a:p>
        </p:txBody>
      </p:sp>
      <p:sp>
        <p:nvSpPr>
          <p:cNvPr id="17" name="TextBox 16">
            <a:extLst>
              <a:ext uri="{FF2B5EF4-FFF2-40B4-BE49-F238E27FC236}">
                <a16:creationId xmlns:a16="http://schemas.microsoft.com/office/drawing/2014/main" id="{D119E2D9-B604-0B4A-8063-A13ED346B4D8}"/>
              </a:ext>
            </a:extLst>
          </p:cNvPr>
          <p:cNvSpPr txBox="1"/>
          <p:nvPr/>
        </p:nvSpPr>
        <p:spPr>
          <a:xfrm>
            <a:off x="9013826" y="924136"/>
            <a:ext cx="2395207" cy="307777"/>
          </a:xfrm>
          <a:prstGeom prst="rect">
            <a:avLst/>
          </a:prstGeom>
          <a:noFill/>
        </p:spPr>
        <p:txBody>
          <a:bodyPr wrap="none" rtlCol="0">
            <a:spAutoFit/>
          </a:bodyPr>
          <a:lstStyle/>
          <a:p>
            <a:r>
              <a:rPr lang="en-US" dirty="0"/>
              <a:t>Elon’s Favorite’s Hashtags</a:t>
            </a:r>
          </a:p>
        </p:txBody>
      </p:sp>
      <p:sp>
        <p:nvSpPr>
          <p:cNvPr id="18" name="Rectangle 17">
            <a:extLst>
              <a:ext uri="{FF2B5EF4-FFF2-40B4-BE49-F238E27FC236}">
                <a16:creationId xmlns:a16="http://schemas.microsoft.com/office/drawing/2014/main" id="{06F26A8E-E5A5-A642-A252-88825521E2C6}"/>
              </a:ext>
            </a:extLst>
          </p:cNvPr>
          <p:cNvSpPr/>
          <p:nvPr/>
        </p:nvSpPr>
        <p:spPr>
          <a:xfrm>
            <a:off x="2356921" y="3057993"/>
            <a:ext cx="155448" cy="55077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1D841B-8E77-9F44-B094-E20793CE7C6C}"/>
              </a:ext>
            </a:extLst>
          </p:cNvPr>
          <p:cNvSpPr/>
          <p:nvPr/>
        </p:nvSpPr>
        <p:spPr>
          <a:xfrm>
            <a:off x="6207849" y="2181410"/>
            <a:ext cx="186861" cy="207870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EC20533-5315-0346-B9BE-5D915BB820D0}"/>
              </a:ext>
            </a:extLst>
          </p:cNvPr>
          <p:cNvSpPr/>
          <p:nvPr/>
        </p:nvSpPr>
        <p:spPr>
          <a:xfrm>
            <a:off x="9803997" y="3488959"/>
            <a:ext cx="132121" cy="16459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4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2" grpId="0" animBg="1"/>
      <p:bldP spid="9" grpId="0" animBg="1"/>
      <p:bldP spid="10" grpId="0" animBg="1"/>
      <p:bldP spid="11" grpId="0" animBg="1"/>
      <p:bldP spid="12" grpId="0" animBg="1"/>
      <p:bldP spid="13"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d01793697f_0_19"/>
          <p:cNvSpPr txBox="1">
            <a:spLocks noGrp="1"/>
          </p:cNvSpPr>
          <p:nvPr>
            <p:ph type="body" idx="1"/>
          </p:nvPr>
        </p:nvSpPr>
        <p:spPr>
          <a:xfrm>
            <a:off x="415600" y="1536633"/>
            <a:ext cx="5676899" cy="4555200"/>
          </a:xfrm>
          <a:prstGeom prst="rect">
            <a:avLst/>
          </a:prstGeom>
        </p:spPr>
        <p:txBody>
          <a:bodyPr spcFirstLastPara="1" wrap="square" lIns="121900" tIns="121900" rIns="121900" bIns="121900" anchor="t" anchorCtr="0">
            <a:normAutofit/>
          </a:bodyPr>
          <a:lstStyle/>
          <a:p>
            <a:pPr marL="342900" indent="-342900"/>
            <a:r>
              <a:rPr lang="en-US" sz="2500" dirty="0" err="1"/>
              <a:t>PyArango</a:t>
            </a:r>
            <a:r>
              <a:rPr lang="en-US" sz="2500" dirty="0"/>
              <a:t> leveraged for nested graph traversals</a:t>
            </a:r>
          </a:p>
          <a:p>
            <a:pPr marL="342900" indent="-342900"/>
            <a:r>
              <a:rPr lang="en-US" sz="2500" dirty="0"/>
              <a:t>Search for users who reference our three key topics in their tweet activity</a:t>
            </a:r>
          </a:p>
          <a:p>
            <a:pPr marL="800100" lvl="1" indent="-342900"/>
            <a:r>
              <a:rPr lang="en-US" sz="2000" dirty="0"/>
              <a:t>That Elon favorited</a:t>
            </a:r>
          </a:p>
          <a:p>
            <a:pPr marL="342900" indent="-342900"/>
            <a:r>
              <a:rPr lang="en-US" sz="2500" dirty="0"/>
              <a:t>Backfilled edges to connect user relationships</a:t>
            </a:r>
          </a:p>
          <a:p>
            <a:pPr marL="800100" lvl="1" indent="-342900"/>
            <a:r>
              <a:rPr lang="en-US" sz="2000" dirty="0"/>
              <a:t>Slow step, needs improvement!</a:t>
            </a:r>
          </a:p>
          <a:p>
            <a:pPr marL="342900" indent="-342900"/>
            <a:endParaRPr sz="2500" dirty="0"/>
          </a:p>
        </p:txBody>
      </p:sp>
      <p:sp>
        <p:nvSpPr>
          <p:cNvPr id="125" name="Google Shape;125;gd01793697f_0_19"/>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US" sz="4000" b="1" dirty="0">
                <a:solidFill>
                  <a:srgbClr val="3F3F3F"/>
                </a:solidFill>
                <a:latin typeface="Arial"/>
                <a:ea typeface="Arial"/>
                <a:cs typeface="Arial"/>
                <a:sym typeface="Arial"/>
              </a:rPr>
              <a:t>Querying the Network</a:t>
            </a:r>
            <a:endParaRPr dirty="0"/>
          </a:p>
        </p:txBody>
      </p:sp>
      <p:sp>
        <p:nvSpPr>
          <p:cNvPr id="2" name="Rectangle 1">
            <a:extLst>
              <a:ext uri="{FF2B5EF4-FFF2-40B4-BE49-F238E27FC236}">
                <a16:creationId xmlns:a16="http://schemas.microsoft.com/office/drawing/2014/main" id="{941A0230-2B6A-0B49-8938-68F644399BD5}"/>
              </a:ext>
            </a:extLst>
          </p:cNvPr>
          <p:cNvSpPr/>
          <p:nvPr/>
        </p:nvSpPr>
        <p:spPr>
          <a:xfrm>
            <a:off x="6362700" y="1421108"/>
            <a:ext cx="5676900" cy="1815882"/>
          </a:xfrm>
          <a:prstGeom prst="rect">
            <a:avLst/>
          </a:prstGeom>
          <a:ln w="19050">
            <a:solidFill>
              <a:schemeClr val="tx1"/>
            </a:solidFill>
          </a:ln>
        </p:spPr>
        <p:txBody>
          <a:bodyPr wrap="square">
            <a:spAutoFit/>
          </a:bodyPr>
          <a:lstStyle/>
          <a:p>
            <a:r>
              <a:rPr lang="en-US" dirty="0">
                <a:latin typeface="Andale Mono" panose="020B0509000000000004" pitchFamily="49" charset="0"/>
              </a:rPr>
              <a:t>FOR </a:t>
            </a:r>
            <a:r>
              <a:rPr lang="en-US" dirty="0" err="1">
                <a:latin typeface="Andale Mono" panose="020B0509000000000004" pitchFamily="49" charset="0"/>
              </a:rPr>
              <a:t>v,e,p</a:t>
            </a:r>
            <a:r>
              <a:rPr lang="en-US" dirty="0">
                <a:latin typeface="Andale Mono" panose="020B0509000000000004" pitchFamily="49" charset="0"/>
              </a:rPr>
              <a:t> IN 1..3 OUTBOUND ‘</a:t>
            </a:r>
            <a:r>
              <a:rPr lang="en-US" b="1" i="1" dirty="0" err="1">
                <a:latin typeface="Andale Mono" panose="020B0509000000000004" pitchFamily="49" charset="0"/>
              </a:rPr>
              <a:t>elon_id</a:t>
            </a:r>
            <a:r>
              <a:rPr lang="en-US" b="1" i="1" dirty="0">
                <a:latin typeface="Andale Mono" panose="020B0509000000000004" pitchFamily="49" charset="0"/>
              </a:rPr>
              <a:t>’ </a:t>
            </a:r>
            <a:r>
              <a:rPr lang="en-US" dirty="0">
                <a:latin typeface="Andale Mono" panose="020B0509000000000004" pitchFamily="49" charset="0"/>
              </a:rPr>
              <a:t>favorited</a:t>
            </a:r>
          </a:p>
          <a:p>
            <a:r>
              <a:rPr lang="en-US" dirty="0">
                <a:latin typeface="Andale Mono" panose="020B0509000000000004" pitchFamily="49" charset="0"/>
              </a:rPr>
              <a:t>    FILTER CONTAINS(</a:t>
            </a:r>
            <a:r>
              <a:rPr lang="en-US" dirty="0" err="1">
                <a:latin typeface="Andale Mono" panose="020B0509000000000004" pitchFamily="49" charset="0"/>
              </a:rPr>
              <a:t>v.text</a:t>
            </a:r>
            <a:r>
              <a:rPr lang="en-US" dirty="0">
                <a:latin typeface="Andale Mono" panose="020B0509000000000004" pitchFamily="49" charset="0"/>
              </a:rPr>
              <a:t>, ‘</a:t>
            </a:r>
            <a:r>
              <a:rPr lang="en-US" b="1" i="1" dirty="0">
                <a:latin typeface="Andale Mono" panose="020B0509000000000004" pitchFamily="49" charset="0"/>
              </a:rPr>
              <a:t>keyword</a:t>
            </a:r>
            <a:r>
              <a:rPr lang="en-US" dirty="0">
                <a:latin typeface="Andale Mono" panose="020B0509000000000004" pitchFamily="49" charset="0"/>
              </a:rPr>
              <a:t>’) == True</a:t>
            </a:r>
          </a:p>
          <a:p>
            <a:r>
              <a:rPr lang="en-US" dirty="0">
                <a:latin typeface="Andale Mono" panose="020B0509000000000004" pitchFamily="49" charset="0"/>
              </a:rPr>
              <a:t>    FOR status IN </a:t>
            </a:r>
            <a:r>
              <a:rPr lang="en-US" dirty="0" err="1">
                <a:latin typeface="Andale Mono" panose="020B0509000000000004" pitchFamily="49" charset="0"/>
              </a:rPr>
              <a:t>p.edges</a:t>
            </a:r>
            <a:r>
              <a:rPr lang="en-US" dirty="0">
                <a:latin typeface="Andale Mono" panose="020B0509000000000004" pitchFamily="49" charset="0"/>
              </a:rPr>
              <a:t>[*]._to</a:t>
            </a:r>
          </a:p>
          <a:p>
            <a:r>
              <a:rPr lang="en-US" dirty="0">
                <a:latin typeface="Andale Mono" panose="020B0509000000000004" pitchFamily="49" charset="0"/>
              </a:rPr>
              <a:t>        FOR v2,e2,p2 IN 1..2 INBOUND status tweeted</a:t>
            </a:r>
          </a:p>
          <a:p>
            <a:r>
              <a:rPr lang="en-US" dirty="0">
                <a:latin typeface="Andale Mono" panose="020B0509000000000004" pitchFamily="49" charset="0"/>
              </a:rPr>
              <a:t>        RETURN {"</a:t>
            </a:r>
            <a:r>
              <a:rPr lang="en-US" dirty="0" err="1">
                <a:latin typeface="Andale Mono" panose="020B0509000000000004" pitchFamily="49" charset="0"/>
              </a:rPr>
              <a:t>statuses_e</a:t>
            </a:r>
            <a:r>
              <a:rPr lang="en-US" dirty="0">
                <a:latin typeface="Andale Mono" panose="020B0509000000000004" pitchFamily="49" charset="0"/>
              </a:rPr>
              <a:t>": </a:t>
            </a:r>
            <a:r>
              <a:rPr lang="en-US" dirty="0" err="1">
                <a:latin typeface="Andale Mono" panose="020B0509000000000004" pitchFamily="49" charset="0"/>
              </a:rPr>
              <a:t>p.edges</a:t>
            </a:r>
            <a:r>
              <a:rPr lang="en-US" dirty="0">
                <a:latin typeface="Andale Mono" panose="020B0509000000000004" pitchFamily="49" charset="0"/>
              </a:rPr>
              <a:t>[*], </a:t>
            </a:r>
          </a:p>
          <a:p>
            <a:r>
              <a:rPr lang="en-US" dirty="0">
                <a:latin typeface="Andale Mono" panose="020B0509000000000004" pitchFamily="49" charset="0"/>
              </a:rPr>
              <a:t>		"</a:t>
            </a:r>
            <a:r>
              <a:rPr lang="en-US" dirty="0" err="1">
                <a:latin typeface="Andale Mono" panose="020B0509000000000004" pitchFamily="49" charset="0"/>
              </a:rPr>
              <a:t>statuses_v</a:t>
            </a:r>
            <a:r>
              <a:rPr lang="en-US" dirty="0">
                <a:latin typeface="Andale Mono" panose="020B0509000000000004" pitchFamily="49" charset="0"/>
              </a:rPr>
              <a:t>": </a:t>
            </a:r>
            <a:r>
              <a:rPr lang="en-US" dirty="0" err="1">
                <a:latin typeface="Andale Mono" panose="020B0509000000000004" pitchFamily="49" charset="0"/>
              </a:rPr>
              <a:t>p.vertices</a:t>
            </a:r>
            <a:r>
              <a:rPr lang="en-US" dirty="0">
                <a:latin typeface="Andale Mono" panose="020B0509000000000004" pitchFamily="49" charset="0"/>
              </a:rPr>
              <a:t>[*], </a:t>
            </a:r>
          </a:p>
          <a:p>
            <a:r>
              <a:rPr lang="en-US" dirty="0">
                <a:latin typeface="Andale Mono" panose="020B0509000000000004" pitchFamily="49" charset="0"/>
              </a:rPr>
              <a:t>		"</a:t>
            </a:r>
            <a:r>
              <a:rPr lang="en-US" dirty="0" err="1">
                <a:latin typeface="Andale Mono" panose="020B0509000000000004" pitchFamily="49" charset="0"/>
              </a:rPr>
              <a:t>users_e</a:t>
            </a:r>
            <a:r>
              <a:rPr lang="en-US" dirty="0">
                <a:latin typeface="Andale Mono" panose="020B0509000000000004" pitchFamily="49" charset="0"/>
              </a:rPr>
              <a:t>" : p2.edges[*], </a:t>
            </a:r>
          </a:p>
          <a:p>
            <a:r>
              <a:rPr lang="en-US" dirty="0">
                <a:latin typeface="Andale Mono" panose="020B0509000000000004" pitchFamily="49" charset="0"/>
              </a:rPr>
              <a:t>		"</a:t>
            </a:r>
            <a:r>
              <a:rPr lang="en-US" dirty="0" err="1">
                <a:latin typeface="Andale Mono" panose="020B0509000000000004" pitchFamily="49" charset="0"/>
              </a:rPr>
              <a:t>users_v</a:t>
            </a:r>
            <a:r>
              <a:rPr lang="en-US" dirty="0">
                <a:latin typeface="Andale Mono" panose="020B0509000000000004" pitchFamily="49" charset="0"/>
              </a:rPr>
              <a:t>" : p2.vertices[*]}</a:t>
            </a:r>
          </a:p>
        </p:txBody>
      </p:sp>
      <p:sp>
        <p:nvSpPr>
          <p:cNvPr id="3" name="Rectangle 2">
            <a:extLst>
              <a:ext uri="{FF2B5EF4-FFF2-40B4-BE49-F238E27FC236}">
                <a16:creationId xmlns:a16="http://schemas.microsoft.com/office/drawing/2014/main" id="{2067BEC2-FCD1-824E-880B-27D01E4FC696}"/>
              </a:ext>
            </a:extLst>
          </p:cNvPr>
          <p:cNvSpPr/>
          <p:nvPr/>
        </p:nvSpPr>
        <p:spPr>
          <a:xfrm>
            <a:off x="6775450" y="4051538"/>
            <a:ext cx="4851400" cy="954107"/>
          </a:xfrm>
          <a:prstGeom prst="rect">
            <a:avLst/>
          </a:prstGeom>
          <a:ln w="19050">
            <a:solidFill>
              <a:schemeClr val="tx1"/>
            </a:solidFill>
          </a:ln>
        </p:spPr>
        <p:txBody>
          <a:bodyPr wrap="square">
            <a:spAutoFit/>
          </a:bodyPr>
          <a:lstStyle/>
          <a:p>
            <a:r>
              <a:rPr lang="en-US" dirty="0">
                <a:latin typeface="Andale Mono" panose="020B0509000000000004" pitchFamily="49" charset="0"/>
              </a:rPr>
              <a:t>FOR friendship IN friends</a:t>
            </a:r>
          </a:p>
          <a:p>
            <a:r>
              <a:rPr lang="en-US" dirty="0">
                <a:latin typeface="Andale Mono" panose="020B0509000000000004" pitchFamily="49" charset="0"/>
              </a:rPr>
              <a:t>    FILTER </a:t>
            </a:r>
            <a:r>
              <a:rPr lang="en-US" dirty="0" err="1">
                <a:latin typeface="Andale Mono" panose="020B0509000000000004" pitchFamily="49" charset="0"/>
              </a:rPr>
              <a:t>friendship._from</a:t>
            </a:r>
            <a:r>
              <a:rPr lang="en-US" dirty="0">
                <a:latin typeface="Andale Mono" panose="020B0509000000000004" pitchFamily="49" charset="0"/>
              </a:rPr>
              <a:t> == ‘</a:t>
            </a:r>
            <a:r>
              <a:rPr lang="en-US" b="1" i="1" dirty="0">
                <a:latin typeface="Andale Mono" panose="020B0509000000000004" pitchFamily="49" charset="0"/>
              </a:rPr>
              <a:t>user_1</a:t>
            </a:r>
            <a:r>
              <a:rPr lang="en-US" dirty="0">
                <a:latin typeface="Andale Mono" panose="020B0509000000000004" pitchFamily="49" charset="0"/>
              </a:rPr>
              <a:t>’</a:t>
            </a:r>
          </a:p>
          <a:p>
            <a:r>
              <a:rPr lang="en-US" dirty="0">
                <a:latin typeface="Andale Mono" panose="020B0509000000000004" pitchFamily="49" charset="0"/>
              </a:rPr>
              <a:t>    FILTER </a:t>
            </a:r>
            <a:r>
              <a:rPr lang="en-US" dirty="0" err="1">
                <a:latin typeface="Andale Mono" panose="020B0509000000000004" pitchFamily="49" charset="0"/>
              </a:rPr>
              <a:t>friendship._to</a:t>
            </a:r>
            <a:r>
              <a:rPr lang="en-US" dirty="0">
                <a:latin typeface="Andale Mono" panose="020B0509000000000004" pitchFamily="49" charset="0"/>
              </a:rPr>
              <a:t> == ‘</a:t>
            </a:r>
            <a:r>
              <a:rPr lang="en-US" b="1" i="1" dirty="0">
                <a:latin typeface="Andale Mono" panose="020B0509000000000004" pitchFamily="49" charset="0"/>
              </a:rPr>
              <a:t>user_2</a:t>
            </a:r>
            <a:r>
              <a:rPr lang="en-US" dirty="0">
                <a:latin typeface="Andale Mono" panose="020B0509000000000004" pitchFamily="49" charset="0"/>
              </a:rPr>
              <a:t>’</a:t>
            </a:r>
          </a:p>
          <a:p>
            <a:r>
              <a:rPr lang="en-US" dirty="0">
                <a:latin typeface="Andale Mono" panose="020B0509000000000004" pitchFamily="49" charset="0"/>
              </a:rPr>
              <a:t>    RETURN friendship</a:t>
            </a:r>
          </a:p>
        </p:txBody>
      </p:sp>
      <p:cxnSp>
        <p:nvCxnSpPr>
          <p:cNvPr id="5" name="Straight Arrow Connector 4">
            <a:extLst>
              <a:ext uri="{FF2B5EF4-FFF2-40B4-BE49-F238E27FC236}">
                <a16:creationId xmlns:a16="http://schemas.microsoft.com/office/drawing/2014/main" id="{23C8FB25-0EEA-5241-BA2C-8572DFF4CC01}"/>
              </a:ext>
            </a:extLst>
          </p:cNvPr>
          <p:cNvCxnSpPr>
            <a:stCxn id="2" idx="2"/>
            <a:endCxn id="3" idx="0"/>
          </p:cNvCxnSpPr>
          <p:nvPr/>
        </p:nvCxnSpPr>
        <p:spPr>
          <a:xfrm>
            <a:off x="9201150" y="3236990"/>
            <a:ext cx="0" cy="81454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gd01793697f_0_19"/>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US" sz="4000" b="1" dirty="0">
                <a:solidFill>
                  <a:srgbClr val="3F3F3F"/>
                </a:solidFill>
                <a:latin typeface="Arial"/>
                <a:ea typeface="Arial"/>
                <a:cs typeface="Arial"/>
                <a:sym typeface="Arial"/>
              </a:rPr>
              <a:t>Analyzing the Network</a:t>
            </a:r>
            <a:endParaRPr dirty="0"/>
          </a:p>
        </p:txBody>
      </p:sp>
      <p:pic>
        <p:nvPicPr>
          <p:cNvPr id="8" name="Picture 7" descr="Diagram&#10;&#10;Description automatically generated">
            <a:extLst>
              <a:ext uri="{FF2B5EF4-FFF2-40B4-BE49-F238E27FC236}">
                <a16:creationId xmlns:a16="http://schemas.microsoft.com/office/drawing/2014/main" id="{4746FE80-2849-CA4C-BC05-739399EE9DAB}"/>
              </a:ext>
            </a:extLst>
          </p:cNvPr>
          <p:cNvPicPr>
            <a:picLocks noChangeAspect="1"/>
          </p:cNvPicPr>
          <p:nvPr/>
        </p:nvPicPr>
        <p:blipFill>
          <a:blip r:embed="rId3"/>
          <a:stretch>
            <a:fillRect/>
          </a:stretch>
        </p:blipFill>
        <p:spPr>
          <a:xfrm>
            <a:off x="152401" y="1536633"/>
            <a:ext cx="5765800" cy="4914900"/>
          </a:xfrm>
          <a:prstGeom prst="rect">
            <a:avLst/>
          </a:prstGeom>
        </p:spPr>
      </p:pic>
      <p:pic>
        <p:nvPicPr>
          <p:cNvPr id="3" name="Picture 2" descr="Diagram&#10;&#10;Description automatically generated">
            <a:extLst>
              <a:ext uri="{FF2B5EF4-FFF2-40B4-BE49-F238E27FC236}">
                <a16:creationId xmlns:a16="http://schemas.microsoft.com/office/drawing/2014/main" id="{E1551514-A1A6-9648-9575-BEE2B23B037B}"/>
              </a:ext>
            </a:extLst>
          </p:cNvPr>
          <p:cNvPicPr>
            <a:picLocks noChangeAspect="1"/>
          </p:cNvPicPr>
          <p:nvPr/>
        </p:nvPicPr>
        <p:blipFill>
          <a:blip r:embed="rId4"/>
          <a:stretch>
            <a:fillRect/>
          </a:stretch>
        </p:blipFill>
        <p:spPr>
          <a:xfrm>
            <a:off x="6273800" y="1536633"/>
            <a:ext cx="5765800" cy="4914900"/>
          </a:xfrm>
          <a:prstGeom prst="rect">
            <a:avLst/>
          </a:prstGeom>
        </p:spPr>
      </p:pic>
      <p:sp>
        <p:nvSpPr>
          <p:cNvPr id="7" name="TextBox 6">
            <a:extLst>
              <a:ext uri="{FF2B5EF4-FFF2-40B4-BE49-F238E27FC236}">
                <a16:creationId xmlns:a16="http://schemas.microsoft.com/office/drawing/2014/main" id="{EB054D8D-E710-484D-8D57-B56992441E9F}"/>
              </a:ext>
            </a:extLst>
          </p:cNvPr>
          <p:cNvSpPr txBox="1"/>
          <p:nvPr/>
        </p:nvSpPr>
        <p:spPr>
          <a:xfrm>
            <a:off x="229590" y="1566613"/>
            <a:ext cx="675185" cy="307777"/>
          </a:xfrm>
          <a:prstGeom prst="rect">
            <a:avLst/>
          </a:prstGeom>
          <a:noFill/>
        </p:spPr>
        <p:txBody>
          <a:bodyPr wrap="none" rtlCol="0">
            <a:spAutoFit/>
          </a:bodyPr>
          <a:lstStyle/>
          <a:p>
            <a:r>
              <a:rPr lang="en-US" dirty="0"/>
              <a:t>NASA</a:t>
            </a:r>
          </a:p>
        </p:txBody>
      </p:sp>
      <p:sp>
        <p:nvSpPr>
          <p:cNvPr id="9" name="TextBox 8">
            <a:extLst>
              <a:ext uri="{FF2B5EF4-FFF2-40B4-BE49-F238E27FC236}">
                <a16:creationId xmlns:a16="http://schemas.microsoft.com/office/drawing/2014/main" id="{5A982D62-DEF7-8B4E-87A4-DA3C55DACB5A}"/>
              </a:ext>
            </a:extLst>
          </p:cNvPr>
          <p:cNvSpPr txBox="1"/>
          <p:nvPr/>
        </p:nvSpPr>
        <p:spPr>
          <a:xfrm>
            <a:off x="6288790" y="1582360"/>
            <a:ext cx="562975" cy="307777"/>
          </a:xfrm>
          <a:prstGeom prst="rect">
            <a:avLst/>
          </a:prstGeom>
          <a:noFill/>
        </p:spPr>
        <p:txBody>
          <a:bodyPr wrap="none" rtlCol="0">
            <a:spAutoFit/>
          </a:bodyPr>
          <a:lstStyle/>
          <a:p>
            <a:r>
              <a:rPr lang="en-US" dirty="0"/>
              <a:t>tesla</a:t>
            </a:r>
          </a:p>
        </p:txBody>
      </p:sp>
    </p:spTree>
    <p:extLst>
      <p:ext uri="{BB962C8B-B14F-4D97-AF65-F5344CB8AC3E}">
        <p14:creationId xmlns:p14="http://schemas.microsoft.com/office/powerpoint/2010/main" val="3713062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gd01793697f_0_26"/>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US" sz="4000" b="1" dirty="0">
                <a:solidFill>
                  <a:srgbClr val="3F3F3F"/>
                </a:solidFill>
                <a:latin typeface="Arial"/>
                <a:ea typeface="Arial"/>
                <a:cs typeface="Arial"/>
                <a:sym typeface="Arial"/>
              </a:rPr>
              <a:t>Influence Metrics</a:t>
            </a:r>
            <a:endParaRPr dirty="0"/>
          </a:p>
        </p:txBody>
      </p:sp>
      <p:graphicFrame>
        <p:nvGraphicFramePr>
          <p:cNvPr id="2" name="Table 2">
            <a:extLst>
              <a:ext uri="{FF2B5EF4-FFF2-40B4-BE49-F238E27FC236}">
                <a16:creationId xmlns:a16="http://schemas.microsoft.com/office/drawing/2014/main" id="{42DCC5AB-251F-9C45-895F-C5BCF5532B73}"/>
              </a:ext>
            </a:extLst>
          </p:cNvPr>
          <p:cNvGraphicFramePr>
            <a:graphicFrameLocks noGrp="1"/>
          </p:cNvGraphicFramePr>
          <p:nvPr>
            <p:extLst>
              <p:ext uri="{D42A27DB-BD31-4B8C-83A1-F6EECF244321}">
                <p14:modId xmlns:p14="http://schemas.microsoft.com/office/powerpoint/2010/main" val="3903122429"/>
              </p:ext>
            </p:extLst>
          </p:nvPr>
        </p:nvGraphicFramePr>
        <p:xfrm>
          <a:off x="695107" y="1719615"/>
          <a:ext cx="10937258" cy="2567004"/>
        </p:xfrm>
        <a:graphic>
          <a:graphicData uri="http://schemas.openxmlformats.org/drawingml/2006/table">
            <a:tbl>
              <a:tblPr firstRow="1" bandRow="1">
                <a:tableStyleId>{5C22544A-7EE6-4342-B048-85BDC9FD1C3A}</a:tableStyleId>
              </a:tblPr>
              <a:tblGrid>
                <a:gridCol w="1259513">
                  <a:extLst>
                    <a:ext uri="{9D8B030D-6E8A-4147-A177-3AD203B41FA5}">
                      <a16:colId xmlns:a16="http://schemas.microsoft.com/office/drawing/2014/main" val="429181658"/>
                    </a:ext>
                  </a:extLst>
                </a:gridCol>
                <a:gridCol w="1987681">
                  <a:extLst>
                    <a:ext uri="{9D8B030D-6E8A-4147-A177-3AD203B41FA5}">
                      <a16:colId xmlns:a16="http://schemas.microsoft.com/office/drawing/2014/main" val="2532448601"/>
                    </a:ext>
                  </a:extLst>
                </a:gridCol>
                <a:gridCol w="1987681">
                  <a:extLst>
                    <a:ext uri="{9D8B030D-6E8A-4147-A177-3AD203B41FA5}">
                      <a16:colId xmlns:a16="http://schemas.microsoft.com/office/drawing/2014/main" val="2919721021"/>
                    </a:ext>
                  </a:extLst>
                </a:gridCol>
                <a:gridCol w="1321063">
                  <a:extLst>
                    <a:ext uri="{9D8B030D-6E8A-4147-A177-3AD203B41FA5}">
                      <a16:colId xmlns:a16="http://schemas.microsoft.com/office/drawing/2014/main" val="4117384935"/>
                    </a:ext>
                  </a:extLst>
                </a:gridCol>
                <a:gridCol w="1460440">
                  <a:extLst>
                    <a:ext uri="{9D8B030D-6E8A-4147-A177-3AD203B41FA5}">
                      <a16:colId xmlns:a16="http://schemas.microsoft.com/office/drawing/2014/main" val="2300807533"/>
                    </a:ext>
                  </a:extLst>
                </a:gridCol>
                <a:gridCol w="1460440">
                  <a:extLst>
                    <a:ext uri="{9D8B030D-6E8A-4147-A177-3AD203B41FA5}">
                      <a16:colId xmlns:a16="http://schemas.microsoft.com/office/drawing/2014/main" val="402511040"/>
                    </a:ext>
                  </a:extLst>
                </a:gridCol>
                <a:gridCol w="1460440">
                  <a:extLst>
                    <a:ext uri="{9D8B030D-6E8A-4147-A177-3AD203B41FA5}">
                      <a16:colId xmlns:a16="http://schemas.microsoft.com/office/drawing/2014/main" val="2485015073"/>
                    </a:ext>
                  </a:extLst>
                </a:gridCol>
              </a:tblGrid>
              <a:tr h="573880">
                <a:tc>
                  <a:txBody>
                    <a:bodyPr/>
                    <a:lstStyle/>
                    <a:p>
                      <a:pPr algn="ctr"/>
                      <a:r>
                        <a:rPr lang="en-US" dirty="0"/>
                        <a:t>Keyword</a:t>
                      </a:r>
                    </a:p>
                  </a:txBody>
                  <a:tcPr/>
                </a:tc>
                <a:tc>
                  <a:txBody>
                    <a:bodyPr/>
                    <a:lstStyle/>
                    <a:p>
                      <a:pPr algn="ctr"/>
                      <a:r>
                        <a:rPr lang="en-US" dirty="0"/>
                        <a:t>Highest Degree Centrality</a:t>
                      </a:r>
                    </a:p>
                  </a:txBody>
                  <a:tcPr/>
                </a:tc>
                <a:tc>
                  <a:txBody>
                    <a:bodyPr/>
                    <a:lstStyle/>
                    <a:p>
                      <a:pPr algn="ctr"/>
                      <a:r>
                        <a:rPr lang="en-US" dirty="0"/>
                        <a:t>Engagement of Most Central </a:t>
                      </a:r>
                    </a:p>
                  </a:txBody>
                  <a:tcPr/>
                </a:tc>
                <a:tc>
                  <a:txBody>
                    <a:bodyPr/>
                    <a:lstStyle/>
                    <a:p>
                      <a:pPr algn="ctr"/>
                      <a:r>
                        <a:rPr lang="en-US" dirty="0"/>
                        <a:t>Graph Density</a:t>
                      </a:r>
                    </a:p>
                  </a:txBody>
                  <a:tcPr/>
                </a:tc>
                <a:tc>
                  <a:txBody>
                    <a:bodyPr/>
                    <a:lstStyle/>
                    <a:p>
                      <a:pPr algn="ctr"/>
                      <a:r>
                        <a:rPr lang="en-US" dirty="0"/>
                        <a:t>Percent Hashtags</a:t>
                      </a:r>
                    </a:p>
                  </a:txBody>
                  <a:tcPr/>
                </a:tc>
                <a:tc>
                  <a:txBody>
                    <a:bodyPr/>
                    <a:lstStyle/>
                    <a:p>
                      <a:pPr algn="ctr"/>
                      <a:r>
                        <a:rPr lang="en-US" dirty="0"/>
                        <a:t>Percent Mentions </a:t>
                      </a:r>
                    </a:p>
                  </a:txBody>
                  <a:tcPr/>
                </a:tc>
                <a:tc>
                  <a:txBody>
                    <a:bodyPr/>
                    <a:lstStyle/>
                    <a:p>
                      <a:pPr algn="ctr"/>
                      <a:r>
                        <a:rPr lang="en-US" dirty="0"/>
                        <a:t>Number of Connected Users</a:t>
                      </a:r>
                    </a:p>
                  </a:txBody>
                  <a:tcPr/>
                </a:tc>
                <a:extLst>
                  <a:ext uri="{0D108BD9-81ED-4DB2-BD59-A6C34878D82A}">
                    <a16:rowId xmlns:a16="http://schemas.microsoft.com/office/drawing/2014/main" val="1282027842"/>
                  </a:ext>
                </a:extLst>
              </a:tr>
              <a:tr h="611828">
                <a:tc>
                  <a:txBody>
                    <a:bodyPr/>
                    <a:lstStyle/>
                    <a:p>
                      <a:pPr algn="ctr"/>
                      <a:r>
                        <a:rPr lang="en-US" b="1" dirty="0"/>
                        <a:t>tesla</a:t>
                      </a:r>
                    </a:p>
                  </a:txBody>
                  <a:tcPr/>
                </a:tc>
                <a:tc>
                  <a:txBody>
                    <a:bodyPr/>
                    <a:lstStyle/>
                    <a:p>
                      <a:pPr algn="ctr"/>
                      <a:r>
                        <a:rPr lang="en-US" b="1" dirty="0"/>
                        <a:t>'</a:t>
                      </a:r>
                      <a:r>
                        <a:rPr lang="en-US" b="1" dirty="0" err="1"/>
                        <a:t>westcoastbill</a:t>
                      </a:r>
                      <a:r>
                        <a:rPr lang="en-US" b="1" dirty="0"/>
                        <a:t>': 0.1578</a:t>
                      </a:r>
                    </a:p>
                  </a:txBody>
                  <a:tcPr/>
                </a:tc>
                <a:tc>
                  <a:txBody>
                    <a:bodyPr/>
                    <a:lstStyle/>
                    <a:p>
                      <a:pPr algn="ctr"/>
                      <a:r>
                        <a:rPr lang="en-US" b="0" dirty="0"/>
                        <a:t>1.352</a:t>
                      </a:r>
                    </a:p>
                  </a:txBody>
                  <a:tcPr/>
                </a:tc>
                <a:tc>
                  <a:txBody>
                    <a:bodyPr/>
                    <a:lstStyle/>
                    <a:p>
                      <a:pPr algn="ctr"/>
                      <a:r>
                        <a:rPr lang="en-US" b="1" dirty="0"/>
                        <a:t>0.0661</a:t>
                      </a:r>
                    </a:p>
                  </a:txBody>
                  <a:tcPr/>
                </a:tc>
                <a:tc>
                  <a:txBody>
                    <a:bodyPr/>
                    <a:lstStyle/>
                    <a:p>
                      <a:pPr algn="ctr"/>
                      <a:r>
                        <a:rPr lang="en-US" b="1" dirty="0"/>
                        <a:t>9%</a:t>
                      </a:r>
                    </a:p>
                  </a:txBody>
                  <a:tcPr/>
                </a:tc>
                <a:tc>
                  <a:txBody>
                    <a:bodyPr/>
                    <a:lstStyle/>
                    <a:p>
                      <a:pPr algn="ctr"/>
                      <a:r>
                        <a:rPr lang="en-US" b="1" dirty="0"/>
                        <a:t>72.7%</a:t>
                      </a:r>
                    </a:p>
                  </a:txBody>
                  <a:tcPr/>
                </a:tc>
                <a:tc>
                  <a:txBody>
                    <a:bodyPr/>
                    <a:lstStyle/>
                    <a:p>
                      <a:pPr algn="ctr"/>
                      <a:r>
                        <a:rPr lang="en-US" b="1" dirty="0"/>
                        <a:t>88</a:t>
                      </a:r>
                    </a:p>
                  </a:txBody>
                  <a:tcPr/>
                </a:tc>
                <a:extLst>
                  <a:ext uri="{0D108BD9-81ED-4DB2-BD59-A6C34878D82A}">
                    <a16:rowId xmlns:a16="http://schemas.microsoft.com/office/drawing/2014/main" val="3030194799"/>
                  </a:ext>
                </a:extLst>
              </a:tr>
              <a:tr h="611828">
                <a:tc>
                  <a:txBody>
                    <a:bodyPr/>
                    <a:lstStyle/>
                    <a:p>
                      <a:pPr algn="ctr"/>
                      <a:r>
                        <a:rPr lang="en-US" b="1" dirty="0"/>
                        <a:t>SpaceX</a:t>
                      </a:r>
                    </a:p>
                  </a:txBody>
                  <a:tcPr/>
                </a:tc>
                <a:tc>
                  <a:txBody>
                    <a:bodyPr/>
                    <a:lstStyle/>
                    <a:p>
                      <a:pPr algn="ctr"/>
                      <a:r>
                        <a:rPr lang="en-US" b="1" dirty="0"/>
                        <a:t>'</a:t>
                      </a:r>
                      <a:r>
                        <a:rPr lang="en-US" b="1" dirty="0" err="1"/>
                        <a:t>Erdayastronaut</a:t>
                      </a:r>
                      <a:r>
                        <a:rPr lang="en-US" b="1" dirty="0"/>
                        <a:t>': 0.1076</a:t>
                      </a:r>
                    </a:p>
                  </a:txBody>
                  <a:tcPr/>
                </a:tc>
                <a:tc>
                  <a:txBody>
                    <a:bodyPr/>
                    <a:lstStyle/>
                    <a:p>
                      <a:pPr algn="ctr"/>
                      <a:r>
                        <a:rPr lang="en-US" b="0" dirty="0"/>
                        <a:t>4.2096</a:t>
                      </a:r>
                    </a:p>
                  </a:txBody>
                  <a:tcPr/>
                </a:tc>
                <a:tc>
                  <a:txBody>
                    <a:bodyPr/>
                    <a:lstStyle/>
                    <a:p>
                      <a:pPr algn="ctr"/>
                      <a:r>
                        <a:rPr lang="en-US" b="1" dirty="0"/>
                        <a:t>0.0142</a:t>
                      </a:r>
                    </a:p>
                  </a:txBody>
                  <a:tcPr/>
                </a:tc>
                <a:tc>
                  <a:txBody>
                    <a:bodyPr/>
                    <a:lstStyle/>
                    <a:p>
                      <a:pPr algn="ctr"/>
                      <a:r>
                        <a:rPr lang="en-US" b="1" dirty="0"/>
                        <a:t>16.4%</a:t>
                      </a:r>
                    </a:p>
                  </a:txBody>
                  <a:tcPr/>
                </a:tc>
                <a:tc>
                  <a:txBody>
                    <a:bodyPr/>
                    <a:lstStyle/>
                    <a:p>
                      <a:pPr algn="ctr"/>
                      <a:r>
                        <a:rPr lang="en-US" b="1" dirty="0"/>
                        <a:t>31.8%</a:t>
                      </a:r>
                    </a:p>
                  </a:txBody>
                  <a:tcPr/>
                </a:tc>
                <a:tc>
                  <a:txBody>
                    <a:bodyPr/>
                    <a:lstStyle/>
                    <a:p>
                      <a:pPr algn="ctr"/>
                      <a:r>
                        <a:rPr lang="en-US" b="1" dirty="0"/>
                        <a:t>302</a:t>
                      </a:r>
                    </a:p>
                  </a:txBody>
                  <a:tcPr/>
                </a:tc>
                <a:extLst>
                  <a:ext uri="{0D108BD9-81ED-4DB2-BD59-A6C34878D82A}">
                    <a16:rowId xmlns:a16="http://schemas.microsoft.com/office/drawing/2014/main" val="895435136"/>
                  </a:ext>
                </a:extLst>
              </a:tr>
              <a:tr h="611828">
                <a:tc>
                  <a:txBody>
                    <a:bodyPr/>
                    <a:lstStyle/>
                    <a:p>
                      <a:pPr algn="ctr"/>
                      <a:r>
                        <a:rPr lang="en-US" b="1" dirty="0"/>
                        <a:t>NASA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a:t>
                      </a:r>
                      <a:r>
                        <a:rPr lang="en-US" b="1" dirty="0" err="1"/>
                        <a:t>Erdayastronaut</a:t>
                      </a:r>
                      <a:r>
                        <a:rPr lang="en-US" b="1" dirty="0"/>
                        <a:t>': 0.1571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0" dirty="0"/>
                        <a:t>4.2096</a:t>
                      </a:r>
                    </a:p>
                    <a:p>
                      <a:pPr algn="ctr"/>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0.0668</a:t>
                      </a:r>
                    </a:p>
                  </a:txBody>
                  <a:tcPr/>
                </a:tc>
                <a:tc>
                  <a:txBody>
                    <a:bodyPr/>
                    <a:lstStyle/>
                    <a:p>
                      <a:pPr algn="ctr"/>
                      <a:r>
                        <a:rPr lang="en-US" b="1" dirty="0"/>
                        <a:t>5%</a:t>
                      </a:r>
                    </a:p>
                  </a:txBody>
                  <a:tcPr/>
                </a:tc>
                <a:tc>
                  <a:txBody>
                    <a:bodyPr/>
                    <a:lstStyle/>
                    <a:p>
                      <a:pPr algn="ctr"/>
                      <a:r>
                        <a:rPr lang="en-US" b="1" dirty="0"/>
                        <a:t>42.5%</a:t>
                      </a:r>
                    </a:p>
                  </a:txBody>
                  <a:tcPr/>
                </a:tc>
                <a:tc>
                  <a:txBody>
                    <a:bodyPr/>
                    <a:lstStyle/>
                    <a:p>
                      <a:pPr algn="ctr"/>
                      <a:r>
                        <a:rPr lang="en-US" b="1" dirty="0"/>
                        <a:t>160</a:t>
                      </a:r>
                    </a:p>
                  </a:txBody>
                  <a:tcPr/>
                </a:tc>
                <a:extLst>
                  <a:ext uri="{0D108BD9-81ED-4DB2-BD59-A6C34878D82A}">
                    <a16:rowId xmlns:a16="http://schemas.microsoft.com/office/drawing/2014/main" val="1591498988"/>
                  </a:ext>
                </a:extLst>
              </a:tr>
            </a:tbl>
          </a:graphicData>
        </a:graphic>
      </p:graphicFrame>
      <p:sp>
        <p:nvSpPr>
          <p:cNvPr id="5" name="Google Shape;115;gd01793697f_0_13">
            <a:extLst>
              <a:ext uri="{FF2B5EF4-FFF2-40B4-BE49-F238E27FC236}">
                <a16:creationId xmlns:a16="http://schemas.microsoft.com/office/drawing/2014/main" id="{014B447F-07A1-CA44-A96B-78052E959239}"/>
              </a:ext>
            </a:extLst>
          </p:cNvPr>
          <p:cNvSpPr txBox="1"/>
          <p:nvPr/>
        </p:nvSpPr>
        <p:spPr>
          <a:xfrm>
            <a:off x="273750" y="5874912"/>
            <a:ext cx="10345500" cy="538579"/>
          </a:xfrm>
          <a:prstGeom prst="rect">
            <a:avLst/>
          </a:prstGeom>
          <a:solidFill>
            <a:srgbClr val="3F3F3F"/>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a:solidFill>
                  <a:srgbClr val="FFFFFF"/>
                </a:solidFill>
                <a:latin typeface="Calibri"/>
                <a:ea typeface="Calibri"/>
                <a:cs typeface="Calibri"/>
                <a:sym typeface="Calibri"/>
              </a:rPr>
              <a:t>Elon seems to interact with (favorite) tweets where there are explicit mentions.</a:t>
            </a:r>
            <a:endParaRPr sz="2300" dirty="0">
              <a:solidFill>
                <a:srgbClr val="FFFFFF"/>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AB10AA6-9513-1F4F-8682-4B543E6992A1}"/>
                  </a:ext>
                </a:extLst>
              </p:cNvPr>
              <p:cNvSpPr txBox="1"/>
              <p:nvPr/>
            </p:nvSpPr>
            <p:spPr>
              <a:xfrm>
                <a:off x="4841822" y="4567217"/>
                <a:ext cx="4616972" cy="44730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𝑒𝑛𝑔𝑎𝑔𝑒𝑚𝑒𝑛𝑡</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𝑟𝑒𝑡𝑤𝑒𝑒𝑡𝑠</m:t>
                          </m:r>
                          <m:r>
                            <a:rPr lang="en-US" b="0" i="1" smtClean="0">
                              <a:latin typeface="Cambria Math" panose="02040503050406030204" pitchFamily="18" charset="0"/>
                            </a:rPr>
                            <m:t>+</m:t>
                          </m:r>
                          <m:r>
                            <a:rPr lang="en-US" b="0" i="1" smtClean="0">
                              <a:latin typeface="Cambria Math" panose="02040503050406030204" pitchFamily="18" charset="0"/>
                            </a:rPr>
                            <m:t>𝑓𝑎𝑣𝑜𝑟𝑖𝑡𝑒𝑠</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𝑠𝑡𝑎𝑡𝑢𝑠𝑒𝑠</m:t>
                              </m:r>
                              <m:r>
                                <a:rPr lang="en-US" b="0" i="1" smtClean="0">
                                  <a:latin typeface="Cambria Math" panose="02040503050406030204" pitchFamily="18" charset="0"/>
                                </a:rPr>
                                <m:t>+</m:t>
                              </m:r>
                              <m:r>
                                <a:rPr lang="en-US" b="0" i="1" smtClean="0">
                                  <a:latin typeface="Cambria Math" panose="02040503050406030204" pitchFamily="18" charset="0"/>
                                </a:rPr>
                                <m:t>𝑓𝑜𝑙𝑙𝑜𝑤𝑒𝑟𝑠</m:t>
                              </m:r>
                            </m:e>
                          </m:d>
                          <m:r>
                            <a:rPr lang="en-US" b="0" i="1" smtClean="0">
                              <a:latin typeface="Cambria Math" panose="02040503050406030204" pitchFamily="18" charset="0"/>
                            </a:rPr>
                            <m:t>∗</m:t>
                          </m:r>
                          <m:r>
                            <a:rPr lang="en-US" b="0" i="1" smtClean="0">
                              <a:latin typeface="Cambria Math" panose="02040503050406030204" pitchFamily="18" charset="0"/>
                            </a:rPr>
                            <m:t>𝑣</m:t>
                          </m:r>
                        </m:den>
                      </m:f>
                    </m:oMath>
                  </m:oMathPara>
                </a14:m>
                <a:endParaRPr lang="en-US" dirty="0"/>
              </a:p>
            </p:txBody>
          </p:sp>
        </mc:Choice>
        <mc:Fallback>
          <p:sp>
            <p:nvSpPr>
              <p:cNvPr id="3" name="TextBox 2">
                <a:extLst>
                  <a:ext uri="{FF2B5EF4-FFF2-40B4-BE49-F238E27FC236}">
                    <a16:creationId xmlns:a16="http://schemas.microsoft.com/office/drawing/2014/main" id="{1AB10AA6-9513-1F4F-8682-4B543E6992A1}"/>
                  </a:ext>
                </a:extLst>
              </p:cNvPr>
              <p:cNvSpPr txBox="1">
                <a:spLocks noRot="1" noChangeAspect="1" noMove="1" noResize="1" noEditPoints="1" noAdjustHandles="1" noChangeArrowheads="1" noChangeShapeType="1" noTextEdit="1"/>
              </p:cNvSpPr>
              <p:nvPr/>
            </p:nvSpPr>
            <p:spPr>
              <a:xfrm>
                <a:off x="4841822" y="4567217"/>
                <a:ext cx="4616972" cy="447302"/>
              </a:xfrm>
              <a:prstGeom prst="rect">
                <a:avLst/>
              </a:prstGeom>
              <a:blipFill>
                <a:blip r:embed="rId3"/>
                <a:stretch>
                  <a:fillRect t="-5405" b="-13514"/>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39FA0DD-A8FB-C046-8DED-09074D01B25A}"/>
              </a:ext>
            </a:extLst>
          </p:cNvPr>
          <p:cNvCxnSpPr>
            <a:cxnSpLocks/>
          </p:cNvCxnSpPr>
          <p:nvPr/>
        </p:nvCxnSpPr>
        <p:spPr>
          <a:xfrm>
            <a:off x="4841822" y="4274600"/>
            <a:ext cx="614598" cy="447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Picture 8" descr="Text&#10;&#10;Description automatically generated">
            <a:extLst>
              <a:ext uri="{FF2B5EF4-FFF2-40B4-BE49-F238E27FC236}">
                <a16:creationId xmlns:a16="http://schemas.microsoft.com/office/drawing/2014/main" id="{69DDBECF-13D7-9547-B161-6C32A78F3D61}"/>
              </a:ext>
            </a:extLst>
          </p:cNvPr>
          <p:cNvPicPr>
            <a:picLocks noChangeAspect="1"/>
          </p:cNvPicPr>
          <p:nvPr/>
        </p:nvPicPr>
        <p:blipFill>
          <a:blip r:embed="rId4"/>
          <a:stretch>
            <a:fillRect/>
          </a:stretch>
        </p:blipFill>
        <p:spPr>
          <a:xfrm>
            <a:off x="273750" y="4567217"/>
            <a:ext cx="3670300" cy="698500"/>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01C75A59-04E0-6B48-A8AF-4F5FEB7F73DB}"/>
              </a:ext>
            </a:extLst>
          </p:cNvPr>
          <p:cNvPicPr>
            <a:picLocks noChangeAspect="1"/>
          </p:cNvPicPr>
          <p:nvPr/>
        </p:nvPicPr>
        <p:blipFill>
          <a:blip r:embed="rId5"/>
          <a:stretch>
            <a:fillRect/>
          </a:stretch>
        </p:blipFill>
        <p:spPr>
          <a:xfrm>
            <a:off x="4662022" y="710280"/>
            <a:ext cx="4796772" cy="763500"/>
          </a:xfrm>
          <a:prstGeom prst="rect">
            <a:avLst/>
          </a:prstGeom>
        </p:spPr>
      </p:pic>
      <p:cxnSp>
        <p:nvCxnSpPr>
          <p:cNvPr id="14" name="Straight Arrow Connector 13">
            <a:extLst>
              <a:ext uri="{FF2B5EF4-FFF2-40B4-BE49-F238E27FC236}">
                <a16:creationId xmlns:a16="http://schemas.microsoft.com/office/drawing/2014/main" id="{E1C0777E-B988-5341-B80C-1EA24616987F}"/>
              </a:ext>
            </a:extLst>
          </p:cNvPr>
          <p:cNvCxnSpPr>
            <a:cxnSpLocks/>
            <a:endCxn id="9" idx="0"/>
          </p:cNvCxnSpPr>
          <p:nvPr/>
        </p:nvCxnSpPr>
        <p:spPr>
          <a:xfrm flipH="1">
            <a:off x="2108900" y="3981983"/>
            <a:ext cx="352266" cy="585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1B335FA-130E-7148-9762-2767E6322515}"/>
              </a:ext>
            </a:extLst>
          </p:cNvPr>
          <p:cNvCxnSpPr>
            <a:cxnSpLocks/>
            <a:endCxn id="11" idx="1"/>
          </p:cNvCxnSpPr>
          <p:nvPr/>
        </p:nvCxnSpPr>
        <p:spPr>
          <a:xfrm flipV="1">
            <a:off x="3642610" y="1092030"/>
            <a:ext cx="1019412" cy="1466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d01793697f_0_7"/>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p>
            <a:pPr marL="342900" indent="-342900"/>
            <a:r>
              <a:rPr lang="en-US" sz="2200" dirty="0"/>
              <a:t>Could extrapolate this methodology to users in the dataset beyond those who Elon interacts with?  Are his followers disseminating tweets in the same way as he is?</a:t>
            </a:r>
          </a:p>
          <a:p>
            <a:pPr marL="800100" lvl="1" indent="-342900"/>
            <a:r>
              <a:rPr lang="en-US" sz="2200" dirty="0"/>
              <a:t>By extension, is there another user who is more impactful in the broader network specifically when tweeting about these topics?</a:t>
            </a:r>
          </a:p>
          <a:p>
            <a:pPr marL="342900" indent="-342900"/>
            <a:r>
              <a:rPr lang="en-US" sz="2200" dirty="0"/>
              <a:t>Add mentioned to type of edge collections and use replies and mentions to factor into engagement metrics.</a:t>
            </a:r>
          </a:p>
          <a:p>
            <a:pPr marL="342900" indent="-342900"/>
            <a:r>
              <a:rPr lang="en-US" sz="2200" dirty="0"/>
              <a:t>Additional metrics! </a:t>
            </a:r>
          </a:p>
          <a:p>
            <a:pPr marL="800100" lvl="1" indent="-342900"/>
            <a:r>
              <a:rPr lang="en-US" sz="2200" dirty="0"/>
              <a:t>True Engagement, but you need to know how many encountered</a:t>
            </a:r>
          </a:p>
          <a:p>
            <a:pPr marL="800100" lvl="1" indent="-342900"/>
            <a:r>
              <a:rPr lang="en-US" sz="2200" dirty="0"/>
              <a:t>Engagement with posts, not just users</a:t>
            </a:r>
          </a:p>
          <a:p>
            <a:pPr marL="800100" lvl="1" indent="-342900"/>
            <a:r>
              <a:rPr lang="en-US" sz="2200" dirty="0"/>
              <a:t>Reach of an individual based on followers</a:t>
            </a:r>
            <a:endParaRPr sz="2200" dirty="0"/>
          </a:p>
        </p:txBody>
      </p:sp>
      <p:sp>
        <p:nvSpPr>
          <p:cNvPr id="137" name="Google Shape;137;gd01793697f_0_7"/>
          <p:cNvSpPr txBox="1">
            <a:spLocks noGrp="1"/>
          </p:cNvSpPr>
          <p:nvPr>
            <p:ph type="title"/>
          </p:nvPr>
        </p:nvSpPr>
        <p:spPr>
          <a:xfrm>
            <a:off x="415600" y="593367"/>
            <a:ext cx="11360700" cy="763500"/>
          </a:xfrm>
          <a:prstGeom prst="rect">
            <a:avLst/>
          </a:prstGeom>
        </p:spPr>
        <p:txBody>
          <a:bodyPr spcFirstLastPara="1" wrap="square" lIns="121900" tIns="121900" rIns="121900" bIns="121900" anchor="ctr" anchorCtr="0">
            <a:normAutofit fontScale="90000"/>
          </a:bodyPr>
          <a:lstStyle/>
          <a:p>
            <a:pPr marL="0" lvl="0" indent="0" algn="l" rtl="0">
              <a:spcBef>
                <a:spcPts val="0"/>
              </a:spcBef>
              <a:spcAft>
                <a:spcPts val="0"/>
              </a:spcAft>
              <a:buNone/>
            </a:pPr>
            <a:r>
              <a:rPr lang="en-US" sz="4000" b="1" dirty="0">
                <a:solidFill>
                  <a:srgbClr val="3F3F3F"/>
                </a:solidFill>
                <a:latin typeface="Arial"/>
                <a:ea typeface="Arial"/>
                <a:cs typeface="Arial"/>
                <a:sym typeface="Arial"/>
              </a:rPr>
              <a:t>Conclusions/Future Work</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TotalTime>
  <Words>986</Words>
  <Application>Microsoft Macintosh PowerPoint</Application>
  <PresentationFormat>Widescreen</PresentationFormat>
  <Paragraphs>121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Andale Mono</vt:lpstr>
      <vt:lpstr>Arial</vt:lpstr>
      <vt:lpstr>Calibri</vt:lpstr>
      <vt:lpstr>Cambria Math</vt:lpstr>
      <vt:lpstr>Office Theme</vt:lpstr>
      <vt:lpstr>EMSE 6586: Using Hashtags to Inform and Understand Influential Networks on Twitter</vt:lpstr>
      <vt:lpstr>Social Media is a Game of Marketing and Metrics</vt:lpstr>
      <vt:lpstr>Dataset and Databases</vt:lpstr>
      <vt:lpstr>Preliminary Analysis: Hashtags</vt:lpstr>
      <vt:lpstr>Preliminary Analysis: Hashtags</vt:lpstr>
      <vt:lpstr>Querying the Network</vt:lpstr>
      <vt:lpstr>Analyzing the Network</vt:lpstr>
      <vt:lpstr>Influence Metrics</vt:lpstr>
      <vt:lpstr>Conclusions/Future Work</vt:lpstr>
      <vt:lpstr>Backup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EMSE 6586: Using Hashtags  </dc:title>
  <dc:creator>Healy, Devin Marie</dc:creator>
  <cp:lastModifiedBy>Parrish, Emily M</cp:lastModifiedBy>
  <cp:revision>29</cp:revision>
  <dcterms:created xsi:type="dcterms:W3CDTF">2020-03-10T16:22:03Z</dcterms:created>
  <dcterms:modified xsi:type="dcterms:W3CDTF">2021-04-21T01:03:16Z</dcterms:modified>
</cp:coreProperties>
</file>