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5"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5" d="100"/>
          <a:sy n="75" d="100"/>
        </p:scale>
        <p:origin x="6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4E95-96E3-B028-3502-B06021151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7F3929-BB51-EFDF-DB24-877926692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B240B8-E960-DA65-9EFE-06328712A330}"/>
              </a:ext>
            </a:extLst>
          </p:cNvPr>
          <p:cNvSpPr>
            <a:spLocks noGrp="1"/>
          </p:cNvSpPr>
          <p:nvPr>
            <p:ph type="dt" sz="half" idx="10"/>
          </p:nvPr>
        </p:nvSpPr>
        <p:spPr/>
        <p:txBody>
          <a:bodyPr/>
          <a:lstStyle/>
          <a:p>
            <a:fld id="{DE64EA68-FCFB-49CE-8617-560597F6E98D}" type="datetimeFigureOut">
              <a:rPr lang="en-US" smtClean="0"/>
              <a:t>8/20/2023</a:t>
            </a:fld>
            <a:endParaRPr lang="en-US"/>
          </a:p>
        </p:txBody>
      </p:sp>
      <p:sp>
        <p:nvSpPr>
          <p:cNvPr id="5" name="Footer Placeholder 4">
            <a:extLst>
              <a:ext uri="{FF2B5EF4-FFF2-40B4-BE49-F238E27FC236}">
                <a16:creationId xmlns:a16="http://schemas.microsoft.com/office/drawing/2014/main" id="{1F5F75A7-BD42-F615-30DB-684250163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234FF-0F22-1F2A-FAC1-13598CCE1D30}"/>
              </a:ext>
            </a:extLst>
          </p:cNvPr>
          <p:cNvSpPr>
            <a:spLocks noGrp="1"/>
          </p:cNvSpPr>
          <p:nvPr>
            <p:ph type="sldNum" sz="quarter" idx="12"/>
          </p:nvPr>
        </p:nvSpPr>
        <p:spPr/>
        <p:txBody>
          <a:bodyPr/>
          <a:lstStyle/>
          <a:p>
            <a:fld id="{C306ADD7-8160-40CC-A80F-A3E6C62F0841}" type="slidenum">
              <a:rPr lang="en-US" smtClean="0"/>
              <a:t>‹#›</a:t>
            </a:fld>
            <a:endParaRPr lang="en-US"/>
          </a:p>
        </p:txBody>
      </p:sp>
    </p:spTree>
    <p:extLst>
      <p:ext uri="{BB962C8B-B14F-4D97-AF65-F5344CB8AC3E}">
        <p14:creationId xmlns:p14="http://schemas.microsoft.com/office/powerpoint/2010/main" val="60918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0FDD-7BD9-284F-26E9-618CEBC284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010371-4669-C263-A73A-2D55BFFACE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39808-C591-DA00-232A-FC8D5047F604}"/>
              </a:ext>
            </a:extLst>
          </p:cNvPr>
          <p:cNvSpPr>
            <a:spLocks noGrp="1"/>
          </p:cNvSpPr>
          <p:nvPr>
            <p:ph type="dt" sz="half" idx="10"/>
          </p:nvPr>
        </p:nvSpPr>
        <p:spPr/>
        <p:txBody>
          <a:bodyPr/>
          <a:lstStyle/>
          <a:p>
            <a:fld id="{DE64EA68-FCFB-49CE-8617-560597F6E98D}" type="datetimeFigureOut">
              <a:rPr lang="en-US" smtClean="0"/>
              <a:t>8/20/2023</a:t>
            </a:fld>
            <a:endParaRPr lang="en-US"/>
          </a:p>
        </p:txBody>
      </p:sp>
      <p:sp>
        <p:nvSpPr>
          <p:cNvPr id="5" name="Footer Placeholder 4">
            <a:extLst>
              <a:ext uri="{FF2B5EF4-FFF2-40B4-BE49-F238E27FC236}">
                <a16:creationId xmlns:a16="http://schemas.microsoft.com/office/drawing/2014/main" id="{24AFA4DE-825B-7F0F-3E38-B39937859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0443C-5F8C-5A6A-EB05-101D46451EA8}"/>
              </a:ext>
            </a:extLst>
          </p:cNvPr>
          <p:cNvSpPr>
            <a:spLocks noGrp="1"/>
          </p:cNvSpPr>
          <p:nvPr>
            <p:ph type="sldNum" sz="quarter" idx="12"/>
          </p:nvPr>
        </p:nvSpPr>
        <p:spPr/>
        <p:txBody>
          <a:bodyPr/>
          <a:lstStyle/>
          <a:p>
            <a:fld id="{C306ADD7-8160-40CC-A80F-A3E6C62F0841}" type="slidenum">
              <a:rPr lang="en-US" smtClean="0"/>
              <a:t>‹#›</a:t>
            </a:fld>
            <a:endParaRPr lang="en-US"/>
          </a:p>
        </p:txBody>
      </p:sp>
    </p:spTree>
    <p:extLst>
      <p:ext uri="{BB962C8B-B14F-4D97-AF65-F5344CB8AC3E}">
        <p14:creationId xmlns:p14="http://schemas.microsoft.com/office/powerpoint/2010/main" val="237856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9B89D8-7304-F5D3-96BE-BB60EB5CB0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5E907B-B4DF-08CB-FD44-B7B416280F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8BC4D-92F6-B6D1-B1F0-941FC454AA5D}"/>
              </a:ext>
            </a:extLst>
          </p:cNvPr>
          <p:cNvSpPr>
            <a:spLocks noGrp="1"/>
          </p:cNvSpPr>
          <p:nvPr>
            <p:ph type="dt" sz="half" idx="10"/>
          </p:nvPr>
        </p:nvSpPr>
        <p:spPr/>
        <p:txBody>
          <a:bodyPr/>
          <a:lstStyle/>
          <a:p>
            <a:fld id="{DE64EA68-FCFB-49CE-8617-560597F6E98D}" type="datetimeFigureOut">
              <a:rPr lang="en-US" smtClean="0"/>
              <a:t>8/20/2023</a:t>
            </a:fld>
            <a:endParaRPr lang="en-US"/>
          </a:p>
        </p:txBody>
      </p:sp>
      <p:sp>
        <p:nvSpPr>
          <p:cNvPr id="5" name="Footer Placeholder 4">
            <a:extLst>
              <a:ext uri="{FF2B5EF4-FFF2-40B4-BE49-F238E27FC236}">
                <a16:creationId xmlns:a16="http://schemas.microsoft.com/office/drawing/2014/main" id="{55D1C78E-8942-6746-5EDF-06805FA6B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B5E78-F4EF-E934-A93F-287A6B469080}"/>
              </a:ext>
            </a:extLst>
          </p:cNvPr>
          <p:cNvSpPr>
            <a:spLocks noGrp="1"/>
          </p:cNvSpPr>
          <p:nvPr>
            <p:ph type="sldNum" sz="quarter" idx="12"/>
          </p:nvPr>
        </p:nvSpPr>
        <p:spPr/>
        <p:txBody>
          <a:bodyPr/>
          <a:lstStyle/>
          <a:p>
            <a:fld id="{C306ADD7-8160-40CC-A80F-A3E6C62F0841}" type="slidenum">
              <a:rPr lang="en-US" smtClean="0"/>
              <a:t>‹#›</a:t>
            </a:fld>
            <a:endParaRPr lang="en-US"/>
          </a:p>
        </p:txBody>
      </p:sp>
    </p:spTree>
    <p:extLst>
      <p:ext uri="{BB962C8B-B14F-4D97-AF65-F5344CB8AC3E}">
        <p14:creationId xmlns:p14="http://schemas.microsoft.com/office/powerpoint/2010/main" val="197353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E2AC-4682-B7A1-338A-E75990697E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A7EB8C-BDDF-AD10-ABFB-59E7B1080A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71311-48C3-27D3-1122-F442959E5EDC}"/>
              </a:ext>
            </a:extLst>
          </p:cNvPr>
          <p:cNvSpPr>
            <a:spLocks noGrp="1"/>
          </p:cNvSpPr>
          <p:nvPr>
            <p:ph type="dt" sz="half" idx="10"/>
          </p:nvPr>
        </p:nvSpPr>
        <p:spPr/>
        <p:txBody>
          <a:bodyPr/>
          <a:lstStyle/>
          <a:p>
            <a:fld id="{DE64EA68-FCFB-49CE-8617-560597F6E98D}" type="datetimeFigureOut">
              <a:rPr lang="en-US" smtClean="0"/>
              <a:t>8/20/2023</a:t>
            </a:fld>
            <a:endParaRPr lang="en-US"/>
          </a:p>
        </p:txBody>
      </p:sp>
      <p:sp>
        <p:nvSpPr>
          <p:cNvPr id="5" name="Footer Placeholder 4">
            <a:extLst>
              <a:ext uri="{FF2B5EF4-FFF2-40B4-BE49-F238E27FC236}">
                <a16:creationId xmlns:a16="http://schemas.microsoft.com/office/drawing/2014/main" id="{17025369-0A9F-4E4E-D2FD-DB6663ED5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047EB-580D-BF59-7EC8-18F520AF51F0}"/>
              </a:ext>
            </a:extLst>
          </p:cNvPr>
          <p:cNvSpPr>
            <a:spLocks noGrp="1"/>
          </p:cNvSpPr>
          <p:nvPr>
            <p:ph type="sldNum" sz="quarter" idx="12"/>
          </p:nvPr>
        </p:nvSpPr>
        <p:spPr/>
        <p:txBody>
          <a:bodyPr/>
          <a:lstStyle/>
          <a:p>
            <a:fld id="{C306ADD7-8160-40CC-A80F-A3E6C62F0841}" type="slidenum">
              <a:rPr lang="en-US" smtClean="0"/>
              <a:t>‹#›</a:t>
            </a:fld>
            <a:endParaRPr lang="en-US"/>
          </a:p>
        </p:txBody>
      </p:sp>
    </p:spTree>
    <p:extLst>
      <p:ext uri="{BB962C8B-B14F-4D97-AF65-F5344CB8AC3E}">
        <p14:creationId xmlns:p14="http://schemas.microsoft.com/office/powerpoint/2010/main" val="92796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0CCB-AFD2-4736-4C1F-FA2C54FEA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5AF6F-7FB3-BD24-5965-9EAAD56627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F67FBC-3103-85F5-163F-5FB15D84E21B}"/>
              </a:ext>
            </a:extLst>
          </p:cNvPr>
          <p:cNvSpPr>
            <a:spLocks noGrp="1"/>
          </p:cNvSpPr>
          <p:nvPr>
            <p:ph type="dt" sz="half" idx="10"/>
          </p:nvPr>
        </p:nvSpPr>
        <p:spPr/>
        <p:txBody>
          <a:bodyPr/>
          <a:lstStyle/>
          <a:p>
            <a:fld id="{DE64EA68-FCFB-49CE-8617-560597F6E98D}" type="datetimeFigureOut">
              <a:rPr lang="en-US" smtClean="0"/>
              <a:t>8/20/2023</a:t>
            </a:fld>
            <a:endParaRPr lang="en-US"/>
          </a:p>
        </p:txBody>
      </p:sp>
      <p:sp>
        <p:nvSpPr>
          <p:cNvPr id="5" name="Footer Placeholder 4">
            <a:extLst>
              <a:ext uri="{FF2B5EF4-FFF2-40B4-BE49-F238E27FC236}">
                <a16:creationId xmlns:a16="http://schemas.microsoft.com/office/drawing/2014/main" id="{C0D3ED5E-0317-BE13-6898-D01FA09E6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B900E-86B4-B9AB-2DA8-1A57EBC86BBA}"/>
              </a:ext>
            </a:extLst>
          </p:cNvPr>
          <p:cNvSpPr>
            <a:spLocks noGrp="1"/>
          </p:cNvSpPr>
          <p:nvPr>
            <p:ph type="sldNum" sz="quarter" idx="12"/>
          </p:nvPr>
        </p:nvSpPr>
        <p:spPr/>
        <p:txBody>
          <a:bodyPr/>
          <a:lstStyle/>
          <a:p>
            <a:fld id="{C306ADD7-8160-40CC-A80F-A3E6C62F0841}" type="slidenum">
              <a:rPr lang="en-US" smtClean="0"/>
              <a:t>‹#›</a:t>
            </a:fld>
            <a:endParaRPr lang="en-US"/>
          </a:p>
        </p:txBody>
      </p:sp>
    </p:spTree>
    <p:extLst>
      <p:ext uri="{BB962C8B-B14F-4D97-AF65-F5344CB8AC3E}">
        <p14:creationId xmlns:p14="http://schemas.microsoft.com/office/powerpoint/2010/main" val="415032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A3B3-B44E-74B1-B577-F0531C7D6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4FBBD5-CF00-E2E4-23F0-EE78F0306D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ED029-7FF3-7383-1A34-8EA751B17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2ADC7-61DA-D375-E0AA-09E4DAC1BBD2}"/>
              </a:ext>
            </a:extLst>
          </p:cNvPr>
          <p:cNvSpPr>
            <a:spLocks noGrp="1"/>
          </p:cNvSpPr>
          <p:nvPr>
            <p:ph type="dt" sz="half" idx="10"/>
          </p:nvPr>
        </p:nvSpPr>
        <p:spPr/>
        <p:txBody>
          <a:bodyPr/>
          <a:lstStyle/>
          <a:p>
            <a:fld id="{DE64EA68-FCFB-49CE-8617-560597F6E98D}" type="datetimeFigureOut">
              <a:rPr lang="en-US" smtClean="0"/>
              <a:t>8/20/2023</a:t>
            </a:fld>
            <a:endParaRPr lang="en-US"/>
          </a:p>
        </p:txBody>
      </p:sp>
      <p:sp>
        <p:nvSpPr>
          <p:cNvPr id="6" name="Footer Placeholder 5">
            <a:extLst>
              <a:ext uri="{FF2B5EF4-FFF2-40B4-BE49-F238E27FC236}">
                <a16:creationId xmlns:a16="http://schemas.microsoft.com/office/drawing/2014/main" id="{885596C9-78D6-28DC-89B8-D8E251E78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0370E-B7E4-BE75-8301-BE6890AC43F2}"/>
              </a:ext>
            </a:extLst>
          </p:cNvPr>
          <p:cNvSpPr>
            <a:spLocks noGrp="1"/>
          </p:cNvSpPr>
          <p:nvPr>
            <p:ph type="sldNum" sz="quarter" idx="12"/>
          </p:nvPr>
        </p:nvSpPr>
        <p:spPr/>
        <p:txBody>
          <a:bodyPr/>
          <a:lstStyle/>
          <a:p>
            <a:fld id="{C306ADD7-8160-40CC-A80F-A3E6C62F0841}" type="slidenum">
              <a:rPr lang="en-US" smtClean="0"/>
              <a:t>‹#›</a:t>
            </a:fld>
            <a:endParaRPr lang="en-US"/>
          </a:p>
        </p:txBody>
      </p:sp>
    </p:spTree>
    <p:extLst>
      <p:ext uri="{BB962C8B-B14F-4D97-AF65-F5344CB8AC3E}">
        <p14:creationId xmlns:p14="http://schemas.microsoft.com/office/powerpoint/2010/main" val="68954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62EE-85D1-1CDA-56C9-B393F60EB9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F48B77-370C-4945-EACE-D98738040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CEB824-8136-F20C-648B-A7763FD9D2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947165-55D6-C5FE-3D31-79F215A7F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B67813-71D4-862E-8F31-FA1C9DAD65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85149D-A13E-D2B1-7DC5-40CA129E680A}"/>
              </a:ext>
            </a:extLst>
          </p:cNvPr>
          <p:cNvSpPr>
            <a:spLocks noGrp="1"/>
          </p:cNvSpPr>
          <p:nvPr>
            <p:ph type="dt" sz="half" idx="10"/>
          </p:nvPr>
        </p:nvSpPr>
        <p:spPr/>
        <p:txBody>
          <a:bodyPr/>
          <a:lstStyle/>
          <a:p>
            <a:fld id="{DE64EA68-FCFB-49CE-8617-560597F6E98D}" type="datetimeFigureOut">
              <a:rPr lang="en-US" smtClean="0"/>
              <a:t>8/20/2023</a:t>
            </a:fld>
            <a:endParaRPr lang="en-US"/>
          </a:p>
        </p:txBody>
      </p:sp>
      <p:sp>
        <p:nvSpPr>
          <p:cNvPr id="8" name="Footer Placeholder 7">
            <a:extLst>
              <a:ext uri="{FF2B5EF4-FFF2-40B4-BE49-F238E27FC236}">
                <a16:creationId xmlns:a16="http://schemas.microsoft.com/office/drawing/2014/main" id="{7CA68BDF-6316-8AFB-E1CF-E3D86F3970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F489E-D74C-98C5-5C3A-C875B8FAC2C7}"/>
              </a:ext>
            </a:extLst>
          </p:cNvPr>
          <p:cNvSpPr>
            <a:spLocks noGrp="1"/>
          </p:cNvSpPr>
          <p:nvPr>
            <p:ph type="sldNum" sz="quarter" idx="12"/>
          </p:nvPr>
        </p:nvSpPr>
        <p:spPr/>
        <p:txBody>
          <a:bodyPr/>
          <a:lstStyle/>
          <a:p>
            <a:fld id="{C306ADD7-8160-40CC-A80F-A3E6C62F0841}" type="slidenum">
              <a:rPr lang="en-US" smtClean="0"/>
              <a:t>‹#›</a:t>
            </a:fld>
            <a:endParaRPr lang="en-US"/>
          </a:p>
        </p:txBody>
      </p:sp>
    </p:spTree>
    <p:extLst>
      <p:ext uri="{BB962C8B-B14F-4D97-AF65-F5344CB8AC3E}">
        <p14:creationId xmlns:p14="http://schemas.microsoft.com/office/powerpoint/2010/main" val="228284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BBD3-38E1-7E75-02D8-D74CF49D4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0924F6-B76A-FFD3-0534-EF50B16B6054}"/>
              </a:ext>
            </a:extLst>
          </p:cNvPr>
          <p:cNvSpPr>
            <a:spLocks noGrp="1"/>
          </p:cNvSpPr>
          <p:nvPr>
            <p:ph type="dt" sz="half" idx="10"/>
          </p:nvPr>
        </p:nvSpPr>
        <p:spPr/>
        <p:txBody>
          <a:bodyPr/>
          <a:lstStyle/>
          <a:p>
            <a:fld id="{DE64EA68-FCFB-49CE-8617-560597F6E98D}" type="datetimeFigureOut">
              <a:rPr lang="en-US" smtClean="0"/>
              <a:t>8/20/2023</a:t>
            </a:fld>
            <a:endParaRPr lang="en-US"/>
          </a:p>
        </p:txBody>
      </p:sp>
      <p:sp>
        <p:nvSpPr>
          <p:cNvPr id="4" name="Footer Placeholder 3">
            <a:extLst>
              <a:ext uri="{FF2B5EF4-FFF2-40B4-BE49-F238E27FC236}">
                <a16:creationId xmlns:a16="http://schemas.microsoft.com/office/drawing/2014/main" id="{CDED6CF2-ABC1-66CC-D527-723A706AFA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7FAFF4-EDA5-89C2-C9FE-3A01A4B4172B}"/>
              </a:ext>
            </a:extLst>
          </p:cNvPr>
          <p:cNvSpPr>
            <a:spLocks noGrp="1"/>
          </p:cNvSpPr>
          <p:nvPr>
            <p:ph type="sldNum" sz="quarter" idx="12"/>
          </p:nvPr>
        </p:nvSpPr>
        <p:spPr/>
        <p:txBody>
          <a:bodyPr/>
          <a:lstStyle/>
          <a:p>
            <a:fld id="{C306ADD7-8160-40CC-A80F-A3E6C62F0841}" type="slidenum">
              <a:rPr lang="en-US" smtClean="0"/>
              <a:t>‹#›</a:t>
            </a:fld>
            <a:endParaRPr lang="en-US"/>
          </a:p>
        </p:txBody>
      </p:sp>
    </p:spTree>
    <p:extLst>
      <p:ext uri="{BB962C8B-B14F-4D97-AF65-F5344CB8AC3E}">
        <p14:creationId xmlns:p14="http://schemas.microsoft.com/office/powerpoint/2010/main" val="2626720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E91574-708A-F741-AE51-63DDA71883C1}"/>
              </a:ext>
            </a:extLst>
          </p:cNvPr>
          <p:cNvSpPr>
            <a:spLocks noGrp="1"/>
          </p:cNvSpPr>
          <p:nvPr>
            <p:ph type="dt" sz="half" idx="10"/>
          </p:nvPr>
        </p:nvSpPr>
        <p:spPr/>
        <p:txBody>
          <a:bodyPr/>
          <a:lstStyle/>
          <a:p>
            <a:fld id="{DE64EA68-FCFB-49CE-8617-560597F6E98D}" type="datetimeFigureOut">
              <a:rPr lang="en-US" smtClean="0"/>
              <a:t>8/20/2023</a:t>
            </a:fld>
            <a:endParaRPr lang="en-US"/>
          </a:p>
        </p:txBody>
      </p:sp>
      <p:sp>
        <p:nvSpPr>
          <p:cNvPr id="3" name="Footer Placeholder 2">
            <a:extLst>
              <a:ext uri="{FF2B5EF4-FFF2-40B4-BE49-F238E27FC236}">
                <a16:creationId xmlns:a16="http://schemas.microsoft.com/office/drawing/2014/main" id="{3978053C-EA3A-9714-5624-8BE654A0E2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EB3BA1-1CDF-56EC-44A5-1425C19326F3}"/>
              </a:ext>
            </a:extLst>
          </p:cNvPr>
          <p:cNvSpPr>
            <a:spLocks noGrp="1"/>
          </p:cNvSpPr>
          <p:nvPr>
            <p:ph type="sldNum" sz="quarter" idx="12"/>
          </p:nvPr>
        </p:nvSpPr>
        <p:spPr/>
        <p:txBody>
          <a:bodyPr/>
          <a:lstStyle/>
          <a:p>
            <a:fld id="{C306ADD7-8160-40CC-A80F-A3E6C62F0841}" type="slidenum">
              <a:rPr lang="en-US" smtClean="0"/>
              <a:t>‹#›</a:t>
            </a:fld>
            <a:endParaRPr lang="en-US"/>
          </a:p>
        </p:txBody>
      </p:sp>
    </p:spTree>
    <p:extLst>
      <p:ext uri="{BB962C8B-B14F-4D97-AF65-F5344CB8AC3E}">
        <p14:creationId xmlns:p14="http://schemas.microsoft.com/office/powerpoint/2010/main" val="372212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D819-F146-44C1-8D6D-1EAD842C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02C132-0D38-E7F3-9EE4-C5B5141B2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9D7DA1-496A-ABA8-FFC5-E606C8C20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8B8911-7733-D08E-897F-9D029CA82A1B}"/>
              </a:ext>
            </a:extLst>
          </p:cNvPr>
          <p:cNvSpPr>
            <a:spLocks noGrp="1"/>
          </p:cNvSpPr>
          <p:nvPr>
            <p:ph type="dt" sz="half" idx="10"/>
          </p:nvPr>
        </p:nvSpPr>
        <p:spPr/>
        <p:txBody>
          <a:bodyPr/>
          <a:lstStyle/>
          <a:p>
            <a:fld id="{DE64EA68-FCFB-49CE-8617-560597F6E98D}" type="datetimeFigureOut">
              <a:rPr lang="en-US" smtClean="0"/>
              <a:t>8/20/2023</a:t>
            </a:fld>
            <a:endParaRPr lang="en-US"/>
          </a:p>
        </p:txBody>
      </p:sp>
      <p:sp>
        <p:nvSpPr>
          <p:cNvPr id="6" name="Footer Placeholder 5">
            <a:extLst>
              <a:ext uri="{FF2B5EF4-FFF2-40B4-BE49-F238E27FC236}">
                <a16:creationId xmlns:a16="http://schemas.microsoft.com/office/drawing/2014/main" id="{2775DB68-E34D-B1B8-0094-85518DA1E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5566C1-8DD5-AC5A-6943-94401775B06B}"/>
              </a:ext>
            </a:extLst>
          </p:cNvPr>
          <p:cNvSpPr>
            <a:spLocks noGrp="1"/>
          </p:cNvSpPr>
          <p:nvPr>
            <p:ph type="sldNum" sz="quarter" idx="12"/>
          </p:nvPr>
        </p:nvSpPr>
        <p:spPr/>
        <p:txBody>
          <a:bodyPr/>
          <a:lstStyle/>
          <a:p>
            <a:fld id="{C306ADD7-8160-40CC-A80F-A3E6C62F0841}" type="slidenum">
              <a:rPr lang="en-US" smtClean="0"/>
              <a:t>‹#›</a:t>
            </a:fld>
            <a:endParaRPr lang="en-US"/>
          </a:p>
        </p:txBody>
      </p:sp>
    </p:spTree>
    <p:extLst>
      <p:ext uri="{BB962C8B-B14F-4D97-AF65-F5344CB8AC3E}">
        <p14:creationId xmlns:p14="http://schemas.microsoft.com/office/powerpoint/2010/main" val="191915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7E32-DEAE-C0AF-2EFF-C56D68D0F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7208FA-B6C3-F809-3DB9-76BC78365B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4D928A-A1F3-536E-F7AB-18ED957BC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88396-02E4-6B05-5184-401DCAD8CBD8}"/>
              </a:ext>
            </a:extLst>
          </p:cNvPr>
          <p:cNvSpPr>
            <a:spLocks noGrp="1"/>
          </p:cNvSpPr>
          <p:nvPr>
            <p:ph type="dt" sz="half" idx="10"/>
          </p:nvPr>
        </p:nvSpPr>
        <p:spPr/>
        <p:txBody>
          <a:bodyPr/>
          <a:lstStyle/>
          <a:p>
            <a:fld id="{DE64EA68-FCFB-49CE-8617-560597F6E98D}" type="datetimeFigureOut">
              <a:rPr lang="en-US" smtClean="0"/>
              <a:t>8/20/2023</a:t>
            </a:fld>
            <a:endParaRPr lang="en-US"/>
          </a:p>
        </p:txBody>
      </p:sp>
      <p:sp>
        <p:nvSpPr>
          <p:cNvPr id="6" name="Footer Placeholder 5">
            <a:extLst>
              <a:ext uri="{FF2B5EF4-FFF2-40B4-BE49-F238E27FC236}">
                <a16:creationId xmlns:a16="http://schemas.microsoft.com/office/drawing/2014/main" id="{89E1CCAB-576A-D803-02D8-785174BC8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34547-3537-EE1F-48B3-68E569638C78}"/>
              </a:ext>
            </a:extLst>
          </p:cNvPr>
          <p:cNvSpPr>
            <a:spLocks noGrp="1"/>
          </p:cNvSpPr>
          <p:nvPr>
            <p:ph type="sldNum" sz="quarter" idx="12"/>
          </p:nvPr>
        </p:nvSpPr>
        <p:spPr/>
        <p:txBody>
          <a:bodyPr/>
          <a:lstStyle/>
          <a:p>
            <a:fld id="{C306ADD7-8160-40CC-A80F-A3E6C62F0841}" type="slidenum">
              <a:rPr lang="en-US" smtClean="0"/>
              <a:t>‹#›</a:t>
            </a:fld>
            <a:endParaRPr lang="en-US"/>
          </a:p>
        </p:txBody>
      </p:sp>
    </p:spTree>
    <p:extLst>
      <p:ext uri="{BB962C8B-B14F-4D97-AF65-F5344CB8AC3E}">
        <p14:creationId xmlns:p14="http://schemas.microsoft.com/office/powerpoint/2010/main" val="1270920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60C6E1-F74D-3552-41D2-89684FB0C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A6A421-5BC8-D159-1D66-455ADC488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07450-EDD6-E38C-BAFA-9744E799B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4EA68-FCFB-49CE-8617-560597F6E98D}" type="datetimeFigureOut">
              <a:rPr lang="en-US" smtClean="0"/>
              <a:t>8/20/2023</a:t>
            </a:fld>
            <a:endParaRPr lang="en-US"/>
          </a:p>
        </p:txBody>
      </p:sp>
      <p:sp>
        <p:nvSpPr>
          <p:cNvPr id="5" name="Footer Placeholder 4">
            <a:extLst>
              <a:ext uri="{FF2B5EF4-FFF2-40B4-BE49-F238E27FC236}">
                <a16:creationId xmlns:a16="http://schemas.microsoft.com/office/drawing/2014/main" id="{EF29DB4E-B9C0-C775-C891-60B9C91AF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CE32B-2671-ECA2-705C-1E51EC8F0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06ADD7-8160-40CC-A80F-A3E6C62F0841}" type="slidenum">
              <a:rPr lang="en-US" smtClean="0"/>
              <a:t>‹#›</a:t>
            </a:fld>
            <a:endParaRPr lang="en-US"/>
          </a:p>
        </p:txBody>
      </p:sp>
    </p:spTree>
    <p:extLst>
      <p:ext uri="{BB962C8B-B14F-4D97-AF65-F5344CB8AC3E}">
        <p14:creationId xmlns:p14="http://schemas.microsoft.com/office/powerpoint/2010/main" val="73054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6F6E8B-776D-4DFD-0956-A16852682143}"/>
              </a:ext>
            </a:extLst>
          </p:cNvPr>
          <p:cNvSpPr/>
          <p:nvPr/>
        </p:nvSpPr>
        <p:spPr>
          <a:xfrm>
            <a:off x="342900" y="2179934"/>
            <a:ext cx="11582400" cy="1323439"/>
          </a:xfrm>
          <a:prstGeom prst="rect">
            <a:avLst/>
          </a:prstGeom>
          <a:noFill/>
        </p:spPr>
        <p:txBody>
          <a:bodyPr wrap="squar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eflection blurRad="6350" stA="55000" endA="50" endPos="85000" dist="60007" dir="5400000" sy="-100000" algn="bl" rotWithShape="0"/>
                </a:effectLst>
              </a:rPr>
              <a:t>How to run the Python file</a:t>
            </a:r>
          </a:p>
        </p:txBody>
      </p:sp>
    </p:spTree>
    <p:extLst>
      <p:ext uri="{BB962C8B-B14F-4D97-AF65-F5344CB8AC3E}">
        <p14:creationId xmlns:p14="http://schemas.microsoft.com/office/powerpoint/2010/main" val="239167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FDCC5-4D35-F3DE-D102-5692D16F8DD9}"/>
              </a:ext>
            </a:extLst>
          </p:cNvPr>
          <p:cNvSpPr>
            <a:spLocks noGrp="1"/>
          </p:cNvSpPr>
          <p:nvPr>
            <p:ph idx="1"/>
          </p:nvPr>
        </p:nvSpPr>
        <p:spPr>
          <a:xfrm>
            <a:off x="838200" y="3428999"/>
            <a:ext cx="10515600" cy="2747963"/>
          </a:xfrm>
        </p:spPr>
        <p:txBody>
          <a:bodyPr/>
          <a:lstStyle/>
          <a:p>
            <a:pPr marL="0" indent="0">
              <a:buNone/>
            </a:pPr>
            <a:r>
              <a:rPr lang="en-US" dirty="0"/>
              <a:t>When you are ready to run the program select the play button in the top right side of the screen</a:t>
            </a:r>
          </a:p>
        </p:txBody>
      </p:sp>
      <p:pic>
        <p:nvPicPr>
          <p:cNvPr id="5" name="Picture 4">
            <a:extLst>
              <a:ext uri="{FF2B5EF4-FFF2-40B4-BE49-F238E27FC236}">
                <a16:creationId xmlns:a16="http://schemas.microsoft.com/office/drawing/2014/main" id="{3B8388C9-D53B-F3C9-4E8D-666560319B9D}"/>
              </a:ext>
            </a:extLst>
          </p:cNvPr>
          <p:cNvPicPr>
            <a:picLocks noChangeAspect="1"/>
          </p:cNvPicPr>
          <p:nvPr/>
        </p:nvPicPr>
        <p:blipFill>
          <a:blip r:embed="rId2"/>
          <a:stretch>
            <a:fillRect/>
          </a:stretch>
        </p:blipFill>
        <p:spPr>
          <a:xfrm>
            <a:off x="2031457" y="577676"/>
            <a:ext cx="7773485" cy="2495898"/>
          </a:xfrm>
          <a:prstGeom prst="rect">
            <a:avLst/>
          </a:prstGeom>
        </p:spPr>
      </p:pic>
      <p:sp>
        <p:nvSpPr>
          <p:cNvPr id="6" name="Arrow: Right 5">
            <a:extLst>
              <a:ext uri="{FF2B5EF4-FFF2-40B4-BE49-F238E27FC236}">
                <a16:creationId xmlns:a16="http://schemas.microsoft.com/office/drawing/2014/main" id="{10B29657-8DC7-19BD-44FF-5DA435AFB482}"/>
              </a:ext>
            </a:extLst>
          </p:cNvPr>
          <p:cNvSpPr/>
          <p:nvPr/>
        </p:nvSpPr>
        <p:spPr>
          <a:xfrm>
            <a:off x="4610100" y="952500"/>
            <a:ext cx="4165600" cy="241300"/>
          </a:xfrm>
          <a:prstGeom prst="rightArrow">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07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529694F-A5F0-31A8-EE83-9B265AD00EC9}"/>
              </a:ext>
            </a:extLst>
          </p:cNvPr>
          <p:cNvPicPr>
            <a:picLocks noGrp="1" noChangeAspect="1"/>
          </p:cNvPicPr>
          <p:nvPr>
            <p:ph idx="1"/>
          </p:nvPr>
        </p:nvPicPr>
        <p:blipFill>
          <a:blip r:embed="rId2"/>
          <a:stretch>
            <a:fillRect/>
          </a:stretch>
        </p:blipFill>
        <p:spPr>
          <a:xfrm>
            <a:off x="4757550" y="575372"/>
            <a:ext cx="2676899" cy="1390844"/>
          </a:xfrm>
        </p:spPr>
      </p:pic>
      <p:sp>
        <p:nvSpPr>
          <p:cNvPr id="8" name="TextBox 7">
            <a:extLst>
              <a:ext uri="{FF2B5EF4-FFF2-40B4-BE49-F238E27FC236}">
                <a16:creationId xmlns:a16="http://schemas.microsoft.com/office/drawing/2014/main" id="{6F8FB822-38E6-7306-DC30-CBD49B854F16}"/>
              </a:ext>
            </a:extLst>
          </p:cNvPr>
          <p:cNvSpPr txBox="1"/>
          <p:nvPr/>
        </p:nvSpPr>
        <p:spPr>
          <a:xfrm>
            <a:off x="1536700" y="2882900"/>
            <a:ext cx="9804400" cy="646331"/>
          </a:xfrm>
          <a:prstGeom prst="rect">
            <a:avLst/>
          </a:prstGeom>
          <a:noFill/>
        </p:spPr>
        <p:txBody>
          <a:bodyPr wrap="square" rtlCol="0">
            <a:spAutoFit/>
          </a:bodyPr>
          <a:lstStyle/>
          <a:p>
            <a:r>
              <a:rPr lang="en-US" dirty="0"/>
              <a:t>The program will open in the ‘Terminal’ window, to </a:t>
            </a:r>
            <a:r>
              <a:rPr lang="en-US" dirty="0" err="1"/>
              <a:t>maximise</a:t>
            </a:r>
            <a:r>
              <a:rPr lang="en-US" dirty="0"/>
              <a:t> the terminal to make the program more visible press the up button on the right hand side of the terminal window.</a:t>
            </a:r>
          </a:p>
        </p:txBody>
      </p:sp>
      <p:sp>
        <p:nvSpPr>
          <p:cNvPr id="9" name="Arrow: Right 8">
            <a:extLst>
              <a:ext uri="{FF2B5EF4-FFF2-40B4-BE49-F238E27FC236}">
                <a16:creationId xmlns:a16="http://schemas.microsoft.com/office/drawing/2014/main" id="{14C653D9-CA96-31A9-A74D-D0BC1021F22B}"/>
              </a:ext>
            </a:extLst>
          </p:cNvPr>
          <p:cNvSpPr/>
          <p:nvPr/>
        </p:nvSpPr>
        <p:spPr>
          <a:xfrm>
            <a:off x="1676400" y="787400"/>
            <a:ext cx="5181600" cy="368300"/>
          </a:xfrm>
          <a:prstGeom prst="rightArrow">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336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48781B-C868-C3B4-0AB7-8CAEA47CDA4E}"/>
              </a:ext>
            </a:extLst>
          </p:cNvPr>
          <p:cNvPicPr>
            <a:picLocks noGrp="1" noChangeAspect="1"/>
          </p:cNvPicPr>
          <p:nvPr>
            <p:ph idx="1"/>
          </p:nvPr>
        </p:nvPicPr>
        <p:blipFill>
          <a:blip r:embed="rId2"/>
          <a:stretch>
            <a:fillRect/>
          </a:stretch>
        </p:blipFill>
        <p:spPr>
          <a:xfrm>
            <a:off x="838200" y="256546"/>
            <a:ext cx="10515600" cy="4162096"/>
          </a:xfrm>
        </p:spPr>
      </p:pic>
      <p:sp>
        <p:nvSpPr>
          <p:cNvPr id="6" name="TextBox 5">
            <a:extLst>
              <a:ext uri="{FF2B5EF4-FFF2-40B4-BE49-F238E27FC236}">
                <a16:creationId xmlns:a16="http://schemas.microsoft.com/office/drawing/2014/main" id="{007A3956-D026-0AA5-EBAA-0AD11899677C}"/>
              </a:ext>
            </a:extLst>
          </p:cNvPr>
          <p:cNvSpPr txBox="1"/>
          <p:nvPr/>
        </p:nvSpPr>
        <p:spPr>
          <a:xfrm>
            <a:off x="965200" y="4889500"/>
            <a:ext cx="10616689" cy="646331"/>
          </a:xfrm>
          <a:prstGeom prst="rect">
            <a:avLst/>
          </a:prstGeom>
          <a:noFill/>
        </p:spPr>
        <p:txBody>
          <a:bodyPr wrap="none" rtlCol="0">
            <a:spAutoFit/>
          </a:bodyPr>
          <a:lstStyle/>
          <a:p>
            <a:r>
              <a:rPr lang="en-US" dirty="0"/>
              <a:t>This is what you should see. You will need to click in the window before it allows you to enter a number. Simply </a:t>
            </a:r>
          </a:p>
          <a:p>
            <a:r>
              <a:rPr lang="en-US" dirty="0"/>
              <a:t>enter the number you want i.e. ‘1’, and it will run that selection for you. </a:t>
            </a:r>
          </a:p>
        </p:txBody>
      </p:sp>
    </p:spTree>
    <p:extLst>
      <p:ext uri="{BB962C8B-B14F-4D97-AF65-F5344CB8AC3E}">
        <p14:creationId xmlns:p14="http://schemas.microsoft.com/office/powerpoint/2010/main" val="322123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14202E-3E82-C804-00B8-8C903435B4F1}"/>
              </a:ext>
            </a:extLst>
          </p:cNvPr>
          <p:cNvPicPr>
            <a:picLocks noChangeAspect="1"/>
          </p:cNvPicPr>
          <p:nvPr/>
        </p:nvPicPr>
        <p:blipFill>
          <a:blip r:embed="rId2"/>
          <a:stretch>
            <a:fillRect/>
          </a:stretch>
        </p:blipFill>
        <p:spPr>
          <a:xfrm>
            <a:off x="1225550" y="365125"/>
            <a:ext cx="9740900" cy="4750609"/>
          </a:xfrm>
          <a:prstGeom prst="rect">
            <a:avLst/>
          </a:prstGeom>
        </p:spPr>
      </p:pic>
      <p:sp>
        <p:nvSpPr>
          <p:cNvPr id="6" name="TextBox 5">
            <a:extLst>
              <a:ext uri="{FF2B5EF4-FFF2-40B4-BE49-F238E27FC236}">
                <a16:creationId xmlns:a16="http://schemas.microsoft.com/office/drawing/2014/main" id="{934981A1-E4CA-491E-D96D-DE2C570FCFEA}"/>
              </a:ext>
            </a:extLst>
          </p:cNvPr>
          <p:cNvSpPr txBox="1"/>
          <p:nvPr/>
        </p:nvSpPr>
        <p:spPr>
          <a:xfrm>
            <a:off x="993014" y="5410200"/>
            <a:ext cx="10395538" cy="1200329"/>
          </a:xfrm>
          <a:prstGeom prst="rect">
            <a:avLst/>
          </a:prstGeom>
          <a:noFill/>
        </p:spPr>
        <p:txBody>
          <a:bodyPr wrap="none" rtlCol="0">
            <a:spAutoFit/>
          </a:bodyPr>
          <a:lstStyle/>
          <a:p>
            <a:r>
              <a:rPr lang="en-US" dirty="0"/>
              <a:t>As you can see here after selecting ‘1’ it will run through the program </a:t>
            </a:r>
            <a:r>
              <a:rPr lang="en-US" dirty="0" err="1"/>
              <a:t>Paulino</a:t>
            </a:r>
            <a:r>
              <a:rPr lang="en-US" dirty="0"/>
              <a:t> wrote and display the data</a:t>
            </a:r>
          </a:p>
          <a:p>
            <a:r>
              <a:rPr lang="en-US" dirty="0"/>
              <a:t>in the terminal window and it will open a new window displaying the Correlation Heatmap. </a:t>
            </a:r>
          </a:p>
          <a:p>
            <a:r>
              <a:rPr lang="en-US" dirty="0"/>
              <a:t>To progress with the program you will need to select the ‘X’ in the top right corner of the heat map (Window </a:t>
            </a:r>
          </a:p>
          <a:p>
            <a:r>
              <a:rPr lang="en-US" dirty="0"/>
              <a:t>labeled Figure 1), after doing this the program will execute its next section of code.</a:t>
            </a:r>
          </a:p>
        </p:txBody>
      </p:sp>
      <p:sp>
        <p:nvSpPr>
          <p:cNvPr id="7" name="Arrow: Right 6">
            <a:extLst>
              <a:ext uri="{FF2B5EF4-FFF2-40B4-BE49-F238E27FC236}">
                <a16:creationId xmlns:a16="http://schemas.microsoft.com/office/drawing/2014/main" id="{79B37DCD-F7EF-5C20-DE62-3EF5AFA0A1D9}"/>
              </a:ext>
            </a:extLst>
          </p:cNvPr>
          <p:cNvSpPr/>
          <p:nvPr/>
        </p:nvSpPr>
        <p:spPr>
          <a:xfrm>
            <a:off x="7645400" y="365125"/>
            <a:ext cx="2857500" cy="15557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930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7EE9C-83AC-1DB2-9E21-2650459C6244}"/>
              </a:ext>
            </a:extLst>
          </p:cNvPr>
          <p:cNvSpPr>
            <a:spLocks noGrp="1"/>
          </p:cNvSpPr>
          <p:nvPr>
            <p:ph idx="1"/>
          </p:nvPr>
        </p:nvSpPr>
        <p:spPr/>
        <p:txBody>
          <a:bodyPr/>
          <a:lstStyle/>
          <a:p>
            <a:pPr marL="0" indent="0">
              <a:buNone/>
            </a:pPr>
            <a:r>
              <a:rPr lang="en-US" dirty="0"/>
              <a:t>If you accidently click somewhere else on screen that isn’t in the Figure 1 window (the heatmap figure), VS Code will appear on top of the Figure 1 window (it will disappear) and the program will not progress. To get back to the Figure 1 window select the above icon on your task bar.</a:t>
            </a:r>
          </a:p>
        </p:txBody>
      </p:sp>
      <p:pic>
        <p:nvPicPr>
          <p:cNvPr id="5" name="Picture 4">
            <a:extLst>
              <a:ext uri="{FF2B5EF4-FFF2-40B4-BE49-F238E27FC236}">
                <a16:creationId xmlns:a16="http://schemas.microsoft.com/office/drawing/2014/main" id="{0D4421AA-D24B-CAF7-BBFD-CC79D56CE023}"/>
              </a:ext>
            </a:extLst>
          </p:cNvPr>
          <p:cNvPicPr>
            <a:picLocks noChangeAspect="1"/>
          </p:cNvPicPr>
          <p:nvPr/>
        </p:nvPicPr>
        <p:blipFill>
          <a:blip r:embed="rId2"/>
          <a:stretch>
            <a:fillRect/>
          </a:stretch>
        </p:blipFill>
        <p:spPr>
          <a:xfrm>
            <a:off x="4606751" y="546826"/>
            <a:ext cx="2495898" cy="962159"/>
          </a:xfrm>
          <a:prstGeom prst="rect">
            <a:avLst/>
          </a:prstGeom>
        </p:spPr>
      </p:pic>
      <p:sp>
        <p:nvSpPr>
          <p:cNvPr id="6" name="Arrow: Right 5">
            <a:extLst>
              <a:ext uri="{FF2B5EF4-FFF2-40B4-BE49-F238E27FC236}">
                <a16:creationId xmlns:a16="http://schemas.microsoft.com/office/drawing/2014/main" id="{ED849B77-3F7C-2057-2D3D-9669AF1DC905}"/>
              </a:ext>
            </a:extLst>
          </p:cNvPr>
          <p:cNvSpPr/>
          <p:nvPr/>
        </p:nvSpPr>
        <p:spPr>
          <a:xfrm rot="10800000">
            <a:off x="6311900" y="1092199"/>
            <a:ext cx="2692400" cy="41678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46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3341AD-4E72-0A9C-3030-B08789043C5C}"/>
              </a:ext>
            </a:extLst>
          </p:cNvPr>
          <p:cNvPicPr>
            <a:picLocks noGrp="1" noChangeAspect="1"/>
          </p:cNvPicPr>
          <p:nvPr>
            <p:ph idx="1"/>
          </p:nvPr>
        </p:nvPicPr>
        <p:blipFill>
          <a:blip r:embed="rId2"/>
          <a:stretch>
            <a:fillRect/>
          </a:stretch>
        </p:blipFill>
        <p:spPr>
          <a:xfrm>
            <a:off x="926644" y="581025"/>
            <a:ext cx="3488983" cy="2276475"/>
          </a:xfrm>
        </p:spPr>
      </p:pic>
      <p:pic>
        <p:nvPicPr>
          <p:cNvPr id="7" name="Picture 6">
            <a:extLst>
              <a:ext uri="{FF2B5EF4-FFF2-40B4-BE49-F238E27FC236}">
                <a16:creationId xmlns:a16="http://schemas.microsoft.com/office/drawing/2014/main" id="{FB5D308E-14A2-8EB0-305C-F8A4E4BB3523}"/>
              </a:ext>
            </a:extLst>
          </p:cNvPr>
          <p:cNvPicPr>
            <a:picLocks noChangeAspect="1"/>
          </p:cNvPicPr>
          <p:nvPr/>
        </p:nvPicPr>
        <p:blipFill>
          <a:blip r:embed="rId3"/>
          <a:stretch>
            <a:fillRect/>
          </a:stretch>
        </p:blipFill>
        <p:spPr>
          <a:xfrm>
            <a:off x="4565370" y="581025"/>
            <a:ext cx="3061259" cy="2276475"/>
          </a:xfrm>
          <a:prstGeom prst="rect">
            <a:avLst/>
          </a:prstGeom>
        </p:spPr>
      </p:pic>
      <p:pic>
        <p:nvPicPr>
          <p:cNvPr id="9" name="Picture 8">
            <a:extLst>
              <a:ext uri="{FF2B5EF4-FFF2-40B4-BE49-F238E27FC236}">
                <a16:creationId xmlns:a16="http://schemas.microsoft.com/office/drawing/2014/main" id="{198CB084-8463-EFBA-9F41-9232F749C50C}"/>
              </a:ext>
            </a:extLst>
          </p:cNvPr>
          <p:cNvPicPr>
            <a:picLocks noChangeAspect="1"/>
          </p:cNvPicPr>
          <p:nvPr/>
        </p:nvPicPr>
        <p:blipFill>
          <a:blip r:embed="rId4"/>
          <a:stretch>
            <a:fillRect/>
          </a:stretch>
        </p:blipFill>
        <p:spPr>
          <a:xfrm>
            <a:off x="7776372" y="581025"/>
            <a:ext cx="3087523" cy="2276475"/>
          </a:xfrm>
          <a:prstGeom prst="rect">
            <a:avLst/>
          </a:prstGeom>
        </p:spPr>
      </p:pic>
      <p:sp>
        <p:nvSpPr>
          <p:cNvPr id="10" name="TextBox 9">
            <a:extLst>
              <a:ext uri="{FF2B5EF4-FFF2-40B4-BE49-F238E27FC236}">
                <a16:creationId xmlns:a16="http://schemas.microsoft.com/office/drawing/2014/main" id="{9FD83DB5-C9D2-6A95-0835-3D79DD3E010B}"/>
              </a:ext>
            </a:extLst>
          </p:cNvPr>
          <p:cNvSpPr txBox="1"/>
          <p:nvPr/>
        </p:nvSpPr>
        <p:spPr>
          <a:xfrm>
            <a:off x="596670" y="3102571"/>
            <a:ext cx="11392129" cy="1200329"/>
          </a:xfrm>
          <a:prstGeom prst="rect">
            <a:avLst/>
          </a:prstGeom>
          <a:noFill/>
        </p:spPr>
        <p:txBody>
          <a:bodyPr wrap="square" rtlCol="0">
            <a:spAutoFit/>
          </a:bodyPr>
          <a:lstStyle/>
          <a:p>
            <a:r>
              <a:rPr lang="en-US" dirty="0"/>
              <a:t>In the case of the Correlation Matrix program, every time you close the Figure 1 window, it will execute the </a:t>
            </a:r>
          </a:p>
          <a:p>
            <a:r>
              <a:rPr lang="en-US" dirty="0"/>
              <a:t>next line of code. There are 4 windows that will open for this window, the Correlation Matrix and 3 scatter plots.</a:t>
            </a:r>
          </a:p>
          <a:p>
            <a:r>
              <a:rPr lang="en-US" dirty="0"/>
              <a:t>After reviewing each window for the data close it and it will progress to the next window until the program is complete</a:t>
            </a:r>
          </a:p>
          <a:p>
            <a:r>
              <a:rPr lang="en-US" dirty="0"/>
              <a:t>It will then take you back to the ‘Main Menu’ so you can run another program or exit the program.</a:t>
            </a:r>
          </a:p>
        </p:txBody>
      </p:sp>
    </p:spTree>
    <p:extLst>
      <p:ext uri="{BB962C8B-B14F-4D97-AF65-F5344CB8AC3E}">
        <p14:creationId xmlns:p14="http://schemas.microsoft.com/office/powerpoint/2010/main" val="267537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39903D-3A57-39DE-F850-392E6A31CE05}"/>
              </a:ext>
            </a:extLst>
          </p:cNvPr>
          <p:cNvPicPr>
            <a:picLocks noGrp="1" noChangeAspect="1"/>
          </p:cNvPicPr>
          <p:nvPr>
            <p:ph idx="1"/>
          </p:nvPr>
        </p:nvPicPr>
        <p:blipFill>
          <a:blip r:embed="rId2"/>
          <a:stretch>
            <a:fillRect/>
          </a:stretch>
        </p:blipFill>
        <p:spPr>
          <a:xfrm>
            <a:off x="587565" y="291409"/>
            <a:ext cx="3946335" cy="6275181"/>
          </a:xfrm>
        </p:spPr>
      </p:pic>
      <p:sp>
        <p:nvSpPr>
          <p:cNvPr id="6" name="TextBox 5">
            <a:extLst>
              <a:ext uri="{FF2B5EF4-FFF2-40B4-BE49-F238E27FC236}">
                <a16:creationId xmlns:a16="http://schemas.microsoft.com/office/drawing/2014/main" id="{952A62A9-C85B-388B-DAA2-7435917C329C}"/>
              </a:ext>
            </a:extLst>
          </p:cNvPr>
          <p:cNvSpPr txBox="1"/>
          <p:nvPr/>
        </p:nvSpPr>
        <p:spPr>
          <a:xfrm>
            <a:off x="4675134" y="2967334"/>
            <a:ext cx="7516866" cy="923330"/>
          </a:xfrm>
          <a:prstGeom prst="rect">
            <a:avLst/>
          </a:prstGeom>
          <a:noFill/>
        </p:spPr>
        <p:txBody>
          <a:bodyPr wrap="none" rtlCol="0">
            <a:spAutoFit/>
          </a:bodyPr>
          <a:lstStyle/>
          <a:p>
            <a:r>
              <a:rPr lang="en-US" dirty="0"/>
              <a:t>As seen in the last slide, once the program is complete you will be presented</a:t>
            </a:r>
          </a:p>
          <a:p>
            <a:r>
              <a:rPr lang="en-US" dirty="0"/>
              <a:t>with the ‘Main Menu’ . From here you can enter another program by selecting</a:t>
            </a:r>
          </a:p>
          <a:p>
            <a:r>
              <a:rPr lang="en-US" dirty="0"/>
              <a:t>its number or entering ‘0’ (zero) to quit.</a:t>
            </a:r>
          </a:p>
        </p:txBody>
      </p:sp>
      <p:sp>
        <p:nvSpPr>
          <p:cNvPr id="7" name="Arrow: Right 6">
            <a:extLst>
              <a:ext uri="{FF2B5EF4-FFF2-40B4-BE49-F238E27FC236}">
                <a16:creationId xmlns:a16="http://schemas.microsoft.com/office/drawing/2014/main" id="{15161ECE-F60A-E881-055B-95FCD9B33A01}"/>
              </a:ext>
            </a:extLst>
          </p:cNvPr>
          <p:cNvSpPr/>
          <p:nvPr/>
        </p:nvSpPr>
        <p:spPr>
          <a:xfrm rot="10800000">
            <a:off x="1612900" y="6349310"/>
            <a:ext cx="3810000" cy="217280"/>
          </a:xfrm>
          <a:prstGeom prst="rightArrow">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414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6C0EAC-658F-E9F1-CB4A-F61F6C4AFBFE}"/>
              </a:ext>
            </a:extLst>
          </p:cNvPr>
          <p:cNvPicPr>
            <a:picLocks noGrp="1" noChangeAspect="1"/>
          </p:cNvPicPr>
          <p:nvPr>
            <p:ph idx="1"/>
          </p:nvPr>
        </p:nvPicPr>
        <p:blipFill>
          <a:blip r:embed="rId2"/>
          <a:stretch>
            <a:fillRect/>
          </a:stretch>
        </p:blipFill>
        <p:spPr>
          <a:xfrm>
            <a:off x="477965" y="250824"/>
            <a:ext cx="8488235" cy="5007977"/>
          </a:xfrm>
        </p:spPr>
      </p:pic>
      <p:sp>
        <p:nvSpPr>
          <p:cNvPr id="6" name="TextBox 5">
            <a:extLst>
              <a:ext uri="{FF2B5EF4-FFF2-40B4-BE49-F238E27FC236}">
                <a16:creationId xmlns:a16="http://schemas.microsoft.com/office/drawing/2014/main" id="{B0F6C2B7-D90C-B056-4918-FFE9FA6ED640}"/>
              </a:ext>
            </a:extLst>
          </p:cNvPr>
          <p:cNvSpPr txBox="1"/>
          <p:nvPr/>
        </p:nvSpPr>
        <p:spPr>
          <a:xfrm>
            <a:off x="477964" y="5384800"/>
            <a:ext cx="11218735" cy="923330"/>
          </a:xfrm>
          <a:prstGeom prst="rect">
            <a:avLst/>
          </a:prstGeom>
          <a:noFill/>
        </p:spPr>
        <p:txBody>
          <a:bodyPr wrap="square" rtlCol="0">
            <a:spAutoFit/>
          </a:bodyPr>
          <a:lstStyle/>
          <a:p>
            <a:r>
              <a:rPr lang="en-US" dirty="0"/>
              <a:t>If you enter selection ‘2’, you will be presented with another menu. I've done this so that you are not overwhelmed with data and can review the data in a selected column to confirm your hypothesis is accurate from a different set of data.</a:t>
            </a:r>
          </a:p>
        </p:txBody>
      </p:sp>
    </p:spTree>
    <p:extLst>
      <p:ext uri="{BB962C8B-B14F-4D97-AF65-F5344CB8AC3E}">
        <p14:creationId xmlns:p14="http://schemas.microsoft.com/office/powerpoint/2010/main" val="1103595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7C1FD9-5B9B-B5E3-FBFA-A691089C564E}"/>
              </a:ext>
            </a:extLst>
          </p:cNvPr>
          <p:cNvPicPr>
            <a:picLocks noGrp="1" noChangeAspect="1"/>
          </p:cNvPicPr>
          <p:nvPr>
            <p:ph idx="1"/>
          </p:nvPr>
        </p:nvPicPr>
        <p:blipFill>
          <a:blip r:embed="rId2"/>
          <a:stretch>
            <a:fillRect/>
          </a:stretch>
        </p:blipFill>
        <p:spPr>
          <a:xfrm>
            <a:off x="288718" y="271462"/>
            <a:ext cx="7677295" cy="6315075"/>
          </a:xfrm>
        </p:spPr>
      </p:pic>
      <p:sp>
        <p:nvSpPr>
          <p:cNvPr id="6" name="TextBox 5">
            <a:extLst>
              <a:ext uri="{FF2B5EF4-FFF2-40B4-BE49-F238E27FC236}">
                <a16:creationId xmlns:a16="http://schemas.microsoft.com/office/drawing/2014/main" id="{FB11E073-C558-6B54-AB71-9F04B43E67EE}"/>
              </a:ext>
            </a:extLst>
          </p:cNvPr>
          <p:cNvSpPr txBox="1"/>
          <p:nvPr/>
        </p:nvSpPr>
        <p:spPr>
          <a:xfrm>
            <a:off x="8247381" y="393700"/>
            <a:ext cx="3655901" cy="2585323"/>
          </a:xfrm>
          <a:prstGeom prst="rect">
            <a:avLst/>
          </a:prstGeom>
          <a:noFill/>
        </p:spPr>
        <p:txBody>
          <a:bodyPr wrap="square" rtlCol="0">
            <a:spAutoFit/>
          </a:bodyPr>
          <a:lstStyle/>
          <a:p>
            <a:r>
              <a:rPr lang="en-US" dirty="0"/>
              <a:t>As you can see here, with 1 selected in the sub menu it will display the results for the </a:t>
            </a:r>
            <a:r>
              <a:rPr lang="en-US" i="1" dirty="0"/>
              <a:t>‘Jitter in %’</a:t>
            </a:r>
            <a:r>
              <a:rPr lang="en-US" dirty="0"/>
              <a:t> column The top mean, standard error, degrees of freedom, CI etc. relates to the people who have Parkinson, and the second, standard error, degrees of freedom, CI etc. relates to the data for people without Parkinson’s</a:t>
            </a:r>
          </a:p>
        </p:txBody>
      </p:sp>
      <p:sp>
        <p:nvSpPr>
          <p:cNvPr id="7" name="TextBox 6">
            <a:extLst>
              <a:ext uri="{FF2B5EF4-FFF2-40B4-BE49-F238E27FC236}">
                <a16:creationId xmlns:a16="http://schemas.microsoft.com/office/drawing/2014/main" id="{310CBC29-392C-D0FF-4C75-474AA37B5A16}"/>
              </a:ext>
            </a:extLst>
          </p:cNvPr>
          <p:cNvSpPr txBox="1"/>
          <p:nvPr/>
        </p:nvSpPr>
        <p:spPr>
          <a:xfrm>
            <a:off x="8369300" y="3530600"/>
            <a:ext cx="3726469" cy="646331"/>
          </a:xfrm>
          <a:prstGeom prst="rect">
            <a:avLst/>
          </a:prstGeom>
          <a:noFill/>
        </p:spPr>
        <p:txBody>
          <a:bodyPr wrap="none" rtlCol="0">
            <a:spAutoFit/>
          </a:bodyPr>
          <a:lstStyle/>
          <a:p>
            <a:r>
              <a:rPr lang="en-US" dirty="0"/>
              <a:t>Selecting ‘0’ from here will return you</a:t>
            </a:r>
          </a:p>
          <a:p>
            <a:r>
              <a:rPr lang="en-US" dirty="0"/>
              <a:t>to the ‘Main Menu’.</a:t>
            </a:r>
          </a:p>
        </p:txBody>
      </p:sp>
      <p:pic>
        <p:nvPicPr>
          <p:cNvPr id="9" name="Picture 8">
            <a:extLst>
              <a:ext uri="{FF2B5EF4-FFF2-40B4-BE49-F238E27FC236}">
                <a16:creationId xmlns:a16="http://schemas.microsoft.com/office/drawing/2014/main" id="{356A968F-900A-E018-EBA9-C946AFBA9351}"/>
              </a:ext>
            </a:extLst>
          </p:cNvPr>
          <p:cNvPicPr>
            <a:picLocks noChangeAspect="1"/>
          </p:cNvPicPr>
          <p:nvPr/>
        </p:nvPicPr>
        <p:blipFill>
          <a:blip r:embed="rId3"/>
          <a:stretch>
            <a:fillRect/>
          </a:stretch>
        </p:blipFill>
        <p:spPr>
          <a:xfrm>
            <a:off x="8369300" y="4338546"/>
            <a:ext cx="3384950" cy="1973354"/>
          </a:xfrm>
          <a:prstGeom prst="rect">
            <a:avLst/>
          </a:prstGeom>
        </p:spPr>
      </p:pic>
    </p:spTree>
    <p:extLst>
      <p:ext uri="{BB962C8B-B14F-4D97-AF65-F5344CB8AC3E}">
        <p14:creationId xmlns:p14="http://schemas.microsoft.com/office/powerpoint/2010/main" val="230473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2DCB65-C525-D922-F038-3FD386D08F7E}"/>
              </a:ext>
            </a:extLst>
          </p:cNvPr>
          <p:cNvPicPr>
            <a:picLocks noChangeAspect="1"/>
          </p:cNvPicPr>
          <p:nvPr/>
        </p:nvPicPr>
        <p:blipFill>
          <a:blip r:embed="rId2"/>
          <a:stretch>
            <a:fillRect/>
          </a:stretch>
        </p:blipFill>
        <p:spPr>
          <a:xfrm>
            <a:off x="1335910" y="38100"/>
            <a:ext cx="9065390" cy="4966258"/>
          </a:xfrm>
          <a:prstGeom prst="rect">
            <a:avLst/>
          </a:prstGeom>
        </p:spPr>
      </p:pic>
      <p:sp>
        <p:nvSpPr>
          <p:cNvPr id="10" name="TextBox 9">
            <a:extLst>
              <a:ext uri="{FF2B5EF4-FFF2-40B4-BE49-F238E27FC236}">
                <a16:creationId xmlns:a16="http://schemas.microsoft.com/office/drawing/2014/main" id="{E1D9E9B3-40C3-DF68-2A18-E35CBA413A4E}"/>
              </a:ext>
            </a:extLst>
          </p:cNvPr>
          <p:cNvSpPr txBox="1"/>
          <p:nvPr/>
        </p:nvSpPr>
        <p:spPr>
          <a:xfrm>
            <a:off x="1335910" y="5004358"/>
            <a:ext cx="9065390" cy="1754326"/>
          </a:xfrm>
          <a:prstGeom prst="rect">
            <a:avLst/>
          </a:prstGeom>
          <a:noFill/>
        </p:spPr>
        <p:txBody>
          <a:bodyPr wrap="square" rtlCol="0">
            <a:spAutoFit/>
          </a:bodyPr>
          <a:lstStyle/>
          <a:p>
            <a:r>
              <a:rPr lang="en-US" dirty="0"/>
              <a:t>Selecting ‘3’ in the ‘Main Menu’ will allow you to view overlapping histograms. As with the ‘Confidence Interval’ program from the last slide, so it doesn’t flood you with information, the Histogram program allows you to view the column you would like to see. It will then present you with a Histogram with two sets of data on it and allows you to visually compare the data from people with </a:t>
            </a:r>
            <a:r>
              <a:rPr lang="en-US" dirty="0" err="1"/>
              <a:t>Parkinsons</a:t>
            </a:r>
            <a:r>
              <a:rPr lang="en-US" dirty="0"/>
              <a:t> to people without </a:t>
            </a:r>
            <a:r>
              <a:rPr lang="en-US" dirty="0" err="1"/>
              <a:t>Parkinsons</a:t>
            </a:r>
            <a:r>
              <a:rPr lang="en-US" dirty="0"/>
              <a:t> to see if there is a difference between them.</a:t>
            </a:r>
          </a:p>
        </p:txBody>
      </p:sp>
    </p:spTree>
    <p:extLst>
      <p:ext uri="{BB962C8B-B14F-4D97-AF65-F5344CB8AC3E}">
        <p14:creationId xmlns:p14="http://schemas.microsoft.com/office/powerpoint/2010/main" val="362462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AADC5F-8A7E-79F4-C188-FA4321EE43D1}"/>
              </a:ext>
            </a:extLst>
          </p:cNvPr>
          <p:cNvPicPr>
            <a:picLocks noGrp="1" noChangeAspect="1"/>
          </p:cNvPicPr>
          <p:nvPr>
            <p:ph idx="1"/>
          </p:nvPr>
        </p:nvPicPr>
        <p:blipFill>
          <a:blip r:embed="rId2"/>
          <a:stretch>
            <a:fillRect/>
          </a:stretch>
        </p:blipFill>
        <p:spPr>
          <a:xfrm>
            <a:off x="1170887" y="1931018"/>
            <a:ext cx="9850225" cy="2514951"/>
          </a:xfrm>
        </p:spPr>
      </p:pic>
      <p:sp>
        <p:nvSpPr>
          <p:cNvPr id="6" name="Rectangle 5">
            <a:extLst>
              <a:ext uri="{FF2B5EF4-FFF2-40B4-BE49-F238E27FC236}">
                <a16:creationId xmlns:a16="http://schemas.microsoft.com/office/drawing/2014/main" id="{B765DAEC-F9EF-E062-65D5-AB53B4DF76E5}"/>
              </a:ext>
            </a:extLst>
          </p:cNvPr>
          <p:cNvSpPr/>
          <p:nvPr/>
        </p:nvSpPr>
        <p:spPr>
          <a:xfrm>
            <a:off x="869166" y="176692"/>
            <a:ext cx="10151946"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Make sure the 2 files you just </a:t>
            </a:r>
          </a:p>
          <a:p>
            <a:pPr algn="ctr"/>
            <a:r>
              <a:rPr lang="en-US" sz="5400" b="0" cap="none" spc="0" dirty="0">
                <a:ln w="0"/>
                <a:solidFill>
                  <a:schemeClr val="tx1"/>
                </a:solidFill>
                <a:effectLst>
                  <a:outerShdw blurRad="38100" dist="19050" dir="2700000" algn="tl" rotWithShape="0">
                    <a:schemeClr val="dk1">
                      <a:alpha val="40000"/>
                    </a:schemeClr>
                  </a:outerShdw>
                </a:effectLst>
              </a:rPr>
              <a:t>Downloaded are in their own folder</a:t>
            </a:r>
          </a:p>
        </p:txBody>
      </p:sp>
      <p:sp>
        <p:nvSpPr>
          <p:cNvPr id="7" name="Rectangle 6">
            <a:extLst>
              <a:ext uri="{FF2B5EF4-FFF2-40B4-BE49-F238E27FC236}">
                <a16:creationId xmlns:a16="http://schemas.microsoft.com/office/drawing/2014/main" id="{5684826C-29C3-0527-B7AF-7177AC64CE2F}"/>
              </a:ext>
            </a:extLst>
          </p:cNvPr>
          <p:cNvSpPr/>
          <p:nvPr/>
        </p:nvSpPr>
        <p:spPr>
          <a:xfrm>
            <a:off x="2511460" y="4445969"/>
            <a:ext cx="716907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Just like the folder above</a:t>
            </a:r>
          </a:p>
        </p:txBody>
      </p:sp>
      <p:sp>
        <p:nvSpPr>
          <p:cNvPr id="8" name="Rectangle 7">
            <a:extLst>
              <a:ext uri="{FF2B5EF4-FFF2-40B4-BE49-F238E27FC236}">
                <a16:creationId xmlns:a16="http://schemas.microsoft.com/office/drawing/2014/main" id="{E52A4E17-0DEE-66C5-5F4E-798E11CD01C0}"/>
              </a:ext>
            </a:extLst>
          </p:cNvPr>
          <p:cNvSpPr/>
          <p:nvPr/>
        </p:nvSpPr>
        <p:spPr>
          <a:xfrm>
            <a:off x="2444711" y="5138466"/>
            <a:ext cx="7302576" cy="2123658"/>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We do this because when the python program is looking for</a:t>
            </a:r>
          </a:p>
          <a:p>
            <a:pPr algn="ctr"/>
            <a:r>
              <a:rPr lang="en-US" sz="2000" dirty="0">
                <a:ln w="0"/>
                <a:solidFill>
                  <a:schemeClr val="accent1"/>
                </a:solidFill>
                <a:effectLst>
                  <a:outerShdw blurRad="38100" dist="25400" dir="5400000" algn="ctr" rotWithShape="0">
                    <a:srgbClr val="6E747A">
                      <a:alpha val="43000"/>
                    </a:srgbClr>
                  </a:outerShdw>
                </a:effectLst>
              </a:rPr>
              <a:t>a</a:t>
            </a:r>
            <a:r>
              <a:rPr lang="en-US" sz="2000" b="0" cap="none" spc="0" dirty="0">
                <a:ln w="0"/>
                <a:solidFill>
                  <a:schemeClr val="accent1"/>
                </a:solidFill>
                <a:effectLst>
                  <a:outerShdw blurRad="38100" dist="25400" dir="5400000" algn="ctr" rotWithShape="0">
                    <a:srgbClr val="6E747A">
                      <a:alpha val="43000"/>
                    </a:srgbClr>
                  </a:outerShdw>
                </a:effectLst>
              </a:rPr>
              <a:t>ssociated files such as po1_data, it will need to be in the folder </a:t>
            </a:r>
          </a:p>
          <a:p>
            <a:pPr algn="ctr"/>
            <a:r>
              <a:rPr lang="en-US" sz="2000" b="0" cap="none" spc="0" dirty="0">
                <a:ln w="0"/>
                <a:solidFill>
                  <a:schemeClr val="accent1"/>
                </a:solidFill>
                <a:effectLst>
                  <a:outerShdw blurRad="38100" dist="25400" dir="5400000" algn="ctr" rotWithShape="0">
                    <a:srgbClr val="6E747A">
                      <a:alpha val="43000"/>
                    </a:srgbClr>
                  </a:outerShdw>
                </a:effectLst>
              </a:rPr>
              <a:t>it is operating in, or the users personal windows user file. Everyone's </a:t>
            </a:r>
          </a:p>
          <a:p>
            <a:pPr algn="ctr"/>
            <a:r>
              <a:rPr lang="en-US" sz="2000" b="0" cap="none" spc="0" dirty="0">
                <a:ln w="0"/>
                <a:solidFill>
                  <a:schemeClr val="accent1"/>
                </a:solidFill>
                <a:effectLst>
                  <a:outerShdw blurRad="38100" dist="25400" dir="5400000" algn="ctr" rotWithShape="0">
                    <a:srgbClr val="6E747A">
                      <a:alpha val="43000"/>
                    </a:srgbClr>
                  </a:outerShdw>
                </a:effectLst>
              </a:rPr>
              <a:t>personal windows directory is different, so trying to have a program </a:t>
            </a:r>
          </a:p>
          <a:p>
            <a:pPr algn="ctr"/>
            <a:r>
              <a:rPr lang="en-US" sz="2000" b="0" cap="none" spc="0" dirty="0">
                <a:ln w="0"/>
                <a:solidFill>
                  <a:schemeClr val="accent1"/>
                </a:solidFill>
                <a:effectLst>
                  <a:outerShdw blurRad="38100" dist="25400" dir="5400000" algn="ctr" rotWithShape="0">
                    <a:srgbClr val="6E747A">
                      <a:alpha val="43000"/>
                    </a:srgbClr>
                  </a:outerShdw>
                </a:effectLst>
              </a:rPr>
              <a:t>that </a:t>
            </a:r>
            <a:r>
              <a:rPr lang="en-US" sz="2000" dirty="0">
                <a:ln w="0"/>
                <a:solidFill>
                  <a:schemeClr val="accent1"/>
                </a:solidFill>
                <a:effectLst>
                  <a:outerShdw blurRad="38100" dist="25400" dir="5400000" algn="ctr" rotWithShape="0">
                    <a:srgbClr val="6E747A">
                      <a:alpha val="43000"/>
                    </a:srgbClr>
                  </a:outerShdw>
                </a:effectLst>
              </a:rPr>
              <a:t>works with everyone's own Windows structure is not practical.</a:t>
            </a:r>
            <a:endParaRPr lang="en-US" sz="2000" b="0" cap="none" spc="0" dirty="0">
              <a:ln w="0"/>
              <a:solidFill>
                <a:schemeClr val="accent1"/>
              </a:solidFill>
              <a:effectLst>
                <a:outerShdw blurRad="38100" dist="25400" dir="5400000" algn="ctr" rotWithShape="0">
                  <a:srgbClr val="6E747A">
                    <a:alpha val="43000"/>
                  </a:srgbClr>
                </a:outerShdw>
              </a:effectLst>
            </a:endParaRPr>
          </a:p>
          <a:p>
            <a:pPr algn="ct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0131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7A3D7F-D2D2-4BFC-5DE5-9E8D8DBD7DE7}"/>
              </a:ext>
            </a:extLst>
          </p:cNvPr>
          <p:cNvPicPr>
            <a:picLocks noGrp="1" noChangeAspect="1"/>
          </p:cNvPicPr>
          <p:nvPr>
            <p:ph idx="1"/>
          </p:nvPr>
        </p:nvPicPr>
        <p:blipFill>
          <a:blip r:embed="rId2"/>
          <a:stretch>
            <a:fillRect/>
          </a:stretch>
        </p:blipFill>
        <p:spPr>
          <a:xfrm>
            <a:off x="838200" y="1848439"/>
            <a:ext cx="4296375" cy="2934109"/>
          </a:xfrm>
        </p:spPr>
      </p:pic>
      <p:pic>
        <p:nvPicPr>
          <p:cNvPr id="7" name="Picture 6">
            <a:extLst>
              <a:ext uri="{FF2B5EF4-FFF2-40B4-BE49-F238E27FC236}">
                <a16:creationId xmlns:a16="http://schemas.microsoft.com/office/drawing/2014/main" id="{F2705F6A-9BED-B677-8B3F-63C3F420DC20}"/>
              </a:ext>
            </a:extLst>
          </p:cNvPr>
          <p:cNvPicPr>
            <a:picLocks noChangeAspect="1"/>
          </p:cNvPicPr>
          <p:nvPr/>
        </p:nvPicPr>
        <p:blipFill>
          <a:blip r:embed="rId3"/>
          <a:stretch>
            <a:fillRect/>
          </a:stretch>
        </p:blipFill>
        <p:spPr>
          <a:xfrm>
            <a:off x="6519554" y="1848439"/>
            <a:ext cx="4410691" cy="2876951"/>
          </a:xfrm>
          <a:prstGeom prst="rect">
            <a:avLst/>
          </a:prstGeom>
        </p:spPr>
      </p:pic>
      <p:pic>
        <p:nvPicPr>
          <p:cNvPr id="9" name="Picture 8">
            <a:extLst>
              <a:ext uri="{FF2B5EF4-FFF2-40B4-BE49-F238E27FC236}">
                <a16:creationId xmlns:a16="http://schemas.microsoft.com/office/drawing/2014/main" id="{5C2008B7-A350-F833-3137-4B788E36BAAE}"/>
              </a:ext>
            </a:extLst>
          </p:cNvPr>
          <p:cNvPicPr>
            <a:picLocks noChangeAspect="1"/>
          </p:cNvPicPr>
          <p:nvPr/>
        </p:nvPicPr>
        <p:blipFill>
          <a:blip r:embed="rId4"/>
          <a:stretch>
            <a:fillRect/>
          </a:stretch>
        </p:blipFill>
        <p:spPr>
          <a:xfrm>
            <a:off x="4074903" y="5102120"/>
            <a:ext cx="3000794" cy="1505160"/>
          </a:xfrm>
          <a:prstGeom prst="rect">
            <a:avLst/>
          </a:prstGeom>
        </p:spPr>
      </p:pic>
      <p:sp>
        <p:nvSpPr>
          <p:cNvPr id="10" name="TextBox 9">
            <a:extLst>
              <a:ext uri="{FF2B5EF4-FFF2-40B4-BE49-F238E27FC236}">
                <a16:creationId xmlns:a16="http://schemas.microsoft.com/office/drawing/2014/main" id="{0BEF225B-7C9C-98D3-E264-4BB72FB29EFA}"/>
              </a:ext>
            </a:extLst>
          </p:cNvPr>
          <p:cNvSpPr txBox="1"/>
          <p:nvPr/>
        </p:nvSpPr>
        <p:spPr>
          <a:xfrm>
            <a:off x="1930400" y="555551"/>
            <a:ext cx="8013700" cy="1200329"/>
          </a:xfrm>
          <a:prstGeom prst="rect">
            <a:avLst/>
          </a:prstGeom>
          <a:noFill/>
        </p:spPr>
        <p:txBody>
          <a:bodyPr wrap="square" rtlCol="0">
            <a:spAutoFit/>
          </a:bodyPr>
          <a:lstStyle/>
          <a:p>
            <a:r>
              <a:rPr lang="en-US" dirty="0"/>
              <a:t>Once you have finished reviewing your data select ‘0’ to return to the ‘Main Menu’, then select ‘0’ again to ‘Quit’. Once the program ends you will get a ‘Goodbye!’ message and you can select the ‘X’ in the right hand side of the terminal window to close the terminal.</a:t>
            </a:r>
          </a:p>
        </p:txBody>
      </p:sp>
      <p:sp>
        <p:nvSpPr>
          <p:cNvPr id="11" name="Arrow: Right 10">
            <a:extLst>
              <a:ext uri="{FF2B5EF4-FFF2-40B4-BE49-F238E27FC236}">
                <a16:creationId xmlns:a16="http://schemas.microsoft.com/office/drawing/2014/main" id="{AA057708-6D22-8ED7-43F6-673553CF59AB}"/>
              </a:ext>
            </a:extLst>
          </p:cNvPr>
          <p:cNvSpPr/>
          <p:nvPr/>
        </p:nvSpPr>
        <p:spPr>
          <a:xfrm rot="10800000">
            <a:off x="6943306" y="5683250"/>
            <a:ext cx="3000794" cy="21590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02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C2A131-D384-0813-FA77-EE22E8D11F55}"/>
              </a:ext>
            </a:extLst>
          </p:cNvPr>
          <p:cNvSpPr/>
          <p:nvPr/>
        </p:nvSpPr>
        <p:spPr>
          <a:xfrm>
            <a:off x="4230756" y="2705725"/>
            <a:ext cx="3730487" cy="1446550"/>
          </a:xfrm>
          <a:prstGeom prst="rect">
            <a:avLst/>
          </a:prstGeom>
          <a:noFill/>
        </p:spPr>
        <p:txBody>
          <a:bodyPr wrap="square" lIns="91440" tIns="45720" rIns="91440" bIns="45720">
            <a:spAutoFit/>
          </a:bodyPr>
          <a:lstStyle/>
          <a:p>
            <a:pPr algn="ctr"/>
            <a:r>
              <a:rPr lang="en-US" sz="8800" b="1" cap="none" spc="0" dirty="0">
                <a:ln w="22225">
                  <a:solidFill>
                    <a:schemeClr val="accent2"/>
                  </a:solidFill>
                  <a:prstDash val="solid"/>
                </a:ln>
                <a:solidFill>
                  <a:schemeClr val="accent2">
                    <a:lumMod val="40000"/>
                    <a:lumOff val="60000"/>
                  </a:schemeClr>
                </a:solidFill>
                <a:effectLst>
                  <a:reflection blurRad="6350" stA="55000" endA="50" endPos="85000" dist="29997" dir="5400000" sy="-100000" algn="bl" rotWithShape="0"/>
                </a:effectLst>
              </a:rPr>
              <a:t>END</a:t>
            </a:r>
            <a:endParaRPr lang="en-US" sz="4000" b="1" cap="none" spc="0" dirty="0">
              <a:ln w="22225">
                <a:solidFill>
                  <a:schemeClr val="accent2"/>
                </a:solidFill>
                <a:prstDash val="solid"/>
              </a:ln>
              <a:solidFill>
                <a:schemeClr val="accent2">
                  <a:lumMod val="40000"/>
                  <a:lumOff val="60000"/>
                </a:schemeClr>
              </a:solidFill>
              <a:effectLst>
                <a:reflection blurRad="6350" stA="55000" endA="50" endPos="85000" dist="29997" dir="5400000" sy="-100000" algn="bl" rotWithShape="0"/>
              </a:effectLst>
            </a:endParaRPr>
          </a:p>
        </p:txBody>
      </p:sp>
    </p:spTree>
    <p:extLst>
      <p:ext uri="{BB962C8B-B14F-4D97-AF65-F5344CB8AC3E}">
        <p14:creationId xmlns:p14="http://schemas.microsoft.com/office/powerpoint/2010/main" val="249514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A54A-1E93-EF30-7A65-5FEB7B633A8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9A80FC9-F902-E9D6-D06A-4BE4AF2B22B1}"/>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27A6DA0-315B-BD20-BE21-F9EC16F44EEF}"/>
              </a:ext>
            </a:extLst>
          </p:cNvPr>
          <p:cNvPicPr>
            <a:picLocks noChangeAspect="1"/>
          </p:cNvPicPr>
          <p:nvPr/>
        </p:nvPicPr>
        <p:blipFill>
          <a:blip r:embed="rId2"/>
          <a:stretch>
            <a:fillRect/>
          </a:stretch>
        </p:blipFill>
        <p:spPr>
          <a:xfrm>
            <a:off x="0" y="1785"/>
            <a:ext cx="12192000" cy="6854430"/>
          </a:xfrm>
          <a:prstGeom prst="rect">
            <a:avLst/>
          </a:prstGeom>
        </p:spPr>
      </p:pic>
      <p:sp>
        <p:nvSpPr>
          <p:cNvPr id="6" name="TextBox 5">
            <a:extLst>
              <a:ext uri="{FF2B5EF4-FFF2-40B4-BE49-F238E27FC236}">
                <a16:creationId xmlns:a16="http://schemas.microsoft.com/office/drawing/2014/main" id="{52DDFF27-3A7A-C276-F9A4-1836B783B1DE}"/>
              </a:ext>
            </a:extLst>
          </p:cNvPr>
          <p:cNvSpPr txBox="1"/>
          <p:nvPr/>
        </p:nvSpPr>
        <p:spPr>
          <a:xfrm>
            <a:off x="558800" y="4917094"/>
            <a:ext cx="8851900" cy="1323439"/>
          </a:xfrm>
          <a:prstGeom prst="rect">
            <a:avLst/>
          </a:prstGeom>
          <a:noFill/>
        </p:spPr>
        <p:txBody>
          <a:bodyPr wrap="square" rtlCol="0">
            <a:spAutoFit/>
          </a:bodyPr>
          <a:lstStyle/>
          <a:p>
            <a:r>
              <a:rPr lang="en-US" sz="4000" b="1" dirty="0">
                <a:solidFill>
                  <a:schemeClr val="bg1"/>
                </a:solidFill>
              </a:rPr>
              <a:t>Open Visual Studio Code, then select </a:t>
            </a:r>
            <a:r>
              <a:rPr lang="en-US" sz="4000" b="1" i="1" u="sng" dirty="0">
                <a:solidFill>
                  <a:schemeClr val="bg1"/>
                </a:solidFill>
              </a:rPr>
              <a:t>File</a:t>
            </a:r>
            <a:r>
              <a:rPr lang="en-US" sz="4000" b="1" dirty="0">
                <a:solidFill>
                  <a:schemeClr val="bg1"/>
                </a:solidFill>
              </a:rPr>
              <a:t> in the top left, and </a:t>
            </a:r>
            <a:r>
              <a:rPr lang="en-US" sz="4000" b="1" i="1" u="sng" dirty="0">
                <a:solidFill>
                  <a:schemeClr val="bg1"/>
                </a:solidFill>
              </a:rPr>
              <a:t>Open Folder</a:t>
            </a:r>
          </a:p>
        </p:txBody>
      </p:sp>
      <p:sp>
        <p:nvSpPr>
          <p:cNvPr id="7" name="Arrow: Right 6">
            <a:extLst>
              <a:ext uri="{FF2B5EF4-FFF2-40B4-BE49-F238E27FC236}">
                <a16:creationId xmlns:a16="http://schemas.microsoft.com/office/drawing/2014/main" id="{2B23DBB4-D185-E148-8AEB-8812C19DE7F9}"/>
              </a:ext>
            </a:extLst>
          </p:cNvPr>
          <p:cNvSpPr/>
          <p:nvPr/>
        </p:nvSpPr>
        <p:spPr>
          <a:xfrm rot="10800000">
            <a:off x="2082800" y="719036"/>
            <a:ext cx="3073400" cy="622504"/>
          </a:xfrm>
          <a:prstGeom prst="rightArrow">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38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FDD64B-5805-FD76-46CD-2482955483F3}"/>
              </a:ext>
            </a:extLst>
          </p:cNvPr>
          <p:cNvPicPr>
            <a:picLocks noGrp="1" noChangeAspect="1"/>
          </p:cNvPicPr>
          <p:nvPr>
            <p:ph idx="1"/>
          </p:nvPr>
        </p:nvPicPr>
        <p:blipFill>
          <a:blip r:embed="rId2"/>
          <a:stretch>
            <a:fillRect/>
          </a:stretch>
        </p:blipFill>
        <p:spPr>
          <a:xfrm>
            <a:off x="2214067" y="952428"/>
            <a:ext cx="7700401" cy="4351338"/>
          </a:xfrm>
        </p:spPr>
      </p:pic>
      <p:sp>
        <p:nvSpPr>
          <p:cNvPr id="6" name="TextBox 5">
            <a:extLst>
              <a:ext uri="{FF2B5EF4-FFF2-40B4-BE49-F238E27FC236}">
                <a16:creationId xmlns:a16="http://schemas.microsoft.com/office/drawing/2014/main" id="{92D5C2B8-FC02-75E0-712E-C00C675DCB89}"/>
              </a:ext>
            </a:extLst>
          </p:cNvPr>
          <p:cNvSpPr txBox="1"/>
          <p:nvPr/>
        </p:nvSpPr>
        <p:spPr>
          <a:xfrm>
            <a:off x="1550505" y="490763"/>
            <a:ext cx="9365897" cy="461665"/>
          </a:xfrm>
          <a:prstGeom prst="rect">
            <a:avLst/>
          </a:prstGeom>
          <a:noFill/>
        </p:spPr>
        <p:txBody>
          <a:bodyPr wrap="none" rtlCol="0">
            <a:spAutoFit/>
          </a:bodyPr>
          <a:lstStyle/>
          <a:p>
            <a:r>
              <a:rPr lang="en-US" sz="2400" dirty="0"/>
              <a:t>Once </a:t>
            </a:r>
            <a:r>
              <a:rPr lang="en-US" sz="2400" b="1" i="1" u="sng" dirty="0"/>
              <a:t>Open File</a:t>
            </a:r>
            <a:r>
              <a:rPr lang="en-US" sz="2400" dirty="0"/>
              <a:t> has been selected you will be presented with this window</a:t>
            </a:r>
          </a:p>
        </p:txBody>
      </p:sp>
      <p:sp>
        <p:nvSpPr>
          <p:cNvPr id="7" name="TextBox 6">
            <a:extLst>
              <a:ext uri="{FF2B5EF4-FFF2-40B4-BE49-F238E27FC236}">
                <a16:creationId xmlns:a16="http://schemas.microsoft.com/office/drawing/2014/main" id="{58EFE6FA-DC0B-E0D9-DCDF-D3314C7B8311}"/>
              </a:ext>
            </a:extLst>
          </p:cNvPr>
          <p:cNvSpPr txBox="1"/>
          <p:nvPr/>
        </p:nvSpPr>
        <p:spPr>
          <a:xfrm>
            <a:off x="1111487" y="5443907"/>
            <a:ext cx="10243931" cy="923330"/>
          </a:xfrm>
          <a:prstGeom prst="rect">
            <a:avLst/>
          </a:prstGeom>
          <a:noFill/>
        </p:spPr>
        <p:txBody>
          <a:bodyPr wrap="square" rtlCol="0">
            <a:spAutoFit/>
          </a:bodyPr>
          <a:lstStyle/>
          <a:p>
            <a:r>
              <a:rPr lang="en-US" dirty="0"/>
              <a:t>Select the folder you placed the 2 files, in my case I created a folder called Project 1 AL8 (you can call it whatever you want, AL8 is just a versioning title I use). Then click the </a:t>
            </a:r>
            <a:r>
              <a:rPr lang="en-US" b="1" i="1" u="sng" dirty="0"/>
              <a:t>Select Folder </a:t>
            </a:r>
            <a:r>
              <a:rPr lang="en-US" dirty="0"/>
              <a:t>button in the bottom right of the window.</a:t>
            </a:r>
          </a:p>
        </p:txBody>
      </p:sp>
      <p:sp>
        <p:nvSpPr>
          <p:cNvPr id="8" name="Arrow: Right 7">
            <a:extLst>
              <a:ext uri="{FF2B5EF4-FFF2-40B4-BE49-F238E27FC236}">
                <a16:creationId xmlns:a16="http://schemas.microsoft.com/office/drawing/2014/main" id="{CA48A3F8-3375-BF85-76E5-6829B41BB234}"/>
              </a:ext>
            </a:extLst>
          </p:cNvPr>
          <p:cNvSpPr/>
          <p:nvPr/>
        </p:nvSpPr>
        <p:spPr>
          <a:xfrm rot="10800000">
            <a:off x="8640415" y="3128097"/>
            <a:ext cx="2968487" cy="30090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11142A9C-D53E-0618-8740-2552C0DDEC3A}"/>
              </a:ext>
            </a:extLst>
          </p:cNvPr>
          <p:cNvSpPr/>
          <p:nvPr/>
        </p:nvSpPr>
        <p:spPr>
          <a:xfrm rot="10800000">
            <a:off x="9093786" y="4919168"/>
            <a:ext cx="1484244" cy="30090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43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DCF70C-6BCA-0B31-E68D-402C963306F3}"/>
              </a:ext>
            </a:extLst>
          </p:cNvPr>
          <p:cNvPicPr>
            <a:picLocks noGrp="1" noChangeAspect="1"/>
          </p:cNvPicPr>
          <p:nvPr>
            <p:ph idx="1"/>
          </p:nvPr>
        </p:nvPicPr>
        <p:blipFill>
          <a:blip r:embed="rId2"/>
          <a:stretch>
            <a:fillRect/>
          </a:stretch>
        </p:blipFill>
        <p:spPr>
          <a:xfrm>
            <a:off x="1732178" y="225287"/>
            <a:ext cx="8727643" cy="4904754"/>
          </a:xfrm>
        </p:spPr>
      </p:pic>
      <p:sp>
        <p:nvSpPr>
          <p:cNvPr id="6" name="TextBox 5">
            <a:extLst>
              <a:ext uri="{FF2B5EF4-FFF2-40B4-BE49-F238E27FC236}">
                <a16:creationId xmlns:a16="http://schemas.microsoft.com/office/drawing/2014/main" id="{148A13E5-14BB-B549-A807-BA7A88D1C8C5}"/>
              </a:ext>
            </a:extLst>
          </p:cNvPr>
          <p:cNvSpPr txBox="1"/>
          <p:nvPr/>
        </p:nvSpPr>
        <p:spPr>
          <a:xfrm>
            <a:off x="1162335" y="5446644"/>
            <a:ext cx="10405093" cy="523220"/>
          </a:xfrm>
          <a:prstGeom prst="rect">
            <a:avLst/>
          </a:prstGeom>
          <a:noFill/>
        </p:spPr>
        <p:txBody>
          <a:bodyPr wrap="none" rtlCol="0">
            <a:spAutoFit/>
          </a:bodyPr>
          <a:lstStyle/>
          <a:p>
            <a:r>
              <a:rPr lang="en-US" sz="2800" dirty="0"/>
              <a:t>You will receive this prompt, select </a:t>
            </a:r>
            <a:r>
              <a:rPr lang="en-US" sz="2800" b="1" i="1" u="sng" dirty="0"/>
              <a:t>Yes, I trust the authors</a:t>
            </a:r>
            <a:r>
              <a:rPr lang="en-US" sz="2800" dirty="0"/>
              <a:t> to proceed.</a:t>
            </a:r>
          </a:p>
        </p:txBody>
      </p:sp>
      <p:sp>
        <p:nvSpPr>
          <p:cNvPr id="7" name="Arrow: Right 6">
            <a:extLst>
              <a:ext uri="{FF2B5EF4-FFF2-40B4-BE49-F238E27FC236}">
                <a16:creationId xmlns:a16="http://schemas.microsoft.com/office/drawing/2014/main" id="{D546981D-4EDE-CDD7-7A78-22D83F472651}"/>
              </a:ext>
            </a:extLst>
          </p:cNvPr>
          <p:cNvSpPr/>
          <p:nvPr/>
        </p:nvSpPr>
        <p:spPr>
          <a:xfrm rot="10800000">
            <a:off x="6364881" y="2978426"/>
            <a:ext cx="3021496" cy="347870"/>
          </a:xfrm>
          <a:prstGeom prst="rightArrow">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75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660186-28E8-73C9-D9C1-3CD54915C5C7}"/>
              </a:ext>
            </a:extLst>
          </p:cNvPr>
          <p:cNvPicPr>
            <a:picLocks noGrp="1" noChangeAspect="1"/>
          </p:cNvPicPr>
          <p:nvPr>
            <p:ph idx="1"/>
          </p:nvPr>
        </p:nvPicPr>
        <p:blipFill>
          <a:blip r:embed="rId2"/>
          <a:stretch>
            <a:fillRect/>
          </a:stretch>
        </p:blipFill>
        <p:spPr>
          <a:xfrm>
            <a:off x="2866574" y="305338"/>
            <a:ext cx="6458851" cy="3658111"/>
          </a:xfrm>
        </p:spPr>
      </p:pic>
      <p:sp>
        <p:nvSpPr>
          <p:cNvPr id="6" name="TextBox 5">
            <a:extLst>
              <a:ext uri="{FF2B5EF4-FFF2-40B4-BE49-F238E27FC236}">
                <a16:creationId xmlns:a16="http://schemas.microsoft.com/office/drawing/2014/main" id="{8C6672D0-BFCE-88E2-F544-8AF83A246E76}"/>
              </a:ext>
            </a:extLst>
          </p:cNvPr>
          <p:cNvSpPr txBox="1"/>
          <p:nvPr/>
        </p:nvSpPr>
        <p:spPr>
          <a:xfrm>
            <a:off x="3975100" y="3963449"/>
            <a:ext cx="4796634" cy="923330"/>
          </a:xfrm>
          <a:prstGeom prst="rect">
            <a:avLst/>
          </a:prstGeom>
          <a:noFill/>
        </p:spPr>
        <p:txBody>
          <a:bodyPr wrap="none" rtlCol="0">
            <a:spAutoFit/>
          </a:bodyPr>
          <a:lstStyle/>
          <a:p>
            <a:r>
              <a:rPr lang="en-US" dirty="0"/>
              <a:t>This is what your left hand pane should look like. </a:t>
            </a:r>
          </a:p>
          <a:p>
            <a:pPr marL="285750" indent="-285750">
              <a:buFont typeface="Arial" panose="020B0604020202020204" pitchFamily="34" charset="0"/>
              <a:buChar char="•"/>
            </a:pPr>
            <a:r>
              <a:rPr lang="en-US" dirty="0"/>
              <a:t>The folder title </a:t>
            </a:r>
          </a:p>
          <a:p>
            <a:pPr marL="285750" indent="-285750">
              <a:buFont typeface="Arial" panose="020B0604020202020204" pitchFamily="34" charset="0"/>
              <a:buChar char="•"/>
            </a:pPr>
            <a:r>
              <a:rPr lang="en-US" dirty="0"/>
              <a:t>And the 2 files</a:t>
            </a:r>
          </a:p>
        </p:txBody>
      </p:sp>
      <p:sp>
        <p:nvSpPr>
          <p:cNvPr id="7" name="TextBox 6">
            <a:extLst>
              <a:ext uri="{FF2B5EF4-FFF2-40B4-BE49-F238E27FC236}">
                <a16:creationId xmlns:a16="http://schemas.microsoft.com/office/drawing/2014/main" id="{B610F6F6-E3FC-2E65-6ADF-0CFC70F5F68A}"/>
              </a:ext>
            </a:extLst>
          </p:cNvPr>
          <p:cNvSpPr txBox="1"/>
          <p:nvPr/>
        </p:nvSpPr>
        <p:spPr>
          <a:xfrm>
            <a:off x="1485763" y="5039179"/>
            <a:ext cx="9675149" cy="923330"/>
          </a:xfrm>
          <a:prstGeom prst="rect">
            <a:avLst/>
          </a:prstGeom>
          <a:noFill/>
        </p:spPr>
        <p:txBody>
          <a:bodyPr wrap="none" rtlCol="0">
            <a:spAutoFit/>
          </a:bodyPr>
          <a:lstStyle/>
          <a:p>
            <a:r>
              <a:rPr lang="en-US" dirty="0"/>
              <a:t>The data file po1_data.txt must be called this exactly. If you have downloaded it multiple times it may</a:t>
            </a:r>
          </a:p>
          <a:p>
            <a:r>
              <a:rPr lang="en-US" dirty="0"/>
              <a:t>appear as po1_data.txt (1) or po1_data.txt (2). For the Python program to find it, it must be titled </a:t>
            </a:r>
          </a:p>
          <a:p>
            <a:r>
              <a:rPr lang="en-US" dirty="0"/>
              <a:t>po1_data.txt. If it is different just rename it to po1_data.txt.</a:t>
            </a:r>
          </a:p>
        </p:txBody>
      </p:sp>
    </p:spTree>
    <p:extLst>
      <p:ext uri="{BB962C8B-B14F-4D97-AF65-F5344CB8AC3E}">
        <p14:creationId xmlns:p14="http://schemas.microsoft.com/office/powerpoint/2010/main" val="116754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7746F1-063E-AF88-0BE3-909F4FA4198F}"/>
              </a:ext>
            </a:extLst>
          </p:cNvPr>
          <p:cNvPicPr>
            <a:picLocks noGrp="1" noChangeAspect="1"/>
          </p:cNvPicPr>
          <p:nvPr>
            <p:ph idx="1"/>
          </p:nvPr>
        </p:nvPicPr>
        <p:blipFill>
          <a:blip r:embed="rId2"/>
          <a:stretch>
            <a:fillRect/>
          </a:stretch>
        </p:blipFill>
        <p:spPr>
          <a:xfrm>
            <a:off x="2113994" y="492707"/>
            <a:ext cx="7964011" cy="3029373"/>
          </a:xfrm>
        </p:spPr>
      </p:pic>
      <p:sp>
        <p:nvSpPr>
          <p:cNvPr id="6" name="TextBox 5">
            <a:extLst>
              <a:ext uri="{FF2B5EF4-FFF2-40B4-BE49-F238E27FC236}">
                <a16:creationId xmlns:a16="http://schemas.microsoft.com/office/drawing/2014/main" id="{36B017B7-CB03-EE74-15F7-7F19768D9841}"/>
              </a:ext>
            </a:extLst>
          </p:cNvPr>
          <p:cNvSpPr txBox="1"/>
          <p:nvPr/>
        </p:nvSpPr>
        <p:spPr>
          <a:xfrm>
            <a:off x="1148794" y="3759200"/>
            <a:ext cx="10569304" cy="2585323"/>
          </a:xfrm>
          <a:prstGeom prst="rect">
            <a:avLst/>
          </a:prstGeom>
          <a:noFill/>
        </p:spPr>
        <p:txBody>
          <a:bodyPr wrap="none" rtlCol="0">
            <a:spAutoFit/>
          </a:bodyPr>
          <a:lstStyle/>
          <a:p>
            <a:r>
              <a:rPr lang="en-US" dirty="0"/>
              <a:t>As mentioned a few times already, you can see the program is written so that it is looking for po1_data.txt</a:t>
            </a:r>
          </a:p>
          <a:p>
            <a:r>
              <a:rPr lang="en-US" dirty="0"/>
              <a:t>Any variations of the file name means that Python will not find it and you will get an error and the program </a:t>
            </a:r>
          </a:p>
          <a:p>
            <a:r>
              <a:rPr lang="en-US" dirty="0"/>
              <a:t>will terminate.</a:t>
            </a:r>
          </a:p>
          <a:p>
            <a:r>
              <a:rPr lang="en-US" dirty="0"/>
              <a:t>Also as mentioned in slide 2, the Python will only look in the folder you are working in to find po1_data.txt. If </a:t>
            </a:r>
          </a:p>
          <a:p>
            <a:r>
              <a:rPr lang="en-US" dirty="0"/>
              <a:t>You have it in another folder, the program wont be able to find it and will terminate with an error message.  </a:t>
            </a:r>
          </a:p>
          <a:p>
            <a:endParaRPr lang="en-US" dirty="0"/>
          </a:p>
          <a:p>
            <a:r>
              <a:rPr lang="en-US" dirty="0"/>
              <a:t>*You can write out its location if you don’t want to open it in its own folder, but this will be cumbersome and it </a:t>
            </a:r>
          </a:p>
          <a:p>
            <a:r>
              <a:rPr lang="en-US" dirty="0"/>
              <a:t>will only work for you, if someone else wants to use the program they will have to go through and modify it to </a:t>
            </a:r>
          </a:p>
          <a:p>
            <a:r>
              <a:rPr lang="en-US" dirty="0"/>
              <a:t>suit their directory.</a:t>
            </a:r>
          </a:p>
        </p:txBody>
      </p:sp>
    </p:spTree>
    <p:extLst>
      <p:ext uri="{BB962C8B-B14F-4D97-AF65-F5344CB8AC3E}">
        <p14:creationId xmlns:p14="http://schemas.microsoft.com/office/powerpoint/2010/main" val="1117924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C8C76-6DF0-9157-6A84-CC5D9CD2F39A}"/>
              </a:ext>
            </a:extLst>
          </p:cNvPr>
          <p:cNvSpPr>
            <a:spLocks noGrp="1"/>
          </p:cNvSpPr>
          <p:nvPr>
            <p:ph idx="1"/>
          </p:nvPr>
        </p:nvSpPr>
        <p:spPr>
          <a:xfrm>
            <a:off x="838200" y="3557389"/>
            <a:ext cx="10515600" cy="2619573"/>
          </a:xfrm>
        </p:spPr>
        <p:txBody>
          <a:bodyPr/>
          <a:lstStyle/>
          <a:p>
            <a:pPr marL="0" indent="0">
              <a:buNone/>
            </a:pPr>
            <a:r>
              <a:rPr lang="en-US" dirty="0"/>
              <a:t>If you select the po1_data.txt file in the left hand pane it will show you the file in plain text. You don’t have to do this, but you can click on it to see that you are working with the correct file.</a:t>
            </a:r>
          </a:p>
        </p:txBody>
      </p:sp>
      <p:pic>
        <p:nvPicPr>
          <p:cNvPr id="5" name="Picture 4">
            <a:extLst>
              <a:ext uri="{FF2B5EF4-FFF2-40B4-BE49-F238E27FC236}">
                <a16:creationId xmlns:a16="http://schemas.microsoft.com/office/drawing/2014/main" id="{4CD0222B-CF02-7F75-45DB-B90716B78212}"/>
              </a:ext>
            </a:extLst>
          </p:cNvPr>
          <p:cNvPicPr>
            <a:picLocks noChangeAspect="1"/>
          </p:cNvPicPr>
          <p:nvPr/>
        </p:nvPicPr>
        <p:blipFill>
          <a:blip r:embed="rId2"/>
          <a:stretch>
            <a:fillRect/>
          </a:stretch>
        </p:blipFill>
        <p:spPr>
          <a:xfrm>
            <a:off x="838200" y="681037"/>
            <a:ext cx="10608141" cy="2619573"/>
          </a:xfrm>
          <a:prstGeom prst="rect">
            <a:avLst/>
          </a:prstGeom>
        </p:spPr>
      </p:pic>
    </p:spTree>
    <p:extLst>
      <p:ext uri="{BB962C8B-B14F-4D97-AF65-F5344CB8AC3E}">
        <p14:creationId xmlns:p14="http://schemas.microsoft.com/office/powerpoint/2010/main" val="266481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25B5E9-54E8-802B-A8C2-CBA16A135F05}"/>
              </a:ext>
            </a:extLst>
          </p:cNvPr>
          <p:cNvPicPr>
            <a:picLocks noGrp="1" noChangeAspect="1"/>
          </p:cNvPicPr>
          <p:nvPr>
            <p:ph idx="1"/>
          </p:nvPr>
        </p:nvPicPr>
        <p:blipFill>
          <a:blip r:embed="rId2"/>
          <a:stretch>
            <a:fillRect/>
          </a:stretch>
        </p:blipFill>
        <p:spPr>
          <a:xfrm>
            <a:off x="272409" y="285648"/>
            <a:ext cx="6395091" cy="2700002"/>
          </a:xfrm>
        </p:spPr>
      </p:pic>
      <p:pic>
        <p:nvPicPr>
          <p:cNvPr id="7" name="Picture 6">
            <a:extLst>
              <a:ext uri="{FF2B5EF4-FFF2-40B4-BE49-F238E27FC236}">
                <a16:creationId xmlns:a16="http://schemas.microsoft.com/office/drawing/2014/main" id="{309B0E44-E59C-CDFA-924B-CFF62A72FAA4}"/>
              </a:ext>
            </a:extLst>
          </p:cNvPr>
          <p:cNvPicPr>
            <a:picLocks noChangeAspect="1"/>
          </p:cNvPicPr>
          <p:nvPr/>
        </p:nvPicPr>
        <p:blipFill>
          <a:blip r:embed="rId3"/>
          <a:stretch>
            <a:fillRect/>
          </a:stretch>
        </p:blipFill>
        <p:spPr>
          <a:xfrm>
            <a:off x="272409" y="3319127"/>
            <a:ext cx="6477934" cy="2978152"/>
          </a:xfrm>
          <a:prstGeom prst="rect">
            <a:avLst/>
          </a:prstGeom>
        </p:spPr>
      </p:pic>
      <p:sp>
        <p:nvSpPr>
          <p:cNvPr id="8" name="TextBox 7">
            <a:extLst>
              <a:ext uri="{FF2B5EF4-FFF2-40B4-BE49-F238E27FC236}">
                <a16:creationId xmlns:a16="http://schemas.microsoft.com/office/drawing/2014/main" id="{83170EDA-44D2-BDA2-6619-B1EE0A5DC881}"/>
              </a:ext>
            </a:extLst>
          </p:cNvPr>
          <p:cNvSpPr txBox="1"/>
          <p:nvPr/>
        </p:nvSpPr>
        <p:spPr>
          <a:xfrm>
            <a:off x="7124700" y="2489200"/>
            <a:ext cx="5067300" cy="1477328"/>
          </a:xfrm>
          <a:prstGeom prst="rect">
            <a:avLst/>
          </a:prstGeom>
          <a:noFill/>
        </p:spPr>
        <p:txBody>
          <a:bodyPr wrap="square" rtlCol="0">
            <a:spAutoFit/>
          </a:bodyPr>
          <a:lstStyle/>
          <a:p>
            <a:r>
              <a:rPr lang="en-US" dirty="0"/>
              <a:t>Select the Master.py file in the left pane to make is display in the right pane. Once this is done you can select the explorer icon and it will make the left pane disappear, creating more space for you to review both your program and its operation.</a:t>
            </a:r>
          </a:p>
        </p:txBody>
      </p:sp>
      <p:sp>
        <p:nvSpPr>
          <p:cNvPr id="9" name="Arrow: Right 8">
            <a:extLst>
              <a:ext uri="{FF2B5EF4-FFF2-40B4-BE49-F238E27FC236}">
                <a16:creationId xmlns:a16="http://schemas.microsoft.com/office/drawing/2014/main" id="{D8A2734C-159C-091B-44D6-817B49138B29}"/>
              </a:ext>
            </a:extLst>
          </p:cNvPr>
          <p:cNvSpPr/>
          <p:nvPr/>
        </p:nvSpPr>
        <p:spPr>
          <a:xfrm rot="10800000">
            <a:off x="495300" y="524542"/>
            <a:ext cx="2654300" cy="313658"/>
          </a:xfrm>
          <a:prstGeom prst="rightArrow">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76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1201</Words>
  <Application>Microsoft Office PowerPoint</Application>
  <PresentationFormat>Widescreen</PresentationFormat>
  <Paragraphs>53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Yamma</dc:creator>
  <cp:lastModifiedBy>Angela Yamma</cp:lastModifiedBy>
  <cp:revision>1</cp:revision>
  <dcterms:created xsi:type="dcterms:W3CDTF">2023-08-20T01:53:10Z</dcterms:created>
  <dcterms:modified xsi:type="dcterms:W3CDTF">2023-08-20T01:57:39Z</dcterms:modified>
</cp:coreProperties>
</file>