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40" r:id="rId3"/>
    <p:sldId id="616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56" r:id="rId12"/>
    <p:sldId id="557" r:id="rId13"/>
    <p:sldId id="570" r:id="rId14"/>
    <p:sldId id="610" r:id="rId15"/>
    <p:sldId id="608" r:id="rId16"/>
    <p:sldId id="611" r:id="rId17"/>
    <p:sldId id="614" r:id="rId18"/>
    <p:sldId id="612" r:id="rId19"/>
  </p:sldIdLst>
  <p:sldSz cx="9144000" cy="6858000" type="screen4x3"/>
  <p:notesSz cx="6858000" cy="9144000"/>
  <p:embeddedFontLst>
    <p:embeddedFont>
      <p:font typeface="微軟正黑體" panose="020B0604030504040204" pitchFamily="34" charset="-120"/>
      <p:regular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Arial Narrow" panose="020B0606020202030204" pitchFamily="34" charset="0"/>
      <p:regular r:id="rId31"/>
      <p:bold r:id="rId32"/>
      <p:italic r:id="rId33"/>
      <p:boldItalic r:id="rId34"/>
    </p:embeddedFont>
    <p:embeddedFont>
      <p:font typeface="新細明體" panose="02020500000000000000" charset="-120"/>
      <p:regular r:id="rId35"/>
    </p:embeddedFont>
    <p:embeddedFont>
      <p:font typeface="Calibri" panose="020F0502020204030204" charset="0"/>
      <p:regular r:id="rId36"/>
      <p:bold r:id="rId37"/>
      <p:italic r:id="rId38"/>
      <p:boldItalic r:id="rId39"/>
    </p:embeddedFont>
  </p:embeddedFontLst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javid" initials="m" lastIdx="4" clrIdx="0"/>
  <p:cmAuthor id="2" name="Mick Alberts" initials="M" lastIdx="32" clrIdx="1"/>
  <p:cmAuthor id="3" name="kfeige" initials="k" lastIdx="11" clrIdx="2"/>
  <p:cmAuthor id="4" name="Ginny" initials="G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174" autoAdjust="0"/>
    <p:restoredTop sz="82633" autoAdjust="0"/>
  </p:normalViewPr>
  <p:slideViewPr>
    <p:cSldViewPr>
      <p:cViewPr varScale="1">
        <p:scale>
          <a:sx n="60" d="100"/>
          <a:sy n="60" d="100"/>
        </p:scale>
        <p:origin x="-1758" y="-84"/>
      </p:cViewPr>
      <p:guideLst>
        <p:guide orient="horz" pos="2101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02"/>
        <p:guide pos="21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font" Target="fonts/font14.fntdata"/><Relationship Id="rId38" Type="http://schemas.openxmlformats.org/officeDocument/2006/relationships/font" Target="fonts/font13.fntdata"/><Relationship Id="rId37" Type="http://schemas.openxmlformats.org/officeDocument/2006/relationships/font" Target="fonts/font12.fntdata"/><Relationship Id="rId36" Type="http://schemas.openxmlformats.org/officeDocument/2006/relationships/font" Target="fonts/font11.fntdata"/><Relationship Id="rId35" Type="http://schemas.openxmlformats.org/officeDocument/2006/relationships/font" Target="fonts/font10.fntdata"/><Relationship Id="rId34" Type="http://schemas.openxmlformats.org/officeDocument/2006/relationships/font" Target="fonts/font9.fntdata"/><Relationship Id="rId33" Type="http://schemas.openxmlformats.org/officeDocument/2006/relationships/font" Target="fonts/font8.fntdata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83FDC75-7F73-4A4A-A77C-09AADF00E0EA}" type="datetimeFigureOut">
              <a:rPr lang="en-US" altLang="zh-TW" smtClean="0"/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59226BF-1F13-42D3-80DC-373E7ADD1EBC}" type="slidenum">
              <a:rPr lang="zh-TW" smtClean="0"/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48AEF76B-3757-4A0B-AF93-28494465C1DD}" type="datetimeFigureOut">
              <a:rPr/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  <a:endParaRPr lang="zh-TW"/>
          </a:p>
          <a:p>
            <a:pPr lvl="1"/>
            <a:r>
              <a:rPr lang="zh-TW"/>
              <a:t>第二層</a:t>
            </a:r>
            <a:endParaRPr lang="zh-TW"/>
          </a:p>
          <a:p>
            <a:pPr lvl="2"/>
            <a:r>
              <a:rPr lang="zh-TW"/>
              <a:t>第三層</a:t>
            </a:r>
            <a:endParaRPr lang="zh-TW"/>
          </a:p>
          <a:p>
            <a:pPr lvl="3"/>
            <a:r>
              <a:rPr lang="zh-TW"/>
              <a:t>第四層</a:t>
            </a:r>
            <a:endParaRPr lang="zh-TW"/>
          </a:p>
          <a:p>
            <a:pPr lvl="4"/>
            <a:r>
              <a:rPr lang="zh-TW"/>
              <a:t>第五層</a:t>
            </a:r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5693FD4-8F83-4EF7-AC3F-0DC0388986B0}" type="slidenum">
              <a:rPr/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  <a:endParaRPr kumimoji="0" lang="zh-T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 lang="zh-TW" altLang="en-US" smtClean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 lang="zh-TW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</a:fld>
            <a:endParaRPr kumimoji="0"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僅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/>
            </a:fld>
            <a:endParaRPr kumimoji="0" 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7788"/>
            <a:ext cx="7391400" cy="68421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050925" y="1447800"/>
            <a:ext cx="3436938" cy="46942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0263" y="1447800"/>
            <a:ext cx="3436937" cy="2270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0263" y="3870325"/>
            <a:ext cx="3436937" cy="22717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7788"/>
            <a:ext cx="7391400" cy="68421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050925" y="1447800"/>
            <a:ext cx="3436938" cy="46942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0263" y="1447800"/>
            <a:ext cx="3436937" cy="46942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TW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  <a:endParaRPr kumimoji="0" 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</a:fld>
            <a:endParaRPr kumimoji="0" lang="zh-TW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1800"/>
            </a:lvl1pPr>
          </a:lstStyle>
          <a:p>
            <a:r>
              <a:rPr kumimoji="0" lang="zh-TW"/>
              <a:t>公司標誌</a:t>
            </a:r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TW"/>
            </a:lvl1pPr>
          </a:lstStyle>
          <a:p>
            <a:r>
              <a:rPr kumimoji="0" lang="zh-TW"/>
              <a:t>按一下以編輯母片標題樣式</a:t>
            </a:r>
            <a:endParaRPr kumimoji="0" lang="zh-T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3200">
                <a:latin typeface="+mn-lt"/>
              </a:defRPr>
            </a:lvl1pPr>
            <a:lvl2pPr eaLnBrk="1" latinLnBrk="0" hangingPunct="1">
              <a:defRPr kumimoji="0" lang="zh-TW" sz="2800">
                <a:latin typeface="+mn-lt"/>
              </a:defRPr>
            </a:lvl2pPr>
            <a:lvl3pPr eaLnBrk="1" latinLnBrk="0" hangingPunct="1">
              <a:defRPr kumimoji="0" lang="zh-TW" sz="2400">
                <a:latin typeface="+mn-lt"/>
              </a:defRPr>
            </a:lvl3pPr>
            <a:lvl4pPr eaLnBrk="1" latinLnBrk="0" hangingPunct="1">
              <a:defRPr kumimoji="0" lang="zh-TW" sz="2400">
                <a:latin typeface="+mn-lt"/>
              </a:defRPr>
            </a:lvl4pPr>
            <a:lvl5pPr eaLnBrk="1" latinLnBrk="0" hangingPunct="1">
              <a:defRPr kumimoji="0" lang="zh-TW" sz="2400">
                <a:latin typeface="+mn-lt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 lang="zh-TW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lang="zh-TW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TW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 lang="zh-TW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lang="zh-TW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lang="zh-TW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</a:fld>
            <a:endParaRPr kumimoji="0"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 lang="zh-TW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TW" sz="3200"/>
            </a:lvl1pPr>
            <a:lvl2pPr eaLnBrk="1" latinLnBrk="0" hangingPunct="1">
              <a:defRPr kumimoji="0" lang="zh-TW" sz="2800"/>
            </a:lvl2pPr>
            <a:lvl3pPr eaLnBrk="1" latinLnBrk="0" hangingPunct="1">
              <a:defRPr kumimoji="0" lang="zh-TW" sz="2400"/>
            </a:lvl3pPr>
            <a:lvl4pPr eaLnBrk="1" latinLnBrk="0" hangingPunct="1">
              <a:defRPr kumimoji="0" lang="zh-TW" sz="2000"/>
            </a:lvl4pPr>
            <a:lvl5pPr eaLnBrk="1" latinLnBrk="0" hangingPunct="1">
              <a:defRPr kumimoji="0" lang="zh-TW" sz="20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lang="zh-TW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 lang="zh-TW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eaLnBrk="1" latinLnBrk="0" hangingPunct="1"/>
            <a:r>
              <a:rPr lang="zh-TW" altLang="en-US" smtClean="0"/>
              <a:t>按一下圖示以新增圖片</a:t>
            </a:r>
            <a:endParaRPr lang="zh-TW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 lang="zh-TW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 lang="zh-TW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/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5.png"/><Relationship Id="rId17" Type="http://schemas.openxmlformats.org/officeDocument/2006/relationships/image" Target="../media/image1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 cstate="email"/>
          <a:srcRect/>
          <a:stretch>
            <a:fillRect/>
          </a:stretch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  <a:endParaRPr kumimoji="0" lang="zh-TW" altLang="en-US" smtClean="0"/>
          </a:p>
          <a:p>
            <a:pPr lvl="1" eaLnBrk="1" latinLnBrk="0" hangingPunct="1"/>
            <a:r>
              <a:rPr kumimoji="0" lang="zh-TW" altLang="en-US" smtClean="0"/>
              <a:t>第二層</a:t>
            </a:r>
            <a:endParaRPr kumimoji="0" lang="zh-TW" altLang="en-US" smtClean="0"/>
          </a:p>
          <a:p>
            <a:pPr lvl="2" eaLnBrk="1" latinLnBrk="0" hangingPunct="1"/>
            <a:r>
              <a:rPr kumimoji="0" lang="zh-TW" altLang="en-US" smtClean="0"/>
              <a:t>第三層</a:t>
            </a:r>
            <a:endParaRPr kumimoji="0" lang="zh-TW" altLang="en-US" smtClean="0"/>
          </a:p>
          <a:p>
            <a:pPr lvl="3" eaLnBrk="1" latinLnBrk="0" hangingPunct="1"/>
            <a:r>
              <a:rPr kumimoji="0" lang="zh-TW" altLang="en-US" smtClean="0"/>
              <a:t>第四層</a:t>
            </a:r>
            <a:endParaRPr kumimoji="0" lang="zh-TW" altLang="en-US" smtClean="0"/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57B281C-5159-4971-8228-52B9A72E9ED2}" type="datetimeFigureOut">
              <a:rPr/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3D6E5A2-EC83-451F-A719-9AC1370DD5CF}" type="slidenum">
              <a:rPr/>
            </a:fld>
            <a:endParaRPr kumimoji="0" 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 cstate="email"/>
          <a:srcRect/>
          <a:stretch>
            <a:fillRect/>
          </a:stretch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TW"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TW"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0"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0"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0"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gitbook.tw/chapters/gitflow/why-need-git-flo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TW"/>
              <a:t>Git </a:t>
            </a:r>
            <a:r>
              <a:rPr altLang="en-US"/>
              <a:t>版本控制之觀念與操</a:t>
            </a:r>
            <a:r>
              <a:rPr altLang="en-US"/>
              <a:t>作</a:t>
            </a:r>
            <a:endParaRPr altLang="en-US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US"/>
              <a:t>錢達智</a:t>
            </a:r>
            <a:endParaRPr altLang="en-US"/>
          </a:p>
          <a:p>
            <a:r>
              <a:rPr lang="en-US" altLang="zh-TW"/>
              <a:t>wolfgang.chien@gmail.com</a:t>
            </a:r>
            <a:endParaRPr lang="en-US" altLang="zh-TW"/>
          </a:p>
        </p:txBody>
      </p:sp>
    </p:spTree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Oval 2"/>
          <p:cNvSpPr>
            <a:spLocks noChangeArrowheads="1"/>
          </p:cNvSpPr>
          <p:nvPr/>
        </p:nvSpPr>
        <p:spPr bwMode="auto">
          <a:xfrm>
            <a:off x="1964690" y="3433445"/>
            <a:ext cx="6598920" cy="3173730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zh-TW" altLang="en-US" b="0">
                <a:ea typeface="新細明體" panose="02020500000000000000" charset="-120"/>
              </a:rPr>
              <a:t> </a:t>
            </a:r>
            <a:endParaRPr lang="zh-TW" altLang="en-US" b="0">
              <a:ea typeface="新細明體" panose="02020500000000000000" charset="-120"/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5122545" y="4112895"/>
            <a:ext cx="85090" cy="225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en-US"/>
              <a:t>版本衝突</a:t>
            </a:r>
            <a:endParaRPr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62000" y="1367813"/>
            <a:ext cx="8077200" cy="4297363"/>
          </a:xfrm>
        </p:spPr>
        <p:txBody>
          <a:bodyPr/>
          <a:p>
            <a:pPr marL="457200" indent="-457200"/>
            <a:r>
              <a:rPr lang="en-US" altLang="zh-TW" sz="2800">
                <a:sym typeface="+mn-ea"/>
              </a:rPr>
              <a:t>bbq </a:t>
            </a:r>
            <a:r>
              <a:rPr altLang="en-US" sz="2800">
                <a:sym typeface="+mn-ea"/>
              </a:rPr>
              <a:t>與 </a:t>
            </a:r>
            <a:r>
              <a:rPr lang="en-US" altLang="zh-TW" sz="2800">
                <a:sym typeface="+mn-ea"/>
              </a:rPr>
              <a:t>picnic </a:t>
            </a:r>
            <a:r>
              <a:rPr altLang="en-US" sz="2800">
                <a:sym typeface="+mn-ea"/>
              </a:rPr>
              <a:t>都編輯了 </a:t>
            </a:r>
            <a:r>
              <a:rPr lang="en-US" altLang="zh-TW" sz="2800">
                <a:sym typeface="+mn-ea"/>
              </a:rPr>
              <a:t>shopping.txt</a:t>
            </a:r>
            <a:endParaRPr lang="en-US" altLang="zh-TW" sz="2800">
              <a:sym typeface="+mn-ea"/>
            </a:endParaRPr>
          </a:p>
          <a:p>
            <a:pPr marL="457200" indent="-457200"/>
            <a:r>
              <a:rPr lang="en-US" altLang="zh-TW" sz="2800">
                <a:sym typeface="+mn-ea"/>
              </a:rPr>
              <a:t>picnic </a:t>
            </a:r>
            <a:r>
              <a:rPr altLang="en-US" sz="2800">
                <a:sym typeface="+mn-ea"/>
              </a:rPr>
              <a:t>早一步 </a:t>
            </a:r>
            <a:r>
              <a:rPr lang="en-US" altLang="zh-TW" sz="2800">
                <a:sym typeface="+mn-ea"/>
              </a:rPr>
              <a:t>merge </a:t>
            </a:r>
            <a:r>
              <a:rPr altLang="en-US" sz="2800">
                <a:sym typeface="+mn-ea"/>
              </a:rPr>
              <a:t>進 </a:t>
            </a:r>
            <a:r>
              <a:rPr lang="en-US" altLang="zh-TW" sz="2800">
                <a:sym typeface="+mn-ea"/>
              </a:rPr>
              <a:t>master</a:t>
            </a:r>
            <a:endParaRPr lang="en-US" altLang="zh-TW" sz="2800">
              <a:sym typeface="+mn-ea"/>
            </a:endParaRPr>
          </a:p>
          <a:p>
            <a:pPr marL="457200" indent="-457200"/>
            <a:r>
              <a:rPr lang="en-US" altLang="zh-TW" sz="2800">
                <a:sym typeface="+mn-ea"/>
              </a:rPr>
              <a:t>bbq </a:t>
            </a:r>
            <a:r>
              <a:rPr altLang="en-US" sz="2800">
                <a:sym typeface="+mn-ea"/>
              </a:rPr>
              <a:t>暫時無法 </a:t>
            </a:r>
            <a:r>
              <a:rPr lang="en-US" altLang="zh-TW" sz="2800">
                <a:sym typeface="+mn-ea"/>
              </a:rPr>
              <a:t>merge </a:t>
            </a:r>
            <a:r>
              <a:rPr altLang="en-US" sz="2800">
                <a:sym typeface="+mn-ea"/>
              </a:rPr>
              <a:t>進來</a:t>
            </a:r>
            <a:endParaRPr altLang="en-US" sz="2800">
              <a:sym typeface="+mn-ea"/>
            </a:endParaRPr>
          </a:p>
          <a:p>
            <a:pPr marL="457200" indent="-457200"/>
            <a:r>
              <a:rPr altLang="en-US" sz="2800">
                <a:sym typeface="+mn-ea"/>
              </a:rPr>
              <a:t>選擇其中一方或介入編輯以保全兩者</a:t>
            </a:r>
            <a:endParaRPr altLang="en-US" sz="2800">
              <a:sym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85970" y="3466465"/>
            <a:ext cx="1043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master</a:t>
            </a:r>
            <a:endParaRPr lang="en-US" altLang="zh-TW" sz="2400"/>
          </a:p>
        </p:txBody>
      </p:sp>
      <p:sp>
        <p:nvSpPr>
          <p:cNvPr id="7" name="橢圓 6"/>
          <p:cNvSpPr/>
          <p:nvPr/>
        </p:nvSpPr>
        <p:spPr>
          <a:xfrm>
            <a:off x="5062220" y="449961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62220" y="399097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017260" y="4267835"/>
            <a:ext cx="662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bbq</a:t>
            </a:r>
            <a:endParaRPr lang="en-US" altLang="zh-TW" sz="2400"/>
          </a:p>
        </p:txBody>
      </p:sp>
      <p:sp>
        <p:nvSpPr>
          <p:cNvPr id="11" name="矩形 10"/>
          <p:cNvSpPr/>
          <p:nvPr/>
        </p:nvSpPr>
        <p:spPr>
          <a:xfrm rot="17340000" flipH="1">
            <a:off x="5704840" y="4324350"/>
            <a:ext cx="850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 flipH="1">
            <a:off x="6180455" y="4881245"/>
            <a:ext cx="85090" cy="781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120130" y="483044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 rot="14820000" flipH="1">
            <a:off x="5657215" y="5303520"/>
            <a:ext cx="762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111240" y="549084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 rot="4860000" flipH="1">
            <a:off x="4696460" y="4548505"/>
            <a:ext cx="850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flipH="1">
            <a:off x="4270375" y="5059045"/>
            <a:ext cx="111760" cy="43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062220" y="483044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 rot="6000000" flipH="1">
            <a:off x="4689475" y="5108575"/>
            <a:ext cx="762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211955" y="497967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211320" y="533527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5050790" y="549084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3" name="禁止標誌 22"/>
          <p:cNvSpPr/>
          <p:nvPr/>
        </p:nvSpPr>
        <p:spPr>
          <a:xfrm>
            <a:off x="4947920" y="5805170"/>
            <a:ext cx="457200" cy="457200"/>
          </a:xfrm>
          <a:prstGeom prst="noSmoking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58260" y="4471035"/>
            <a:ext cx="9004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picnic</a:t>
            </a:r>
            <a:endParaRPr lang="en-US" altLang="zh-TW" sz="24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62" name="AutoShape 32"/>
          <p:cNvSpPr>
            <a:spLocks noChangeArrowheads="1"/>
          </p:cNvSpPr>
          <p:nvPr/>
        </p:nvSpPr>
        <p:spPr bwMode="auto">
          <a:xfrm>
            <a:off x="4732020" y="2635250"/>
            <a:ext cx="3877310" cy="4062730"/>
          </a:xfrm>
          <a:prstGeom prst="roundRect">
            <a:avLst>
              <a:gd name="adj" fmla="val 3935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tIns="91440" bIns="91440"/>
          <a:lstStyle>
            <a:lvl1pPr marL="290830" indent="-29083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 defTabSz="4572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pPr algn="l"/>
            <a:r>
              <a:rPr lang="en-US" altLang="zh-TW" sz="1600">
                <a:latin typeface="微軟正黑體" panose="020B0604030504040204" pitchFamily="34" charset="-120"/>
              </a:rPr>
              <a:t>GitHub </a:t>
            </a:r>
            <a:r>
              <a:rPr altLang="en-US" sz="1600">
                <a:latin typeface="微軟正黑體" panose="020B0604030504040204" pitchFamily="34" charset="-120"/>
              </a:rPr>
              <a:t>或 </a:t>
            </a:r>
            <a:r>
              <a:rPr lang="en-US" altLang="zh-TW" sz="1600">
                <a:latin typeface="微軟正黑體" panose="020B0604030504040204" pitchFamily="34" charset="-120"/>
              </a:rPr>
              <a:t>GitLab Server</a:t>
            </a:r>
            <a:endParaRPr lang="en-US" altLang="zh-TW" sz="1600">
              <a:latin typeface="微軟正黑體" panose="020B0604030504040204" pitchFamily="34" charset="-120"/>
            </a:endParaRPr>
          </a:p>
        </p:txBody>
      </p:sp>
      <p:sp>
        <p:nvSpPr>
          <p:cNvPr id="160771" name="Freeform 3"/>
          <p:cNvSpPr/>
          <p:nvPr/>
        </p:nvSpPr>
        <p:spPr bwMode="auto">
          <a:xfrm>
            <a:off x="2439670" y="4441825"/>
            <a:ext cx="538163" cy="427038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379919695 h 480"/>
              <a:gd name="T4" fmla="*/ 464133677 w 624"/>
              <a:gd name="T5" fmla="*/ 379919695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TW" altLang="en-US"/>
              <a:t>上傳下載Repository (數據庫)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sz="2800"/>
              <a:t>git clone http://</a:t>
            </a:r>
            <a:r>
              <a:rPr lang="en-US" altLang="zh-TW" sz="2800"/>
              <a:t>...</a:t>
            </a:r>
            <a:r>
              <a:rPr sz="2800"/>
              <a:t>/projectD</a:t>
            </a:r>
            <a:r>
              <a:rPr lang="en-US" altLang="zh-TW" sz="2800"/>
              <a:t>.git</a:t>
            </a:r>
            <a:br>
              <a:rPr lang="en-US" altLang="zh-TW" sz="2800"/>
            </a:br>
            <a:r>
              <a:rPr altLang="en-US" sz="2800"/>
              <a:t>下載 </a:t>
            </a:r>
            <a:r>
              <a:rPr lang="en-US" altLang="zh-TW" sz="2800"/>
              <a:t>.git </a:t>
            </a:r>
            <a:r>
              <a:rPr altLang="en-US" sz="2800"/>
              <a:t>並且在</a:t>
            </a:r>
            <a:r>
              <a:rPr lang="en-US" altLang="zh-TW" sz="2800"/>
              <a:t>client</a:t>
            </a:r>
            <a:r>
              <a:rPr altLang="en-US" sz="2800"/>
              <a:t>端建立</a:t>
            </a:r>
            <a:r>
              <a:rPr altLang="en-US" sz="2800">
                <a:sym typeface="+mn-ea"/>
              </a:rPr>
              <a:t>Repository (數據庫)</a:t>
            </a:r>
            <a:endParaRPr altLang="en-US" sz="2800">
              <a:sym typeface="+mn-ea"/>
            </a:endParaRPr>
          </a:p>
          <a:p>
            <a:pPr marL="457200" indent="-457200"/>
            <a:r>
              <a:rPr altLang="en-US" sz="2800"/>
              <a:t>後續以 </a:t>
            </a:r>
            <a:r>
              <a:rPr lang="en-US" altLang="zh-TW" sz="2800"/>
              <a:t>git push </a:t>
            </a:r>
            <a:r>
              <a:rPr altLang="en-US" sz="2800"/>
              <a:t>上傳</a:t>
            </a:r>
            <a:endParaRPr altLang="en-US" sz="2800"/>
          </a:p>
          <a:p>
            <a:pPr marL="457200" indent="-457200"/>
            <a:r>
              <a:rPr altLang="en-US" sz="2800"/>
              <a:t>以 </a:t>
            </a:r>
            <a:r>
              <a:rPr lang="en-US" altLang="zh-TW" sz="2800"/>
              <a:t>git pull </a:t>
            </a:r>
            <a:r>
              <a:rPr altLang="en-US" sz="2800"/>
              <a:t>下載</a:t>
            </a:r>
            <a:endParaRPr altLang="en-US" sz="2800"/>
          </a:p>
        </p:txBody>
      </p:sp>
      <p:grpSp>
        <p:nvGrpSpPr>
          <p:cNvPr id="153622" name="Group 48"/>
          <p:cNvGrpSpPr/>
          <p:nvPr/>
        </p:nvGrpSpPr>
        <p:grpSpPr bwMode="auto">
          <a:xfrm>
            <a:off x="1364615" y="4710430"/>
            <a:ext cx="568960" cy="742950"/>
            <a:chOff x="3049" y="1464"/>
            <a:chExt cx="872" cy="1110"/>
          </a:xfrm>
        </p:grpSpPr>
        <p:sp>
          <p:nvSpPr>
            <p:cNvPr id="153627" name="AutoShape 49"/>
            <p:cNvSpPr>
              <a:spLocks noChangeArrowheads="1"/>
            </p:cNvSpPr>
            <p:nvPr/>
          </p:nvSpPr>
          <p:spPr bwMode="auto">
            <a:xfrm flipV="1">
              <a:off x="3049" y="1464"/>
              <a:ext cx="872" cy="1110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grpSp>
          <p:nvGrpSpPr>
            <p:cNvPr id="153628" name="Group 50"/>
            <p:cNvGrpSpPr/>
            <p:nvPr/>
          </p:nvGrpSpPr>
          <p:grpSpPr bwMode="auto">
            <a:xfrm>
              <a:off x="3122" y="1661"/>
              <a:ext cx="726" cy="740"/>
              <a:chOff x="3859" y="1795"/>
              <a:chExt cx="480" cy="480"/>
            </a:xfrm>
          </p:grpSpPr>
          <p:sp>
            <p:nvSpPr>
              <p:cNvPr id="153629" name="Line 51"/>
              <p:cNvSpPr>
                <a:spLocks noChangeShapeType="1"/>
              </p:cNvSpPr>
              <p:nvPr/>
            </p:nvSpPr>
            <p:spPr bwMode="auto">
              <a:xfrm>
                <a:off x="3859" y="179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0" name="Line 52"/>
              <p:cNvSpPr>
                <a:spLocks noChangeShapeType="1"/>
              </p:cNvSpPr>
              <p:nvPr/>
            </p:nvSpPr>
            <p:spPr bwMode="auto">
              <a:xfrm>
                <a:off x="3859" y="1891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1" name="Line 53"/>
              <p:cNvSpPr>
                <a:spLocks noChangeShapeType="1"/>
              </p:cNvSpPr>
              <p:nvPr/>
            </p:nvSpPr>
            <p:spPr bwMode="auto">
              <a:xfrm>
                <a:off x="3859" y="1987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2" name="Line 54"/>
              <p:cNvSpPr>
                <a:spLocks noChangeShapeType="1"/>
              </p:cNvSpPr>
              <p:nvPr/>
            </p:nvSpPr>
            <p:spPr bwMode="auto">
              <a:xfrm>
                <a:off x="3859" y="2083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3" name="Line 55"/>
              <p:cNvSpPr>
                <a:spLocks noChangeShapeType="1"/>
              </p:cNvSpPr>
              <p:nvPr/>
            </p:nvSpPr>
            <p:spPr bwMode="auto">
              <a:xfrm>
                <a:off x="3859" y="217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4" name="Line 56"/>
              <p:cNvSpPr>
                <a:spLocks noChangeShapeType="1"/>
              </p:cNvSpPr>
              <p:nvPr/>
            </p:nvSpPr>
            <p:spPr bwMode="auto">
              <a:xfrm>
                <a:off x="3859" y="2275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60784" name="Freeform 16"/>
          <p:cNvSpPr/>
          <p:nvPr/>
        </p:nvSpPr>
        <p:spPr bwMode="auto">
          <a:xfrm>
            <a:off x="1469390" y="3783965"/>
            <a:ext cx="1613535" cy="685800"/>
          </a:xfrm>
          <a:custGeom>
            <a:avLst/>
            <a:gdLst>
              <a:gd name="T0" fmla="*/ 0 w 1248"/>
              <a:gd name="T1" fmla="*/ 472210482 h 996"/>
              <a:gd name="T2" fmla="*/ 0 w 1248"/>
              <a:gd name="T3" fmla="*/ 44565983 h 996"/>
              <a:gd name="T4" fmla="*/ 75395992 w 1248"/>
              <a:gd name="T5" fmla="*/ 0 h 996"/>
              <a:gd name="T6" fmla="*/ 445694777 w 1248"/>
              <a:gd name="T7" fmla="*/ 0 h 996"/>
              <a:gd name="T8" fmla="*/ 502003646 w 1248"/>
              <a:gd name="T9" fmla="*/ 44092258 h 996"/>
              <a:gd name="T10" fmla="*/ 1191064615 w 1248"/>
              <a:gd name="T11" fmla="*/ 44565983 h 996"/>
              <a:gd name="T12" fmla="*/ 1191064615 w 1248"/>
              <a:gd name="T13" fmla="*/ 472210482 h 996"/>
              <a:gd name="T14" fmla="*/ 0 w 1248"/>
              <a:gd name="T15" fmla="*/ 472210482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60785" name="AutoShape 17"/>
          <p:cNvSpPr>
            <a:spLocks noChangeArrowheads="1"/>
          </p:cNvSpPr>
          <p:nvPr/>
        </p:nvSpPr>
        <p:spPr bwMode="auto">
          <a:xfrm flipH="1">
            <a:off x="1240790" y="3973195"/>
            <a:ext cx="1815465" cy="496570"/>
          </a:xfrm>
          <a:prstGeom prst="parallelogram">
            <a:avLst>
              <a:gd name="adj" fmla="val 30671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working folder</a:t>
            </a:r>
            <a:endParaRPr lang="en-US" altLang="zh-TW" sz="1600">
              <a:ea typeface="新細明體" panose="02020500000000000000" charset="-120"/>
            </a:endParaRPr>
          </a:p>
        </p:txBody>
      </p:sp>
      <p:sp>
        <p:nvSpPr>
          <p:cNvPr id="160774" name="Freeform 6"/>
          <p:cNvSpPr/>
          <p:nvPr/>
        </p:nvSpPr>
        <p:spPr bwMode="auto">
          <a:xfrm>
            <a:off x="2854008" y="4710113"/>
            <a:ext cx="549275" cy="455612"/>
          </a:xfrm>
          <a:custGeom>
            <a:avLst/>
            <a:gdLst>
              <a:gd name="T0" fmla="*/ 0 w 1248"/>
              <a:gd name="T1" fmla="*/ 208415958 h 996"/>
              <a:gd name="T2" fmla="*/ 0 w 1248"/>
              <a:gd name="T3" fmla="*/ 19669996 h 996"/>
              <a:gd name="T4" fmla="*/ 15303118 w 1248"/>
              <a:gd name="T5" fmla="*/ 0 h 996"/>
              <a:gd name="T6" fmla="*/ 90462248 w 1248"/>
              <a:gd name="T7" fmla="*/ 0 h 996"/>
              <a:gd name="T8" fmla="*/ 101890953 w 1248"/>
              <a:gd name="T9" fmla="*/ 19460488 h 996"/>
              <a:gd name="T10" fmla="*/ 241749219 w 1248"/>
              <a:gd name="T11" fmla="*/ 19669996 h 996"/>
              <a:gd name="T12" fmla="*/ 241749219 w 1248"/>
              <a:gd name="T13" fmla="*/ 208415958 h 996"/>
              <a:gd name="T14" fmla="*/ 0 w 1248"/>
              <a:gd name="T15" fmla="*/ 208415958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60779" name="AutoShape 11"/>
          <p:cNvSpPr>
            <a:spLocks noChangeArrowheads="1"/>
          </p:cNvSpPr>
          <p:nvPr/>
        </p:nvSpPr>
        <p:spPr bwMode="auto">
          <a:xfrm flipH="1">
            <a:off x="2744470" y="4822825"/>
            <a:ext cx="655638" cy="358775"/>
          </a:xfrm>
          <a:prstGeom prst="parallelogram">
            <a:avLst>
              <a:gd name="adj" fmla="val 20305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Git</a:t>
            </a:r>
            <a:endParaRPr lang="en-US" altLang="zh-TW" sz="1600">
              <a:ea typeface="新細明體" panose="02020500000000000000" charset="-120"/>
            </a:endParaRPr>
          </a:p>
        </p:txBody>
      </p:sp>
      <p:sp>
        <p:nvSpPr>
          <p:cNvPr id="13" name="Freeform 46"/>
          <p:cNvSpPr/>
          <p:nvPr/>
        </p:nvSpPr>
        <p:spPr bwMode="auto">
          <a:xfrm rot="9558694">
            <a:off x="3100070" y="3896360"/>
            <a:ext cx="3025775" cy="297180"/>
          </a:xfrm>
          <a:custGeom>
            <a:avLst/>
            <a:gdLst>
              <a:gd name="T0" fmla="*/ 0 w 640"/>
              <a:gd name="T1" fmla="*/ 528710645 h 214"/>
              <a:gd name="T2" fmla="*/ 691221412 w 640"/>
              <a:gd name="T3" fmla="*/ 793064458 h 214"/>
              <a:gd name="T4" fmla="*/ 1232180739 w 640"/>
              <a:gd name="T5" fmla="*/ 1002725107 h 214"/>
              <a:gd name="T6" fmla="*/ 1482623876 w 640"/>
              <a:gd name="T7" fmla="*/ 1093881386 h 214"/>
              <a:gd name="T8" fmla="*/ 1713028903 w 640"/>
              <a:gd name="T9" fmla="*/ 1139459525 h 214"/>
              <a:gd name="T10" fmla="*/ 1923402151 w 640"/>
              <a:gd name="T11" fmla="*/ 1194155708 h 214"/>
              <a:gd name="T12" fmla="*/ 2147483647 w 640"/>
              <a:gd name="T13" fmla="*/ 1212385756 h 214"/>
              <a:gd name="T14" fmla="*/ 2147483647 w 640"/>
              <a:gd name="T15" fmla="*/ 1212385756 h 214"/>
              <a:gd name="T16" fmla="*/ 2147483647 w 640"/>
              <a:gd name="T17" fmla="*/ 1194155708 h 214"/>
              <a:gd name="T18" fmla="*/ 2147483647 w 640"/>
              <a:gd name="T19" fmla="*/ 1139459525 h 214"/>
              <a:gd name="T20" fmla="*/ 2147483647 w 640"/>
              <a:gd name="T21" fmla="*/ 1075651338 h 214"/>
              <a:gd name="T22" fmla="*/ 2147483647 w 640"/>
              <a:gd name="T23" fmla="*/ 984495059 h 214"/>
              <a:gd name="T24" fmla="*/ 2147483647 w 640"/>
              <a:gd name="T25" fmla="*/ 865990688 h 214"/>
              <a:gd name="T26" fmla="*/ 2147483647 w 640"/>
              <a:gd name="T27" fmla="*/ 701908179 h 214"/>
              <a:gd name="T28" fmla="*/ 2147483647 w 640"/>
              <a:gd name="T29" fmla="*/ 528710645 h 214"/>
              <a:gd name="T30" fmla="*/ 2147483647 w 640"/>
              <a:gd name="T31" fmla="*/ 0 h 214"/>
              <a:gd name="T32" fmla="*/ 2147483647 w 640"/>
              <a:gd name="T33" fmla="*/ 109389346 h 214"/>
              <a:gd name="T34" fmla="*/ 2147483647 w 640"/>
              <a:gd name="T35" fmla="*/ 1950757050 h 214"/>
              <a:gd name="T36" fmla="*/ 2147483647 w 640"/>
              <a:gd name="T37" fmla="*/ 1403816357 h 214"/>
              <a:gd name="T38" fmla="*/ 2147483647 w 640"/>
              <a:gd name="T39" fmla="*/ 1567898867 h 214"/>
              <a:gd name="T40" fmla="*/ 2147483647 w 640"/>
              <a:gd name="T41" fmla="*/ 1704633286 h 214"/>
              <a:gd name="T42" fmla="*/ 2147483647 w 640"/>
              <a:gd name="T43" fmla="*/ 1795789565 h 214"/>
              <a:gd name="T44" fmla="*/ 2147483647 w 640"/>
              <a:gd name="T45" fmla="*/ 1859600771 h 214"/>
              <a:gd name="T46" fmla="*/ 2147483647 w 640"/>
              <a:gd name="T47" fmla="*/ 1896063887 h 214"/>
              <a:gd name="T48" fmla="*/ 2147483647 w 640"/>
              <a:gd name="T49" fmla="*/ 1896063887 h 214"/>
              <a:gd name="T50" fmla="*/ 2147483647 w 640"/>
              <a:gd name="T51" fmla="*/ 1877830819 h 214"/>
              <a:gd name="T52" fmla="*/ 2147483647 w 640"/>
              <a:gd name="T53" fmla="*/ 1832252680 h 214"/>
              <a:gd name="T54" fmla="*/ 1883332262 w 640"/>
              <a:gd name="T55" fmla="*/ 1741096401 h 214"/>
              <a:gd name="T56" fmla="*/ 1602836709 w 640"/>
              <a:gd name="T57" fmla="*/ 1631707055 h 214"/>
              <a:gd name="T58" fmla="*/ 1332355462 w 640"/>
              <a:gd name="T59" fmla="*/ 1513202684 h 214"/>
              <a:gd name="T60" fmla="*/ 1081912325 w 640"/>
              <a:gd name="T61" fmla="*/ 1358238218 h 214"/>
              <a:gd name="T62" fmla="*/ 811434244 w 640"/>
              <a:gd name="T63" fmla="*/ 1175922641 h 214"/>
              <a:gd name="T64" fmla="*/ 540956163 w 640"/>
              <a:gd name="T65" fmla="*/ 984495059 h 214"/>
              <a:gd name="T66" fmla="*/ 270478081 w 640"/>
              <a:gd name="T67" fmla="*/ 756601342 h 214"/>
              <a:gd name="T68" fmla="*/ 0 w 640"/>
              <a:gd name="T69" fmla="*/ 528710645 h 21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40" h="214">
                <a:moveTo>
                  <a:pt x="0" y="58"/>
                </a:moveTo>
                <a:lnTo>
                  <a:pt x="69" y="87"/>
                </a:lnTo>
                <a:lnTo>
                  <a:pt x="123" y="110"/>
                </a:lnTo>
                <a:lnTo>
                  <a:pt x="148" y="120"/>
                </a:lnTo>
                <a:lnTo>
                  <a:pt x="171" y="125"/>
                </a:lnTo>
                <a:lnTo>
                  <a:pt x="192" y="131"/>
                </a:lnTo>
                <a:lnTo>
                  <a:pt x="215" y="133"/>
                </a:lnTo>
                <a:lnTo>
                  <a:pt x="236" y="133"/>
                </a:lnTo>
                <a:lnTo>
                  <a:pt x="259" y="131"/>
                </a:lnTo>
                <a:lnTo>
                  <a:pt x="284" y="125"/>
                </a:lnTo>
                <a:lnTo>
                  <a:pt x="311" y="118"/>
                </a:lnTo>
                <a:lnTo>
                  <a:pt x="342" y="108"/>
                </a:lnTo>
                <a:lnTo>
                  <a:pt x="375" y="95"/>
                </a:lnTo>
                <a:lnTo>
                  <a:pt x="411" y="77"/>
                </a:lnTo>
                <a:lnTo>
                  <a:pt x="454" y="58"/>
                </a:lnTo>
                <a:lnTo>
                  <a:pt x="411" y="0"/>
                </a:lnTo>
                <a:lnTo>
                  <a:pt x="640" y="12"/>
                </a:lnTo>
                <a:lnTo>
                  <a:pt x="532" y="214"/>
                </a:lnTo>
                <a:lnTo>
                  <a:pt x="509" y="154"/>
                </a:lnTo>
                <a:lnTo>
                  <a:pt x="465" y="172"/>
                </a:lnTo>
                <a:lnTo>
                  <a:pt x="421" y="187"/>
                </a:lnTo>
                <a:lnTo>
                  <a:pt x="383" y="197"/>
                </a:lnTo>
                <a:lnTo>
                  <a:pt x="346" y="204"/>
                </a:lnTo>
                <a:lnTo>
                  <a:pt x="309" y="208"/>
                </a:lnTo>
                <a:lnTo>
                  <a:pt x="277" y="208"/>
                </a:lnTo>
                <a:lnTo>
                  <a:pt x="246" y="206"/>
                </a:lnTo>
                <a:lnTo>
                  <a:pt x="217" y="201"/>
                </a:lnTo>
                <a:lnTo>
                  <a:pt x="188" y="191"/>
                </a:lnTo>
                <a:lnTo>
                  <a:pt x="160" y="179"/>
                </a:lnTo>
                <a:lnTo>
                  <a:pt x="133" y="166"/>
                </a:lnTo>
                <a:lnTo>
                  <a:pt x="108" y="149"/>
                </a:lnTo>
                <a:lnTo>
                  <a:pt x="81" y="129"/>
                </a:lnTo>
                <a:lnTo>
                  <a:pt x="54" y="108"/>
                </a:lnTo>
                <a:lnTo>
                  <a:pt x="27" y="83"/>
                </a:lnTo>
                <a:lnTo>
                  <a:pt x="0" y="58"/>
                </a:lnTo>
              </a:path>
            </a:pathLst>
          </a:custGeom>
          <a:gradFill rotWithShape="0">
            <a:gsLst>
              <a:gs pos="0">
                <a:srgbClr val="EC86CC"/>
              </a:gs>
              <a:gs pos="100000">
                <a:srgbClr val="D60093"/>
              </a:gs>
            </a:gsLst>
            <a:lin ang="0" scaled="1"/>
          </a:gradFill>
          <a:ln w="635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p>
            <a:endParaRPr lang="en-US"/>
          </a:p>
        </p:txBody>
      </p:sp>
      <p:grpSp>
        <p:nvGrpSpPr>
          <p:cNvPr id="151556" name="Group 5"/>
          <p:cNvGrpSpPr/>
          <p:nvPr/>
        </p:nvGrpSpPr>
        <p:grpSpPr bwMode="auto">
          <a:xfrm>
            <a:off x="6998970" y="3074035"/>
            <a:ext cx="1379538" cy="1223963"/>
            <a:chOff x="3486" y="1033"/>
            <a:chExt cx="1133" cy="1027"/>
          </a:xfrm>
        </p:grpSpPr>
        <p:pic>
          <p:nvPicPr>
            <p:cNvPr id="151618" name="Picture 6" descr="Server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" y="1033"/>
              <a:ext cx="829" cy="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1619" name="Picture 7" descr="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" y="1552"/>
              <a:ext cx="629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向右箭號 1"/>
          <p:cNvSpPr/>
          <p:nvPr/>
        </p:nvSpPr>
        <p:spPr>
          <a:xfrm>
            <a:off x="3848100" y="4530090"/>
            <a:ext cx="1508125" cy="11360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355975" y="3599815"/>
            <a:ext cx="12388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git clone</a:t>
            </a:r>
            <a:endParaRPr lang="en-US" altLang="zh-TW" sz="2400"/>
          </a:p>
        </p:txBody>
      </p:sp>
      <p:sp>
        <p:nvSpPr>
          <p:cNvPr id="4" name="文字方塊 3"/>
          <p:cNvSpPr txBox="1"/>
          <p:nvPr/>
        </p:nvSpPr>
        <p:spPr>
          <a:xfrm>
            <a:off x="3912235" y="4867910"/>
            <a:ext cx="11671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git push</a:t>
            </a:r>
            <a:endParaRPr lang="en-US" altLang="zh-TW" sz="2400"/>
          </a:p>
        </p:txBody>
      </p:sp>
      <p:sp>
        <p:nvSpPr>
          <p:cNvPr id="7" name="向右箭號 6"/>
          <p:cNvSpPr/>
          <p:nvPr/>
        </p:nvSpPr>
        <p:spPr>
          <a:xfrm flipH="1">
            <a:off x="3813175" y="5485765"/>
            <a:ext cx="1508125" cy="11360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115435" y="5833110"/>
            <a:ext cx="10274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git pull</a:t>
            </a:r>
            <a:endParaRPr lang="en-US" altLang="zh-TW" sz="2400"/>
          </a:p>
        </p:txBody>
      </p:sp>
      <p:sp>
        <p:nvSpPr>
          <p:cNvPr id="9" name="矩形 8"/>
          <p:cNvSpPr/>
          <p:nvPr/>
        </p:nvSpPr>
        <p:spPr>
          <a:xfrm flipH="1">
            <a:off x="6256655" y="4293235"/>
            <a:ext cx="85090" cy="225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720080" y="3646805"/>
            <a:ext cx="1043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master</a:t>
            </a:r>
            <a:endParaRPr lang="en-US" altLang="zh-TW" sz="2400"/>
          </a:p>
        </p:txBody>
      </p:sp>
      <p:sp>
        <p:nvSpPr>
          <p:cNvPr id="11" name="橢圓 10"/>
          <p:cNvSpPr/>
          <p:nvPr/>
        </p:nvSpPr>
        <p:spPr>
          <a:xfrm>
            <a:off x="6196330" y="467995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196330" y="417131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151370" y="4448175"/>
            <a:ext cx="662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bbq</a:t>
            </a:r>
            <a:endParaRPr lang="en-US" altLang="zh-TW" sz="2400"/>
          </a:p>
        </p:txBody>
      </p:sp>
      <p:sp>
        <p:nvSpPr>
          <p:cNvPr id="15" name="矩形 14"/>
          <p:cNvSpPr/>
          <p:nvPr/>
        </p:nvSpPr>
        <p:spPr>
          <a:xfrm rot="17340000" flipH="1">
            <a:off x="6838950" y="4504690"/>
            <a:ext cx="850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 flipH="1">
            <a:off x="7314565" y="5061585"/>
            <a:ext cx="85090" cy="781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254240" y="501078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14820000" flipH="1">
            <a:off x="6791325" y="5483860"/>
            <a:ext cx="762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245350" y="567118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180455" y="607123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Demo: </a:t>
            </a:r>
            <a:r>
              <a:rPr altLang="en-US"/>
              <a:t>使用 </a:t>
            </a:r>
            <a:r>
              <a:rPr lang="en-US" altLang="zh-TW"/>
              <a:t>Git </a:t>
            </a:r>
            <a:r>
              <a:rPr altLang="en-US"/>
              <a:t>與 </a:t>
            </a:r>
            <a:r>
              <a:rPr lang="en-US" altLang="zh-TW"/>
              <a:t>GitHut</a:t>
            </a:r>
            <a:endParaRPr lang="en-US" altLang="zh-TW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62000" y="1596390"/>
            <a:ext cx="8077200" cy="5014595"/>
          </a:xfrm>
        </p:spPr>
        <p:txBody>
          <a:bodyPr>
            <a:normAutofit fontScale="80000"/>
          </a:bodyPr>
          <a:p>
            <a:pPr marL="514350" indent="-514350">
              <a:buAutoNum type="arabicPeriod"/>
            </a:pPr>
            <a:r>
              <a:rPr lang="zh-TW" altLang="en-US"/>
              <a:t>檢視與設定 Git 組態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建立 Repository (數據庫)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建立新的 branch (分支)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觀察/比較/合併 branch (分支)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版本衝突模擬與因應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在 GitHub 建立一個新的 repository (數據庫)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複製遠端 GitHub 數據庫到本機端工作環境(近端)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新增/修改檔案，上傳回 GitHub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提取 GitHub 的內容到本機端工作環境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解決遠端與近端版本衝突問題</a:t>
            </a:r>
            <a:endParaRPr lang="zh-TW" altLang="en-US"/>
          </a:p>
        </p:txBody>
      </p:sp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Git </a:t>
            </a:r>
            <a:r>
              <a:rPr altLang="en-US"/>
              <a:t>狀況與討論</a:t>
            </a:r>
            <a:endParaRPr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62000" y="1596390"/>
            <a:ext cx="8077200" cy="5024120"/>
          </a:xfrm>
        </p:spPr>
        <p:txBody>
          <a:bodyPr/>
          <a:p>
            <a:r>
              <a:rPr altLang="en-US" sz="2800">
                <a:sym typeface="+mn-ea"/>
              </a:rPr>
              <a:t>有些檔案不想加進 </a:t>
            </a:r>
            <a:r>
              <a:rPr lang="en-US" altLang="zh-TW" sz="2800">
                <a:sym typeface="+mn-ea"/>
              </a:rPr>
              <a:t>git </a:t>
            </a:r>
            <a:r>
              <a:rPr altLang="en-US" sz="2800">
                <a:sym typeface="+mn-ea"/>
              </a:rPr>
              <a:t>列管，該怎麼做</a:t>
            </a:r>
            <a:r>
              <a:rPr lang="en-US" altLang="zh-TW" sz="2800">
                <a:sym typeface="+mn-ea"/>
              </a:rPr>
              <a:t>?</a:t>
            </a:r>
            <a:endParaRPr lang="en-US" altLang="zh-TW" sz="2800">
              <a:sym typeface="+mn-ea"/>
            </a:endParaRPr>
          </a:p>
          <a:p>
            <a:r>
              <a:rPr sz="2800"/>
              <a:t>經常在 Merge 時發生衝突，怎麼辦?</a:t>
            </a:r>
            <a:endParaRPr sz="2800"/>
          </a:p>
          <a:p>
            <a:r>
              <a:rPr sz="2800"/>
              <a:t>不小心用 git reset --hard 指令把檔案刪掉了，有機會救得回來嗎？</a:t>
            </a:r>
            <a:endParaRPr sz="2800"/>
          </a:p>
          <a:p>
            <a:r>
              <a:rPr sz="2800"/>
              <a:t>想要知道某個檔案某行程式碼是誰寫的？</a:t>
            </a:r>
            <a:endParaRPr sz="2800"/>
          </a:p>
          <a:p>
            <a:r>
              <a:rPr lang="en-US" altLang="zh-TW" sz="2800">
                <a:sym typeface="+mn-ea"/>
              </a:rPr>
              <a:t>空的目錄</a:t>
            </a:r>
            <a:r>
              <a:rPr altLang="en-US" sz="2800">
                <a:sym typeface="+mn-ea"/>
              </a:rPr>
              <a:t>不會被</a:t>
            </a:r>
            <a:r>
              <a:rPr lang="en-US" altLang="zh-TW" sz="2800">
                <a:sym typeface="+mn-ea"/>
              </a:rPr>
              <a:t>加</a:t>
            </a:r>
            <a:r>
              <a:rPr altLang="en-US" sz="2800">
                <a:sym typeface="+mn-ea"/>
              </a:rPr>
              <a:t>進</a:t>
            </a:r>
            <a:r>
              <a:rPr lang="en-US" altLang="zh-TW" sz="2800">
                <a:sym typeface="+mn-ea"/>
              </a:rPr>
              <a:t> Git</a:t>
            </a:r>
            <a:r>
              <a:rPr altLang="en-US" sz="2800">
                <a:sym typeface="+mn-ea"/>
              </a:rPr>
              <a:t>，怎麼樣才能加進 </a:t>
            </a:r>
            <a:r>
              <a:rPr lang="en-US" altLang="zh-TW" sz="2800">
                <a:sym typeface="+mn-ea"/>
              </a:rPr>
              <a:t>git ?</a:t>
            </a:r>
            <a:endParaRPr lang="en-US" altLang="zh-TW" sz="2800">
              <a:sym typeface="+mn-ea"/>
            </a:endParaRPr>
          </a:p>
          <a:p>
            <a:r>
              <a:rPr altLang="en-US" sz="2800">
                <a:sym typeface="+mn-ea"/>
              </a:rPr>
              <a:t>已經合併過的分支，該留還是該刪</a:t>
            </a:r>
            <a:r>
              <a:rPr lang="en-US" altLang="zh-TW" sz="2800">
                <a:sym typeface="+mn-ea"/>
              </a:rPr>
              <a:t>?</a:t>
            </a:r>
            <a:endParaRPr lang="en-US" altLang="zh-TW" sz="2800">
              <a:sym typeface="+mn-ea"/>
            </a:endParaRPr>
          </a:p>
          <a:p>
            <a:r>
              <a:rPr sz="2800"/>
              <a:t>以 </a:t>
            </a:r>
            <a:r>
              <a:rPr lang="en-US" altLang="zh-TW" sz="2800"/>
              <a:t>git </a:t>
            </a:r>
            <a:r>
              <a:rPr altLang="en-US" sz="2800"/>
              <a:t>管理專案原始碼，</a:t>
            </a:r>
            <a:r>
              <a:rPr sz="2800">
                <a:sym typeface="+mn-ea"/>
              </a:rPr>
              <a:t>專家</a:t>
            </a:r>
            <a:r>
              <a:rPr sz="2800"/>
              <a:t>有建議最佳作法嗎?</a:t>
            </a:r>
            <a:endParaRPr sz="2800"/>
          </a:p>
          <a:p>
            <a:endParaRPr lang="en-US" altLang="zh-TW" sz="2400"/>
          </a:p>
        </p:txBody>
      </p:sp>
    </p:spTree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Git </a:t>
            </a:r>
            <a:r>
              <a:rPr altLang="en-US"/>
              <a:t>狀況與討論</a:t>
            </a:r>
            <a:endParaRPr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62000" y="1596390"/>
            <a:ext cx="8077200" cy="5024120"/>
          </a:xfrm>
        </p:spPr>
        <p:txBody>
          <a:bodyPr/>
          <a:p>
            <a:r>
              <a:rPr lang="zh-TW" altLang="en-US" sz="2800"/>
              <a:t>有些檔案不想加進 </a:t>
            </a:r>
            <a:r>
              <a:rPr lang="en-US" altLang="zh-TW" sz="2800"/>
              <a:t>git </a:t>
            </a:r>
            <a:r>
              <a:rPr altLang="en-US" sz="2800"/>
              <a:t>列管，例如</a:t>
            </a:r>
            <a:endParaRPr altLang="en-US" sz="2800"/>
          </a:p>
          <a:p>
            <a:pPr lvl="1"/>
            <a:r>
              <a:rPr altLang="en-US" sz="2400"/>
              <a:t>機密</a:t>
            </a:r>
            <a:endParaRPr altLang="en-US" sz="2400"/>
          </a:p>
          <a:p>
            <a:pPr lvl="1"/>
            <a:r>
              <a:rPr altLang="en-US" sz="2400"/>
              <a:t>暫時性檔案</a:t>
            </a:r>
            <a:endParaRPr altLang="en-US" sz="2400"/>
          </a:p>
          <a:p>
            <a:pPr lvl="0"/>
            <a:r>
              <a:rPr altLang="en-US" sz="2800"/>
              <a:t>製作 .gitignore</a:t>
            </a:r>
            <a:endParaRPr altLang="en-US" sz="2800"/>
          </a:p>
          <a:p>
            <a:pPr lvl="1"/>
            <a:r>
              <a:rPr altLang="en-US" sz="2400"/>
              <a:t>檔案名稱 .gitignore</a:t>
            </a:r>
            <a:endParaRPr altLang="en-US" sz="2400"/>
          </a:p>
          <a:p>
            <a:pPr lvl="1"/>
            <a:r>
              <a:rPr altLang="en-US" sz="2400"/>
              <a:t>內容</a:t>
            </a:r>
            <a:r>
              <a:rPr lang="en-US" altLang="zh-TW" sz="2400"/>
              <a:t>:</a:t>
            </a:r>
            <a:br>
              <a:rPr lang="en-US" altLang="zh-TW" sz="2400"/>
            </a:br>
            <a:r>
              <a:rPr lang="en-US" altLang="zh-TW" sz="2400"/>
              <a:t>passsword.txt</a:t>
            </a:r>
            <a:br>
              <a:rPr lang="en-US" altLang="zh-TW" sz="2400"/>
            </a:br>
            <a:r>
              <a:rPr lang="en-US" altLang="zh-TW" sz="2400"/>
              <a:t>*.env</a:t>
            </a:r>
            <a:br>
              <a:rPr lang="en-US" altLang="zh-TW" sz="2400"/>
            </a:br>
            <a:r>
              <a:rPr lang="en-US" altLang="zh-TW" sz="2400"/>
              <a:t>*.tmp</a:t>
            </a:r>
            <a:endParaRPr lang="en-US" altLang="zh-TW" sz="2400"/>
          </a:p>
        </p:txBody>
      </p:sp>
    </p:spTree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Git </a:t>
            </a:r>
            <a:r>
              <a:rPr altLang="en-US"/>
              <a:t>狀況與討論</a:t>
            </a:r>
            <a:endParaRPr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62000" y="1596390"/>
            <a:ext cx="8077200" cy="5024120"/>
          </a:xfrm>
        </p:spPr>
        <p:txBody>
          <a:bodyPr/>
          <a:p>
            <a:pPr lvl="0"/>
            <a:r>
              <a:rPr sz="2800">
                <a:sym typeface="+mn-ea"/>
              </a:rPr>
              <a:t>不小心用 git reset --hard 指令把檔案刪掉了，有機會救得回來嗎？</a:t>
            </a:r>
            <a:endParaRPr sz="2800">
              <a:sym typeface="+mn-ea"/>
            </a:endParaRPr>
          </a:p>
          <a:p>
            <a:pPr lvl="0"/>
            <a:r>
              <a:rPr altLang="en-US" sz="2800"/>
              <a:t>作法</a:t>
            </a:r>
            <a:endParaRPr altLang="en-US" sz="2800"/>
          </a:p>
          <a:p>
            <a:pPr marL="914400" lvl="1" indent="-457200">
              <a:buAutoNum type="arabicPeriod"/>
            </a:pPr>
            <a:r>
              <a:rPr altLang="en-US" sz="2400"/>
              <a:t>git reflog 查閱一下歷史記錄</a:t>
            </a:r>
            <a:endParaRPr altLang="en-US" sz="2400"/>
          </a:p>
          <a:p>
            <a:pPr marL="914400" lvl="1" indent="-457200">
              <a:buAutoNum type="arabicPeriod"/>
            </a:pPr>
            <a:r>
              <a:rPr sz="2400">
                <a:sym typeface="+mn-ea"/>
              </a:rPr>
              <a:t>git reset 雜湊編號 --hard </a:t>
            </a:r>
            <a:endParaRPr lang="en-US" altLang="zh-TW" sz="2400"/>
          </a:p>
        </p:txBody>
      </p:sp>
    </p:spTree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Git </a:t>
            </a:r>
            <a:r>
              <a:rPr altLang="en-US"/>
              <a:t>狀況與討論</a:t>
            </a:r>
            <a:endParaRPr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62000" y="1596390"/>
            <a:ext cx="8077200" cy="5024120"/>
          </a:xfrm>
        </p:spPr>
        <p:txBody>
          <a:bodyPr/>
          <a:p>
            <a:pPr lvl="0"/>
            <a:r>
              <a:rPr sz="2800">
                <a:sym typeface="+mn-ea"/>
              </a:rPr>
              <a:t>想要知道某個檔案某行程式碼是誰寫的？</a:t>
            </a:r>
            <a:endParaRPr sz="2800">
              <a:sym typeface="+mn-ea"/>
            </a:endParaRPr>
          </a:p>
          <a:p>
            <a:pPr lvl="0"/>
            <a:r>
              <a:rPr altLang="en-US" sz="2800"/>
              <a:t>作法</a:t>
            </a:r>
            <a:r>
              <a:rPr lang="en-US" altLang="zh-TW" sz="2800"/>
              <a:t>: git blame 檔案名稱</a:t>
            </a:r>
            <a:endParaRPr lang="en-US" altLang="zh-TW" sz="2800"/>
          </a:p>
          <a:p>
            <a:pPr lvl="0"/>
            <a:endParaRPr lang="en-US" altLang="zh-TW" sz="2400"/>
          </a:p>
          <a:p>
            <a:pPr lvl="0"/>
            <a:r>
              <a:rPr lang="en-US" altLang="zh-TW" sz="2800"/>
              <a:t>空的目錄</a:t>
            </a:r>
            <a:r>
              <a:rPr altLang="en-US" sz="2800"/>
              <a:t>不會被</a:t>
            </a:r>
            <a:r>
              <a:rPr lang="en-US" altLang="zh-TW" sz="2800"/>
              <a:t>加</a:t>
            </a:r>
            <a:r>
              <a:rPr altLang="en-US" sz="2800"/>
              <a:t>進</a:t>
            </a:r>
            <a:r>
              <a:rPr lang="en-US" altLang="zh-TW" sz="2800"/>
              <a:t> Git</a:t>
            </a:r>
            <a:r>
              <a:rPr altLang="en-US" sz="2800"/>
              <a:t>，怎麼樣才能加進 </a:t>
            </a:r>
            <a:r>
              <a:rPr lang="en-US" altLang="zh-TW" sz="2800"/>
              <a:t>git ?</a:t>
            </a:r>
            <a:endParaRPr lang="en-US" altLang="zh-TW" sz="2800"/>
          </a:p>
          <a:p>
            <a:pPr lvl="0"/>
            <a:r>
              <a:rPr altLang="en-US" sz="2800"/>
              <a:t>作法</a:t>
            </a:r>
            <a:r>
              <a:rPr lang="en-US" altLang="zh-TW" sz="2800"/>
              <a:t>: </a:t>
            </a:r>
            <a:r>
              <a:rPr altLang="en-US" sz="2800"/>
              <a:t>在資料夾隨意建個小檔案</a:t>
            </a:r>
            <a:endParaRPr altLang="en-US" sz="2800"/>
          </a:p>
          <a:p>
            <a:pPr lvl="0"/>
            <a:endParaRPr altLang="en-US" sz="2800"/>
          </a:p>
          <a:p>
            <a:pPr lvl="0"/>
            <a:r>
              <a:rPr altLang="en-US" sz="2800">
                <a:sym typeface="+mn-ea"/>
              </a:rPr>
              <a:t>已經合併過的分支，該留還是該刪</a:t>
            </a:r>
            <a:r>
              <a:rPr lang="en-US" altLang="zh-TW" sz="2800">
                <a:sym typeface="+mn-ea"/>
              </a:rPr>
              <a:t>?</a:t>
            </a:r>
            <a:endParaRPr lang="en-US" altLang="en-US" sz="2800">
              <a:sym typeface="+mn-ea"/>
            </a:endParaRPr>
          </a:p>
          <a:p>
            <a:pPr lvl="0"/>
            <a:r>
              <a:rPr altLang="en-US" sz="2800"/>
              <a:t>作法</a:t>
            </a:r>
            <a:r>
              <a:rPr lang="en-US" altLang="zh-TW" sz="2800"/>
              <a:t>: </a:t>
            </a:r>
            <a:r>
              <a:rPr altLang="en-US" sz="2800"/>
              <a:t>討論。</a:t>
            </a:r>
            <a:endParaRPr altLang="en-US" sz="2800"/>
          </a:p>
          <a:p>
            <a:pPr lvl="0"/>
            <a:endParaRPr lang="en-US" altLang="zh-TW" sz="2800"/>
          </a:p>
        </p:txBody>
      </p:sp>
    </p:spTree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Git </a:t>
            </a:r>
            <a:r>
              <a:rPr altLang="en-US"/>
              <a:t>狀況與討論</a:t>
            </a:r>
            <a:endParaRPr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62000" y="1596390"/>
            <a:ext cx="8077200" cy="5024120"/>
          </a:xfrm>
        </p:spPr>
        <p:txBody>
          <a:bodyPr/>
          <a:p>
            <a:pPr lvl="0"/>
            <a:r>
              <a:rPr sz="2800">
                <a:sym typeface="+mn-ea"/>
              </a:rPr>
              <a:t>以 </a:t>
            </a:r>
            <a:r>
              <a:rPr lang="en-US" altLang="zh-TW" sz="2800">
                <a:sym typeface="+mn-ea"/>
              </a:rPr>
              <a:t>git </a:t>
            </a:r>
            <a:r>
              <a:rPr altLang="en-US" sz="2800">
                <a:sym typeface="+mn-ea"/>
              </a:rPr>
              <a:t>管理專案原始碼，</a:t>
            </a:r>
            <a:r>
              <a:rPr sz="2800">
                <a:sym typeface="+mn-ea"/>
              </a:rPr>
              <a:t>專家有建議最佳作法嗎?</a:t>
            </a:r>
            <a:endParaRPr sz="2800">
              <a:sym typeface="+mn-ea"/>
            </a:endParaRPr>
          </a:p>
          <a:p>
            <a:pPr lvl="0"/>
            <a:endParaRPr lang="en-US" altLang="zh-TW" sz="2800"/>
          </a:p>
          <a:p>
            <a:pPr lvl="0"/>
            <a:r>
              <a:rPr altLang="en-US" sz="2800"/>
              <a:t>請</a:t>
            </a:r>
            <a:r>
              <a:rPr lang="en-US" altLang="zh-TW" sz="2800"/>
              <a:t>Google </a:t>
            </a:r>
            <a:r>
              <a:rPr altLang="en-US" sz="2800"/>
              <a:t>一下</a:t>
            </a:r>
            <a:r>
              <a:rPr lang="en-US" altLang="zh-TW" sz="2800"/>
              <a:t>: git flow</a:t>
            </a:r>
            <a:endParaRPr lang="en-US" altLang="zh-TW" sz="2800"/>
          </a:p>
          <a:p>
            <a:pPr lvl="0"/>
            <a:r>
              <a:rPr altLang="en-US" sz="2800"/>
              <a:t>建議閱讀這篇</a:t>
            </a:r>
            <a:br>
              <a:rPr altLang="en-US" sz="2800"/>
            </a:br>
            <a:r>
              <a:rPr lang="en-US" altLang="zh-TW" sz="2400">
                <a:hlinkClick r:id="rId1" action="ppaction://hlinkfile"/>
              </a:rPr>
              <a:t>https://gitbook.tw/chapters/gitflow/why-need-git-flow</a:t>
            </a:r>
            <a:endParaRPr lang="en-US" altLang="zh-TW" sz="2400"/>
          </a:p>
          <a:p>
            <a:pPr lvl="0"/>
            <a:r>
              <a:rPr altLang="en-US" sz="2800"/>
              <a:t>讓我們來討論一下</a:t>
            </a:r>
            <a:endParaRPr altLang="en-US" sz="2800"/>
          </a:p>
        </p:txBody>
      </p:sp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/>
              <a:t>為何需要版本控制系統（一）</a:t>
            </a:r>
            <a:endParaRPr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 sz="2800"/>
              <a:t>假設你有一個資料夾，名為 </a:t>
            </a:r>
            <a:r>
              <a:rPr lang="en-US" altLang="zh-TW" sz="2800"/>
              <a:t>Document</a:t>
            </a:r>
            <a:endParaRPr lang="en-US" altLang="zh-TW" sz="2800"/>
          </a:p>
          <a:p>
            <a:r>
              <a:rPr altLang="en-US" sz="2800"/>
              <a:t>你想編輯其中的內容，卻又怕改錯而回不去</a:t>
            </a:r>
            <a:endParaRPr altLang="en-US" sz="2800"/>
          </a:p>
        </p:txBody>
      </p:sp>
      <p:sp>
        <p:nvSpPr>
          <p:cNvPr id="160784" name="Freeform 16"/>
          <p:cNvSpPr/>
          <p:nvPr/>
        </p:nvSpPr>
        <p:spPr bwMode="auto">
          <a:xfrm>
            <a:off x="1747520" y="3161030"/>
            <a:ext cx="1219200" cy="685800"/>
          </a:xfrm>
          <a:custGeom>
            <a:avLst/>
            <a:gdLst>
              <a:gd name="T0" fmla="*/ 0 w 1248"/>
              <a:gd name="T1" fmla="*/ 472210482 h 996"/>
              <a:gd name="T2" fmla="*/ 0 w 1248"/>
              <a:gd name="T3" fmla="*/ 44565983 h 996"/>
              <a:gd name="T4" fmla="*/ 75395992 w 1248"/>
              <a:gd name="T5" fmla="*/ 0 h 996"/>
              <a:gd name="T6" fmla="*/ 445694777 w 1248"/>
              <a:gd name="T7" fmla="*/ 0 h 996"/>
              <a:gd name="T8" fmla="*/ 502003646 w 1248"/>
              <a:gd name="T9" fmla="*/ 44092258 h 996"/>
              <a:gd name="T10" fmla="*/ 1191064615 w 1248"/>
              <a:gd name="T11" fmla="*/ 44565983 h 996"/>
              <a:gd name="T12" fmla="*/ 1191064615 w 1248"/>
              <a:gd name="T13" fmla="*/ 472210482 h 996"/>
              <a:gd name="T14" fmla="*/ 0 w 1248"/>
              <a:gd name="T15" fmla="*/ 472210482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60785" name="AutoShape 17"/>
          <p:cNvSpPr>
            <a:spLocks noChangeArrowheads="1"/>
          </p:cNvSpPr>
          <p:nvPr/>
        </p:nvSpPr>
        <p:spPr bwMode="auto">
          <a:xfrm flipH="1">
            <a:off x="1595120" y="3349943"/>
            <a:ext cx="1371600" cy="496887"/>
          </a:xfrm>
          <a:prstGeom prst="parallelogram">
            <a:avLst>
              <a:gd name="adj" fmla="val 30671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Document</a:t>
            </a:r>
            <a:endParaRPr lang="en-US" altLang="zh-TW" sz="1600">
              <a:ea typeface="新細明體" panose="02020500000000000000" charset="-120"/>
            </a:endParaRPr>
          </a:p>
        </p:txBody>
      </p:sp>
      <p:sp>
        <p:nvSpPr>
          <p:cNvPr id="311302" name="圓角矩形 311301"/>
          <p:cNvSpPr/>
          <p:nvPr/>
        </p:nvSpPr>
        <p:spPr>
          <a:xfrm>
            <a:off x="3313430" y="3161030"/>
            <a:ext cx="301625" cy="351155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p>
            <a:pPr lvl="0" algn="ctr" eaLnBrk="0" hangingPunct="0">
              <a:buClr>
                <a:schemeClr val="bg1"/>
              </a:buClr>
            </a:pPr>
            <a:r>
              <a:rPr lang="en-US" altLang="zh-TW" sz="2200" b="1">
                <a:solidFill>
                  <a:srgbClr val="990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US" altLang="zh-TW" sz="2200" b="1">
              <a:solidFill>
                <a:srgbClr val="9900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1332" name="向右箭號 311331"/>
          <p:cNvSpPr/>
          <p:nvPr/>
        </p:nvSpPr>
        <p:spPr>
          <a:xfrm>
            <a:off x="3879215" y="3512185"/>
            <a:ext cx="1514475" cy="398780"/>
          </a:xfrm>
          <a:prstGeom prst="rightArrow">
            <a:avLst>
              <a:gd name="adj1" fmla="val 53333"/>
              <a:gd name="adj2" fmla="val 84462"/>
            </a:avLst>
          </a:prstGeom>
          <a:gradFill rotWithShape="1">
            <a:gsLst>
              <a:gs pos="0">
                <a:srgbClr val="FF0000">
                  <a:alpha val="10001"/>
                </a:srgbClr>
              </a:gs>
              <a:gs pos="100000">
                <a:srgbClr val="FF0000">
                  <a:gamma/>
                  <a:tint val="80392"/>
                  <a:invGamma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918585" y="2701290"/>
            <a:ext cx="1671955" cy="9353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Copy on write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先備份，</a:t>
            </a:r>
            <a:endParaRPr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有備無患</a:t>
            </a:r>
            <a:endParaRPr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Freeform 16"/>
          <p:cNvSpPr/>
          <p:nvPr/>
        </p:nvSpPr>
        <p:spPr bwMode="auto">
          <a:xfrm>
            <a:off x="6065520" y="3135630"/>
            <a:ext cx="1219200" cy="685800"/>
          </a:xfrm>
          <a:custGeom>
            <a:avLst/>
            <a:gdLst>
              <a:gd name="T0" fmla="*/ 0 w 1248"/>
              <a:gd name="T1" fmla="*/ 472210482 h 996"/>
              <a:gd name="T2" fmla="*/ 0 w 1248"/>
              <a:gd name="T3" fmla="*/ 44565983 h 996"/>
              <a:gd name="T4" fmla="*/ 75395992 w 1248"/>
              <a:gd name="T5" fmla="*/ 0 h 996"/>
              <a:gd name="T6" fmla="*/ 445694777 w 1248"/>
              <a:gd name="T7" fmla="*/ 0 h 996"/>
              <a:gd name="T8" fmla="*/ 502003646 w 1248"/>
              <a:gd name="T9" fmla="*/ 44092258 h 996"/>
              <a:gd name="T10" fmla="*/ 1191064615 w 1248"/>
              <a:gd name="T11" fmla="*/ 44565983 h 996"/>
              <a:gd name="T12" fmla="*/ 1191064615 w 1248"/>
              <a:gd name="T13" fmla="*/ 472210482 h 996"/>
              <a:gd name="T14" fmla="*/ 0 w 1248"/>
              <a:gd name="T15" fmla="*/ 472210482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flipH="1">
            <a:off x="5913120" y="3324543"/>
            <a:ext cx="1371600" cy="496887"/>
          </a:xfrm>
          <a:prstGeom prst="parallelogram">
            <a:avLst>
              <a:gd name="adj" fmla="val 30671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Doc bak</a:t>
            </a:r>
            <a:endParaRPr lang="en-US" altLang="zh-TW" sz="1600">
              <a:ea typeface="新細明體" panose="02020500000000000000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145540" y="3910965"/>
            <a:ext cx="301625" cy="351155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p>
            <a:pPr lvl="0" algn="ctr" eaLnBrk="0" hangingPunct="0">
              <a:buClr>
                <a:schemeClr val="bg1"/>
              </a:buClr>
            </a:pPr>
            <a:r>
              <a:rPr lang="en-US" altLang="zh-TW" sz="2200" b="1">
                <a:solidFill>
                  <a:srgbClr val="990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US" altLang="zh-TW" sz="2200" b="1">
              <a:solidFill>
                <a:srgbClr val="9900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41475" y="3989070"/>
            <a:ext cx="5212080" cy="386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編輯文件。若是改壞了，去備份那邊複製原件回來</a:t>
            </a:r>
            <a:endParaRPr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Freeform 16"/>
          <p:cNvSpPr/>
          <p:nvPr/>
        </p:nvSpPr>
        <p:spPr bwMode="auto">
          <a:xfrm>
            <a:off x="1823720" y="5005070"/>
            <a:ext cx="1219200" cy="685800"/>
          </a:xfrm>
          <a:custGeom>
            <a:avLst/>
            <a:gdLst>
              <a:gd name="T0" fmla="*/ 0 w 1248"/>
              <a:gd name="T1" fmla="*/ 472210482 h 996"/>
              <a:gd name="T2" fmla="*/ 0 w 1248"/>
              <a:gd name="T3" fmla="*/ 44565983 h 996"/>
              <a:gd name="T4" fmla="*/ 75395992 w 1248"/>
              <a:gd name="T5" fmla="*/ 0 h 996"/>
              <a:gd name="T6" fmla="*/ 445694777 w 1248"/>
              <a:gd name="T7" fmla="*/ 0 h 996"/>
              <a:gd name="T8" fmla="*/ 502003646 w 1248"/>
              <a:gd name="T9" fmla="*/ 44092258 h 996"/>
              <a:gd name="T10" fmla="*/ 1191064615 w 1248"/>
              <a:gd name="T11" fmla="*/ 44565983 h 996"/>
              <a:gd name="T12" fmla="*/ 1191064615 w 1248"/>
              <a:gd name="T13" fmla="*/ 472210482 h 996"/>
              <a:gd name="T14" fmla="*/ 0 w 1248"/>
              <a:gd name="T15" fmla="*/ 472210482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 flipH="1">
            <a:off x="1671320" y="5193983"/>
            <a:ext cx="1371600" cy="496887"/>
          </a:xfrm>
          <a:prstGeom prst="parallelogram">
            <a:avLst>
              <a:gd name="adj" fmla="val 30671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Document</a:t>
            </a:r>
            <a:endParaRPr lang="en-US" altLang="zh-TW" sz="1600">
              <a:ea typeface="新細明體" panose="02020500000000000000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3389630" y="5005070"/>
            <a:ext cx="301625" cy="351155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p>
            <a:pPr lvl="0" algn="ctr" eaLnBrk="0" hangingPunct="0">
              <a:buClr>
                <a:schemeClr val="bg1"/>
              </a:buClr>
            </a:pPr>
            <a:r>
              <a:rPr lang="en-US" altLang="zh-TW" sz="2200" b="1">
                <a:solidFill>
                  <a:srgbClr val="990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US" altLang="zh-TW" sz="2200" b="1">
              <a:solidFill>
                <a:srgbClr val="9900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向右箭號 16"/>
          <p:cNvSpPr/>
          <p:nvPr/>
        </p:nvSpPr>
        <p:spPr>
          <a:xfrm>
            <a:off x="3955415" y="5356225"/>
            <a:ext cx="1514475" cy="398780"/>
          </a:xfrm>
          <a:prstGeom prst="rightArrow">
            <a:avLst>
              <a:gd name="adj1" fmla="val 53333"/>
              <a:gd name="adj2" fmla="val 84462"/>
            </a:avLst>
          </a:prstGeom>
          <a:gradFill rotWithShape="1">
            <a:gsLst>
              <a:gs pos="0">
                <a:srgbClr val="FF0000">
                  <a:alpha val="10001"/>
                </a:srgbClr>
              </a:gs>
              <a:gs pos="100000">
                <a:srgbClr val="FF0000">
                  <a:gamma/>
                  <a:tint val="80392"/>
                  <a:invGamma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983990" y="4761865"/>
            <a:ext cx="1417320" cy="6610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複製原件到</a:t>
            </a:r>
            <a:endParaRPr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Doc branch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Freeform 16"/>
          <p:cNvSpPr/>
          <p:nvPr/>
        </p:nvSpPr>
        <p:spPr bwMode="auto">
          <a:xfrm>
            <a:off x="6141720" y="4979670"/>
            <a:ext cx="1219200" cy="685800"/>
          </a:xfrm>
          <a:custGeom>
            <a:avLst/>
            <a:gdLst>
              <a:gd name="T0" fmla="*/ 0 w 1248"/>
              <a:gd name="T1" fmla="*/ 472210482 h 996"/>
              <a:gd name="T2" fmla="*/ 0 w 1248"/>
              <a:gd name="T3" fmla="*/ 44565983 h 996"/>
              <a:gd name="T4" fmla="*/ 75395992 w 1248"/>
              <a:gd name="T5" fmla="*/ 0 h 996"/>
              <a:gd name="T6" fmla="*/ 445694777 w 1248"/>
              <a:gd name="T7" fmla="*/ 0 h 996"/>
              <a:gd name="T8" fmla="*/ 502003646 w 1248"/>
              <a:gd name="T9" fmla="*/ 44092258 h 996"/>
              <a:gd name="T10" fmla="*/ 1191064615 w 1248"/>
              <a:gd name="T11" fmla="*/ 44565983 h 996"/>
              <a:gd name="T12" fmla="*/ 1191064615 w 1248"/>
              <a:gd name="T13" fmla="*/ 472210482 h 996"/>
              <a:gd name="T14" fmla="*/ 0 w 1248"/>
              <a:gd name="T15" fmla="*/ 472210482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 flipH="1">
            <a:off x="5989320" y="5168583"/>
            <a:ext cx="1371600" cy="496887"/>
          </a:xfrm>
          <a:prstGeom prst="parallelogram">
            <a:avLst>
              <a:gd name="adj" fmla="val 30671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Doc branch</a:t>
            </a:r>
            <a:endParaRPr lang="en-US" altLang="zh-TW" sz="1600">
              <a:ea typeface="新細明體" panose="02020500000000000000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026785" y="5954395"/>
            <a:ext cx="301625" cy="351155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p>
            <a:pPr lvl="0" algn="ctr" eaLnBrk="0" hangingPunct="0">
              <a:buClr>
                <a:schemeClr val="bg1"/>
              </a:buClr>
            </a:pPr>
            <a:r>
              <a:rPr lang="en-US" altLang="zh-TW" sz="2200" b="1">
                <a:solidFill>
                  <a:srgbClr val="990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US" altLang="zh-TW" sz="2200" b="1">
              <a:solidFill>
                <a:srgbClr val="9900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370320" y="5956300"/>
            <a:ext cx="1783080" cy="386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編輯分支版本。</a:t>
            </a:r>
            <a:endParaRPr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1346" name="手繪多邊形 311345"/>
          <p:cNvSpPr/>
          <p:nvPr/>
        </p:nvSpPr>
        <p:spPr>
          <a:xfrm rot="18305606">
            <a:off x="2805430" y="5357495"/>
            <a:ext cx="1371600" cy="1279525"/>
          </a:xfrm>
          <a:custGeom>
            <a:avLst/>
            <a:gdLst>
              <a:gd name="txL" fmla="*/ 3163 w 21600"/>
              <a:gd name="txT" fmla="*/ 3163 h 21600"/>
              <a:gd name="txR" fmla="*/ 18437 w 21600"/>
              <a:gd name="txB" fmla="*/ 18437 h 21600"/>
            </a:gdLst>
            <a:ahLst/>
            <a:cxnLst>
              <a:cxn ang="180">
                <a:pos x="140" y="9066"/>
              </a:cxn>
              <a:cxn ang="180">
                <a:pos x="3246" y="15349"/>
              </a:cxn>
              <a:cxn ang="180">
                <a:pos x="4053" y="9703"/>
              </a:cxn>
              <a:cxn ang="270">
                <a:pos x="2038" y="529"/>
              </a:cxn>
              <a:cxn ang="270">
                <a:pos x="8639" y="1052"/>
              </a:cxn>
              <a:cxn ang="270">
                <a:pos x="8116" y="7654"/>
              </a:cxn>
            </a:cxnLst>
            <a:rect l="txL" t="txT" r="txR" b="txB"/>
            <a:pathLst>
              <a:path w="21600" h="21600">
                <a:moveTo>
                  <a:pt x="6364" y="5600"/>
                </a:moveTo>
                <a:arcTo wR="6835" hR="6835" stAng="-7828004" swAng="-4835718"/>
                <a:lnTo>
                  <a:pt x="1548" y="16372"/>
                </a:lnTo>
                <a:arcTo wR="10800" hR="10800" stAng="8936277" swAng="4835718"/>
                <a:lnTo>
                  <a:pt x="2038" y="529"/>
                </a:lnTo>
                <a:lnTo>
                  <a:pt x="8639" y="1052"/>
                </a:lnTo>
                <a:lnTo>
                  <a:pt x="8116" y="7654"/>
                </a:lnTo>
                <a:lnTo>
                  <a:pt x="6364" y="5600"/>
                </a:lnTo>
                <a:close/>
              </a:path>
            </a:pathLst>
          </a:custGeom>
          <a:gradFill rotWithShape="1">
            <a:gsLst>
              <a:gs pos="0">
                <a:srgbClr val="FF0000">
                  <a:alpha val="89999"/>
                </a:srgbClr>
              </a:gs>
              <a:gs pos="100000">
                <a:srgbClr val="FF0000">
                  <a:gamma/>
                  <a:tint val="22353"/>
                  <a:invGamma/>
                </a:srgbClr>
              </a:gs>
            </a:gsLst>
            <a:lin ang="2700000" scaled="1"/>
            <a:tileRect/>
          </a:gradFill>
          <a:ln w="9525">
            <a:noFill/>
          </a:ln>
        </p:spPr>
        <p:txBody>
          <a:bodyPr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1344" name="手繪多邊形 311343"/>
          <p:cNvSpPr/>
          <p:nvPr/>
        </p:nvSpPr>
        <p:spPr>
          <a:xfrm rot="12871063">
            <a:off x="4375785" y="5281295"/>
            <a:ext cx="1371600" cy="1279525"/>
          </a:xfrm>
          <a:custGeom>
            <a:avLst/>
            <a:gdLst>
              <a:gd name="txL" fmla="*/ 3163 w 21600"/>
              <a:gd name="txT" fmla="*/ 3163 h 21600"/>
              <a:gd name="txR" fmla="*/ 18437 w 21600"/>
              <a:gd name="txB" fmla="*/ 18437 h 21600"/>
            </a:gdLst>
            <a:ahLst/>
            <a:cxnLst>
              <a:cxn ang="180">
                <a:pos x="9" y="10347"/>
              </a:cxn>
              <a:cxn ang="180">
                <a:pos x="4535" y="17004"/>
              </a:cxn>
              <a:cxn ang="180">
                <a:pos x="3971" y="10513"/>
              </a:cxn>
              <a:cxn ang="270">
                <a:pos x="2038" y="529"/>
              </a:cxn>
              <a:cxn ang="270">
                <a:pos x="8639" y="1052"/>
              </a:cxn>
              <a:cxn ang="270">
                <a:pos x="8116" y="7654"/>
              </a:cxn>
            </a:cxnLst>
            <a:rect l="txL" t="txT" r="txR" b="txB"/>
            <a:pathLst>
              <a:path w="21600" h="21600">
                <a:moveTo>
                  <a:pt x="6364" y="5600"/>
                </a:moveTo>
                <a:arcTo wR="6835" hR="6835" stAng="-7828004" swAng="-5655531"/>
                <a:lnTo>
                  <a:pt x="3126" y="18400"/>
                </a:lnTo>
                <a:arcTo wR="10800" hR="10800" stAng="8116465" swAng="5655531"/>
                <a:lnTo>
                  <a:pt x="2038" y="529"/>
                </a:lnTo>
                <a:lnTo>
                  <a:pt x="8639" y="1052"/>
                </a:lnTo>
                <a:lnTo>
                  <a:pt x="8116" y="7654"/>
                </a:lnTo>
                <a:lnTo>
                  <a:pt x="6364" y="5600"/>
                </a:lnTo>
                <a:close/>
              </a:path>
            </a:pathLst>
          </a:custGeom>
          <a:gradFill rotWithShape="1">
            <a:gsLst>
              <a:gs pos="0">
                <a:srgbClr val="FF0000">
                  <a:alpha val="89999"/>
                </a:srgbClr>
              </a:gs>
              <a:gs pos="100000">
                <a:srgbClr val="FF0000">
                  <a:gamma/>
                  <a:tint val="22353"/>
                  <a:invGamma/>
                </a:srgbClr>
              </a:gs>
            </a:gsLst>
            <a:lin ang="2700000" scaled="1"/>
            <a:tileRect/>
          </a:gradFill>
          <a:ln w="9525">
            <a:noFill/>
          </a:ln>
        </p:spPr>
        <p:txBody>
          <a:bodyPr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0600" y="4419600"/>
            <a:ext cx="7315200" cy="7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2272030" y="5822315"/>
            <a:ext cx="301625" cy="351155"/>
          </a:xfrm>
          <a:prstGeom prst="roundRect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p>
            <a:pPr lvl="0" algn="ctr" eaLnBrk="0" hangingPunct="0">
              <a:buClr>
                <a:schemeClr val="bg1"/>
              </a:buClr>
            </a:pPr>
            <a:r>
              <a:rPr lang="en-US" altLang="zh-TW" sz="2200" b="1">
                <a:solidFill>
                  <a:srgbClr val="990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US" altLang="zh-TW" sz="2200" b="1">
              <a:solidFill>
                <a:srgbClr val="9900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470275" y="6065520"/>
            <a:ext cx="1554480" cy="6610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altLang="en-US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內容</a:t>
            </a:r>
            <a:r>
              <a:rPr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確定後，</a:t>
            </a:r>
            <a:br>
              <a:rPr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匯入主版本。</a:t>
            </a:r>
            <a:endParaRPr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/>
              <a:t>為何需要版本控制系統（二）</a:t>
            </a:r>
            <a:endParaRPr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/>
          <a:p>
            <a:r>
              <a:rPr lang="zh-TW" altLang="en-US" sz="2800"/>
              <a:t>同時，</a:t>
            </a:r>
            <a:r>
              <a:rPr lang="en-US" altLang="zh-TW" sz="2800"/>
              <a:t>Document </a:t>
            </a:r>
            <a:r>
              <a:rPr altLang="en-US" sz="2800"/>
              <a:t>資料夾可能多人共用</a:t>
            </a:r>
            <a:endParaRPr altLang="en-US" sz="2800"/>
          </a:p>
          <a:p>
            <a:pPr lvl="1"/>
            <a:r>
              <a:rPr altLang="en-US" sz="2450"/>
              <a:t>後存檔的版本蓋掉之前他人存檔的內容</a:t>
            </a:r>
            <a:endParaRPr altLang="en-US" sz="2450"/>
          </a:p>
          <a:p>
            <a:pPr lvl="1"/>
            <a:r>
              <a:rPr altLang="en-US" sz="2450"/>
              <a:t>能偵測有人同時編輯內容嗎</a:t>
            </a:r>
            <a:r>
              <a:rPr lang="en-US" altLang="zh-TW" sz="2450"/>
              <a:t>?</a:t>
            </a:r>
            <a:endParaRPr lang="en-US" altLang="zh-TW" sz="2450"/>
          </a:p>
          <a:p>
            <a:r>
              <a:rPr altLang="en-US" sz="2800"/>
              <a:t>能追溯何人何時改了什麼內容嗎</a:t>
            </a:r>
            <a:r>
              <a:rPr lang="en-US" altLang="zh-TW" sz="2800"/>
              <a:t>?</a:t>
            </a:r>
            <a:endParaRPr lang="en-US" altLang="zh-TW" sz="2800"/>
          </a:p>
        </p:txBody>
      </p:sp>
      <p:sp>
        <p:nvSpPr>
          <p:cNvPr id="160784" name="Freeform 16"/>
          <p:cNvSpPr/>
          <p:nvPr/>
        </p:nvSpPr>
        <p:spPr bwMode="auto">
          <a:xfrm>
            <a:off x="4011295" y="4078605"/>
            <a:ext cx="1219200" cy="685800"/>
          </a:xfrm>
          <a:custGeom>
            <a:avLst/>
            <a:gdLst>
              <a:gd name="T0" fmla="*/ 0 w 1248"/>
              <a:gd name="T1" fmla="*/ 472210482 h 996"/>
              <a:gd name="T2" fmla="*/ 0 w 1248"/>
              <a:gd name="T3" fmla="*/ 44565983 h 996"/>
              <a:gd name="T4" fmla="*/ 75395992 w 1248"/>
              <a:gd name="T5" fmla="*/ 0 h 996"/>
              <a:gd name="T6" fmla="*/ 445694777 w 1248"/>
              <a:gd name="T7" fmla="*/ 0 h 996"/>
              <a:gd name="T8" fmla="*/ 502003646 w 1248"/>
              <a:gd name="T9" fmla="*/ 44092258 h 996"/>
              <a:gd name="T10" fmla="*/ 1191064615 w 1248"/>
              <a:gd name="T11" fmla="*/ 44565983 h 996"/>
              <a:gd name="T12" fmla="*/ 1191064615 w 1248"/>
              <a:gd name="T13" fmla="*/ 472210482 h 996"/>
              <a:gd name="T14" fmla="*/ 0 w 1248"/>
              <a:gd name="T15" fmla="*/ 472210482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60785" name="AutoShape 17"/>
          <p:cNvSpPr>
            <a:spLocks noChangeArrowheads="1"/>
          </p:cNvSpPr>
          <p:nvPr/>
        </p:nvSpPr>
        <p:spPr bwMode="auto">
          <a:xfrm flipH="1">
            <a:off x="3858895" y="4267518"/>
            <a:ext cx="1371600" cy="496887"/>
          </a:xfrm>
          <a:prstGeom prst="parallelogram">
            <a:avLst>
              <a:gd name="adj" fmla="val 30671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Document</a:t>
            </a:r>
            <a:endParaRPr lang="en-US" altLang="zh-TW" sz="1600">
              <a:ea typeface="新細明體" panose="02020500000000000000" charset="-120"/>
            </a:endParaRPr>
          </a:p>
        </p:txBody>
      </p:sp>
      <p:pic>
        <p:nvPicPr>
          <p:cNvPr id="178" name="Picture 29" descr="User_UserHalfD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39" y="3799040"/>
            <a:ext cx="763587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9" descr="User_UserHalfD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39" y="5107140"/>
            <a:ext cx="763587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9" descr="User_UserHalfD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54" y="3822535"/>
            <a:ext cx="763587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User_UserHalfD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029" y="5160480"/>
            <a:ext cx="763587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7"/>
          <p:cNvSpPr/>
          <p:nvPr/>
        </p:nvSpPr>
        <p:spPr>
          <a:xfrm>
            <a:off x="2990850" y="4079240"/>
            <a:ext cx="722630" cy="685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flipH="1">
            <a:off x="5471795" y="4078605"/>
            <a:ext cx="685165" cy="685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2700000" flipH="1">
            <a:off x="4786630" y="4997450"/>
            <a:ext cx="685165" cy="685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18960000">
            <a:off x="3850005" y="4979670"/>
            <a:ext cx="722630" cy="685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71" name="Freeform 3"/>
          <p:cNvSpPr/>
          <p:nvPr/>
        </p:nvSpPr>
        <p:spPr bwMode="auto">
          <a:xfrm>
            <a:off x="2528570" y="4690110"/>
            <a:ext cx="538163" cy="427038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379919695 h 480"/>
              <a:gd name="T4" fmla="*/ 464133677 w 624"/>
              <a:gd name="T5" fmla="*/ 379919695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建立 Repository (數據庫)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altLang="en-US" sz="2800"/>
              <a:t>在 </a:t>
            </a:r>
            <a:r>
              <a:rPr lang="en-US" altLang="zh-TW" sz="2800"/>
              <a:t>Working folder </a:t>
            </a:r>
            <a:r>
              <a:rPr altLang="en-US" sz="2800"/>
              <a:t>執行指令</a:t>
            </a:r>
            <a:r>
              <a:rPr lang="en-US" altLang="zh-TW" sz="2800"/>
              <a:t>:</a:t>
            </a:r>
            <a:br>
              <a:rPr altLang="en-US" sz="2800"/>
            </a:br>
            <a:r>
              <a:rPr altLang="en-US" sz="2800"/>
              <a:t> </a:t>
            </a:r>
            <a:r>
              <a:rPr lang="en-US" altLang="zh-TW" sz="2800"/>
              <a:t>git init</a:t>
            </a:r>
            <a:endParaRPr lang="en-US" altLang="zh-TW" sz="2800"/>
          </a:p>
          <a:p>
            <a:pPr marL="457200" indent="-457200"/>
            <a:r>
              <a:rPr lang="en-US" altLang="zh-TW" sz="2800">
                <a:sym typeface="+mn-ea"/>
              </a:rPr>
              <a:t>Working folder </a:t>
            </a:r>
            <a:r>
              <a:rPr altLang="en-US" sz="2800">
                <a:sym typeface="+mn-ea"/>
              </a:rPr>
              <a:t>多出一個 </a:t>
            </a:r>
            <a:r>
              <a:rPr lang="en-US" altLang="zh-TW" sz="2800">
                <a:sym typeface="+mn-ea"/>
              </a:rPr>
              <a:t>Git </a:t>
            </a:r>
            <a:r>
              <a:rPr altLang="en-US" sz="2800">
                <a:sym typeface="+mn-ea"/>
              </a:rPr>
              <a:t>系統資料夾</a:t>
            </a:r>
            <a:endParaRPr altLang="en-US" sz="2800">
              <a:sym typeface="+mn-ea"/>
            </a:endParaRPr>
          </a:p>
        </p:txBody>
      </p:sp>
      <p:grpSp>
        <p:nvGrpSpPr>
          <p:cNvPr id="153622" name="Group 48"/>
          <p:cNvGrpSpPr/>
          <p:nvPr/>
        </p:nvGrpSpPr>
        <p:grpSpPr bwMode="auto">
          <a:xfrm>
            <a:off x="1453515" y="4958715"/>
            <a:ext cx="568960" cy="742950"/>
            <a:chOff x="3049" y="1464"/>
            <a:chExt cx="872" cy="1110"/>
          </a:xfrm>
        </p:grpSpPr>
        <p:sp>
          <p:nvSpPr>
            <p:cNvPr id="153627" name="AutoShape 49"/>
            <p:cNvSpPr>
              <a:spLocks noChangeArrowheads="1"/>
            </p:cNvSpPr>
            <p:nvPr/>
          </p:nvSpPr>
          <p:spPr bwMode="auto">
            <a:xfrm flipV="1">
              <a:off x="3049" y="1464"/>
              <a:ext cx="872" cy="1110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grpSp>
          <p:nvGrpSpPr>
            <p:cNvPr id="153628" name="Group 50"/>
            <p:cNvGrpSpPr/>
            <p:nvPr/>
          </p:nvGrpSpPr>
          <p:grpSpPr bwMode="auto">
            <a:xfrm>
              <a:off x="3122" y="1661"/>
              <a:ext cx="726" cy="740"/>
              <a:chOff x="3859" y="1795"/>
              <a:chExt cx="480" cy="480"/>
            </a:xfrm>
          </p:grpSpPr>
          <p:sp>
            <p:nvSpPr>
              <p:cNvPr id="153629" name="Line 51"/>
              <p:cNvSpPr>
                <a:spLocks noChangeShapeType="1"/>
              </p:cNvSpPr>
              <p:nvPr/>
            </p:nvSpPr>
            <p:spPr bwMode="auto">
              <a:xfrm>
                <a:off x="3859" y="179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0" name="Line 52"/>
              <p:cNvSpPr>
                <a:spLocks noChangeShapeType="1"/>
              </p:cNvSpPr>
              <p:nvPr/>
            </p:nvSpPr>
            <p:spPr bwMode="auto">
              <a:xfrm>
                <a:off x="3859" y="1891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1" name="Line 53"/>
              <p:cNvSpPr>
                <a:spLocks noChangeShapeType="1"/>
              </p:cNvSpPr>
              <p:nvPr/>
            </p:nvSpPr>
            <p:spPr bwMode="auto">
              <a:xfrm>
                <a:off x="3859" y="1987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2" name="Line 54"/>
              <p:cNvSpPr>
                <a:spLocks noChangeShapeType="1"/>
              </p:cNvSpPr>
              <p:nvPr/>
            </p:nvSpPr>
            <p:spPr bwMode="auto">
              <a:xfrm>
                <a:off x="3859" y="2083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3" name="Line 55"/>
              <p:cNvSpPr>
                <a:spLocks noChangeShapeType="1"/>
              </p:cNvSpPr>
              <p:nvPr/>
            </p:nvSpPr>
            <p:spPr bwMode="auto">
              <a:xfrm>
                <a:off x="3859" y="217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4" name="Line 56"/>
              <p:cNvSpPr>
                <a:spLocks noChangeShapeType="1"/>
              </p:cNvSpPr>
              <p:nvPr/>
            </p:nvSpPr>
            <p:spPr bwMode="auto">
              <a:xfrm>
                <a:off x="3859" y="2275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60784" name="Freeform 16"/>
          <p:cNvSpPr/>
          <p:nvPr/>
        </p:nvSpPr>
        <p:spPr bwMode="auto">
          <a:xfrm>
            <a:off x="1558290" y="4032250"/>
            <a:ext cx="1613535" cy="685800"/>
          </a:xfrm>
          <a:custGeom>
            <a:avLst/>
            <a:gdLst>
              <a:gd name="T0" fmla="*/ 0 w 1248"/>
              <a:gd name="T1" fmla="*/ 472210482 h 996"/>
              <a:gd name="T2" fmla="*/ 0 w 1248"/>
              <a:gd name="T3" fmla="*/ 44565983 h 996"/>
              <a:gd name="T4" fmla="*/ 75395992 w 1248"/>
              <a:gd name="T5" fmla="*/ 0 h 996"/>
              <a:gd name="T6" fmla="*/ 445694777 w 1248"/>
              <a:gd name="T7" fmla="*/ 0 h 996"/>
              <a:gd name="T8" fmla="*/ 502003646 w 1248"/>
              <a:gd name="T9" fmla="*/ 44092258 h 996"/>
              <a:gd name="T10" fmla="*/ 1191064615 w 1248"/>
              <a:gd name="T11" fmla="*/ 44565983 h 996"/>
              <a:gd name="T12" fmla="*/ 1191064615 w 1248"/>
              <a:gd name="T13" fmla="*/ 472210482 h 996"/>
              <a:gd name="T14" fmla="*/ 0 w 1248"/>
              <a:gd name="T15" fmla="*/ 472210482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60785" name="AutoShape 17"/>
          <p:cNvSpPr>
            <a:spLocks noChangeArrowheads="1"/>
          </p:cNvSpPr>
          <p:nvPr/>
        </p:nvSpPr>
        <p:spPr bwMode="auto">
          <a:xfrm flipH="1">
            <a:off x="1329690" y="4221480"/>
            <a:ext cx="1815465" cy="496570"/>
          </a:xfrm>
          <a:prstGeom prst="parallelogram">
            <a:avLst>
              <a:gd name="adj" fmla="val 30671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working folder</a:t>
            </a:r>
            <a:endParaRPr lang="en-US" altLang="zh-TW" sz="1600">
              <a:ea typeface="新細明體" panose="02020500000000000000" charset="-120"/>
            </a:endParaRPr>
          </a:p>
        </p:txBody>
      </p:sp>
      <p:sp>
        <p:nvSpPr>
          <p:cNvPr id="160774" name="Freeform 6"/>
          <p:cNvSpPr/>
          <p:nvPr/>
        </p:nvSpPr>
        <p:spPr bwMode="auto">
          <a:xfrm>
            <a:off x="2942908" y="4958398"/>
            <a:ext cx="549275" cy="455612"/>
          </a:xfrm>
          <a:custGeom>
            <a:avLst/>
            <a:gdLst>
              <a:gd name="T0" fmla="*/ 0 w 1248"/>
              <a:gd name="T1" fmla="*/ 208415958 h 996"/>
              <a:gd name="T2" fmla="*/ 0 w 1248"/>
              <a:gd name="T3" fmla="*/ 19669996 h 996"/>
              <a:gd name="T4" fmla="*/ 15303118 w 1248"/>
              <a:gd name="T5" fmla="*/ 0 h 996"/>
              <a:gd name="T6" fmla="*/ 90462248 w 1248"/>
              <a:gd name="T7" fmla="*/ 0 h 996"/>
              <a:gd name="T8" fmla="*/ 101890953 w 1248"/>
              <a:gd name="T9" fmla="*/ 19460488 h 996"/>
              <a:gd name="T10" fmla="*/ 241749219 w 1248"/>
              <a:gd name="T11" fmla="*/ 19669996 h 996"/>
              <a:gd name="T12" fmla="*/ 241749219 w 1248"/>
              <a:gd name="T13" fmla="*/ 208415958 h 996"/>
              <a:gd name="T14" fmla="*/ 0 w 1248"/>
              <a:gd name="T15" fmla="*/ 208415958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60779" name="AutoShape 11"/>
          <p:cNvSpPr>
            <a:spLocks noChangeArrowheads="1"/>
          </p:cNvSpPr>
          <p:nvPr/>
        </p:nvSpPr>
        <p:spPr bwMode="auto">
          <a:xfrm flipH="1">
            <a:off x="2833370" y="5071110"/>
            <a:ext cx="655638" cy="358775"/>
          </a:xfrm>
          <a:prstGeom prst="parallelogram">
            <a:avLst>
              <a:gd name="adj" fmla="val 20305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Git</a:t>
            </a:r>
            <a:endParaRPr lang="en-US" altLang="zh-TW" sz="1600">
              <a:ea typeface="新細明體" panose="02020500000000000000" charset="-12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Oval 2"/>
          <p:cNvSpPr>
            <a:spLocks noChangeArrowheads="1"/>
          </p:cNvSpPr>
          <p:nvPr/>
        </p:nvSpPr>
        <p:spPr bwMode="auto">
          <a:xfrm>
            <a:off x="3365500" y="3579495"/>
            <a:ext cx="5420995" cy="3022600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zh-TW" altLang="en-US" b="0">
                <a:ea typeface="新細明體" panose="02020500000000000000" charset="-120"/>
              </a:rPr>
              <a:t> </a:t>
            </a:r>
            <a:endParaRPr lang="zh-TW" altLang="en-US" b="0">
              <a:ea typeface="新細明體" panose="02020500000000000000" charset="-120"/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5140325" y="4343400"/>
            <a:ext cx="76200" cy="155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60771" name="Freeform 3"/>
          <p:cNvSpPr/>
          <p:nvPr/>
        </p:nvSpPr>
        <p:spPr bwMode="auto">
          <a:xfrm>
            <a:off x="2528570" y="4690110"/>
            <a:ext cx="538163" cy="427038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379919695 h 480"/>
              <a:gd name="T4" fmla="*/ 464133677 w 624"/>
              <a:gd name="T5" fmla="*/ 379919695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TW"/>
              <a:t>git add, git commit</a:t>
            </a:r>
            <a:endParaRPr lang="en-US" altLang="zh-TW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altLang="en-US" sz="2800"/>
              <a:t>在 </a:t>
            </a:r>
            <a:r>
              <a:rPr lang="en-US" altLang="zh-TW" sz="2800"/>
              <a:t>Working folder </a:t>
            </a:r>
            <a:r>
              <a:rPr altLang="en-US" sz="2800"/>
              <a:t>執行指令</a:t>
            </a:r>
            <a:r>
              <a:rPr lang="en-US" altLang="zh-TW" sz="2800"/>
              <a:t>:</a:t>
            </a:r>
            <a:br>
              <a:rPr altLang="en-US" sz="2800"/>
            </a:br>
            <a:r>
              <a:rPr lang="en-US" altLang="zh-TW" sz="2800"/>
              <a:t>git add</a:t>
            </a:r>
            <a:br>
              <a:rPr lang="en-US" altLang="zh-TW" sz="2800"/>
            </a:br>
            <a:r>
              <a:rPr lang="en-US" altLang="zh-TW" sz="2800"/>
              <a:t>git commit -m “</a:t>
            </a:r>
            <a:r>
              <a:rPr altLang="en-US" sz="2800"/>
              <a:t>註解說明</a:t>
            </a:r>
            <a:r>
              <a:rPr lang="en-US" altLang="zh-TW" sz="2800"/>
              <a:t>”</a:t>
            </a:r>
            <a:endParaRPr lang="en-US" altLang="zh-TW" sz="2800"/>
          </a:p>
          <a:p>
            <a:pPr marL="457200" indent="-457200"/>
            <a:r>
              <a:rPr altLang="en-US" sz="2800">
                <a:sym typeface="+mn-ea"/>
              </a:rPr>
              <a:t>將檔案搬進 </a:t>
            </a:r>
            <a:r>
              <a:rPr lang="en-US" altLang="zh-TW" sz="2800">
                <a:sym typeface="+mn-ea"/>
              </a:rPr>
              <a:t>Git (</a:t>
            </a:r>
            <a:r>
              <a:rPr altLang="en-US" sz="2800">
                <a:sym typeface="+mn-ea"/>
              </a:rPr>
              <a:t>之 </a:t>
            </a:r>
            <a:r>
              <a:rPr lang="en-US" altLang="zh-TW" sz="2800">
                <a:sym typeface="+mn-ea"/>
              </a:rPr>
              <a:t>master </a:t>
            </a:r>
            <a:r>
              <a:rPr altLang="en-US" sz="2800">
                <a:sym typeface="+mn-ea"/>
              </a:rPr>
              <a:t>分支</a:t>
            </a:r>
            <a:r>
              <a:rPr lang="en-US" altLang="zh-TW" sz="2800">
                <a:sym typeface="+mn-ea"/>
              </a:rPr>
              <a:t>)</a:t>
            </a:r>
            <a:endParaRPr lang="en-US" altLang="zh-TW" sz="2800">
              <a:sym typeface="+mn-ea"/>
            </a:endParaRPr>
          </a:p>
        </p:txBody>
      </p:sp>
      <p:grpSp>
        <p:nvGrpSpPr>
          <p:cNvPr id="153622" name="Group 48"/>
          <p:cNvGrpSpPr/>
          <p:nvPr/>
        </p:nvGrpSpPr>
        <p:grpSpPr bwMode="auto">
          <a:xfrm>
            <a:off x="1453515" y="4958715"/>
            <a:ext cx="568960" cy="742950"/>
            <a:chOff x="3049" y="1464"/>
            <a:chExt cx="872" cy="1110"/>
          </a:xfrm>
        </p:grpSpPr>
        <p:sp>
          <p:nvSpPr>
            <p:cNvPr id="153627" name="AutoShape 49"/>
            <p:cNvSpPr>
              <a:spLocks noChangeArrowheads="1"/>
            </p:cNvSpPr>
            <p:nvPr/>
          </p:nvSpPr>
          <p:spPr bwMode="auto">
            <a:xfrm flipV="1">
              <a:off x="3049" y="1464"/>
              <a:ext cx="872" cy="1110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grpSp>
          <p:nvGrpSpPr>
            <p:cNvPr id="153628" name="Group 50"/>
            <p:cNvGrpSpPr/>
            <p:nvPr/>
          </p:nvGrpSpPr>
          <p:grpSpPr bwMode="auto">
            <a:xfrm>
              <a:off x="3122" y="1661"/>
              <a:ext cx="726" cy="740"/>
              <a:chOff x="3859" y="1795"/>
              <a:chExt cx="480" cy="480"/>
            </a:xfrm>
          </p:grpSpPr>
          <p:sp>
            <p:nvSpPr>
              <p:cNvPr id="153629" name="Line 51"/>
              <p:cNvSpPr>
                <a:spLocks noChangeShapeType="1"/>
              </p:cNvSpPr>
              <p:nvPr/>
            </p:nvSpPr>
            <p:spPr bwMode="auto">
              <a:xfrm>
                <a:off x="3859" y="179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0" name="Line 52"/>
              <p:cNvSpPr>
                <a:spLocks noChangeShapeType="1"/>
              </p:cNvSpPr>
              <p:nvPr/>
            </p:nvSpPr>
            <p:spPr bwMode="auto">
              <a:xfrm>
                <a:off x="3859" y="1891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1" name="Line 53"/>
              <p:cNvSpPr>
                <a:spLocks noChangeShapeType="1"/>
              </p:cNvSpPr>
              <p:nvPr/>
            </p:nvSpPr>
            <p:spPr bwMode="auto">
              <a:xfrm>
                <a:off x="3859" y="1987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2" name="Line 54"/>
              <p:cNvSpPr>
                <a:spLocks noChangeShapeType="1"/>
              </p:cNvSpPr>
              <p:nvPr/>
            </p:nvSpPr>
            <p:spPr bwMode="auto">
              <a:xfrm>
                <a:off x="3859" y="2083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3" name="Line 55"/>
              <p:cNvSpPr>
                <a:spLocks noChangeShapeType="1"/>
              </p:cNvSpPr>
              <p:nvPr/>
            </p:nvSpPr>
            <p:spPr bwMode="auto">
              <a:xfrm>
                <a:off x="3859" y="217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4" name="Line 56"/>
              <p:cNvSpPr>
                <a:spLocks noChangeShapeType="1"/>
              </p:cNvSpPr>
              <p:nvPr/>
            </p:nvSpPr>
            <p:spPr bwMode="auto">
              <a:xfrm>
                <a:off x="3859" y="2275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60784" name="Freeform 16"/>
          <p:cNvSpPr/>
          <p:nvPr/>
        </p:nvSpPr>
        <p:spPr bwMode="auto">
          <a:xfrm>
            <a:off x="1558290" y="4032250"/>
            <a:ext cx="1613535" cy="685800"/>
          </a:xfrm>
          <a:custGeom>
            <a:avLst/>
            <a:gdLst>
              <a:gd name="T0" fmla="*/ 0 w 1248"/>
              <a:gd name="T1" fmla="*/ 472210482 h 996"/>
              <a:gd name="T2" fmla="*/ 0 w 1248"/>
              <a:gd name="T3" fmla="*/ 44565983 h 996"/>
              <a:gd name="T4" fmla="*/ 75395992 w 1248"/>
              <a:gd name="T5" fmla="*/ 0 h 996"/>
              <a:gd name="T6" fmla="*/ 445694777 w 1248"/>
              <a:gd name="T7" fmla="*/ 0 h 996"/>
              <a:gd name="T8" fmla="*/ 502003646 w 1248"/>
              <a:gd name="T9" fmla="*/ 44092258 h 996"/>
              <a:gd name="T10" fmla="*/ 1191064615 w 1248"/>
              <a:gd name="T11" fmla="*/ 44565983 h 996"/>
              <a:gd name="T12" fmla="*/ 1191064615 w 1248"/>
              <a:gd name="T13" fmla="*/ 472210482 h 996"/>
              <a:gd name="T14" fmla="*/ 0 w 1248"/>
              <a:gd name="T15" fmla="*/ 472210482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60785" name="AutoShape 17"/>
          <p:cNvSpPr>
            <a:spLocks noChangeArrowheads="1"/>
          </p:cNvSpPr>
          <p:nvPr/>
        </p:nvSpPr>
        <p:spPr bwMode="auto">
          <a:xfrm flipH="1">
            <a:off x="1329690" y="4221480"/>
            <a:ext cx="1815465" cy="496570"/>
          </a:xfrm>
          <a:prstGeom prst="parallelogram">
            <a:avLst>
              <a:gd name="adj" fmla="val 30671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working folder</a:t>
            </a:r>
            <a:endParaRPr lang="en-US" altLang="zh-TW" sz="1600">
              <a:ea typeface="新細明體" panose="02020500000000000000" charset="-120"/>
            </a:endParaRPr>
          </a:p>
        </p:txBody>
      </p:sp>
      <p:sp>
        <p:nvSpPr>
          <p:cNvPr id="160774" name="Freeform 6"/>
          <p:cNvSpPr/>
          <p:nvPr/>
        </p:nvSpPr>
        <p:spPr bwMode="auto">
          <a:xfrm>
            <a:off x="2942908" y="4958398"/>
            <a:ext cx="549275" cy="455612"/>
          </a:xfrm>
          <a:custGeom>
            <a:avLst/>
            <a:gdLst>
              <a:gd name="T0" fmla="*/ 0 w 1248"/>
              <a:gd name="T1" fmla="*/ 208415958 h 996"/>
              <a:gd name="T2" fmla="*/ 0 w 1248"/>
              <a:gd name="T3" fmla="*/ 19669996 h 996"/>
              <a:gd name="T4" fmla="*/ 15303118 w 1248"/>
              <a:gd name="T5" fmla="*/ 0 h 996"/>
              <a:gd name="T6" fmla="*/ 90462248 w 1248"/>
              <a:gd name="T7" fmla="*/ 0 h 996"/>
              <a:gd name="T8" fmla="*/ 101890953 w 1248"/>
              <a:gd name="T9" fmla="*/ 19460488 h 996"/>
              <a:gd name="T10" fmla="*/ 241749219 w 1248"/>
              <a:gd name="T11" fmla="*/ 19669996 h 996"/>
              <a:gd name="T12" fmla="*/ 241749219 w 1248"/>
              <a:gd name="T13" fmla="*/ 208415958 h 996"/>
              <a:gd name="T14" fmla="*/ 0 w 1248"/>
              <a:gd name="T15" fmla="*/ 208415958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60779" name="AutoShape 11"/>
          <p:cNvSpPr>
            <a:spLocks noChangeArrowheads="1"/>
          </p:cNvSpPr>
          <p:nvPr/>
        </p:nvSpPr>
        <p:spPr bwMode="auto">
          <a:xfrm flipH="1">
            <a:off x="2833370" y="5071110"/>
            <a:ext cx="655638" cy="358775"/>
          </a:xfrm>
          <a:prstGeom prst="parallelogram">
            <a:avLst>
              <a:gd name="adj" fmla="val 20305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Git</a:t>
            </a:r>
            <a:endParaRPr lang="en-US" altLang="zh-TW" sz="1600">
              <a:ea typeface="新細明體" panose="02020500000000000000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603750" y="3696970"/>
            <a:ext cx="1043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master</a:t>
            </a:r>
            <a:endParaRPr lang="en-US" altLang="zh-TW" sz="2400"/>
          </a:p>
        </p:txBody>
      </p:sp>
      <p:sp>
        <p:nvSpPr>
          <p:cNvPr id="7" name="橢圓 6"/>
          <p:cNvSpPr/>
          <p:nvPr/>
        </p:nvSpPr>
        <p:spPr>
          <a:xfrm>
            <a:off x="5080000" y="473011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80000" y="422148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302126" name="Freeform 46"/>
          <p:cNvSpPr/>
          <p:nvPr/>
        </p:nvSpPr>
        <p:spPr bwMode="auto">
          <a:xfrm rot="9858694" flipH="1" flipV="1">
            <a:off x="1696085" y="5290185"/>
            <a:ext cx="3455670" cy="394335"/>
          </a:xfrm>
          <a:custGeom>
            <a:avLst/>
            <a:gdLst>
              <a:gd name="T0" fmla="*/ 0 w 640"/>
              <a:gd name="T1" fmla="*/ 528710645 h 214"/>
              <a:gd name="T2" fmla="*/ 691221412 w 640"/>
              <a:gd name="T3" fmla="*/ 793064458 h 214"/>
              <a:gd name="T4" fmla="*/ 1232180739 w 640"/>
              <a:gd name="T5" fmla="*/ 1002725107 h 214"/>
              <a:gd name="T6" fmla="*/ 1482623876 w 640"/>
              <a:gd name="T7" fmla="*/ 1093881386 h 214"/>
              <a:gd name="T8" fmla="*/ 1713028903 w 640"/>
              <a:gd name="T9" fmla="*/ 1139459525 h 214"/>
              <a:gd name="T10" fmla="*/ 1923402151 w 640"/>
              <a:gd name="T11" fmla="*/ 1194155708 h 214"/>
              <a:gd name="T12" fmla="*/ 2147483647 w 640"/>
              <a:gd name="T13" fmla="*/ 1212385756 h 214"/>
              <a:gd name="T14" fmla="*/ 2147483647 w 640"/>
              <a:gd name="T15" fmla="*/ 1212385756 h 214"/>
              <a:gd name="T16" fmla="*/ 2147483647 w 640"/>
              <a:gd name="T17" fmla="*/ 1194155708 h 214"/>
              <a:gd name="T18" fmla="*/ 2147483647 w 640"/>
              <a:gd name="T19" fmla="*/ 1139459525 h 214"/>
              <a:gd name="T20" fmla="*/ 2147483647 w 640"/>
              <a:gd name="T21" fmla="*/ 1075651338 h 214"/>
              <a:gd name="T22" fmla="*/ 2147483647 w 640"/>
              <a:gd name="T23" fmla="*/ 984495059 h 214"/>
              <a:gd name="T24" fmla="*/ 2147483647 w 640"/>
              <a:gd name="T25" fmla="*/ 865990688 h 214"/>
              <a:gd name="T26" fmla="*/ 2147483647 w 640"/>
              <a:gd name="T27" fmla="*/ 701908179 h 214"/>
              <a:gd name="T28" fmla="*/ 2147483647 w 640"/>
              <a:gd name="T29" fmla="*/ 528710645 h 214"/>
              <a:gd name="T30" fmla="*/ 2147483647 w 640"/>
              <a:gd name="T31" fmla="*/ 0 h 214"/>
              <a:gd name="T32" fmla="*/ 2147483647 w 640"/>
              <a:gd name="T33" fmla="*/ 109389346 h 214"/>
              <a:gd name="T34" fmla="*/ 2147483647 w 640"/>
              <a:gd name="T35" fmla="*/ 1950757050 h 214"/>
              <a:gd name="T36" fmla="*/ 2147483647 w 640"/>
              <a:gd name="T37" fmla="*/ 1403816357 h 214"/>
              <a:gd name="T38" fmla="*/ 2147483647 w 640"/>
              <a:gd name="T39" fmla="*/ 1567898867 h 214"/>
              <a:gd name="T40" fmla="*/ 2147483647 w 640"/>
              <a:gd name="T41" fmla="*/ 1704633286 h 214"/>
              <a:gd name="T42" fmla="*/ 2147483647 w 640"/>
              <a:gd name="T43" fmla="*/ 1795789565 h 214"/>
              <a:gd name="T44" fmla="*/ 2147483647 w 640"/>
              <a:gd name="T45" fmla="*/ 1859600771 h 214"/>
              <a:gd name="T46" fmla="*/ 2147483647 w 640"/>
              <a:gd name="T47" fmla="*/ 1896063887 h 214"/>
              <a:gd name="T48" fmla="*/ 2147483647 w 640"/>
              <a:gd name="T49" fmla="*/ 1896063887 h 214"/>
              <a:gd name="T50" fmla="*/ 2147483647 w 640"/>
              <a:gd name="T51" fmla="*/ 1877830819 h 214"/>
              <a:gd name="T52" fmla="*/ 2147483647 w 640"/>
              <a:gd name="T53" fmla="*/ 1832252680 h 214"/>
              <a:gd name="T54" fmla="*/ 1883332262 w 640"/>
              <a:gd name="T55" fmla="*/ 1741096401 h 214"/>
              <a:gd name="T56" fmla="*/ 1602836709 w 640"/>
              <a:gd name="T57" fmla="*/ 1631707055 h 214"/>
              <a:gd name="T58" fmla="*/ 1332355462 w 640"/>
              <a:gd name="T59" fmla="*/ 1513202684 h 214"/>
              <a:gd name="T60" fmla="*/ 1081912325 w 640"/>
              <a:gd name="T61" fmla="*/ 1358238218 h 214"/>
              <a:gd name="T62" fmla="*/ 811434244 w 640"/>
              <a:gd name="T63" fmla="*/ 1175922641 h 214"/>
              <a:gd name="T64" fmla="*/ 540956163 w 640"/>
              <a:gd name="T65" fmla="*/ 984495059 h 214"/>
              <a:gd name="T66" fmla="*/ 270478081 w 640"/>
              <a:gd name="T67" fmla="*/ 756601342 h 214"/>
              <a:gd name="T68" fmla="*/ 0 w 640"/>
              <a:gd name="T69" fmla="*/ 528710645 h 21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40" h="214">
                <a:moveTo>
                  <a:pt x="0" y="58"/>
                </a:moveTo>
                <a:lnTo>
                  <a:pt x="69" y="87"/>
                </a:lnTo>
                <a:lnTo>
                  <a:pt x="123" y="110"/>
                </a:lnTo>
                <a:lnTo>
                  <a:pt x="148" y="120"/>
                </a:lnTo>
                <a:lnTo>
                  <a:pt x="171" y="125"/>
                </a:lnTo>
                <a:lnTo>
                  <a:pt x="192" y="131"/>
                </a:lnTo>
                <a:lnTo>
                  <a:pt x="215" y="133"/>
                </a:lnTo>
                <a:lnTo>
                  <a:pt x="236" y="133"/>
                </a:lnTo>
                <a:lnTo>
                  <a:pt x="259" y="131"/>
                </a:lnTo>
                <a:lnTo>
                  <a:pt x="284" y="125"/>
                </a:lnTo>
                <a:lnTo>
                  <a:pt x="311" y="118"/>
                </a:lnTo>
                <a:lnTo>
                  <a:pt x="342" y="108"/>
                </a:lnTo>
                <a:lnTo>
                  <a:pt x="375" y="95"/>
                </a:lnTo>
                <a:lnTo>
                  <a:pt x="411" y="77"/>
                </a:lnTo>
                <a:lnTo>
                  <a:pt x="454" y="58"/>
                </a:lnTo>
                <a:lnTo>
                  <a:pt x="411" y="0"/>
                </a:lnTo>
                <a:lnTo>
                  <a:pt x="640" y="12"/>
                </a:lnTo>
                <a:lnTo>
                  <a:pt x="532" y="214"/>
                </a:lnTo>
                <a:lnTo>
                  <a:pt x="509" y="154"/>
                </a:lnTo>
                <a:lnTo>
                  <a:pt x="465" y="172"/>
                </a:lnTo>
                <a:lnTo>
                  <a:pt x="421" y="187"/>
                </a:lnTo>
                <a:lnTo>
                  <a:pt x="383" y="197"/>
                </a:lnTo>
                <a:lnTo>
                  <a:pt x="346" y="204"/>
                </a:lnTo>
                <a:lnTo>
                  <a:pt x="309" y="208"/>
                </a:lnTo>
                <a:lnTo>
                  <a:pt x="277" y="208"/>
                </a:lnTo>
                <a:lnTo>
                  <a:pt x="246" y="206"/>
                </a:lnTo>
                <a:lnTo>
                  <a:pt x="217" y="201"/>
                </a:lnTo>
                <a:lnTo>
                  <a:pt x="188" y="191"/>
                </a:lnTo>
                <a:lnTo>
                  <a:pt x="160" y="179"/>
                </a:lnTo>
                <a:lnTo>
                  <a:pt x="133" y="166"/>
                </a:lnTo>
                <a:lnTo>
                  <a:pt x="108" y="149"/>
                </a:lnTo>
                <a:lnTo>
                  <a:pt x="81" y="129"/>
                </a:lnTo>
                <a:lnTo>
                  <a:pt x="54" y="108"/>
                </a:lnTo>
                <a:lnTo>
                  <a:pt x="27" y="83"/>
                </a:lnTo>
                <a:lnTo>
                  <a:pt x="0" y="58"/>
                </a:lnTo>
              </a:path>
            </a:pathLst>
          </a:custGeom>
          <a:gradFill rotWithShape="0">
            <a:gsLst>
              <a:gs pos="0">
                <a:srgbClr val="EC86CC"/>
              </a:gs>
              <a:gs pos="100000">
                <a:srgbClr val="D60093"/>
              </a:gs>
            </a:gsLst>
            <a:lin ang="0" scaled="1"/>
          </a:gradFill>
          <a:ln w="635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p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2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Oval 2"/>
          <p:cNvSpPr>
            <a:spLocks noChangeArrowheads="1"/>
          </p:cNvSpPr>
          <p:nvPr/>
        </p:nvSpPr>
        <p:spPr bwMode="auto">
          <a:xfrm>
            <a:off x="3365500" y="3579495"/>
            <a:ext cx="5420995" cy="3022600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zh-TW" altLang="en-US" b="0">
                <a:ea typeface="新細明體" panose="02020500000000000000" charset="-120"/>
              </a:rPr>
              <a:t> </a:t>
            </a:r>
            <a:endParaRPr lang="zh-TW" altLang="en-US" b="0">
              <a:ea typeface="新細明體" panose="02020500000000000000" charset="-120"/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5140325" y="4343400"/>
            <a:ext cx="76200" cy="207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60771" name="Freeform 3"/>
          <p:cNvSpPr/>
          <p:nvPr/>
        </p:nvSpPr>
        <p:spPr bwMode="auto">
          <a:xfrm>
            <a:off x="2528570" y="4690110"/>
            <a:ext cx="538163" cy="427038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379919695 h 480"/>
              <a:gd name="T4" fmla="*/ 464133677 w 624"/>
              <a:gd name="T5" fmla="*/ 379919695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TW"/>
              <a:t>git branch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altLang="en-US" sz="2800"/>
              <a:t>在 </a:t>
            </a:r>
            <a:r>
              <a:rPr lang="en-US" altLang="zh-TW" sz="2800"/>
              <a:t>Working folder </a:t>
            </a:r>
            <a:r>
              <a:rPr altLang="en-US" sz="2800"/>
              <a:t>執行指令</a:t>
            </a:r>
            <a:r>
              <a:rPr lang="en-US" altLang="zh-TW" sz="2800"/>
              <a:t>:</a:t>
            </a:r>
            <a:br>
              <a:rPr altLang="en-US" sz="2800"/>
            </a:br>
            <a:r>
              <a:rPr lang="en-US" altLang="zh-TW" sz="2800"/>
              <a:t>git branch bbq</a:t>
            </a:r>
            <a:endParaRPr lang="en-US" altLang="zh-TW" sz="2800"/>
          </a:p>
          <a:p>
            <a:pPr marL="457200" indent="-457200"/>
            <a:r>
              <a:rPr altLang="en-US" sz="2800">
                <a:sym typeface="+mn-ea"/>
              </a:rPr>
              <a:t>建立 </a:t>
            </a:r>
            <a:r>
              <a:rPr lang="en-US" altLang="zh-TW" sz="2800">
                <a:sym typeface="+mn-ea"/>
              </a:rPr>
              <a:t>bbq </a:t>
            </a:r>
            <a:r>
              <a:rPr altLang="en-US" sz="2800">
                <a:sym typeface="+mn-ea"/>
              </a:rPr>
              <a:t>分支，並且，</a:t>
            </a:r>
            <a:br>
              <a:rPr altLang="en-US" sz="2800">
                <a:sym typeface="+mn-ea"/>
              </a:rPr>
            </a:br>
            <a:r>
              <a:rPr altLang="en-US" sz="2800">
                <a:sym typeface="+mn-ea"/>
              </a:rPr>
              <a:t>設定目前「作用分支」為 </a:t>
            </a:r>
            <a:r>
              <a:rPr lang="en-US" altLang="zh-TW" sz="2800">
                <a:sym typeface="+mn-ea"/>
              </a:rPr>
              <a:t>bbq</a:t>
            </a:r>
            <a:endParaRPr lang="en-US" altLang="zh-TW" sz="2800">
              <a:sym typeface="+mn-ea"/>
            </a:endParaRPr>
          </a:p>
        </p:txBody>
      </p:sp>
      <p:grpSp>
        <p:nvGrpSpPr>
          <p:cNvPr id="153622" name="Group 48"/>
          <p:cNvGrpSpPr/>
          <p:nvPr/>
        </p:nvGrpSpPr>
        <p:grpSpPr bwMode="auto">
          <a:xfrm>
            <a:off x="1453515" y="4958715"/>
            <a:ext cx="568960" cy="742950"/>
            <a:chOff x="3049" y="1464"/>
            <a:chExt cx="872" cy="1110"/>
          </a:xfrm>
        </p:grpSpPr>
        <p:sp>
          <p:nvSpPr>
            <p:cNvPr id="153627" name="AutoShape 49"/>
            <p:cNvSpPr>
              <a:spLocks noChangeArrowheads="1"/>
            </p:cNvSpPr>
            <p:nvPr/>
          </p:nvSpPr>
          <p:spPr bwMode="auto">
            <a:xfrm flipV="1">
              <a:off x="3049" y="1464"/>
              <a:ext cx="872" cy="1110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grpSp>
          <p:nvGrpSpPr>
            <p:cNvPr id="153628" name="Group 50"/>
            <p:cNvGrpSpPr/>
            <p:nvPr/>
          </p:nvGrpSpPr>
          <p:grpSpPr bwMode="auto">
            <a:xfrm>
              <a:off x="3122" y="1661"/>
              <a:ext cx="726" cy="740"/>
              <a:chOff x="3859" y="1795"/>
              <a:chExt cx="480" cy="480"/>
            </a:xfrm>
          </p:grpSpPr>
          <p:sp>
            <p:nvSpPr>
              <p:cNvPr id="153629" name="Line 51"/>
              <p:cNvSpPr>
                <a:spLocks noChangeShapeType="1"/>
              </p:cNvSpPr>
              <p:nvPr/>
            </p:nvSpPr>
            <p:spPr bwMode="auto">
              <a:xfrm>
                <a:off x="3859" y="179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0" name="Line 52"/>
              <p:cNvSpPr>
                <a:spLocks noChangeShapeType="1"/>
              </p:cNvSpPr>
              <p:nvPr/>
            </p:nvSpPr>
            <p:spPr bwMode="auto">
              <a:xfrm>
                <a:off x="3859" y="1891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1" name="Line 53"/>
              <p:cNvSpPr>
                <a:spLocks noChangeShapeType="1"/>
              </p:cNvSpPr>
              <p:nvPr/>
            </p:nvSpPr>
            <p:spPr bwMode="auto">
              <a:xfrm>
                <a:off x="3859" y="1987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2" name="Line 54"/>
              <p:cNvSpPr>
                <a:spLocks noChangeShapeType="1"/>
              </p:cNvSpPr>
              <p:nvPr/>
            </p:nvSpPr>
            <p:spPr bwMode="auto">
              <a:xfrm>
                <a:off x="3859" y="2083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3" name="Line 55"/>
              <p:cNvSpPr>
                <a:spLocks noChangeShapeType="1"/>
              </p:cNvSpPr>
              <p:nvPr/>
            </p:nvSpPr>
            <p:spPr bwMode="auto">
              <a:xfrm>
                <a:off x="3859" y="217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4" name="Line 56"/>
              <p:cNvSpPr>
                <a:spLocks noChangeShapeType="1"/>
              </p:cNvSpPr>
              <p:nvPr/>
            </p:nvSpPr>
            <p:spPr bwMode="auto">
              <a:xfrm>
                <a:off x="3859" y="2275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60784" name="Freeform 16"/>
          <p:cNvSpPr/>
          <p:nvPr/>
        </p:nvSpPr>
        <p:spPr bwMode="auto">
          <a:xfrm>
            <a:off x="1558290" y="4032250"/>
            <a:ext cx="1613535" cy="685800"/>
          </a:xfrm>
          <a:custGeom>
            <a:avLst/>
            <a:gdLst>
              <a:gd name="T0" fmla="*/ 0 w 1248"/>
              <a:gd name="T1" fmla="*/ 472210482 h 996"/>
              <a:gd name="T2" fmla="*/ 0 w 1248"/>
              <a:gd name="T3" fmla="*/ 44565983 h 996"/>
              <a:gd name="T4" fmla="*/ 75395992 w 1248"/>
              <a:gd name="T5" fmla="*/ 0 h 996"/>
              <a:gd name="T6" fmla="*/ 445694777 w 1248"/>
              <a:gd name="T7" fmla="*/ 0 h 996"/>
              <a:gd name="T8" fmla="*/ 502003646 w 1248"/>
              <a:gd name="T9" fmla="*/ 44092258 h 996"/>
              <a:gd name="T10" fmla="*/ 1191064615 w 1248"/>
              <a:gd name="T11" fmla="*/ 44565983 h 996"/>
              <a:gd name="T12" fmla="*/ 1191064615 w 1248"/>
              <a:gd name="T13" fmla="*/ 472210482 h 996"/>
              <a:gd name="T14" fmla="*/ 0 w 1248"/>
              <a:gd name="T15" fmla="*/ 472210482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60785" name="AutoShape 17"/>
          <p:cNvSpPr>
            <a:spLocks noChangeArrowheads="1"/>
          </p:cNvSpPr>
          <p:nvPr/>
        </p:nvSpPr>
        <p:spPr bwMode="auto">
          <a:xfrm flipH="1">
            <a:off x="1329690" y="4221480"/>
            <a:ext cx="1815465" cy="496570"/>
          </a:xfrm>
          <a:prstGeom prst="parallelogram">
            <a:avLst>
              <a:gd name="adj" fmla="val 30671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working folder</a:t>
            </a:r>
            <a:endParaRPr lang="en-US" altLang="zh-TW" sz="1600">
              <a:ea typeface="新細明體" panose="02020500000000000000" charset="-120"/>
            </a:endParaRPr>
          </a:p>
        </p:txBody>
      </p:sp>
      <p:sp>
        <p:nvSpPr>
          <p:cNvPr id="160774" name="Freeform 6"/>
          <p:cNvSpPr/>
          <p:nvPr/>
        </p:nvSpPr>
        <p:spPr bwMode="auto">
          <a:xfrm>
            <a:off x="2942908" y="4958398"/>
            <a:ext cx="549275" cy="455612"/>
          </a:xfrm>
          <a:custGeom>
            <a:avLst/>
            <a:gdLst>
              <a:gd name="T0" fmla="*/ 0 w 1248"/>
              <a:gd name="T1" fmla="*/ 208415958 h 996"/>
              <a:gd name="T2" fmla="*/ 0 w 1248"/>
              <a:gd name="T3" fmla="*/ 19669996 h 996"/>
              <a:gd name="T4" fmla="*/ 15303118 w 1248"/>
              <a:gd name="T5" fmla="*/ 0 h 996"/>
              <a:gd name="T6" fmla="*/ 90462248 w 1248"/>
              <a:gd name="T7" fmla="*/ 0 h 996"/>
              <a:gd name="T8" fmla="*/ 101890953 w 1248"/>
              <a:gd name="T9" fmla="*/ 19460488 h 996"/>
              <a:gd name="T10" fmla="*/ 241749219 w 1248"/>
              <a:gd name="T11" fmla="*/ 19669996 h 996"/>
              <a:gd name="T12" fmla="*/ 241749219 w 1248"/>
              <a:gd name="T13" fmla="*/ 208415958 h 996"/>
              <a:gd name="T14" fmla="*/ 0 w 1248"/>
              <a:gd name="T15" fmla="*/ 208415958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60779" name="AutoShape 11"/>
          <p:cNvSpPr>
            <a:spLocks noChangeArrowheads="1"/>
          </p:cNvSpPr>
          <p:nvPr/>
        </p:nvSpPr>
        <p:spPr bwMode="auto">
          <a:xfrm flipH="1">
            <a:off x="2833370" y="5071110"/>
            <a:ext cx="655638" cy="358775"/>
          </a:xfrm>
          <a:prstGeom prst="parallelogram">
            <a:avLst>
              <a:gd name="adj" fmla="val 20305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Git</a:t>
            </a:r>
            <a:endParaRPr lang="en-US" altLang="zh-TW" sz="1600">
              <a:ea typeface="新細明體" panose="02020500000000000000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603750" y="3696970"/>
            <a:ext cx="1043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master</a:t>
            </a:r>
            <a:endParaRPr lang="en-US" altLang="zh-TW" sz="2400"/>
          </a:p>
        </p:txBody>
      </p:sp>
      <p:sp>
        <p:nvSpPr>
          <p:cNvPr id="7" name="橢圓 6"/>
          <p:cNvSpPr/>
          <p:nvPr/>
        </p:nvSpPr>
        <p:spPr>
          <a:xfrm>
            <a:off x="5080000" y="473011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80000" y="422148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302126" name="Freeform 46"/>
          <p:cNvSpPr/>
          <p:nvPr/>
        </p:nvSpPr>
        <p:spPr bwMode="auto">
          <a:xfrm rot="9858694" flipH="1" flipV="1">
            <a:off x="1696085" y="5290185"/>
            <a:ext cx="3455670" cy="394335"/>
          </a:xfrm>
          <a:custGeom>
            <a:avLst/>
            <a:gdLst>
              <a:gd name="T0" fmla="*/ 0 w 640"/>
              <a:gd name="T1" fmla="*/ 528710645 h 214"/>
              <a:gd name="T2" fmla="*/ 691221412 w 640"/>
              <a:gd name="T3" fmla="*/ 793064458 h 214"/>
              <a:gd name="T4" fmla="*/ 1232180739 w 640"/>
              <a:gd name="T5" fmla="*/ 1002725107 h 214"/>
              <a:gd name="T6" fmla="*/ 1482623876 w 640"/>
              <a:gd name="T7" fmla="*/ 1093881386 h 214"/>
              <a:gd name="T8" fmla="*/ 1713028903 w 640"/>
              <a:gd name="T9" fmla="*/ 1139459525 h 214"/>
              <a:gd name="T10" fmla="*/ 1923402151 w 640"/>
              <a:gd name="T11" fmla="*/ 1194155708 h 214"/>
              <a:gd name="T12" fmla="*/ 2147483647 w 640"/>
              <a:gd name="T13" fmla="*/ 1212385756 h 214"/>
              <a:gd name="T14" fmla="*/ 2147483647 w 640"/>
              <a:gd name="T15" fmla="*/ 1212385756 h 214"/>
              <a:gd name="T16" fmla="*/ 2147483647 w 640"/>
              <a:gd name="T17" fmla="*/ 1194155708 h 214"/>
              <a:gd name="T18" fmla="*/ 2147483647 w 640"/>
              <a:gd name="T19" fmla="*/ 1139459525 h 214"/>
              <a:gd name="T20" fmla="*/ 2147483647 w 640"/>
              <a:gd name="T21" fmla="*/ 1075651338 h 214"/>
              <a:gd name="T22" fmla="*/ 2147483647 w 640"/>
              <a:gd name="T23" fmla="*/ 984495059 h 214"/>
              <a:gd name="T24" fmla="*/ 2147483647 w 640"/>
              <a:gd name="T25" fmla="*/ 865990688 h 214"/>
              <a:gd name="T26" fmla="*/ 2147483647 w 640"/>
              <a:gd name="T27" fmla="*/ 701908179 h 214"/>
              <a:gd name="T28" fmla="*/ 2147483647 w 640"/>
              <a:gd name="T29" fmla="*/ 528710645 h 214"/>
              <a:gd name="T30" fmla="*/ 2147483647 w 640"/>
              <a:gd name="T31" fmla="*/ 0 h 214"/>
              <a:gd name="T32" fmla="*/ 2147483647 w 640"/>
              <a:gd name="T33" fmla="*/ 109389346 h 214"/>
              <a:gd name="T34" fmla="*/ 2147483647 w 640"/>
              <a:gd name="T35" fmla="*/ 1950757050 h 214"/>
              <a:gd name="T36" fmla="*/ 2147483647 w 640"/>
              <a:gd name="T37" fmla="*/ 1403816357 h 214"/>
              <a:gd name="T38" fmla="*/ 2147483647 w 640"/>
              <a:gd name="T39" fmla="*/ 1567898867 h 214"/>
              <a:gd name="T40" fmla="*/ 2147483647 w 640"/>
              <a:gd name="T41" fmla="*/ 1704633286 h 214"/>
              <a:gd name="T42" fmla="*/ 2147483647 w 640"/>
              <a:gd name="T43" fmla="*/ 1795789565 h 214"/>
              <a:gd name="T44" fmla="*/ 2147483647 w 640"/>
              <a:gd name="T45" fmla="*/ 1859600771 h 214"/>
              <a:gd name="T46" fmla="*/ 2147483647 w 640"/>
              <a:gd name="T47" fmla="*/ 1896063887 h 214"/>
              <a:gd name="T48" fmla="*/ 2147483647 w 640"/>
              <a:gd name="T49" fmla="*/ 1896063887 h 214"/>
              <a:gd name="T50" fmla="*/ 2147483647 w 640"/>
              <a:gd name="T51" fmla="*/ 1877830819 h 214"/>
              <a:gd name="T52" fmla="*/ 2147483647 w 640"/>
              <a:gd name="T53" fmla="*/ 1832252680 h 214"/>
              <a:gd name="T54" fmla="*/ 1883332262 w 640"/>
              <a:gd name="T55" fmla="*/ 1741096401 h 214"/>
              <a:gd name="T56" fmla="*/ 1602836709 w 640"/>
              <a:gd name="T57" fmla="*/ 1631707055 h 214"/>
              <a:gd name="T58" fmla="*/ 1332355462 w 640"/>
              <a:gd name="T59" fmla="*/ 1513202684 h 214"/>
              <a:gd name="T60" fmla="*/ 1081912325 w 640"/>
              <a:gd name="T61" fmla="*/ 1358238218 h 214"/>
              <a:gd name="T62" fmla="*/ 811434244 w 640"/>
              <a:gd name="T63" fmla="*/ 1175922641 h 214"/>
              <a:gd name="T64" fmla="*/ 540956163 w 640"/>
              <a:gd name="T65" fmla="*/ 984495059 h 214"/>
              <a:gd name="T66" fmla="*/ 270478081 w 640"/>
              <a:gd name="T67" fmla="*/ 756601342 h 214"/>
              <a:gd name="T68" fmla="*/ 0 w 640"/>
              <a:gd name="T69" fmla="*/ 528710645 h 21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40" h="214">
                <a:moveTo>
                  <a:pt x="0" y="58"/>
                </a:moveTo>
                <a:lnTo>
                  <a:pt x="69" y="87"/>
                </a:lnTo>
                <a:lnTo>
                  <a:pt x="123" y="110"/>
                </a:lnTo>
                <a:lnTo>
                  <a:pt x="148" y="120"/>
                </a:lnTo>
                <a:lnTo>
                  <a:pt x="171" y="125"/>
                </a:lnTo>
                <a:lnTo>
                  <a:pt x="192" y="131"/>
                </a:lnTo>
                <a:lnTo>
                  <a:pt x="215" y="133"/>
                </a:lnTo>
                <a:lnTo>
                  <a:pt x="236" y="133"/>
                </a:lnTo>
                <a:lnTo>
                  <a:pt x="259" y="131"/>
                </a:lnTo>
                <a:lnTo>
                  <a:pt x="284" y="125"/>
                </a:lnTo>
                <a:lnTo>
                  <a:pt x="311" y="118"/>
                </a:lnTo>
                <a:lnTo>
                  <a:pt x="342" y="108"/>
                </a:lnTo>
                <a:lnTo>
                  <a:pt x="375" y="95"/>
                </a:lnTo>
                <a:lnTo>
                  <a:pt x="411" y="77"/>
                </a:lnTo>
                <a:lnTo>
                  <a:pt x="454" y="58"/>
                </a:lnTo>
                <a:lnTo>
                  <a:pt x="411" y="0"/>
                </a:lnTo>
                <a:lnTo>
                  <a:pt x="640" y="12"/>
                </a:lnTo>
                <a:lnTo>
                  <a:pt x="532" y="214"/>
                </a:lnTo>
                <a:lnTo>
                  <a:pt x="509" y="154"/>
                </a:lnTo>
                <a:lnTo>
                  <a:pt x="465" y="172"/>
                </a:lnTo>
                <a:lnTo>
                  <a:pt x="421" y="187"/>
                </a:lnTo>
                <a:lnTo>
                  <a:pt x="383" y="197"/>
                </a:lnTo>
                <a:lnTo>
                  <a:pt x="346" y="204"/>
                </a:lnTo>
                <a:lnTo>
                  <a:pt x="309" y="208"/>
                </a:lnTo>
                <a:lnTo>
                  <a:pt x="277" y="208"/>
                </a:lnTo>
                <a:lnTo>
                  <a:pt x="246" y="206"/>
                </a:lnTo>
                <a:lnTo>
                  <a:pt x="217" y="201"/>
                </a:lnTo>
                <a:lnTo>
                  <a:pt x="188" y="191"/>
                </a:lnTo>
                <a:lnTo>
                  <a:pt x="160" y="179"/>
                </a:lnTo>
                <a:lnTo>
                  <a:pt x="133" y="166"/>
                </a:lnTo>
                <a:lnTo>
                  <a:pt x="108" y="149"/>
                </a:lnTo>
                <a:lnTo>
                  <a:pt x="81" y="129"/>
                </a:lnTo>
                <a:lnTo>
                  <a:pt x="54" y="108"/>
                </a:lnTo>
                <a:lnTo>
                  <a:pt x="27" y="83"/>
                </a:lnTo>
                <a:lnTo>
                  <a:pt x="0" y="58"/>
                </a:lnTo>
              </a:path>
            </a:pathLst>
          </a:custGeom>
          <a:gradFill rotWithShape="0">
            <a:gsLst>
              <a:gs pos="0">
                <a:srgbClr val="EC86CC"/>
              </a:gs>
              <a:gs pos="100000">
                <a:srgbClr val="D60093"/>
              </a:gs>
            </a:gsLst>
            <a:lin ang="0" scaled="1"/>
          </a:gradFill>
          <a:ln w="635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p>
            <a:endParaRPr 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035040" y="4498340"/>
            <a:ext cx="662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bbq</a:t>
            </a:r>
            <a:endParaRPr lang="en-US" altLang="zh-TW" sz="2400"/>
          </a:p>
        </p:txBody>
      </p:sp>
      <p:sp>
        <p:nvSpPr>
          <p:cNvPr id="11" name="矩形 10"/>
          <p:cNvSpPr/>
          <p:nvPr/>
        </p:nvSpPr>
        <p:spPr>
          <a:xfrm rot="17340000" flipH="1">
            <a:off x="5722620" y="4554855"/>
            <a:ext cx="850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 flipH="1">
            <a:off x="6198235" y="5111750"/>
            <a:ext cx="85090" cy="781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137910" y="506095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2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Oval 2"/>
          <p:cNvSpPr>
            <a:spLocks noChangeArrowheads="1"/>
          </p:cNvSpPr>
          <p:nvPr/>
        </p:nvSpPr>
        <p:spPr bwMode="auto">
          <a:xfrm>
            <a:off x="3365500" y="3579495"/>
            <a:ext cx="5420995" cy="3022600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zh-TW" altLang="en-US" b="0">
                <a:ea typeface="新細明體" panose="02020500000000000000" charset="-120"/>
              </a:rPr>
              <a:t> </a:t>
            </a:r>
            <a:endParaRPr lang="zh-TW" altLang="en-US" b="0">
              <a:ea typeface="新細明體" panose="02020500000000000000" charset="-120"/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5140325" y="4343400"/>
            <a:ext cx="76200" cy="207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60771" name="Freeform 3"/>
          <p:cNvSpPr/>
          <p:nvPr/>
        </p:nvSpPr>
        <p:spPr bwMode="auto">
          <a:xfrm>
            <a:off x="2528570" y="4690110"/>
            <a:ext cx="538163" cy="427038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379919695 h 480"/>
              <a:gd name="T4" fmla="*/ 464133677 w 624"/>
              <a:gd name="T5" fmla="*/ 379919695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TW"/>
              <a:t>commit </a:t>
            </a:r>
            <a:r>
              <a:rPr altLang="en-US"/>
              <a:t>到 </a:t>
            </a:r>
            <a:r>
              <a:rPr lang="en-US" altLang="zh-TW"/>
              <a:t>bbq </a:t>
            </a:r>
            <a:r>
              <a:rPr altLang="en-US"/>
              <a:t>分支</a:t>
            </a:r>
            <a:endParaRPr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altLang="en-US" sz="2800">
                <a:sym typeface="+mn-ea"/>
              </a:rPr>
              <a:t>在 </a:t>
            </a:r>
            <a:r>
              <a:rPr lang="en-US" altLang="zh-TW" sz="2800">
                <a:sym typeface="+mn-ea"/>
              </a:rPr>
              <a:t>Working folder </a:t>
            </a:r>
            <a:r>
              <a:rPr altLang="en-US" sz="2800">
                <a:sym typeface="+mn-ea"/>
              </a:rPr>
              <a:t>執行指令</a:t>
            </a:r>
            <a:r>
              <a:rPr lang="en-US" altLang="zh-TW" sz="2800">
                <a:sym typeface="+mn-ea"/>
              </a:rPr>
              <a:t>:</a:t>
            </a:r>
            <a:br>
              <a:rPr altLang="en-US" sz="2800">
                <a:sym typeface="+mn-ea"/>
              </a:rPr>
            </a:br>
            <a:r>
              <a:rPr lang="en-US" altLang="zh-TW" sz="2800">
                <a:sym typeface="+mn-ea"/>
              </a:rPr>
              <a:t>git add</a:t>
            </a:r>
            <a:br>
              <a:rPr lang="en-US" altLang="zh-TW" sz="2800">
                <a:sym typeface="+mn-ea"/>
              </a:rPr>
            </a:br>
            <a:r>
              <a:rPr lang="en-US" altLang="zh-TW" sz="2800">
                <a:sym typeface="+mn-ea"/>
              </a:rPr>
              <a:t>git commit -m “</a:t>
            </a:r>
            <a:r>
              <a:rPr altLang="en-US" sz="2800">
                <a:sym typeface="+mn-ea"/>
              </a:rPr>
              <a:t>註解說明</a:t>
            </a:r>
            <a:r>
              <a:rPr lang="en-US" altLang="zh-TW" sz="2800">
                <a:sym typeface="+mn-ea"/>
              </a:rPr>
              <a:t>”</a:t>
            </a:r>
            <a:endParaRPr lang="en-US" altLang="zh-TW" sz="2800"/>
          </a:p>
          <a:p>
            <a:pPr marL="457200" indent="-457200"/>
            <a:r>
              <a:rPr altLang="en-US" sz="2800">
                <a:sym typeface="+mn-ea"/>
              </a:rPr>
              <a:t>將檔案搬進 </a:t>
            </a:r>
            <a:r>
              <a:rPr lang="en-US" altLang="zh-TW" sz="2800">
                <a:sym typeface="+mn-ea"/>
              </a:rPr>
              <a:t>Git </a:t>
            </a:r>
            <a:r>
              <a:rPr altLang="en-US" sz="2800">
                <a:sym typeface="+mn-ea"/>
              </a:rPr>
              <a:t>之 </a:t>
            </a:r>
            <a:r>
              <a:rPr lang="en-US" altLang="zh-TW" sz="2800">
                <a:sym typeface="+mn-ea"/>
              </a:rPr>
              <a:t>bbq </a:t>
            </a:r>
            <a:r>
              <a:rPr altLang="en-US" sz="2800">
                <a:sym typeface="+mn-ea"/>
              </a:rPr>
              <a:t>分支</a:t>
            </a:r>
            <a:endParaRPr lang="en-US" altLang="zh-TW" sz="2800">
              <a:sym typeface="+mn-ea"/>
            </a:endParaRPr>
          </a:p>
        </p:txBody>
      </p:sp>
      <p:grpSp>
        <p:nvGrpSpPr>
          <p:cNvPr id="153622" name="Group 48"/>
          <p:cNvGrpSpPr/>
          <p:nvPr/>
        </p:nvGrpSpPr>
        <p:grpSpPr bwMode="auto">
          <a:xfrm>
            <a:off x="1453515" y="4958715"/>
            <a:ext cx="568960" cy="742950"/>
            <a:chOff x="3049" y="1464"/>
            <a:chExt cx="872" cy="1110"/>
          </a:xfrm>
        </p:grpSpPr>
        <p:sp>
          <p:nvSpPr>
            <p:cNvPr id="153627" name="AutoShape 49"/>
            <p:cNvSpPr>
              <a:spLocks noChangeArrowheads="1"/>
            </p:cNvSpPr>
            <p:nvPr/>
          </p:nvSpPr>
          <p:spPr bwMode="auto">
            <a:xfrm flipV="1">
              <a:off x="3049" y="1464"/>
              <a:ext cx="872" cy="1110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grpSp>
          <p:nvGrpSpPr>
            <p:cNvPr id="153628" name="Group 50"/>
            <p:cNvGrpSpPr/>
            <p:nvPr/>
          </p:nvGrpSpPr>
          <p:grpSpPr bwMode="auto">
            <a:xfrm>
              <a:off x="3122" y="1661"/>
              <a:ext cx="726" cy="740"/>
              <a:chOff x="3859" y="1795"/>
              <a:chExt cx="480" cy="480"/>
            </a:xfrm>
          </p:grpSpPr>
          <p:sp>
            <p:nvSpPr>
              <p:cNvPr id="153629" name="Line 51"/>
              <p:cNvSpPr>
                <a:spLocks noChangeShapeType="1"/>
              </p:cNvSpPr>
              <p:nvPr/>
            </p:nvSpPr>
            <p:spPr bwMode="auto">
              <a:xfrm>
                <a:off x="3859" y="179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0" name="Line 52"/>
              <p:cNvSpPr>
                <a:spLocks noChangeShapeType="1"/>
              </p:cNvSpPr>
              <p:nvPr/>
            </p:nvSpPr>
            <p:spPr bwMode="auto">
              <a:xfrm>
                <a:off x="3859" y="1891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1" name="Line 53"/>
              <p:cNvSpPr>
                <a:spLocks noChangeShapeType="1"/>
              </p:cNvSpPr>
              <p:nvPr/>
            </p:nvSpPr>
            <p:spPr bwMode="auto">
              <a:xfrm>
                <a:off x="3859" y="1987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2" name="Line 54"/>
              <p:cNvSpPr>
                <a:spLocks noChangeShapeType="1"/>
              </p:cNvSpPr>
              <p:nvPr/>
            </p:nvSpPr>
            <p:spPr bwMode="auto">
              <a:xfrm>
                <a:off x="3859" y="2083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3" name="Line 55"/>
              <p:cNvSpPr>
                <a:spLocks noChangeShapeType="1"/>
              </p:cNvSpPr>
              <p:nvPr/>
            </p:nvSpPr>
            <p:spPr bwMode="auto">
              <a:xfrm>
                <a:off x="3859" y="217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4" name="Line 56"/>
              <p:cNvSpPr>
                <a:spLocks noChangeShapeType="1"/>
              </p:cNvSpPr>
              <p:nvPr/>
            </p:nvSpPr>
            <p:spPr bwMode="auto">
              <a:xfrm>
                <a:off x="3859" y="2275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60784" name="Freeform 16"/>
          <p:cNvSpPr/>
          <p:nvPr/>
        </p:nvSpPr>
        <p:spPr bwMode="auto">
          <a:xfrm>
            <a:off x="1558290" y="4032250"/>
            <a:ext cx="1613535" cy="685800"/>
          </a:xfrm>
          <a:custGeom>
            <a:avLst/>
            <a:gdLst>
              <a:gd name="T0" fmla="*/ 0 w 1248"/>
              <a:gd name="T1" fmla="*/ 472210482 h 996"/>
              <a:gd name="T2" fmla="*/ 0 w 1248"/>
              <a:gd name="T3" fmla="*/ 44565983 h 996"/>
              <a:gd name="T4" fmla="*/ 75395992 w 1248"/>
              <a:gd name="T5" fmla="*/ 0 h 996"/>
              <a:gd name="T6" fmla="*/ 445694777 w 1248"/>
              <a:gd name="T7" fmla="*/ 0 h 996"/>
              <a:gd name="T8" fmla="*/ 502003646 w 1248"/>
              <a:gd name="T9" fmla="*/ 44092258 h 996"/>
              <a:gd name="T10" fmla="*/ 1191064615 w 1248"/>
              <a:gd name="T11" fmla="*/ 44565983 h 996"/>
              <a:gd name="T12" fmla="*/ 1191064615 w 1248"/>
              <a:gd name="T13" fmla="*/ 472210482 h 996"/>
              <a:gd name="T14" fmla="*/ 0 w 1248"/>
              <a:gd name="T15" fmla="*/ 472210482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60785" name="AutoShape 17"/>
          <p:cNvSpPr>
            <a:spLocks noChangeArrowheads="1"/>
          </p:cNvSpPr>
          <p:nvPr/>
        </p:nvSpPr>
        <p:spPr bwMode="auto">
          <a:xfrm flipH="1">
            <a:off x="1329690" y="4221480"/>
            <a:ext cx="1815465" cy="496570"/>
          </a:xfrm>
          <a:prstGeom prst="parallelogram">
            <a:avLst>
              <a:gd name="adj" fmla="val 30671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working folder</a:t>
            </a:r>
            <a:endParaRPr lang="en-US" altLang="zh-TW" sz="1600">
              <a:ea typeface="新細明體" panose="02020500000000000000" charset="-120"/>
            </a:endParaRPr>
          </a:p>
        </p:txBody>
      </p:sp>
      <p:sp>
        <p:nvSpPr>
          <p:cNvPr id="160774" name="Freeform 6"/>
          <p:cNvSpPr/>
          <p:nvPr/>
        </p:nvSpPr>
        <p:spPr bwMode="auto">
          <a:xfrm>
            <a:off x="2942908" y="4958398"/>
            <a:ext cx="549275" cy="455612"/>
          </a:xfrm>
          <a:custGeom>
            <a:avLst/>
            <a:gdLst>
              <a:gd name="T0" fmla="*/ 0 w 1248"/>
              <a:gd name="T1" fmla="*/ 208415958 h 996"/>
              <a:gd name="T2" fmla="*/ 0 w 1248"/>
              <a:gd name="T3" fmla="*/ 19669996 h 996"/>
              <a:gd name="T4" fmla="*/ 15303118 w 1248"/>
              <a:gd name="T5" fmla="*/ 0 h 996"/>
              <a:gd name="T6" fmla="*/ 90462248 w 1248"/>
              <a:gd name="T7" fmla="*/ 0 h 996"/>
              <a:gd name="T8" fmla="*/ 101890953 w 1248"/>
              <a:gd name="T9" fmla="*/ 19460488 h 996"/>
              <a:gd name="T10" fmla="*/ 241749219 w 1248"/>
              <a:gd name="T11" fmla="*/ 19669996 h 996"/>
              <a:gd name="T12" fmla="*/ 241749219 w 1248"/>
              <a:gd name="T13" fmla="*/ 208415958 h 996"/>
              <a:gd name="T14" fmla="*/ 0 w 1248"/>
              <a:gd name="T15" fmla="*/ 208415958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60779" name="AutoShape 11"/>
          <p:cNvSpPr>
            <a:spLocks noChangeArrowheads="1"/>
          </p:cNvSpPr>
          <p:nvPr/>
        </p:nvSpPr>
        <p:spPr bwMode="auto">
          <a:xfrm flipH="1">
            <a:off x="2833370" y="5071110"/>
            <a:ext cx="655638" cy="358775"/>
          </a:xfrm>
          <a:prstGeom prst="parallelogram">
            <a:avLst>
              <a:gd name="adj" fmla="val 20305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Git</a:t>
            </a:r>
            <a:endParaRPr lang="en-US" altLang="zh-TW" sz="1600">
              <a:ea typeface="新細明體" panose="02020500000000000000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603750" y="3696970"/>
            <a:ext cx="1043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master</a:t>
            </a:r>
            <a:endParaRPr lang="en-US" altLang="zh-TW" sz="2400"/>
          </a:p>
        </p:txBody>
      </p:sp>
      <p:sp>
        <p:nvSpPr>
          <p:cNvPr id="7" name="橢圓 6"/>
          <p:cNvSpPr/>
          <p:nvPr/>
        </p:nvSpPr>
        <p:spPr>
          <a:xfrm>
            <a:off x="5080000" y="473011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80000" y="422148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302126" name="Freeform 46"/>
          <p:cNvSpPr/>
          <p:nvPr/>
        </p:nvSpPr>
        <p:spPr bwMode="auto">
          <a:xfrm rot="10800000" flipH="1" flipV="1">
            <a:off x="1558290" y="5894070"/>
            <a:ext cx="4534535" cy="307975"/>
          </a:xfrm>
          <a:custGeom>
            <a:avLst/>
            <a:gdLst>
              <a:gd name="T0" fmla="*/ 0 w 640"/>
              <a:gd name="T1" fmla="*/ 528710645 h 214"/>
              <a:gd name="T2" fmla="*/ 691221412 w 640"/>
              <a:gd name="T3" fmla="*/ 793064458 h 214"/>
              <a:gd name="T4" fmla="*/ 1232180739 w 640"/>
              <a:gd name="T5" fmla="*/ 1002725107 h 214"/>
              <a:gd name="T6" fmla="*/ 1482623876 w 640"/>
              <a:gd name="T7" fmla="*/ 1093881386 h 214"/>
              <a:gd name="T8" fmla="*/ 1713028903 w 640"/>
              <a:gd name="T9" fmla="*/ 1139459525 h 214"/>
              <a:gd name="T10" fmla="*/ 1923402151 w 640"/>
              <a:gd name="T11" fmla="*/ 1194155708 h 214"/>
              <a:gd name="T12" fmla="*/ 2147483647 w 640"/>
              <a:gd name="T13" fmla="*/ 1212385756 h 214"/>
              <a:gd name="T14" fmla="*/ 2147483647 w 640"/>
              <a:gd name="T15" fmla="*/ 1212385756 h 214"/>
              <a:gd name="T16" fmla="*/ 2147483647 w 640"/>
              <a:gd name="T17" fmla="*/ 1194155708 h 214"/>
              <a:gd name="T18" fmla="*/ 2147483647 w 640"/>
              <a:gd name="T19" fmla="*/ 1139459525 h 214"/>
              <a:gd name="T20" fmla="*/ 2147483647 w 640"/>
              <a:gd name="T21" fmla="*/ 1075651338 h 214"/>
              <a:gd name="T22" fmla="*/ 2147483647 w 640"/>
              <a:gd name="T23" fmla="*/ 984495059 h 214"/>
              <a:gd name="T24" fmla="*/ 2147483647 w 640"/>
              <a:gd name="T25" fmla="*/ 865990688 h 214"/>
              <a:gd name="T26" fmla="*/ 2147483647 w 640"/>
              <a:gd name="T27" fmla="*/ 701908179 h 214"/>
              <a:gd name="T28" fmla="*/ 2147483647 w 640"/>
              <a:gd name="T29" fmla="*/ 528710645 h 214"/>
              <a:gd name="T30" fmla="*/ 2147483647 w 640"/>
              <a:gd name="T31" fmla="*/ 0 h 214"/>
              <a:gd name="T32" fmla="*/ 2147483647 w 640"/>
              <a:gd name="T33" fmla="*/ 109389346 h 214"/>
              <a:gd name="T34" fmla="*/ 2147483647 w 640"/>
              <a:gd name="T35" fmla="*/ 1950757050 h 214"/>
              <a:gd name="T36" fmla="*/ 2147483647 w 640"/>
              <a:gd name="T37" fmla="*/ 1403816357 h 214"/>
              <a:gd name="T38" fmla="*/ 2147483647 w 640"/>
              <a:gd name="T39" fmla="*/ 1567898867 h 214"/>
              <a:gd name="T40" fmla="*/ 2147483647 w 640"/>
              <a:gd name="T41" fmla="*/ 1704633286 h 214"/>
              <a:gd name="T42" fmla="*/ 2147483647 w 640"/>
              <a:gd name="T43" fmla="*/ 1795789565 h 214"/>
              <a:gd name="T44" fmla="*/ 2147483647 w 640"/>
              <a:gd name="T45" fmla="*/ 1859600771 h 214"/>
              <a:gd name="T46" fmla="*/ 2147483647 w 640"/>
              <a:gd name="T47" fmla="*/ 1896063887 h 214"/>
              <a:gd name="T48" fmla="*/ 2147483647 w 640"/>
              <a:gd name="T49" fmla="*/ 1896063887 h 214"/>
              <a:gd name="T50" fmla="*/ 2147483647 w 640"/>
              <a:gd name="T51" fmla="*/ 1877830819 h 214"/>
              <a:gd name="T52" fmla="*/ 2147483647 w 640"/>
              <a:gd name="T53" fmla="*/ 1832252680 h 214"/>
              <a:gd name="T54" fmla="*/ 1883332262 w 640"/>
              <a:gd name="T55" fmla="*/ 1741096401 h 214"/>
              <a:gd name="T56" fmla="*/ 1602836709 w 640"/>
              <a:gd name="T57" fmla="*/ 1631707055 h 214"/>
              <a:gd name="T58" fmla="*/ 1332355462 w 640"/>
              <a:gd name="T59" fmla="*/ 1513202684 h 214"/>
              <a:gd name="T60" fmla="*/ 1081912325 w 640"/>
              <a:gd name="T61" fmla="*/ 1358238218 h 214"/>
              <a:gd name="T62" fmla="*/ 811434244 w 640"/>
              <a:gd name="T63" fmla="*/ 1175922641 h 214"/>
              <a:gd name="T64" fmla="*/ 540956163 w 640"/>
              <a:gd name="T65" fmla="*/ 984495059 h 214"/>
              <a:gd name="T66" fmla="*/ 270478081 w 640"/>
              <a:gd name="T67" fmla="*/ 756601342 h 214"/>
              <a:gd name="T68" fmla="*/ 0 w 640"/>
              <a:gd name="T69" fmla="*/ 528710645 h 21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40" h="214">
                <a:moveTo>
                  <a:pt x="0" y="58"/>
                </a:moveTo>
                <a:lnTo>
                  <a:pt x="69" y="87"/>
                </a:lnTo>
                <a:lnTo>
                  <a:pt x="123" y="110"/>
                </a:lnTo>
                <a:lnTo>
                  <a:pt x="148" y="120"/>
                </a:lnTo>
                <a:lnTo>
                  <a:pt x="171" y="125"/>
                </a:lnTo>
                <a:lnTo>
                  <a:pt x="192" y="131"/>
                </a:lnTo>
                <a:lnTo>
                  <a:pt x="215" y="133"/>
                </a:lnTo>
                <a:lnTo>
                  <a:pt x="236" y="133"/>
                </a:lnTo>
                <a:lnTo>
                  <a:pt x="259" y="131"/>
                </a:lnTo>
                <a:lnTo>
                  <a:pt x="284" y="125"/>
                </a:lnTo>
                <a:lnTo>
                  <a:pt x="311" y="118"/>
                </a:lnTo>
                <a:lnTo>
                  <a:pt x="342" y="108"/>
                </a:lnTo>
                <a:lnTo>
                  <a:pt x="375" y="95"/>
                </a:lnTo>
                <a:lnTo>
                  <a:pt x="411" y="77"/>
                </a:lnTo>
                <a:lnTo>
                  <a:pt x="454" y="58"/>
                </a:lnTo>
                <a:lnTo>
                  <a:pt x="411" y="0"/>
                </a:lnTo>
                <a:lnTo>
                  <a:pt x="640" y="12"/>
                </a:lnTo>
                <a:lnTo>
                  <a:pt x="532" y="214"/>
                </a:lnTo>
                <a:lnTo>
                  <a:pt x="509" y="154"/>
                </a:lnTo>
                <a:lnTo>
                  <a:pt x="465" y="172"/>
                </a:lnTo>
                <a:lnTo>
                  <a:pt x="421" y="187"/>
                </a:lnTo>
                <a:lnTo>
                  <a:pt x="383" y="197"/>
                </a:lnTo>
                <a:lnTo>
                  <a:pt x="346" y="204"/>
                </a:lnTo>
                <a:lnTo>
                  <a:pt x="309" y="208"/>
                </a:lnTo>
                <a:lnTo>
                  <a:pt x="277" y="208"/>
                </a:lnTo>
                <a:lnTo>
                  <a:pt x="246" y="206"/>
                </a:lnTo>
                <a:lnTo>
                  <a:pt x="217" y="201"/>
                </a:lnTo>
                <a:lnTo>
                  <a:pt x="188" y="191"/>
                </a:lnTo>
                <a:lnTo>
                  <a:pt x="160" y="179"/>
                </a:lnTo>
                <a:lnTo>
                  <a:pt x="133" y="166"/>
                </a:lnTo>
                <a:lnTo>
                  <a:pt x="108" y="149"/>
                </a:lnTo>
                <a:lnTo>
                  <a:pt x="81" y="129"/>
                </a:lnTo>
                <a:lnTo>
                  <a:pt x="54" y="108"/>
                </a:lnTo>
                <a:lnTo>
                  <a:pt x="27" y="83"/>
                </a:lnTo>
                <a:lnTo>
                  <a:pt x="0" y="58"/>
                </a:lnTo>
              </a:path>
            </a:pathLst>
          </a:custGeom>
          <a:gradFill rotWithShape="0">
            <a:gsLst>
              <a:gs pos="0">
                <a:srgbClr val="EC86CC"/>
              </a:gs>
              <a:gs pos="100000">
                <a:srgbClr val="D60093"/>
              </a:gs>
            </a:gsLst>
            <a:lin ang="0" scaled="1"/>
          </a:gradFill>
          <a:ln w="635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p>
            <a:endParaRPr 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035040" y="4498340"/>
            <a:ext cx="662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bbq</a:t>
            </a:r>
            <a:endParaRPr lang="en-US" altLang="zh-TW" sz="2400"/>
          </a:p>
        </p:txBody>
      </p:sp>
      <p:sp>
        <p:nvSpPr>
          <p:cNvPr id="11" name="矩形 10"/>
          <p:cNvSpPr/>
          <p:nvPr/>
        </p:nvSpPr>
        <p:spPr>
          <a:xfrm rot="17340000" flipH="1">
            <a:off x="5722620" y="4554855"/>
            <a:ext cx="850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 flipH="1">
            <a:off x="6198235" y="5111750"/>
            <a:ext cx="85090" cy="781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137910" y="506095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129020" y="572135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2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Oval 2"/>
          <p:cNvSpPr>
            <a:spLocks noChangeArrowheads="1"/>
          </p:cNvSpPr>
          <p:nvPr/>
        </p:nvSpPr>
        <p:spPr bwMode="auto">
          <a:xfrm>
            <a:off x="3365500" y="3579495"/>
            <a:ext cx="5420995" cy="3022600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zh-TW" altLang="en-US" b="0">
                <a:ea typeface="新細明體" panose="02020500000000000000" charset="-120"/>
              </a:rPr>
              <a:t> </a:t>
            </a:r>
            <a:endParaRPr lang="zh-TW" altLang="en-US" b="0">
              <a:ea typeface="新細明體" panose="02020500000000000000" charset="-120"/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5140325" y="4343400"/>
            <a:ext cx="76200" cy="207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60771" name="Freeform 3"/>
          <p:cNvSpPr/>
          <p:nvPr/>
        </p:nvSpPr>
        <p:spPr bwMode="auto">
          <a:xfrm>
            <a:off x="2528570" y="4690110"/>
            <a:ext cx="538163" cy="427038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379919695 h 480"/>
              <a:gd name="T4" fmla="*/ 464133677 w 624"/>
              <a:gd name="T5" fmla="*/ 379919695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TW"/>
              <a:t>切換回 master </a:t>
            </a:r>
            <a:r>
              <a:rPr altLang="en-US"/>
              <a:t>分支</a:t>
            </a:r>
            <a:endParaRPr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altLang="en-US" sz="2800">
                <a:sym typeface="+mn-ea"/>
              </a:rPr>
              <a:t>在 </a:t>
            </a:r>
            <a:r>
              <a:rPr lang="en-US" altLang="zh-TW" sz="2800">
                <a:sym typeface="+mn-ea"/>
              </a:rPr>
              <a:t>Working folder </a:t>
            </a:r>
            <a:r>
              <a:rPr altLang="en-US" sz="2800">
                <a:sym typeface="+mn-ea"/>
              </a:rPr>
              <a:t>執行指令</a:t>
            </a:r>
            <a:r>
              <a:rPr lang="en-US" altLang="zh-TW" sz="2800">
                <a:sym typeface="+mn-ea"/>
              </a:rPr>
              <a:t>:</a:t>
            </a:r>
            <a:br>
              <a:rPr altLang="en-US" sz="2800">
                <a:sym typeface="+mn-ea"/>
              </a:rPr>
            </a:br>
            <a:r>
              <a:rPr lang="en-US" altLang="zh-TW" sz="2800">
                <a:sym typeface="+mn-ea"/>
              </a:rPr>
              <a:t>git checkout master</a:t>
            </a:r>
            <a:endParaRPr lang="en-US" altLang="zh-TW" sz="2800"/>
          </a:p>
          <a:p>
            <a:pPr marL="457200" indent="-457200"/>
            <a:r>
              <a:rPr altLang="en-US" sz="2800">
                <a:sym typeface="+mn-ea"/>
              </a:rPr>
              <a:t>「作用分支」變回 </a:t>
            </a:r>
            <a:r>
              <a:rPr lang="en-US" altLang="zh-TW" sz="2800">
                <a:sym typeface="+mn-ea"/>
              </a:rPr>
              <a:t>master</a:t>
            </a:r>
            <a:endParaRPr lang="en-US" altLang="zh-TW" sz="2800">
              <a:sym typeface="+mn-ea"/>
            </a:endParaRPr>
          </a:p>
          <a:p>
            <a:pPr marL="457200" indent="-457200"/>
            <a:r>
              <a:rPr lang="en-US" altLang="zh-TW" sz="2800">
                <a:sym typeface="+mn-ea"/>
              </a:rPr>
              <a:t>master </a:t>
            </a:r>
            <a:r>
              <a:rPr altLang="en-US" sz="2800">
                <a:sym typeface="+mn-ea"/>
              </a:rPr>
              <a:t>分支的版本會搬進 </a:t>
            </a:r>
            <a:r>
              <a:rPr lang="en-US" altLang="zh-TW" sz="2800">
                <a:sym typeface="+mn-ea"/>
              </a:rPr>
              <a:t>working folder</a:t>
            </a:r>
            <a:endParaRPr lang="en-US" altLang="zh-TW" sz="2800">
              <a:sym typeface="+mn-ea"/>
            </a:endParaRPr>
          </a:p>
        </p:txBody>
      </p:sp>
      <p:grpSp>
        <p:nvGrpSpPr>
          <p:cNvPr id="153622" name="Group 48"/>
          <p:cNvGrpSpPr/>
          <p:nvPr/>
        </p:nvGrpSpPr>
        <p:grpSpPr bwMode="auto">
          <a:xfrm>
            <a:off x="1453515" y="4958715"/>
            <a:ext cx="568960" cy="742950"/>
            <a:chOff x="3049" y="1464"/>
            <a:chExt cx="872" cy="1110"/>
          </a:xfrm>
        </p:grpSpPr>
        <p:sp>
          <p:nvSpPr>
            <p:cNvPr id="153627" name="AutoShape 49"/>
            <p:cNvSpPr>
              <a:spLocks noChangeArrowheads="1"/>
            </p:cNvSpPr>
            <p:nvPr/>
          </p:nvSpPr>
          <p:spPr bwMode="auto">
            <a:xfrm flipV="1">
              <a:off x="3049" y="1464"/>
              <a:ext cx="872" cy="1110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grpSp>
          <p:nvGrpSpPr>
            <p:cNvPr id="153628" name="Group 50"/>
            <p:cNvGrpSpPr/>
            <p:nvPr/>
          </p:nvGrpSpPr>
          <p:grpSpPr bwMode="auto">
            <a:xfrm>
              <a:off x="3122" y="1661"/>
              <a:ext cx="726" cy="740"/>
              <a:chOff x="3859" y="1795"/>
              <a:chExt cx="480" cy="480"/>
            </a:xfrm>
          </p:grpSpPr>
          <p:sp>
            <p:nvSpPr>
              <p:cNvPr id="153629" name="Line 51"/>
              <p:cNvSpPr>
                <a:spLocks noChangeShapeType="1"/>
              </p:cNvSpPr>
              <p:nvPr/>
            </p:nvSpPr>
            <p:spPr bwMode="auto">
              <a:xfrm>
                <a:off x="3859" y="179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0" name="Line 52"/>
              <p:cNvSpPr>
                <a:spLocks noChangeShapeType="1"/>
              </p:cNvSpPr>
              <p:nvPr/>
            </p:nvSpPr>
            <p:spPr bwMode="auto">
              <a:xfrm>
                <a:off x="3859" y="1891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1" name="Line 53"/>
              <p:cNvSpPr>
                <a:spLocks noChangeShapeType="1"/>
              </p:cNvSpPr>
              <p:nvPr/>
            </p:nvSpPr>
            <p:spPr bwMode="auto">
              <a:xfrm>
                <a:off x="3859" y="1987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2" name="Line 54"/>
              <p:cNvSpPr>
                <a:spLocks noChangeShapeType="1"/>
              </p:cNvSpPr>
              <p:nvPr/>
            </p:nvSpPr>
            <p:spPr bwMode="auto">
              <a:xfrm>
                <a:off x="3859" y="2083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3" name="Line 55"/>
              <p:cNvSpPr>
                <a:spLocks noChangeShapeType="1"/>
              </p:cNvSpPr>
              <p:nvPr/>
            </p:nvSpPr>
            <p:spPr bwMode="auto">
              <a:xfrm>
                <a:off x="3859" y="217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4" name="Line 56"/>
              <p:cNvSpPr>
                <a:spLocks noChangeShapeType="1"/>
              </p:cNvSpPr>
              <p:nvPr/>
            </p:nvSpPr>
            <p:spPr bwMode="auto">
              <a:xfrm>
                <a:off x="3859" y="2275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60784" name="Freeform 16"/>
          <p:cNvSpPr/>
          <p:nvPr/>
        </p:nvSpPr>
        <p:spPr bwMode="auto">
          <a:xfrm>
            <a:off x="1558290" y="4032250"/>
            <a:ext cx="1613535" cy="685800"/>
          </a:xfrm>
          <a:custGeom>
            <a:avLst/>
            <a:gdLst>
              <a:gd name="T0" fmla="*/ 0 w 1248"/>
              <a:gd name="T1" fmla="*/ 472210482 h 996"/>
              <a:gd name="T2" fmla="*/ 0 w 1248"/>
              <a:gd name="T3" fmla="*/ 44565983 h 996"/>
              <a:gd name="T4" fmla="*/ 75395992 w 1248"/>
              <a:gd name="T5" fmla="*/ 0 h 996"/>
              <a:gd name="T6" fmla="*/ 445694777 w 1248"/>
              <a:gd name="T7" fmla="*/ 0 h 996"/>
              <a:gd name="T8" fmla="*/ 502003646 w 1248"/>
              <a:gd name="T9" fmla="*/ 44092258 h 996"/>
              <a:gd name="T10" fmla="*/ 1191064615 w 1248"/>
              <a:gd name="T11" fmla="*/ 44565983 h 996"/>
              <a:gd name="T12" fmla="*/ 1191064615 w 1248"/>
              <a:gd name="T13" fmla="*/ 472210482 h 996"/>
              <a:gd name="T14" fmla="*/ 0 w 1248"/>
              <a:gd name="T15" fmla="*/ 472210482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60785" name="AutoShape 17"/>
          <p:cNvSpPr>
            <a:spLocks noChangeArrowheads="1"/>
          </p:cNvSpPr>
          <p:nvPr/>
        </p:nvSpPr>
        <p:spPr bwMode="auto">
          <a:xfrm flipH="1">
            <a:off x="1329690" y="4221480"/>
            <a:ext cx="1815465" cy="496570"/>
          </a:xfrm>
          <a:prstGeom prst="parallelogram">
            <a:avLst>
              <a:gd name="adj" fmla="val 30671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working folder</a:t>
            </a:r>
            <a:endParaRPr lang="en-US" altLang="zh-TW" sz="1600">
              <a:ea typeface="新細明體" panose="02020500000000000000" charset="-120"/>
            </a:endParaRPr>
          </a:p>
        </p:txBody>
      </p:sp>
      <p:sp>
        <p:nvSpPr>
          <p:cNvPr id="160774" name="Freeform 6"/>
          <p:cNvSpPr/>
          <p:nvPr/>
        </p:nvSpPr>
        <p:spPr bwMode="auto">
          <a:xfrm>
            <a:off x="2942908" y="4958398"/>
            <a:ext cx="549275" cy="455612"/>
          </a:xfrm>
          <a:custGeom>
            <a:avLst/>
            <a:gdLst>
              <a:gd name="T0" fmla="*/ 0 w 1248"/>
              <a:gd name="T1" fmla="*/ 208415958 h 996"/>
              <a:gd name="T2" fmla="*/ 0 w 1248"/>
              <a:gd name="T3" fmla="*/ 19669996 h 996"/>
              <a:gd name="T4" fmla="*/ 15303118 w 1248"/>
              <a:gd name="T5" fmla="*/ 0 h 996"/>
              <a:gd name="T6" fmla="*/ 90462248 w 1248"/>
              <a:gd name="T7" fmla="*/ 0 h 996"/>
              <a:gd name="T8" fmla="*/ 101890953 w 1248"/>
              <a:gd name="T9" fmla="*/ 19460488 h 996"/>
              <a:gd name="T10" fmla="*/ 241749219 w 1248"/>
              <a:gd name="T11" fmla="*/ 19669996 h 996"/>
              <a:gd name="T12" fmla="*/ 241749219 w 1248"/>
              <a:gd name="T13" fmla="*/ 208415958 h 996"/>
              <a:gd name="T14" fmla="*/ 0 w 1248"/>
              <a:gd name="T15" fmla="*/ 208415958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60779" name="AutoShape 11"/>
          <p:cNvSpPr>
            <a:spLocks noChangeArrowheads="1"/>
          </p:cNvSpPr>
          <p:nvPr/>
        </p:nvSpPr>
        <p:spPr bwMode="auto">
          <a:xfrm flipH="1">
            <a:off x="2833370" y="5071110"/>
            <a:ext cx="655638" cy="358775"/>
          </a:xfrm>
          <a:prstGeom prst="parallelogram">
            <a:avLst>
              <a:gd name="adj" fmla="val 20305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Git</a:t>
            </a:r>
            <a:endParaRPr lang="en-US" altLang="zh-TW" sz="1600">
              <a:ea typeface="新細明體" panose="02020500000000000000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603750" y="3696970"/>
            <a:ext cx="1043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master</a:t>
            </a:r>
            <a:endParaRPr lang="en-US" altLang="zh-TW" sz="2400"/>
          </a:p>
        </p:txBody>
      </p:sp>
      <p:sp>
        <p:nvSpPr>
          <p:cNvPr id="7" name="橢圓 6"/>
          <p:cNvSpPr/>
          <p:nvPr/>
        </p:nvSpPr>
        <p:spPr>
          <a:xfrm>
            <a:off x="5080000" y="473011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80000" y="422148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035040" y="4498340"/>
            <a:ext cx="662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bbq</a:t>
            </a:r>
            <a:endParaRPr lang="en-US" altLang="zh-TW" sz="2400"/>
          </a:p>
        </p:txBody>
      </p:sp>
      <p:sp>
        <p:nvSpPr>
          <p:cNvPr id="11" name="矩形 10"/>
          <p:cNvSpPr/>
          <p:nvPr/>
        </p:nvSpPr>
        <p:spPr>
          <a:xfrm rot="17340000" flipH="1">
            <a:off x="5722620" y="4554855"/>
            <a:ext cx="850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 flipH="1">
            <a:off x="6198235" y="5111750"/>
            <a:ext cx="85090" cy="781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137910" y="506095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129020" y="572135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3" name="Freeform 46"/>
          <p:cNvSpPr/>
          <p:nvPr/>
        </p:nvSpPr>
        <p:spPr bwMode="auto">
          <a:xfrm rot="9558694" flipV="1">
            <a:off x="2082165" y="5352415"/>
            <a:ext cx="3025775" cy="394335"/>
          </a:xfrm>
          <a:custGeom>
            <a:avLst/>
            <a:gdLst>
              <a:gd name="T0" fmla="*/ 0 w 640"/>
              <a:gd name="T1" fmla="*/ 528710645 h 214"/>
              <a:gd name="T2" fmla="*/ 691221412 w 640"/>
              <a:gd name="T3" fmla="*/ 793064458 h 214"/>
              <a:gd name="T4" fmla="*/ 1232180739 w 640"/>
              <a:gd name="T5" fmla="*/ 1002725107 h 214"/>
              <a:gd name="T6" fmla="*/ 1482623876 w 640"/>
              <a:gd name="T7" fmla="*/ 1093881386 h 214"/>
              <a:gd name="T8" fmla="*/ 1713028903 w 640"/>
              <a:gd name="T9" fmla="*/ 1139459525 h 214"/>
              <a:gd name="T10" fmla="*/ 1923402151 w 640"/>
              <a:gd name="T11" fmla="*/ 1194155708 h 214"/>
              <a:gd name="T12" fmla="*/ 2147483647 w 640"/>
              <a:gd name="T13" fmla="*/ 1212385756 h 214"/>
              <a:gd name="T14" fmla="*/ 2147483647 w 640"/>
              <a:gd name="T15" fmla="*/ 1212385756 h 214"/>
              <a:gd name="T16" fmla="*/ 2147483647 w 640"/>
              <a:gd name="T17" fmla="*/ 1194155708 h 214"/>
              <a:gd name="T18" fmla="*/ 2147483647 w 640"/>
              <a:gd name="T19" fmla="*/ 1139459525 h 214"/>
              <a:gd name="T20" fmla="*/ 2147483647 w 640"/>
              <a:gd name="T21" fmla="*/ 1075651338 h 214"/>
              <a:gd name="T22" fmla="*/ 2147483647 w 640"/>
              <a:gd name="T23" fmla="*/ 984495059 h 214"/>
              <a:gd name="T24" fmla="*/ 2147483647 w 640"/>
              <a:gd name="T25" fmla="*/ 865990688 h 214"/>
              <a:gd name="T26" fmla="*/ 2147483647 w 640"/>
              <a:gd name="T27" fmla="*/ 701908179 h 214"/>
              <a:gd name="T28" fmla="*/ 2147483647 w 640"/>
              <a:gd name="T29" fmla="*/ 528710645 h 214"/>
              <a:gd name="T30" fmla="*/ 2147483647 w 640"/>
              <a:gd name="T31" fmla="*/ 0 h 214"/>
              <a:gd name="T32" fmla="*/ 2147483647 w 640"/>
              <a:gd name="T33" fmla="*/ 109389346 h 214"/>
              <a:gd name="T34" fmla="*/ 2147483647 w 640"/>
              <a:gd name="T35" fmla="*/ 1950757050 h 214"/>
              <a:gd name="T36" fmla="*/ 2147483647 w 640"/>
              <a:gd name="T37" fmla="*/ 1403816357 h 214"/>
              <a:gd name="T38" fmla="*/ 2147483647 w 640"/>
              <a:gd name="T39" fmla="*/ 1567898867 h 214"/>
              <a:gd name="T40" fmla="*/ 2147483647 w 640"/>
              <a:gd name="T41" fmla="*/ 1704633286 h 214"/>
              <a:gd name="T42" fmla="*/ 2147483647 w 640"/>
              <a:gd name="T43" fmla="*/ 1795789565 h 214"/>
              <a:gd name="T44" fmla="*/ 2147483647 w 640"/>
              <a:gd name="T45" fmla="*/ 1859600771 h 214"/>
              <a:gd name="T46" fmla="*/ 2147483647 w 640"/>
              <a:gd name="T47" fmla="*/ 1896063887 h 214"/>
              <a:gd name="T48" fmla="*/ 2147483647 w 640"/>
              <a:gd name="T49" fmla="*/ 1896063887 h 214"/>
              <a:gd name="T50" fmla="*/ 2147483647 w 640"/>
              <a:gd name="T51" fmla="*/ 1877830819 h 214"/>
              <a:gd name="T52" fmla="*/ 2147483647 w 640"/>
              <a:gd name="T53" fmla="*/ 1832252680 h 214"/>
              <a:gd name="T54" fmla="*/ 1883332262 w 640"/>
              <a:gd name="T55" fmla="*/ 1741096401 h 214"/>
              <a:gd name="T56" fmla="*/ 1602836709 w 640"/>
              <a:gd name="T57" fmla="*/ 1631707055 h 214"/>
              <a:gd name="T58" fmla="*/ 1332355462 w 640"/>
              <a:gd name="T59" fmla="*/ 1513202684 h 214"/>
              <a:gd name="T60" fmla="*/ 1081912325 w 640"/>
              <a:gd name="T61" fmla="*/ 1358238218 h 214"/>
              <a:gd name="T62" fmla="*/ 811434244 w 640"/>
              <a:gd name="T63" fmla="*/ 1175922641 h 214"/>
              <a:gd name="T64" fmla="*/ 540956163 w 640"/>
              <a:gd name="T65" fmla="*/ 984495059 h 214"/>
              <a:gd name="T66" fmla="*/ 270478081 w 640"/>
              <a:gd name="T67" fmla="*/ 756601342 h 214"/>
              <a:gd name="T68" fmla="*/ 0 w 640"/>
              <a:gd name="T69" fmla="*/ 528710645 h 21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40" h="214">
                <a:moveTo>
                  <a:pt x="0" y="58"/>
                </a:moveTo>
                <a:lnTo>
                  <a:pt x="69" y="87"/>
                </a:lnTo>
                <a:lnTo>
                  <a:pt x="123" y="110"/>
                </a:lnTo>
                <a:lnTo>
                  <a:pt x="148" y="120"/>
                </a:lnTo>
                <a:lnTo>
                  <a:pt x="171" y="125"/>
                </a:lnTo>
                <a:lnTo>
                  <a:pt x="192" y="131"/>
                </a:lnTo>
                <a:lnTo>
                  <a:pt x="215" y="133"/>
                </a:lnTo>
                <a:lnTo>
                  <a:pt x="236" y="133"/>
                </a:lnTo>
                <a:lnTo>
                  <a:pt x="259" y="131"/>
                </a:lnTo>
                <a:lnTo>
                  <a:pt x="284" y="125"/>
                </a:lnTo>
                <a:lnTo>
                  <a:pt x="311" y="118"/>
                </a:lnTo>
                <a:lnTo>
                  <a:pt x="342" y="108"/>
                </a:lnTo>
                <a:lnTo>
                  <a:pt x="375" y="95"/>
                </a:lnTo>
                <a:lnTo>
                  <a:pt x="411" y="77"/>
                </a:lnTo>
                <a:lnTo>
                  <a:pt x="454" y="58"/>
                </a:lnTo>
                <a:lnTo>
                  <a:pt x="411" y="0"/>
                </a:lnTo>
                <a:lnTo>
                  <a:pt x="640" y="12"/>
                </a:lnTo>
                <a:lnTo>
                  <a:pt x="532" y="214"/>
                </a:lnTo>
                <a:lnTo>
                  <a:pt x="509" y="154"/>
                </a:lnTo>
                <a:lnTo>
                  <a:pt x="465" y="172"/>
                </a:lnTo>
                <a:lnTo>
                  <a:pt x="421" y="187"/>
                </a:lnTo>
                <a:lnTo>
                  <a:pt x="383" y="197"/>
                </a:lnTo>
                <a:lnTo>
                  <a:pt x="346" y="204"/>
                </a:lnTo>
                <a:lnTo>
                  <a:pt x="309" y="208"/>
                </a:lnTo>
                <a:lnTo>
                  <a:pt x="277" y="208"/>
                </a:lnTo>
                <a:lnTo>
                  <a:pt x="246" y="206"/>
                </a:lnTo>
                <a:lnTo>
                  <a:pt x="217" y="201"/>
                </a:lnTo>
                <a:lnTo>
                  <a:pt x="188" y="191"/>
                </a:lnTo>
                <a:lnTo>
                  <a:pt x="160" y="179"/>
                </a:lnTo>
                <a:lnTo>
                  <a:pt x="133" y="166"/>
                </a:lnTo>
                <a:lnTo>
                  <a:pt x="108" y="149"/>
                </a:lnTo>
                <a:lnTo>
                  <a:pt x="81" y="129"/>
                </a:lnTo>
                <a:lnTo>
                  <a:pt x="54" y="108"/>
                </a:lnTo>
                <a:lnTo>
                  <a:pt x="27" y="83"/>
                </a:lnTo>
                <a:lnTo>
                  <a:pt x="0" y="58"/>
                </a:lnTo>
              </a:path>
            </a:pathLst>
          </a:custGeom>
          <a:gradFill rotWithShape="0">
            <a:gsLst>
              <a:gs pos="0">
                <a:srgbClr val="EC86CC"/>
              </a:gs>
              <a:gs pos="100000">
                <a:srgbClr val="D60093"/>
              </a:gs>
            </a:gsLst>
            <a:lin ang="0" scaled="1"/>
          </a:gradFill>
          <a:ln w="635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p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Oval 2"/>
          <p:cNvSpPr>
            <a:spLocks noChangeArrowheads="1"/>
          </p:cNvSpPr>
          <p:nvPr/>
        </p:nvSpPr>
        <p:spPr bwMode="auto">
          <a:xfrm>
            <a:off x="3365500" y="3579495"/>
            <a:ext cx="5420995" cy="3022600"/>
          </a:xfrm>
          <a:prstGeom prst="ellipse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zh-TW" altLang="en-US" b="0">
                <a:ea typeface="新細明體" panose="02020500000000000000" charset="-120"/>
              </a:rPr>
              <a:t> </a:t>
            </a:r>
            <a:endParaRPr lang="zh-TW" altLang="en-US" b="0">
              <a:ea typeface="新細明體" panose="02020500000000000000" charset="-120"/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5140325" y="4343400"/>
            <a:ext cx="85090" cy="225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60771" name="Freeform 3"/>
          <p:cNvSpPr/>
          <p:nvPr/>
        </p:nvSpPr>
        <p:spPr bwMode="auto">
          <a:xfrm>
            <a:off x="2528570" y="4690110"/>
            <a:ext cx="538163" cy="427038"/>
          </a:xfrm>
          <a:custGeom>
            <a:avLst/>
            <a:gdLst>
              <a:gd name="T0" fmla="*/ 0 w 624"/>
              <a:gd name="T1" fmla="*/ 0 h 480"/>
              <a:gd name="T2" fmla="*/ 0 w 624"/>
              <a:gd name="T3" fmla="*/ 379919695 h 480"/>
              <a:gd name="T4" fmla="*/ 464133677 w 624"/>
              <a:gd name="T5" fmla="*/ 379919695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80">
                <a:moveTo>
                  <a:pt x="0" y="0"/>
                </a:moveTo>
                <a:lnTo>
                  <a:pt x="0" y="480"/>
                </a:lnTo>
                <a:lnTo>
                  <a:pt x="624" y="48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en-US"/>
              <a:t>合併 </a:t>
            </a:r>
            <a:r>
              <a:rPr lang="en-US" altLang="zh-TW"/>
              <a:t>bbq </a:t>
            </a:r>
            <a:r>
              <a:rPr altLang="en-US"/>
              <a:t>分支到</a:t>
            </a:r>
            <a:r>
              <a:rPr lang="en-US" altLang="zh-TW"/>
              <a:t>master </a:t>
            </a:r>
            <a:r>
              <a:rPr altLang="en-US"/>
              <a:t>分支</a:t>
            </a:r>
            <a:endParaRPr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altLang="en-US" sz="2800">
                <a:sym typeface="+mn-ea"/>
              </a:rPr>
              <a:t>在 </a:t>
            </a:r>
            <a:r>
              <a:rPr lang="en-US" altLang="zh-TW" sz="2800">
                <a:sym typeface="+mn-ea"/>
              </a:rPr>
              <a:t>Working folder </a:t>
            </a:r>
            <a:r>
              <a:rPr altLang="en-US" sz="2800">
                <a:sym typeface="+mn-ea"/>
              </a:rPr>
              <a:t>執行指令</a:t>
            </a:r>
            <a:r>
              <a:rPr lang="en-US" altLang="zh-TW" sz="2800">
                <a:sym typeface="+mn-ea"/>
              </a:rPr>
              <a:t>:</a:t>
            </a:r>
            <a:br>
              <a:rPr altLang="en-US" sz="2800">
                <a:sym typeface="+mn-ea"/>
              </a:rPr>
            </a:br>
            <a:r>
              <a:rPr lang="en-US" altLang="zh-TW" sz="2800">
                <a:sym typeface="+mn-ea"/>
              </a:rPr>
              <a:t>git merge bbq</a:t>
            </a:r>
            <a:endParaRPr lang="en-US" altLang="zh-TW" sz="2800">
              <a:sym typeface="+mn-ea"/>
            </a:endParaRPr>
          </a:p>
          <a:p>
            <a:pPr marL="457200" indent="-457200"/>
            <a:r>
              <a:rPr altLang="en-US" sz="2800">
                <a:sym typeface="+mn-ea"/>
              </a:rPr>
              <a:t>合併 </a:t>
            </a:r>
            <a:r>
              <a:rPr lang="en-US" altLang="zh-TW" sz="2800">
                <a:sym typeface="+mn-ea"/>
              </a:rPr>
              <a:t>bbq </a:t>
            </a:r>
            <a:r>
              <a:rPr altLang="en-US" sz="2800">
                <a:sym typeface="+mn-ea"/>
              </a:rPr>
              <a:t>分支到</a:t>
            </a:r>
            <a:r>
              <a:rPr lang="en-US" altLang="zh-TW" sz="2800">
                <a:sym typeface="+mn-ea"/>
              </a:rPr>
              <a:t>master </a:t>
            </a:r>
            <a:r>
              <a:rPr altLang="en-US" sz="2800">
                <a:sym typeface="+mn-ea"/>
              </a:rPr>
              <a:t>分支</a:t>
            </a:r>
            <a:endParaRPr lang="en-US" altLang="zh-TW" sz="2800">
              <a:sym typeface="+mn-ea"/>
            </a:endParaRPr>
          </a:p>
          <a:p>
            <a:pPr marL="457200" indent="-457200"/>
            <a:r>
              <a:rPr altLang="en-US" sz="2800">
                <a:sym typeface="+mn-ea"/>
              </a:rPr>
              <a:t>更新</a:t>
            </a:r>
            <a:r>
              <a:rPr lang="en-US" altLang="zh-TW" sz="2800">
                <a:sym typeface="+mn-ea"/>
              </a:rPr>
              <a:t>master </a:t>
            </a:r>
            <a:r>
              <a:rPr altLang="en-US" sz="2800">
                <a:sym typeface="+mn-ea"/>
              </a:rPr>
              <a:t>分支的版本到 </a:t>
            </a:r>
            <a:r>
              <a:rPr lang="en-US" altLang="zh-TW" sz="2800">
                <a:sym typeface="+mn-ea"/>
              </a:rPr>
              <a:t>working folder</a:t>
            </a:r>
            <a:endParaRPr lang="en-US" altLang="zh-TW" sz="2800">
              <a:sym typeface="+mn-ea"/>
            </a:endParaRPr>
          </a:p>
        </p:txBody>
      </p:sp>
      <p:grpSp>
        <p:nvGrpSpPr>
          <p:cNvPr id="153622" name="Group 48"/>
          <p:cNvGrpSpPr/>
          <p:nvPr/>
        </p:nvGrpSpPr>
        <p:grpSpPr bwMode="auto">
          <a:xfrm>
            <a:off x="1453515" y="4958715"/>
            <a:ext cx="568960" cy="742950"/>
            <a:chOff x="3049" y="1464"/>
            <a:chExt cx="872" cy="1110"/>
          </a:xfrm>
        </p:grpSpPr>
        <p:sp>
          <p:nvSpPr>
            <p:cNvPr id="153627" name="AutoShape 49"/>
            <p:cNvSpPr>
              <a:spLocks noChangeArrowheads="1"/>
            </p:cNvSpPr>
            <p:nvPr/>
          </p:nvSpPr>
          <p:spPr bwMode="auto">
            <a:xfrm flipV="1">
              <a:off x="3049" y="1464"/>
              <a:ext cx="872" cy="1110"/>
            </a:xfrm>
            <a:prstGeom prst="foldedCorner">
              <a:avLst>
                <a:gd name="adj" fmla="val 21875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Narrow" panose="020B0606020202030204" pitchFamily="34" charset="0"/>
                  <a:ea typeface="微軟正黑體" panose="020B0604030504040204" pitchFamily="34" charset="-120"/>
                </a:defRPr>
              </a:lvl9pPr>
            </a:lstStyle>
            <a:p>
              <a:endParaRPr lang="zh-TW" altLang="en-US"/>
            </a:p>
          </p:txBody>
        </p:sp>
        <p:grpSp>
          <p:nvGrpSpPr>
            <p:cNvPr id="153628" name="Group 50"/>
            <p:cNvGrpSpPr/>
            <p:nvPr/>
          </p:nvGrpSpPr>
          <p:grpSpPr bwMode="auto">
            <a:xfrm>
              <a:off x="3122" y="1661"/>
              <a:ext cx="726" cy="740"/>
              <a:chOff x="3859" y="1795"/>
              <a:chExt cx="480" cy="480"/>
            </a:xfrm>
          </p:grpSpPr>
          <p:sp>
            <p:nvSpPr>
              <p:cNvPr id="153629" name="Line 51"/>
              <p:cNvSpPr>
                <a:spLocks noChangeShapeType="1"/>
              </p:cNvSpPr>
              <p:nvPr/>
            </p:nvSpPr>
            <p:spPr bwMode="auto">
              <a:xfrm>
                <a:off x="3859" y="179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0" name="Line 52"/>
              <p:cNvSpPr>
                <a:spLocks noChangeShapeType="1"/>
              </p:cNvSpPr>
              <p:nvPr/>
            </p:nvSpPr>
            <p:spPr bwMode="auto">
              <a:xfrm>
                <a:off x="3859" y="1891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1" name="Line 53"/>
              <p:cNvSpPr>
                <a:spLocks noChangeShapeType="1"/>
              </p:cNvSpPr>
              <p:nvPr/>
            </p:nvSpPr>
            <p:spPr bwMode="auto">
              <a:xfrm>
                <a:off x="3859" y="1987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2" name="Line 54"/>
              <p:cNvSpPr>
                <a:spLocks noChangeShapeType="1"/>
              </p:cNvSpPr>
              <p:nvPr/>
            </p:nvSpPr>
            <p:spPr bwMode="auto">
              <a:xfrm>
                <a:off x="3859" y="2083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3" name="Line 55"/>
              <p:cNvSpPr>
                <a:spLocks noChangeShapeType="1"/>
              </p:cNvSpPr>
              <p:nvPr/>
            </p:nvSpPr>
            <p:spPr bwMode="auto">
              <a:xfrm>
                <a:off x="3859" y="2179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34" name="Line 56"/>
              <p:cNvSpPr>
                <a:spLocks noChangeShapeType="1"/>
              </p:cNvSpPr>
              <p:nvPr/>
            </p:nvSpPr>
            <p:spPr bwMode="auto">
              <a:xfrm>
                <a:off x="3859" y="2275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60784" name="Freeform 16"/>
          <p:cNvSpPr/>
          <p:nvPr/>
        </p:nvSpPr>
        <p:spPr bwMode="auto">
          <a:xfrm>
            <a:off x="1558290" y="4032250"/>
            <a:ext cx="1613535" cy="685800"/>
          </a:xfrm>
          <a:custGeom>
            <a:avLst/>
            <a:gdLst>
              <a:gd name="T0" fmla="*/ 0 w 1248"/>
              <a:gd name="T1" fmla="*/ 472210482 h 996"/>
              <a:gd name="T2" fmla="*/ 0 w 1248"/>
              <a:gd name="T3" fmla="*/ 44565983 h 996"/>
              <a:gd name="T4" fmla="*/ 75395992 w 1248"/>
              <a:gd name="T5" fmla="*/ 0 h 996"/>
              <a:gd name="T6" fmla="*/ 445694777 w 1248"/>
              <a:gd name="T7" fmla="*/ 0 h 996"/>
              <a:gd name="T8" fmla="*/ 502003646 w 1248"/>
              <a:gd name="T9" fmla="*/ 44092258 h 996"/>
              <a:gd name="T10" fmla="*/ 1191064615 w 1248"/>
              <a:gd name="T11" fmla="*/ 44565983 h 996"/>
              <a:gd name="T12" fmla="*/ 1191064615 w 1248"/>
              <a:gd name="T13" fmla="*/ 472210482 h 996"/>
              <a:gd name="T14" fmla="*/ 0 w 1248"/>
              <a:gd name="T15" fmla="*/ 472210482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60785" name="AutoShape 17"/>
          <p:cNvSpPr>
            <a:spLocks noChangeArrowheads="1"/>
          </p:cNvSpPr>
          <p:nvPr/>
        </p:nvSpPr>
        <p:spPr bwMode="auto">
          <a:xfrm flipH="1">
            <a:off x="1329690" y="4221480"/>
            <a:ext cx="1815465" cy="496570"/>
          </a:xfrm>
          <a:prstGeom prst="parallelogram">
            <a:avLst>
              <a:gd name="adj" fmla="val 30671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working folder</a:t>
            </a:r>
            <a:endParaRPr lang="en-US" altLang="zh-TW" sz="1600">
              <a:ea typeface="新細明體" panose="02020500000000000000" charset="-120"/>
            </a:endParaRPr>
          </a:p>
        </p:txBody>
      </p:sp>
      <p:sp>
        <p:nvSpPr>
          <p:cNvPr id="160774" name="Freeform 6"/>
          <p:cNvSpPr/>
          <p:nvPr/>
        </p:nvSpPr>
        <p:spPr bwMode="auto">
          <a:xfrm>
            <a:off x="2942908" y="4958398"/>
            <a:ext cx="549275" cy="455612"/>
          </a:xfrm>
          <a:custGeom>
            <a:avLst/>
            <a:gdLst>
              <a:gd name="T0" fmla="*/ 0 w 1248"/>
              <a:gd name="T1" fmla="*/ 208415958 h 996"/>
              <a:gd name="T2" fmla="*/ 0 w 1248"/>
              <a:gd name="T3" fmla="*/ 19669996 h 996"/>
              <a:gd name="T4" fmla="*/ 15303118 w 1248"/>
              <a:gd name="T5" fmla="*/ 0 h 996"/>
              <a:gd name="T6" fmla="*/ 90462248 w 1248"/>
              <a:gd name="T7" fmla="*/ 0 h 996"/>
              <a:gd name="T8" fmla="*/ 101890953 w 1248"/>
              <a:gd name="T9" fmla="*/ 19460488 h 996"/>
              <a:gd name="T10" fmla="*/ 241749219 w 1248"/>
              <a:gd name="T11" fmla="*/ 19669996 h 996"/>
              <a:gd name="T12" fmla="*/ 241749219 w 1248"/>
              <a:gd name="T13" fmla="*/ 208415958 h 996"/>
              <a:gd name="T14" fmla="*/ 0 w 1248"/>
              <a:gd name="T15" fmla="*/ 208415958 h 9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8" h="996">
                <a:moveTo>
                  <a:pt x="0" y="996"/>
                </a:moveTo>
                <a:lnTo>
                  <a:pt x="0" y="94"/>
                </a:lnTo>
                <a:lnTo>
                  <a:pt x="79" y="0"/>
                </a:lnTo>
                <a:lnTo>
                  <a:pt x="467" y="0"/>
                </a:lnTo>
                <a:lnTo>
                  <a:pt x="526" y="93"/>
                </a:lnTo>
                <a:lnTo>
                  <a:pt x="1248" y="94"/>
                </a:lnTo>
                <a:lnTo>
                  <a:pt x="1248" y="996"/>
                </a:lnTo>
                <a:lnTo>
                  <a:pt x="0" y="996"/>
                </a:lnTo>
                <a:close/>
              </a:path>
            </a:pathLst>
          </a:cu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rgbClr val="969696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160779" name="AutoShape 11"/>
          <p:cNvSpPr>
            <a:spLocks noChangeArrowheads="1"/>
          </p:cNvSpPr>
          <p:nvPr/>
        </p:nvSpPr>
        <p:spPr bwMode="auto">
          <a:xfrm flipH="1">
            <a:off x="2833370" y="5071110"/>
            <a:ext cx="655638" cy="358775"/>
          </a:xfrm>
          <a:prstGeom prst="parallelogram">
            <a:avLst>
              <a:gd name="adj" fmla="val 20305"/>
            </a:avLst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777777"/>
            </a:outerShdw>
          </a:effectLst>
        </p:spPr>
        <p:txBody>
          <a:bodyPr wrap="none" tIns="27432" bIns="27432" anchor="ctr"/>
          <a:lstStyle>
            <a:lvl1pPr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en-US" altLang="zh-TW" sz="1600">
                <a:ea typeface="新細明體" panose="02020500000000000000" charset="-120"/>
              </a:rPr>
              <a:t>Git</a:t>
            </a:r>
            <a:endParaRPr lang="en-US" altLang="zh-TW" sz="1600">
              <a:ea typeface="新細明體" panose="02020500000000000000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603750" y="3696970"/>
            <a:ext cx="1043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master</a:t>
            </a:r>
            <a:endParaRPr lang="en-US" altLang="zh-TW" sz="2400"/>
          </a:p>
        </p:txBody>
      </p:sp>
      <p:sp>
        <p:nvSpPr>
          <p:cNvPr id="7" name="橢圓 6"/>
          <p:cNvSpPr/>
          <p:nvPr/>
        </p:nvSpPr>
        <p:spPr>
          <a:xfrm>
            <a:off x="5080000" y="473011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80000" y="422148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035040" y="4498340"/>
            <a:ext cx="662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TW" sz="2400"/>
              <a:t>bbq</a:t>
            </a:r>
            <a:endParaRPr lang="en-US" altLang="zh-TW" sz="2400"/>
          </a:p>
        </p:txBody>
      </p:sp>
      <p:sp>
        <p:nvSpPr>
          <p:cNvPr id="11" name="矩形 10"/>
          <p:cNvSpPr/>
          <p:nvPr/>
        </p:nvSpPr>
        <p:spPr>
          <a:xfrm rot="17340000" flipH="1">
            <a:off x="5722620" y="4554855"/>
            <a:ext cx="85090" cy="93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 flipH="1">
            <a:off x="6198235" y="5111750"/>
            <a:ext cx="85090" cy="781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137910" y="506095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3" name="Freeform 46"/>
          <p:cNvSpPr/>
          <p:nvPr/>
        </p:nvSpPr>
        <p:spPr bwMode="auto">
          <a:xfrm rot="11700000" flipV="1">
            <a:off x="1974215" y="5798820"/>
            <a:ext cx="3025775" cy="394335"/>
          </a:xfrm>
          <a:custGeom>
            <a:avLst/>
            <a:gdLst>
              <a:gd name="T0" fmla="*/ 0 w 640"/>
              <a:gd name="T1" fmla="*/ 528710645 h 214"/>
              <a:gd name="T2" fmla="*/ 691221412 w 640"/>
              <a:gd name="T3" fmla="*/ 793064458 h 214"/>
              <a:gd name="T4" fmla="*/ 1232180739 w 640"/>
              <a:gd name="T5" fmla="*/ 1002725107 h 214"/>
              <a:gd name="T6" fmla="*/ 1482623876 w 640"/>
              <a:gd name="T7" fmla="*/ 1093881386 h 214"/>
              <a:gd name="T8" fmla="*/ 1713028903 w 640"/>
              <a:gd name="T9" fmla="*/ 1139459525 h 214"/>
              <a:gd name="T10" fmla="*/ 1923402151 w 640"/>
              <a:gd name="T11" fmla="*/ 1194155708 h 214"/>
              <a:gd name="T12" fmla="*/ 2147483647 w 640"/>
              <a:gd name="T13" fmla="*/ 1212385756 h 214"/>
              <a:gd name="T14" fmla="*/ 2147483647 w 640"/>
              <a:gd name="T15" fmla="*/ 1212385756 h 214"/>
              <a:gd name="T16" fmla="*/ 2147483647 w 640"/>
              <a:gd name="T17" fmla="*/ 1194155708 h 214"/>
              <a:gd name="T18" fmla="*/ 2147483647 w 640"/>
              <a:gd name="T19" fmla="*/ 1139459525 h 214"/>
              <a:gd name="T20" fmla="*/ 2147483647 w 640"/>
              <a:gd name="T21" fmla="*/ 1075651338 h 214"/>
              <a:gd name="T22" fmla="*/ 2147483647 w 640"/>
              <a:gd name="T23" fmla="*/ 984495059 h 214"/>
              <a:gd name="T24" fmla="*/ 2147483647 w 640"/>
              <a:gd name="T25" fmla="*/ 865990688 h 214"/>
              <a:gd name="T26" fmla="*/ 2147483647 w 640"/>
              <a:gd name="T27" fmla="*/ 701908179 h 214"/>
              <a:gd name="T28" fmla="*/ 2147483647 w 640"/>
              <a:gd name="T29" fmla="*/ 528710645 h 214"/>
              <a:gd name="T30" fmla="*/ 2147483647 w 640"/>
              <a:gd name="T31" fmla="*/ 0 h 214"/>
              <a:gd name="T32" fmla="*/ 2147483647 w 640"/>
              <a:gd name="T33" fmla="*/ 109389346 h 214"/>
              <a:gd name="T34" fmla="*/ 2147483647 w 640"/>
              <a:gd name="T35" fmla="*/ 1950757050 h 214"/>
              <a:gd name="T36" fmla="*/ 2147483647 w 640"/>
              <a:gd name="T37" fmla="*/ 1403816357 h 214"/>
              <a:gd name="T38" fmla="*/ 2147483647 w 640"/>
              <a:gd name="T39" fmla="*/ 1567898867 h 214"/>
              <a:gd name="T40" fmla="*/ 2147483647 w 640"/>
              <a:gd name="T41" fmla="*/ 1704633286 h 214"/>
              <a:gd name="T42" fmla="*/ 2147483647 w 640"/>
              <a:gd name="T43" fmla="*/ 1795789565 h 214"/>
              <a:gd name="T44" fmla="*/ 2147483647 w 640"/>
              <a:gd name="T45" fmla="*/ 1859600771 h 214"/>
              <a:gd name="T46" fmla="*/ 2147483647 w 640"/>
              <a:gd name="T47" fmla="*/ 1896063887 h 214"/>
              <a:gd name="T48" fmla="*/ 2147483647 w 640"/>
              <a:gd name="T49" fmla="*/ 1896063887 h 214"/>
              <a:gd name="T50" fmla="*/ 2147483647 w 640"/>
              <a:gd name="T51" fmla="*/ 1877830819 h 214"/>
              <a:gd name="T52" fmla="*/ 2147483647 w 640"/>
              <a:gd name="T53" fmla="*/ 1832252680 h 214"/>
              <a:gd name="T54" fmla="*/ 1883332262 w 640"/>
              <a:gd name="T55" fmla="*/ 1741096401 h 214"/>
              <a:gd name="T56" fmla="*/ 1602836709 w 640"/>
              <a:gd name="T57" fmla="*/ 1631707055 h 214"/>
              <a:gd name="T58" fmla="*/ 1332355462 w 640"/>
              <a:gd name="T59" fmla="*/ 1513202684 h 214"/>
              <a:gd name="T60" fmla="*/ 1081912325 w 640"/>
              <a:gd name="T61" fmla="*/ 1358238218 h 214"/>
              <a:gd name="T62" fmla="*/ 811434244 w 640"/>
              <a:gd name="T63" fmla="*/ 1175922641 h 214"/>
              <a:gd name="T64" fmla="*/ 540956163 w 640"/>
              <a:gd name="T65" fmla="*/ 984495059 h 214"/>
              <a:gd name="T66" fmla="*/ 270478081 w 640"/>
              <a:gd name="T67" fmla="*/ 756601342 h 214"/>
              <a:gd name="T68" fmla="*/ 0 w 640"/>
              <a:gd name="T69" fmla="*/ 528710645 h 21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40" h="214">
                <a:moveTo>
                  <a:pt x="0" y="58"/>
                </a:moveTo>
                <a:lnTo>
                  <a:pt x="69" y="87"/>
                </a:lnTo>
                <a:lnTo>
                  <a:pt x="123" y="110"/>
                </a:lnTo>
                <a:lnTo>
                  <a:pt x="148" y="120"/>
                </a:lnTo>
                <a:lnTo>
                  <a:pt x="171" y="125"/>
                </a:lnTo>
                <a:lnTo>
                  <a:pt x="192" y="131"/>
                </a:lnTo>
                <a:lnTo>
                  <a:pt x="215" y="133"/>
                </a:lnTo>
                <a:lnTo>
                  <a:pt x="236" y="133"/>
                </a:lnTo>
                <a:lnTo>
                  <a:pt x="259" y="131"/>
                </a:lnTo>
                <a:lnTo>
                  <a:pt x="284" y="125"/>
                </a:lnTo>
                <a:lnTo>
                  <a:pt x="311" y="118"/>
                </a:lnTo>
                <a:lnTo>
                  <a:pt x="342" y="108"/>
                </a:lnTo>
                <a:lnTo>
                  <a:pt x="375" y="95"/>
                </a:lnTo>
                <a:lnTo>
                  <a:pt x="411" y="77"/>
                </a:lnTo>
                <a:lnTo>
                  <a:pt x="454" y="58"/>
                </a:lnTo>
                <a:lnTo>
                  <a:pt x="411" y="0"/>
                </a:lnTo>
                <a:lnTo>
                  <a:pt x="640" y="12"/>
                </a:lnTo>
                <a:lnTo>
                  <a:pt x="532" y="214"/>
                </a:lnTo>
                <a:lnTo>
                  <a:pt x="509" y="154"/>
                </a:lnTo>
                <a:lnTo>
                  <a:pt x="465" y="172"/>
                </a:lnTo>
                <a:lnTo>
                  <a:pt x="421" y="187"/>
                </a:lnTo>
                <a:lnTo>
                  <a:pt x="383" y="197"/>
                </a:lnTo>
                <a:lnTo>
                  <a:pt x="346" y="204"/>
                </a:lnTo>
                <a:lnTo>
                  <a:pt x="309" y="208"/>
                </a:lnTo>
                <a:lnTo>
                  <a:pt x="277" y="208"/>
                </a:lnTo>
                <a:lnTo>
                  <a:pt x="246" y="206"/>
                </a:lnTo>
                <a:lnTo>
                  <a:pt x="217" y="201"/>
                </a:lnTo>
                <a:lnTo>
                  <a:pt x="188" y="191"/>
                </a:lnTo>
                <a:lnTo>
                  <a:pt x="160" y="179"/>
                </a:lnTo>
                <a:lnTo>
                  <a:pt x="133" y="166"/>
                </a:lnTo>
                <a:lnTo>
                  <a:pt x="108" y="149"/>
                </a:lnTo>
                <a:lnTo>
                  <a:pt x="81" y="129"/>
                </a:lnTo>
                <a:lnTo>
                  <a:pt x="54" y="108"/>
                </a:lnTo>
                <a:lnTo>
                  <a:pt x="27" y="83"/>
                </a:lnTo>
                <a:lnTo>
                  <a:pt x="0" y="58"/>
                </a:lnTo>
              </a:path>
            </a:pathLst>
          </a:custGeom>
          <a:gradFill rotWithShape="0">
            <a:gsLst>
              <a:gs pos="0">
                <a:srgbClr val="EC86CC"/>
              </a:gs>
              <a:gs pos="100000">
                <a:srgbClr val="D60093"/>
              </a:gs>
            </a:gsLst>
            <a:lin ang="0" scaled="1"/>
          </a:gradFill>
          <a:ln w="635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p>
            <a:endParaRPr lang="en-US"/>
          </a:p>
        </p:txBody>
      </p:sp>
      <p:sp>
        <p:nvSpPr>
          <p:cNvPr id="14" name="矩形 13"/>
          <p:cNvSpPr/>
          <p:nvPr/>
        </p:nvSpPr>
        <p:spPr>
          <a:xfrm rot="14820000" flipH="1">
            <a:off x="5674995" y="5534025"/>
            <a:ext cx="762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129020" y="572135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064125" y="61214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theme/theme1.xml><?xml version="1.0" encoding="utf-8"?>
<a:theme xmlns:a="http://schemas.openxmlformats.org/drawingml/2006/main" name="訓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2081</Words>
  <Application>WPS Presentation</Application>
  <PresentationFormat>On-screen Show (4:3)</PresentationFormat>
  <Paragraphs>231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新細明體</vt:lpstr>
      <vt:lpstr>Wingdings</vt:lpstr>
      <vt:lpstr>微軟正黑體</vt:lpstr>
      <vt:lpstr>Georgia</vt:lpstr>
      <vt:lpstr>Arial Narrow</vt:lpstr>
      <vt:lpstr>新細明體</vt:lpstr>
      <vt:lpstr>Calibri</vt:lpstr>
      <vt:lpstr>Microsoft YaHei</vt:lpstr>
      <vt:lpstr>SimSun</vt:lpstr>
      <vt:lpstr>Arial Unicode MS</vt:lpstr>
      <vt:lpstr>訓練</vt:lpstr>
      <vt:lpstr>為何需要版本控制系統（一）</vt:lpstr>
      <vt:lpstr>為何需要版本控制系統（一）</vt:lpstr>
      <vt:lpstr>為何需要版本控制系統（二）</vt:lpstr>
      <vt:lpstr>建立 Repository (數據庫)</vt:lpstr>
      <vt:lpstr>git add, git commit</vt:lpstr>
      <vt:lpstr>git branch</vt:lpstr>
      <vt:lpstr>commit 到 bbq 分支</vt:lpstr>
      <vt:lpstr>切換回 master 分支</vt:lpstr>
      <vt:lpstr>合併 bbq 分支到master 分支</vt:lpstr>
      <vt:lpstr>版本衝突</vt:lpstr>
      <vt:lpstr>上傳下載Repository (數據庫)</vt:lpstr>
      <vt:lpstr>Demo: 使用 Git 與 GitHut</vt:lpstr>
      <vt:lpstr>Git 狀況與討論</vt:lpstr>
      <vt:lpstr>Git 狀況與討論</vt:lpstr>
      <vt:lpstr>Git 狀況與討論</vt:lpstr>
      <vt:lpstr>Git 狀況與討論</vt:lpstr>
      <vt:lpstr>Git 狀況與討論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64</cp:revision>
  <dcterms:created xsi:type="dcterms:W3CDTF">2011-04-13T01:54:00Z</dcterms:created>
  <dcterms:modified xsi:type="dcterms:W3CDTF">2023-10-12T14:21:40Z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