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73" r:id="rId9"/>
    <p:sldId id="271" r:id="rId10"/>
    <p:sldId id="264" r:id="rId11"/>
    <p:sldId id="265" r:id="rId12"/>
    <p:sldId id="261" r:id="rId13"/>
    <p:sldId id="269" r:id="rId14"/>
    <p:sldId id="268" r:id="rId15"/>
    <p:sldId id="274" r:id="rId16"/>
    <p:sldId id="270" r:id="rId17"/>
    <p:sldId id="275" r:id="rId18"/>
    <p:sldId id="279" r:id="rId19"/>
    <p:sldId id="280" r:id="rId20"/>
    <p:sldId id="282" r:id="rId21"/>
    <p:sldId id="283" r:id="rId22"/>
    <p:sldId id="293" r:id="rId23"/>
    <p:sldId id="287" r:id="rId24"/>
    <p:sldId id="289" r:id="rId25"/>
    <p:sldId id="292" r:id="rId26"/>
    <p:sldId id="290" r:id="rId27"/>
    <p:sldId id="291" r:id="rId28"/>
    <p:sldId id="285" r:id="rId29"/>
    <p:sldId id="296" r:id="rId30"/>
    <p:sldId id="294" r:id="rId31"/>
    <p:sldId id="295" r:id="rId32"/>
    <p:sldId id="298" r:id="rId33"/>
    <p:sldId id="297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10" r:id="rId44"/>
    <p:sldId id="308" r:id="rId45"/>
    <p:sldId id="31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2"/>
    <p:restoredTop sz="76081" autoAdjust="0"/>
  </p:normalViewPr>
  <p:slideViewPr>
    <p:cSldViewPr snapToGrid="0">
      <p:cViewPr varScale="1">
        <p:scale>
          <a:sx n="84" d="100"/>
          <a:sy n="84" d="100"/>
        </p:scale>
        <p:origin x="68" y="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https://developer.amazon.com/en-GB/docs/alexa/alexa-voice-service/speechrecognizer.html#recognize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19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https://developer.amazon.com/en-GB/docs/alexa/alexa-voice-service/speechrecognizer.html</a:t>
            </a:r>
          </a:p>
          <a:p>
            <a:r>
              <a:rPr lang="en-US" dirty="0"/>
              <a:t>https://developer.amazon.com/en-GB/docs/alexa/alexa-voice-service/speechsynthesizer.html#speechstarted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https://developer.amazon.com/en-US/docs/alexa/avs-device-sdk/smart-screen-raspberry-pi.html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7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https://developer.amazon.com/en-US/docs/alexa/smapi/quick-start-alexa-skills-kit-command-line-interface.html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2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Input(</a:t>
            </a:r>
            <a:r>
              <a:rPr lang="en-US" altLang="zh-CN" b="1" dirty="0" err="1">
                <a:solidFill>
                  <a:srgbClr val="FF0000"/>
                </a:solidFill>
              </a:rPr>
              <a:t>C_u</a:t>
            </a:r>
            <a:r>
              <a:rPr lang="en-US" altLang="zh-CN" b="1" dirty="0"/>
              <a:t>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original</a:t>
            </a:r>
            <a:r>
              <a:rPr lang="zh-CN" altLang="en-US" b="1" i="1" dirty="0"/>
              <a:t> </a:t>
            </a:r>
            <a:r>
              <a:rPr lang="en-US" altLang="zh-CN" i="1" dirty="0"/>
              <a:t>text</a:t>
            </a:r>
            <a:r>
              <a:rPr lang="zh-CN" altLang="en-US" b="1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C_r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transcribed</a:t>
            </a:r>
            <a:r>
              <a:rPr lang="zh-CN" altLang="en-US" i="1" dirty="0"/>
              <a:t> </a:t>
            </a:r>
            <a:r>
              <a:rPr lang="en-US" altLang="zh-CN" i="1" dirty="0"/>
              <a:t>text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</a:t>
            </a:r>
            <a:r>
              <a:rPr lang="zh-CN" altLang="en-US" b="1" dirty="0"/>
              <a:t> </a:t>
            </a:r>
            <a:r>
              <a:rPr lang="en-US" altLang="zh-CN" b="1" dirty="0"/>
              <a:t>Audio(</a:t>
            </a:r>
            <a:r>
              <a:rPr lang="en-US" altLang="zh-CN" b="1" dirty="0" err="1">
                <a:solidFill>
                  <a:srgbClr val="FF0000"/>
                </a:solidFill>
              </a:rPr>
              <a:t>A_u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2"/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 err="1">
                <a:solidFill>
                  <a:srgbClr val="FF0000"/>
                </a:solidFill>
              </a:rPr>
              <a:t>C_u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pPr lvl="2"/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later.</a:t>
            </a:r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Response(</a:t>
            </a:r>
            <a:r>
              <a:rPr lang="en-US" altLang="zh-CN" b="1" dirty="0" err="1">
                <a:solidFill>
                  <a:srgbClr val="FF0000"/>
                </a:solidFill>
              </a:rPr>
              <a:t>A_r</a:t>
            </a:r>
            <a:r>
              <a:rPr lang="en-US" altLang="zh-CN" b="1" dirty="0"/>
              <a:t>):</a:t>
            </a:r>
            <a:endParaRPr lang="en-US" altLang="zh-CN" dirty="0"/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49D9B-306B-BC24-EA72-4891977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77" y="2773254"/>
            <a:ext cx="5854623" cy="29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occurred</a:t>
            </a:r>
          </a:p>
          <a:p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Destination:</a:t>
            </a:r>
          </a:p>
          <a:p>
            <a:pPr lvl="1"/>
            <a:r>
              <a:rPr lang="en-US" altLang="zh-CN" b="1" dirty="0"/>
              <a:t>Alexa</a:t>
            </a:r>
            <a:r>
              <a:rPr lang="zh-CN" altLang="en-US" b="1" dirty="0"/>
              <a:t> </a:t>
            </a:r>
            <a:r>
              <a:rPr lang="en-US" altLang="zh-CN" b="1" dirty="0"/>
              <a:t>Echo</a:t>
            </a:r>
            <a:r>
              <a:rPr lang="zh-CN" altLang="en-US" b="1" dirty="0"/>
              <a:t> </a:t>
            </a:r>
            <a:r>
              <a:rPr lang="en-US" altLang="zh-CN" b="1" dirty="0"/>
              <a:t>Dot’s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b="1" dirty="0"/>
              <a:t>Amazon</a:t>
            </a:r>
            <a:r>
              <a:rPr lang="zh-CN" altLang="en-US" b="1" dirty="0"/>
              <a:t> </a:t>
            </a:r>
            <a:r>
              <a:rPr lang="en-US" altLang="zh-CN" b="1" dirty="0"/>
              <a:t>server’s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endParaRPr lang="en-US" altLang="zh-CN" b="1" dirty="0"/>
          </a:p>
          <a:p>
            <a:r>
              <a:rPr lang="en-US" altLang="zh-CN" b="1" dirty="0"/>
              <a:t>Protocol:</a:t>
            </a:r>
            <a:r>
              <a:rPr lang="zh-CN" altLang="en-US" b="1" dirty="0"/>
              <a:t> </a:t>
            </a:r>
            <a:r>
              <a:rPr lang="en-US" altLang="zh-CN" dirty="0"/>
              <a:t>TCP,</a:t>
            </a:r>
            <a:r>
              <a:rPr lang="zh-CN" altLang="en-US" dirty="0"/>
              <a:t> </a:t>
            </a:r>
            <a:r>
              <a:rPr lang="en-US" altLang="zh-CN" dirty="0"/>
              <a:t>TLSv1.2</a:t>
            </a:r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AE9-6933-0376-4926-50C9D99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61D-B29E-A60A-7A5C-2710AC1D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synthesis(Alexa’s</a:t>
            </a:r>
            <a:r>
              <a:rPr lang="zh-CN" altLang="en-US" dirty="0"/>
              <a:t> </a:t>
            </a:r>
            <a:r>
              <a:rPr lang="en-US" altLang="zh-CN" dirty="0"/>
              <a:t>reply),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devices.</a:t>
            </a:r>
          </a:p>
          <a:p>
            <a:r>
              <a:rPr lang="en-US" altLang="zh-CN" b="1" dirty="0"/>
              <a:t>Outgoing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3.217.147.217</a:t>
            </a:r>
          </a:p>
          <a:p>
            <a:pPr lvl="1"/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digitized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spoken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outgoing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user’s audio input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b="1" dirty="0"/>
              <a:t>motivation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Design a way to gain privacy?</a:t>
            </a:r>
          </a:p>
          <a:p>
            <a:pPr lvl="1"/>
            <a:r>
              <a:rPr lang="en-US" dirty="0"/>
              <a:t>What is the </a:t>
            </a:r>
            <a:r>
              <a:rPr lang="en-US" b="1" dirty="0"/>
              <a:t>application scenario</a:t>
            </a:r>
            <a:r>
              <a:rPr lang="en-US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said.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attacker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2F0-1266-0A90-119F-2DFE63C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E555-1957-0187-4018-49AC1EE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Capture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US" b="1" dirty="0"/>
              <a:t>uration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sleep(12)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Stop.</a:t>
            </a:r>
          </a:p>
          <a:p>
            <a:pPr lvl="1"/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B15-257F-2D5E-0042-505119D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Multiple Different TTS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C6B4-30C7-E15E-8B9C-EF462F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says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“01234”,</a:t>
            </a:r>
            <a:r>
              <a:rPr lang="zh-CN" altLang="en-US" dirty="0"/>
              <a:t> </a:t>
            </a:r>
            <a:r>
              <a:rPr lang="en-US" altLang="zh-CN" dirty="0"/>
              <a:t>“Alexa”.</a:t>
            </a:r>
          </a:p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”0”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repeatedly.</a:t>
            </a:r>
          </a:p>
          <a:p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advice?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D78-6D5A-C738-A5E0-B3E948F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D4DC-A5AD-F84A-D35A-445119DD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ABE-0487-8037-91D1-3EAE6614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960B-CCB9-8DF2-A90F-149E618A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Can Hear Your Alexa: Voice Command Fingerprinting on Smart Home Speakers. CNS’19</a:t>
            </a:r>
          </a:p>
          <a:p>
            <a:pPr lvl="1"/>
            <a:r>
              <a:rPr lang="en-US" dirty="0"/>
              <a:t>ML models: LL-Jaccard, LL-NB, VNG++ and P-SVM</a:t>
            </a:r>
          </a:p>
          <a:p>
            <a:pPr lvl="1"/>
            <a:r>
              <a:rPr lang="en-US" dirty="0"/>
              <a:t>Small real-word datasets(100 commands with 10 traffic traces per command)</a:t>
            </a:r>
          </a:p>
          <a:p>
            <a:pPr lvl="1"/>
            <a:r>
              <a:rPr lang="en-US" dirty="0"/>
              <a:t>33.8%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Fingerprinting Encrypted Voice Traffic on Smart Speakers with Deep Learning. </a:t>
            </a:r>
            <a:r>
              <a:rPr lang="en-US" dirty="0" err="1"/>
              <a:t>WiSec</a:t>
            </a:r>
            <a:r>
              <a:rPr lang="en-US" dirty="0"/>
              <a:t> ’20</a:t>
            </a:r>
          </a:p>
          <a:p>
            <a:pPr lvl="1"/>
            <a:r>
              <a:rPr lang="en-US" dirty="0"/>
              <a:t>DL models: CNN, LSTM, SAE</a:t>
            </a:r>
          </a:p>
          <a:p>
            <a:pPr lvl="1"/>
            <a:r>
              <a:rPr lang="en-US" dirty="0"/>
              <a:t>Large not real-word datasets(</a:t>
            </a:r>
            <a:r>
              <a:rPr lang="en-US"/>
              <a:t>1500 traffic traces per command)</a:t>
            </a:r>
            <a:endParaRPr lang="en-US" dirty="0"/>
          </a:p>
          <a:p>
            <a:pPr lvl="1"/>
            <a:r>
              <a:rPr lang="en-US" dirty="0"/>
              <a:t>92.89%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2A6-5CD7-8AB7-0F74-48F53AC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Hear Your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75E-9E71-41C1-B49A-B7FC3421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33.8% </a:t>
            </a:r>
          </a:p>
          <a:p>
            <a:r>
              <a:rPr lang="en-US" dirty="0"/>
              <a:t>Real-word datasets</a:t>
            </a:r>
          </a:p>
        </p:txBody>
      </p:sp>
    </p:spTree>
    <p:extLst>
      <p:ext uri="{BB962C8B-B14F-4D97-AF65-F5344CB8AC3E}">
        <p14:creationId xmlns:p14="http://schemas.microsoft.com/office/powerpoint/2010/main" val="3428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347-D89A-A2C5-E4D8-A7F9BE4F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 Encrypted Voice Traffic on Smart Speakers with Deep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4BC-8088-0924-A265-1CD8AE4B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000"/>
            <a:ext cx="10515600" cy="4351338"/>
          </a:xfrm>
        </p:spPr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Synthetic dataset</a:t>
            </a:r>
          </a:p>
          <a:p>
            <a:pPr lvl="1"/>
            <a:r>
              <a:rPr lang="en-US" dirty="0"/>
              <a:t>Use incoming traffic only </a:t>
            </a:r>
          </a:p>
          <a:p>
            <a:pPr lvl="1"/>
            <a:r>
              <a:rPr lang="en-US" dirty="0"/>
              <a:t>Inferring the IP address of a smart speaker?</a:t>
            </a:r>
          </a:p>
        </p:txBody>
      </p:sp>
    </p:spTree>
    <p:extLst>
      <p:ext uri="{BB962C8B-B14F-4D97-AF65-F5344CB8AC3E}">
        <p14:creationId xmlns:p14="http://schemas.microsoft.com/office/powerpoint/2010/main" val="26970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64D1-3CD3-EF95-3AD2-D0C56E6B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BAF5-F0EB-5B62-CACB-C1FF087F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DE66-5B1F-BBDD-11F7-C58446D5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C0B7-FD63-9D2C-8B99-174B7FC1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voice attack system which can infer interaction contents via traffic data(inside attack or outside attack) without knowing </a:t>
            </a:r>
            <a:r>
              <a:rPr lang="en-US" dirty="0" err="1"/>
              <a:t>ip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Learning Method: Voice Traffic Data Fingerprinting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5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E1AD-927A-81D2-E29D-D3335D50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altLang="zh-CN" dirty="0" err="1"/>
              <a:t>iVPN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BAC2-2AD0-74C8-C09E-43F22817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8F265-6F4F-289E-0FBD-3D31305D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029" y="2524537"/>
            <a:ext cx="6988389" cy="31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5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0CB1-E84F-31EA-321E-41AA743E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ystem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22C2-7ECF-0D4E-CA75-F3294F27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</a:t>
            </a:r>
          </a:p>
          <a:p>
            <a:r>
              <a:rPr lang="en-US" dirty="0"/>
              <a:t>Pi A (</a:t>
            </a:r>
            <a:r>
              <a:rPr lang="en-US" b="1" dirty="0"/>
              <a:t>Wireless Access Point</a:t>
            </a:r>
            <a:r>
              <a:rPr lang="en-US" dirty="0"/>
              <a:t> setup via </a:t>
            </a:r>
            <a:r>
              <a:rPr lang="en-US" dirty="0" err="1"/>
              <a:t>RaspAP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Acts as a Wireless Access Point</a:t>
            </a:r>
          </a:p>
          <a:p>
            <a:r>
              <a:rPr lang="en-US" dirty="0"/>
              <a:t>Pi B (</a:t>
            </a:r>
            <a:r>
              <a:rPr lang="en-US" b="1" dirty="0"/>
              <a:t>VPN Server </a:t>
            </a:r>
            <a:r>
              <a:rPr lang="en-US" dirty="0"/>
              <a:t>setup via </a:t>
            </a:r>
            <a:r>
              <a:rPr lang="en-US" dirty="0" err="1"/>
              <a:t>PiVPN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Serves as a VPN server(</a:t>
            </a:r>
            <a:r>
              <a:rPr lang="en-US" dirty="0" err="1"/>
              <a:t>WireGurad</a:t>
            </a:r>
            <a:r>
              <a:rPr lang="en-US" dirty="0"/>
              <a:t>)</a:t>
            </a:r>
          </a:p>
          <a:p>
            <a:r>
              <a:rPr lang="en-US" dirty="0"/>
              <a:t>Pi C (</a:t>
            </a:r>
            <a:r>
              <a:rPr lang="en-US" b="1" dirty="0"/>
              <a:t>A</a:t>
            </a:r>
            <a:r>
              <a:rPr lang="en-US" altLang="zh-CN" b="1" dirty="0"/>
              <a:t>lexa</a:t>
            </a:r>
            <a:r>
              <a:rPr lang="en-US" altLang="zh-CN" dirty="0"/>
              <a:t>-Enabled device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Functions as an Alexa-Enabled device for voice interactions</a:t>
            </a:r>
          </a:p>
          <a:p>
            <a:r>
              <a:rPr lang="en-US" dirty="0"/>
              <a:t>Maybe VPN Server can be integrated in Pi A(Wireless Access Point)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44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500-364D-1562-2066-C9F84C64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A Wireless Access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16F3-0120-07AD-0941-B2D3BE6B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Role:</a:t>
            </a:r>
          </a:p>
        </p:txBody>
      </p:sp>
    </p:spTree>
    <p:extLst>
      <p:ext uri="{BB962C8B-B14F-4D97-AF65-F5344CB8AC3E}">
        <p14:creationId xmlns:p14="http://schemas.microsoft.com/office/powerpoint/2010/main" val="3135284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8336-FEA3-7F77-36AC-278CEDCB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B VPN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B938-C687-DEDB-6DDD-5AC0231B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  <a:p>
            <a:pPr lvl="1"/>
            <a:r>
              <a:rPr lang="en-US" dirty="0"/>
              <a:t>1. Generate VPN Configuration: ‘</a:t>
            </a:r>
            <a:r>
              <a:rPr lang="en-US" i="1" dirty="0" err="1"/>
              <a:t>pivpn</a:t>
            </a:r>
            <a:r>
              <a:rPr lang="en-US" i="1" dirty="0"/>
              <a:t> add</a:t>
            </a:r>
            <a:r>
              <a:rPr lang="en-US" dirty="0"/>
              <a:t>’ to create a client profile for Pi C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ufw</a:t>
            </a:r>
            <a:r>
              <a:rPr lang="en-US" dirty="0"/>
              <a:t>:  Uncomplicated Firewall</a:t>
            </a:r>
          </a:p>
          <a:p>
            <a:pPr lvl="1"/>
            <a:r>
              <a:rPr lang="en-US" dirty="0"/>
              <a:t>3. Enable IP forwarding</a:t>
            </a:r>
          </a:p>
          <a:p>
            <a:pPr lvl="1"/>
            <a:r>
              <a:rPr lang="en-US" dirty="0"/>
              <a:t>4. Configure NAT for the Wi-Fi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39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4F46-F34A-5759-07FA-D0A0E03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 Alexa-Enable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9B83-0AD6-924C-C49E-9BDC8A6F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Alexa Voice Service (AVS) </a:t>
            </a:r>
          </a:p>
          <a:p>
            <a:pPr lvl="1"/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AVS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SDK Console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Sample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Application (Voice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only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)</a:t>
            </a:r>
          </a:p>
          <a:p>
            <a:pPr lvl="1"/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AVS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SDK IPC Server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Sample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Application (</a:t>
            </a:r>
            <a:r>
              <a:rPr lang="en-US" dirty="0">
                <a:solidFill>
                  <a:srgbClr val="111111"/>
                </a:solidFill>
                <a:latin typeface="Amazon Ember Regular"/>
              </a:rPr>
              <a:t>S</a:t>
            </a:r>
            <a:r>
              <a:rPr lang="en-US" b="0" i="0" dirty="0">
                <a:solidFill>
                  <a:srgbClr val="111111"/>
                </a:solidFill>
                <a:effectLst/>
                <a:latin typeface="Amazon Ember Regular"/>
              </a:rPr>
              <a:t>mart Screen 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r>
              <a:rPr lang="sv-SE" b="0" i="0" dirty="0">
                <a:solidFill>
                  <a:srgbClr val="111111"/>
                </a:solidFill>
                <a:effectLst/>
                <a:latin typeface="Amazon Ember Light"/>
              </a:rPr>
              <a:t>Alexa Skills Kit (ASK) CLI(Command Line Interface)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Set up the AVS Device SDK on Raspberry Pi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F372D-44C4-A72D-EA96-7AF9B2BE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188099"/>
            <a:ext cx="4678680" cy="33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4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6CE-2630-A84C-9325-64E7416F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Last </a:t>
            </a:r>
            <a:r>
              <a:rPr lang="en-US" dirty="0" err="1"/>
              <a:t>Disscussion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B259-D7F2-86B0-8739-8BB3A53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Can we still attack if we don’t know actually </a:t>
            </a:r>
            <a:r>
              <a:rPr lang="en-US" dirty="0" err="1"/>
              <a:t>ip</a:t>
            </a:r>
            <a:r>
              <a:rPr lang="en-US" dirty="0"/>
              <a:t> or the </a:t>
            </a:r>
            <a:r>
              <a:rPr lang="en-US" dirty="0" err="1"/>
              <a:t>ip</a:t>
            </a:r>
            <a:r>
              <a:rPr lang="en-US" dirty="0"/>
              <a:t> is changing all the time.</a:t>
            </a:r>
          </a:p>
          <a:p>
            <a:r>
              <a:rPr lang="en-US" dirty="0"/>
              <a:t>VPN</a:t>
            </a:r>
          </a:p>
          <a:p>
            <a:pPr lvl="1"/>
            <a:r>
              <a:rPr lang="en-US" dirty="0"/>
              <a:t>To answer the question: Can we still attack if people use VPN on a router?</a:t>
            </a:r>
          </a:p>
          <a:p>
            <a:pPr lvl="1"/>
            <a:r>
              <a:rPr lang="en-US" dirty="0"/>
              <a:t>Also VPN will bring some noise traffic, more challenge</a:t>
            </a:r>
          </a:p>
          <a:p>
            <a:pPr lvl="1"/>
            <a:r>
              <a:rPr lang="en-US" dirty="0"/>
              <a:t>But people typically don’t use VPN at their home I think. Not sure if it is a major contribution. Maybe a case study?</a:t>
            </a:r>
          </a:p>
          <a:p>
            <a:r>
              <a:rPr lang="en-US" dirty="0"/>
              <a:t>Turn Pi into an Alexa Echo</a:t>
            </a:r>
          </a:p>
          <a:p>
            <a:pPr lvl="1"/>
            <a:r>
              <a:rPr lang="en-US" dirty="0"/>
              <a:t>Why? Make it easy for more operations: Keyboard interaction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1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E665-564F-6B0B-B4CE-4032D0C2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3247-EFDC-E758-6A35-B65E0A87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C5DC-8F3A-249F-A684-2C0C4B8E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B769-D63F-0F77-59F2-DF7AAAC4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do voice command fingerprint if knowing IP (Alexa &amp; Amazon Server) and models of IoT Devices in smart home? Maybe Yes</a:t>
            </a:r>
          </a:p>
          <a:p>
            <a:r>
              <a:rPr lang="en-US" dirty="0"/>
              <a:t>In below scenario, can we still attack?</a:t>
            </a:r>
          </a:p>
          <a:p>
            <a:pPr lvl="1"/>
            <a:r>
              <a:rPr lang="en-US" dirty="0"/>
              <a:t>The traffic data is encrypted by VPN.</a:t>
            </a:r>
          </a:p>
          <a:p>
            <a:pPr lvl="1"/>
            <a:r>
              <a:rPr lang="en-US" dirty="0"/>
              <a:t>Don’t know the Amazon Server’s IP because of VPN.</a:t>
            </a:r>
          </a:p>
          <a:p>
            <a:pPr lvl="1"/>
            <a:r>
              <a:rPr lang="en-US" dirty="0"/>
              <a:t>Don’t know the model of IoT devices in smart home.</a:t>
            </a:r>
          </a:p>
          <a:p>
            <a:pPr lvl="1"/>
            <a:r>
              <a:rPr lang="en-US" dirty="0"/>
              <a:t>Don’t know the IP of IoT devices because the IP is changing all the time.</a:t>
            </a:r>
          </a:p>
          <a:p>
            <a:r>
              <a:rPr lang="en-US" dirty="0"/>
              <a:t>Is this scenario common?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44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6493AC-7B67-6AA3-B7C4-5A42E297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23" y="105257"/>
            <a:ext cx="7073986" cy="2376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68D63-4593-FA4B-6183-D4CD8C46A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23" y="5094649"/>
            <a:ext cx="6384068" cy="1709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F44DF-6A75-712D-9D8F-CCA38E47D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82241"/>
            <a:ext cx="8515148" cy="2612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7584E-8ED8-A2C0-CB1E-077DAAF23DBC}"/>
              </a:ext>
            </a:extLst>
          </p:cNvPr>
          <p:cNvSpPr txBox="1"/>
          <p:nvPr/>
        </p:nvSpPr>
        <p:spPr>
          <a:xfrm>
            <a:off x="2898866" y="3940584"/>
            <a:ext cx="207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eavesdropper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077C1-BBF6-B38E-A7BB-023ADE55B04A}"/>
              </a:ext>
            </a:extLst>
          </p:cNvPr>
          <p:cNvSpPr txBox="1"/>
          <p:nvPr/>
        </p:nvSpPr>
        <p:spPr>
          <a:xfrm>
            <a:off x="7597358" y="161145"/>
            <a:ext cx="4457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VPN?</a:t>
            </a:r>
          </a:p>
          <a:p>
            <a:pPr marL="342900" indent="-342900">
              <a:buAutoNum type="arabicPeriod"/>
            </a:pPr>
            <a:r>
              <a:rPr lang="en-US" dirty="0"/>
              <a:t>Tunneling: can it hide Amazon Server’s IP?</a:t>
            </a:r>
          </a:p>
          <a:p>
            <a:pPr marL="342900" indent="-342900">
              <a:buAutoNum type="arabicPeriod"/>
            </a:pPr>
            <a:r>
              <a:rPr lang="en-US" dirty="0"/>
              <a:t>Encryption: can it encrypt traffic?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7532D-DAA9-D092-3327-CB77BE7CAE24}"/>
              </a:ext>
            </a:extLst>
          </p:cNvPr>
          <p:cNvSpPr txBox="1"/>
          <p:nvPr/>
        </p:nvSpPr>
        <p:spPr>
          <a:xfrm>
            <a:off x="7501135" y="4891176"/>
            <a:ext cx="4854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 Scenario:</a:t>
            </a:r>
          </a:p>
          <a:p>
            <a:pPr marL="342900" indent="-342900">
              <a:buAutoNum type="arabicPeriod"/>
            </a:pPr>
            <a:r>
              <a:rPr lang="en-US" dirty="0"/>
              <a:t>Smart Speaker’s IP is changing all the time(DHCP? Leasing time?)</a:t>
            </a:r>
          </a:p>
          <a:p>
            <a:pPr marL="342900" indent="-342900">
              <a:buAutoNum type="arabicPeriod"/>
            </a:pPr>
            <a:r>
              <a:rPr lang="en-US" dirty="0"/>
              <a:t>Amazon Server’s IP is hide because of VPN.</a:t>
            </a:r>
          </a:p>
          <a:p>
            <a:pPr marL="342900" indent="-342900">
              <a:buAutoNum type="arabicPeriod"/>
            </a:pPr>
            <a:r>
              <a:rPr lang="en-US" dirty="0"/>
              <a:t>Traffic data is encrypted by VPN.</a:t>
            </a:r>
          </a:p>
          <a:p>
            <a:pPr marL="342900" indent="-342900">
              <a:buAutoNum type="arabicPeriod"/>
            </a:pPr>
            <a:r>
              <a:rPr lang="en-US" dirty="0"/>
              <a:t>Don’t know the model of IoT devices.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CFB6C-F146-584B-FC36-5727842FDF2C}"/>
              </a:ext>
            </a:extLst>
          </p:cNvPr>
          <p:cNvSpPr txBox="1"/>
          <p:nvPr/>
        </p:nvSpPr>
        <p:spPr>
          <a:xfrm>
            <a:off x="8407453" y="1293749"/>
            <a:ext cx="34668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Attacker Model:</a:t>
            </a:r>
          </a:p>
          <a:p>
            <a:r>
              <a:rPr lang="en-US" dirty="0"/>
              <a:t>Local eavesdropper(inside attack)?</a:t>
            </a:r>
          </a:p>
          <a:p>
            <a:r>
              <a:rPr lang="en-US" dirty="0"/>
              <a:t>What attacker can get?</a:t>
            </a:r>
          </a:p>
          <a:p>
            <a:r>
              <a:rPr lang="en-US" dirty="0"/>
              <a:t>If VPN Server is set in other place:</a:t>
            </a:r>
          </a:p>
          <a:p>
            <a:r>
              <a:rPr lang="en-US" dirty="0"/>
              <a:t>Outgoing: Alexa -&gt; VPN?</a:t>
            </a:r>
          </a:p>
          <a:p>
            <a:r>
              <a:rPr lang="en-US" dirty="0"/>
              <a:t>Incoming: VPN -&gt; Alexa</a:t>
            </a:r>
          </a:p>
          <a:p>
            <a:endParaRPr lang="en-US" dirty="0"/>
          </a:p>
          <a:p>
            <a:r>
              <a:rPr lang="en-US" dirty="0"/>
              <a:t>If VPN can only encrypt data:</a:t>
            </a:r>
          </a:p>
          <a:p>
            <a:r>
              <a:rPr lang="en-US" dirty="0"/>
              <a:t>Outgoing: Alexa -&gt; Amazon Server</a:t>
            </a:r>
          </a:p>
          <a:p>
            <a:r>
              <a:rPr lang="en-US" dirty="0"/>
              <a:t>Incoming: Amazon Server -&gt; Alexa </a:t>
            </a:r>
          </a:p>
        </p:txBody>
      </p:sp>
    </p:spTree>
    <p:extLst>
      <p:ext uri="{BB962C8B-B14F-4D97-AF65-F5344CB8AC3E}">
        <p14:creationId xmlns:p14="http://schemas.microsoft.com/office/powerpoint/2010/main" val="2322516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6E88-D9BE-E8C7-116C-EBEB8DBA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F675-C552-E9A3-1CB9-71809D1C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set up </a:t>
            </a:r>
            <a:r>
              <a:rPr lang="en-US" dirty="0" err="1"/>
              <a:t>OpenWrt</a:t>
            </a:r>
            <a:r>
              <a:rPr lang="en-US" dirty="0"/>
              <a:t> on pi, and enable VPN on it.</a:t>
            </a:r>
          </a:p>
          <a:p>
            <a:r>
              <a:rPr lang="en-US" dirty="0"/>
              <a:t>Device: </a:t>
            </a:r>
          </a:p>
          <a:p>
            <a:pPr lvl="1"/>
            <a:r>
              <a:rPr lang="en-US" dirty="0"/>
              <a:t>USB </a:t>
            </a:r>
            <a:r>
              <a:rPr lang="en-US" dirty="0" err="1"/>
              <a:t>Wifi</a:t>
            </a:r>
            <a:r>
              <a:rPr lang="en-US" dirty="0"/>
              <a:t> Adaptor </a:t>
            </a:r>
          </a:p>
          <a:p>
            <a:pPr lvl="1"/>
            <a:r>
              <a:rPr lang="en-US" dirty="0"/>
              <a:t>Switch maybe</a:t>
            </a:r>
          </a:p>
          <a:p>
            <a:r>
              <a:rPr lang="en-US" dirty="0"/>
              <a:t>VPN: </a:t>
            </a:r>
            <a:r>
              <a:rPr lang="en-US" dirty="0" err="1"/>
              <a:t>CyberGhost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05985-60DD-D90B-8866-1E7393E6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22" y="2816353"/>
            <a:ext cx="3110193" cy="28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8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35FF-6A29-2352-3581-DFB52C13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finally model we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4BA4-6145-6C58-0B0B-4B2A5F74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whole-house traffic data.</a:t>
            </a:r>
          </a:p>
          <a:p>
            <a:r>
              <a:rPr lang="en-US" dirty="0"/>
              <a:t>Output: we can know which part of traffic is from Alexa or Google home, and the content of this traffic.</a:t>
            </a:r>
          </a:p>
          <a:p>
            <a:endParaRPr lang="en-US" dirty="0"/>
          </a:p>
          <a:p>
            <a:r>
              <a:rPr lang="en-US" dirty="0"/>
              <a:t>Maybe we can only focus on incoming data, because the response content of smart speaker is directly decided by incoming data and more fixed.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25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8EEA-93B5-AB0F-050A-0D218D89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289E-E74F-04C7-1C39-8C2BFEC1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17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CDE8-EA9B-37CA-FE16-F9336719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A100-BA98-073C-358D-417AC0E8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Node.js to handle HTTP requests.</a:t>
            </a:r>
          </a:p>
          <a:p>
            <a:r>
              <a:rPr lang="en-US" dirty="0"/>
              <a:t>Text interface needs to be integrated with the AVS SDK.</a:t>
            </a:r>
          </a:p>
          <a:p>
            <a:pPr lvl="1"/>
            <a:r>
              <a:rPr lang="en-US" dirty="0"/>
              <a:t>Convert text input into a format that the AVS SDK can understand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34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1FE8-D673-33A6-E340-FDA5A76E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 with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42C7-CD65-CEFA-A694-8C10C47A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format will be sent to Alexa Cloud Server?</a:t>
            </a:r>
          </a:p>
          <a:p>
            <a:pPr lvl="1"/>
            <a:r>
              <a:rPr lang="en-US" dirty="0"/>
              <a:t>Audio file</a:t>
            </a:r>
          </a:p>
          <a:p>
            <a:pPr lvl="1"/>
            <a:r>
              <a:rPr lang="en-US" dirty="0"/>
              <a:t>Device and User Identification</a:t>
            </a:r>
          </a:p>
          <a:p>
            <a:pPr lvl="1"/>
            <a:r>
              <a:rPr lang="en-US" dirty="0"/>
              <a:t>Additional Metadata</a:t>
            </a:r>
          </a:p>
          <a:p>
            <a:endParaRPr lang="en-US" dirty="0"/>
          </a:p>
          <a:p>
            <a:r>
              <a:rPr lang="en-US" dirty="0"/>
              <a:t>Encrypted Communication: All data is sent over an HTTPS connection</a:t>
            </a:r>
          </a:p>
          <a:p>
            <a:endParaRPr lang="en-US" dirty="0"/>
          </a:p>
          <a:p>
            <a:r>
              <a:rPr lang="en-US" dirty="0"/>
              <a:t>Response Format: </a:t>
            </a:r>
          </a:p>
        </p:txBody>
      </p:sp>
    </p:spTree>
    <p:extLst>
      <p:ext uri="{BB962C8B-B14F-4D97-AF65-F5344CB8AC3E}">
        <p14:creationId xmlns:p14="http://schemas.microsoft.com/office/powerpoint/2010/main" val="2655323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3408EE-564C-30DE-3890-A4B6B642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83" y="323957"/>
            <a:ext cx="8409365" cy="607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39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C953-CD4A-B0EB-DE78-E697F02F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0AE4-ACA8-112D-22CD-362C8A57C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AVS SDK sample code to automate the sending of audio. Instead of capturing audio from a microphone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1532B-3A2C-B03A-5A84-F70EBAA68A4C}"/>
              </a:ext>
            </a:extLst>
          </p:cNvPr>
          <p:cNvSpPr txBox="1"/>
          <p:nvPr/>
        </p:nvSpPr>
        <p:spPr>
          <a:xfrm>
            <a:off x="3050381" y="3105835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za user can only invoke </a:t>
            </a:r>
            <a:r>
              <a:rPr lang="en-US" dirty="0" err="1"/>
              <a:t>alexa</a:t>
            </a:r>
            <a:r>
              <a:rPr lang="en-US" dirty="0"/>
              <a:t> using an app or another </a:t>
            </a:r>
            <a:r>
              <a:rPr lang="en-US" dirty="0" err="1"/>
              <a:t>alexa</a:t>
            </a:r>
            <a:r>
              <a:rPr lang="en-US" dirty="0"/>
              <a:t> built-in device</a:t>
            </a:r>
          </a:p>
        </p:txBody>
      </p:sp>
    </p:spTree>
    <p:extLst>
      <p:ext uri="{BB962C8B-B14F-4D97-AF65-F5344CB8AC3E}">
        <p14:creationId xmlns:p14="http://schemas.microsoft.com/office/powerpoint/2010/main" val="3658912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1FD6-08CE-4F1D-5E38-B2AF1755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847C-92C3-EFDE-2F7A-8645555E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types of Alexa products: </a:t>
            </a:r>
          </a:p>
          <a:p>
            <a:pPr lvl="1"/>
            <a:r>
              <a:rPr lang="en-US" dirty="0"/>
              <a:t>Smart speaker, Alexa mobile app, Alexa Echo Dot, Alexa Echo Show</a:t>
            </a:r>
          </a:p>
          <a:p>
            <a:r>
              <a:rPr lang="en-US" dirty="0"/>
              <a:t>Multiple types of interaction with Alexa products:</a:t>
            </a:r>
          </a:p>
          <a:p>
            <a:pPr lvl="1"/>
            <a:r>
              <a:rPr lang="en-US" dirty="0"/>
              <a:t>Voice, Typing, Tapping</a:t>
            </a:r>
          </a:p>
          <a:p>
            <a:r>
              <a:rPr lang="en-US" dirty="0"/>
              <a:t>Alexa has multiple types of responses: Audio, Texts</a:t>
            </a:r>
          </a:p>
          <a:p>
            <a:r>
              <a:rPr lang="en-US" dirty="0"/>
              <a:t>If these responses have the same meaning, do these responses have same pattern?</a:t>
            </a:r>
          </a:p>
          <a:p>
            <a:r>
              <a:rPr lang="en-US" dirty="0"/>
              <a:t>Should we compare all these types of traffic data.</a:t>
            </a:r>
          </a:p>
          <a:p>
            <a:r>
              <a:rPr lang="en-US" dirty="0"/>
              <a:t>Can the voice attack model apply in text or tapping? </a:t>
            </a:r>
          </a:p>
        </p:txBody>
      </p:sp>
    </p:spTree>
    <p:extLst>
      <p:ext uri="{BB962C8B-B14F-4D97-AF65-F5344CB8AC3E}">
        <p14:creationId xmlns:p14="http://schemas.microsoft.com/office/powerpoint/2010/main" val="113367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1E21-30A5-EE45-B20A-6E6B10E4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online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A092-1954-3A18-978B-947F0CE79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Spying on the smart home</a:t>
            </a:r>
          </a:p>
        </p:txBody>
      </p:sp>
    </p:spTree>
    <p:extLst>
      <p:ext uri="{BB962C8B-B14F-4D97-AF65-F5344CB8AC3E}">
        <p14:creationId xmlns:p14="http://schemas.microsoft.com/office/powerpoint/2010/main" val="3153777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2E51-6228-7875-3897-AD282140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C7BE-EDE8-B9E6-A6B8-2AAD93095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5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E0A6-6E61-39E6-011A-2574EF8A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Alexa Echo Dot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F07B-147D-4379-C604-F4F29E4DC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Audio Capture and Compression:</a:t>
            </a:r>
          </a:p>
          <a:p>
            <a:pPr lvl="1"/>
            <a:r>
              <a:rPr lang="en-US" dirty="0"/>
              <a:t>Raw audio data: </a:t>
            </a:r>
          </a:p>
          <a:p>
            <a:pPr lvl="2"/>
            <a:r>
              <a:rPr lang="en-US" dirty="0"/>
              <a:t>Capture audio using built-in microphones.</a:t>
            </a:r>
          </a:p>
          <a:p>
            <a:pPr lvl="2"/>
            <a:r>
              <a:rPr lang="en-US" dirty="0"/>
              <a:t>Data format: PCM(Pulse Code Modulation) or Opus</a:t>
            </a:r>
          </a:p>
          <a:p>
            <a:pPr lvl="1"/>
            <a:r>
              <a:rPr lang="en-US" dirty="0"/>
              <a:t>Compressed audio data: </a:t>
            </a:r>
          </a:p>
          <a:p>
            <a:r>
              <a:rPr lang="en-US" b="1" dirty="0"/>
              <a:t>Encryption and Transmission: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HTTPS </a:t>
            </a:r>
          </a:p>
          <a:p>
            <a:r>
              <a:rPr lang="en-US" b="1" dirty="0"/>
              <a:t>Server Processing and Response:</a:t>
            </a:r>
          </a:p>
          <a:p>
            <a:pPr lvl="1"/>
            <a:r>
              <a:rPr lang="en-US" dirty="0"/>
              <a:t>Speech recognition and natural language understanding </a:t>
            </a:r>
          </a:p>
          <a:p>
            <a:pPr lvl="1"/>
            <a:r>
              <a:rPr lang="en-US" dirty="0"/>
              <a:t>Generate a response in the form of a voice reply or an action</a:t>
            </a:r>
          </a:p>
          <a:p>
            <a:pPr lvl="1"/>
            <a:r>
              <a:rPr lang="en-US" dirty="0"/>
              <a:t>Voice reply will synthesize via TTS converted into an audio format</a:t>
            </a:r>
          </a:p>
          <a:p>
            <a:r>
              <a:rPr lang="en-US" b="1" dirty="0"/>
              <a:t>Response Reception and Playback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23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361E-CC0F-D0AB-FFD4-108A24A8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F2F4-8922-7BB8-BB3B-7D1F284F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JSON-formatted object</a:t>
            </a:r>
          </a:p>
          <a:p>
            <a:r>
              <a:rPr lang="en-US" dirty="0"/>
              <a:t>The binary audio captured by the device microphone</a:t>
            </a:r>
          </a:p>
          <a:p>
            <a:pPr lvl="1"/>
            <a:r>
              <a:rPr lang="en-US" dirty="0"/>
              <a:t>PCM or Opus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222A98-0E34-06DF-AF3D-347C84AC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45" y="3435965"/>
            <a:ext cx="2350201" cy="2875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F3FF8-CA83-0617-ACE4-37A59D888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81" y="3429000"/>
            <a:ext cx="7504164" cy="253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91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B1CF-FA35-4B88-CF43-9A1BC6A0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EE86-C9F4-79C2-63D4-77EB1A94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Speak directive(AVS-&gt;Client) </a:t>
            </a:r>
            <a:r>
              <a:rPr lang="en-US" dirty="0"/>
              <a:t>is a multipart message containing two different formats – one </a:t>
            </a:r>
            <a:r>
              <a:rPr lang="en-US" b="1" dirty="0"/>
              <a:t>JSON-formatted directive </a:t>
            </a:r>
            <a:r>
              <a:rPr lang="en-US" dirty="0"/>
              <a:t>and </a:t>
            </a:r>
            <a:r>
              <a:rPr lang="en-US" b="1" dirty="0"/>
              <a:t>one binary audio </a:t>
            </a:r>
            <a:r>
              <a:rPr lang="en-US" dirty="0"/>
              <a:t>attachment.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EC7D9-CEF9-9B68-D1D5-D019A0E5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00" y="3040380"/>
            <a:ext cx="4620442" cy="3710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A9A727-5F2D-2A0F-D93A-C2F139192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094" y="4101434"/>
            <a:ext cx="5284174" cy="22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44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5574-FDFC-594A-DEEB-67B56AD4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1C62-8362-3FFB-F9AB-5CA11010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8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26D-9DC8-E891-03DE-E5E0FA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B35-D1DA-11FB-8FCA-E94BB862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Apply multiple different TTS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5754</TotalTime>
  <Words>1891</Words>
  <Application>Microsoft Office PowerPoint</Application>
  <PresentationFormat>Widescreen</PresentationFormat>
  <Paragraphs>259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Amazon Ember Light</vt:lpstr>
      <vt:lpstr>Amazon Ember Regular</vt:lpstr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Outline </vt:lpstr>
      <vt:lpstr>Data Collection Simple Version</vt:lpstr>
      <vt:lpstr>Datasets Components </vt:lpstr>
      <vt:lpstr>Traffic Data Components:</vt:lpstr>
      <vt:lpstr>Incoming/Outgoing Data</vt:lpstr>
      <vt:lpstr>Incoming/Outgoing Data</vt:lpstr>
      <vt:lpstr>Sync Text Data with Traffic Data</vt:lpstr>
      <vt:lpstr>Apply Multiple Different TTS Models</vt:lpstr>
      <vt:lpstr>PowerPoint Presentation</vt:lpstr>
      <vt:lpstr>Related Works</vt:lpstr>
      <vt:lpstr>I Can Hear Your Alexa</vt:lpstr>
      <vt:lpstr>Fingerprinting Encrypted Voice Traffic on Smart Speakers with Deep Learning.</vt:lpstr>
      <vt:lpstr>PowerPoint Presentation</vt:lpstr>
      <vt:lpstr>Contribution</vt:lpstr>
      <vt:lpstr>PiVPN</vt:lpstr>
      <vt:lpstr>System Components</vt:lpstr>
      <vt:lpstr>Pi A Wireless Access Point</vt:lpstr>
      <vt:lpstr>Pi B VPN Server</vt:lpstr>
      <vt:lpstr>Pi C Alexa-Enable Device</vt:lpstr>
      <vt:lpstr>Review Last Disscussion</vt:lpstr>
      <vt:lpstr>PowerPoint Presentation</vt:lpstr>
      <vt:lpstr>Questions</vt:lpstr>
      <vt:lpstr>PowerPoint Presentation</vt:lpstr>
      <vt:lpstr>Raspberry Pi Router</vt:lpstr>
      <vt:lpstr>What finally model we want?</vt:lpstr>
      <vt:lpstr>PowerPoint Presentation</vt:lpstr>
      <vt:lpstr>Text Interface</vt:lpstr>
      <vt:lpstr>Interact with Alexa</vt:lpstr>
      <vt:lpstr>PowerPoint Presentation</vt:lpstr>
      <vt:lpstr>PowerPoint Presentation</vt:lpstr>
      <vt:lpstr>PowerPoint Presentation</vt:lpstr>
      <vt:lpstr>Always online sensor</vt:lpstr>
      <vt:lpstr>PowerPoint Presentation</vt:lpstr>
      <vt:lpstr>Focus on Alexa Echo Dot</vt:lpstr>
      <vt:lpstr>Recognize Event</vt:lpstr>
      <vt:lpstr>Speak Directive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 (Student)</cp:lastModifiedBy>
  <cp:revision>715</cp:revision>
  <dcterms:created xsi:type="dcterms:W3CDTF">2023-11-27T03:33:47Z</dcterms:created>
  <dcterms:modified xsi:type="dcterms:W3CDTF">2024-01-26T21:05:31Z</dcterms:modified>
</cp:coreProperties>
</file>