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9" r:id="rId3"/>
    <p:sldId id="262" r:id="rId4"/>
    <p:sldId id="313" r:id="rId5"/>
    <p:sldId id="261" r:id="rId6"/>
    <p:sldId id="260" r:id="rId7"/>
    <p:sldId id="305" r:id="rId8"/>
    <p:sldId id="299" r:id="rId9"/>
    <p:sldId id="322" r:id="rId10"/>
    <p:sldId id="263" r:id="rId11"/>
    <p:sldId id="321" r:id="rId12"/>
    <p:sldId id="306" r:id="rId13"/>
    <p:sldId id="307" r:id="rId14"/>
    <p:sldId id="310" r:id="rId15"/>
    <p:sldId id="308" r:id="rId16"/>
    <p:sldId id="323" r:id="rId17"/>
    <p:sldId id="311" r:id="rId18"/>
    <p:sldId id="324" r:id="rId19"/>
    <p:sldId id="301" r:id="rId20"/>
    <p:sldId id="303" r:id="rId21"/>
    <p:sldId id="325" r:id="rId22"/>
    <p:sldId id="326" r:id="rId23"/>
    <p:sldId id="327" r:id="rId24"/>
    <p:sldId id="302" r:id="rId25"/>
    <p:sldId id="328" r:id="rId26"/>
    <p:sldId id="329" r:id="rId27"/>
    <p:sldId id="330" r:id="rId28"/>
    <p:sldId id="33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0820" autoAdjust="0"/>
  </p:normalViewPr>
  <p:slideViewPr>
    <p:cSldViewPr snapToGrid="0">
      <p:cViewPr varScale="1">
        <p:scale>
          <a:sx n="69" d="100"/>
          <a:sy n="69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Alonso, Tobias, Lucian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Petrica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Mario Ruiz,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Jakoba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Petri-Koenig,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Yaman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Umuroglu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Ioannis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Stamelos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Elias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Koromilas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Michaela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Blott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Vissers. "Elastic-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df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Scaling performance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in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fpga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clouds through automatic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Transactions on Reconfigurable Technology and Systems (TRETS)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15, no. 2 (2021): 1-34.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Chen,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Jingyu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Haifeng Sun,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Liao. "Accelerating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by edge-cloud collaboration."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2021 IEEE International Performance, Computing, and Communications Conference (IPCCC)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1-7. IEEE, 2021.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Lin, Bing,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Jianshan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Junqin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Hu, Xing Chen, and Jun Li. "Cost-driven off-loading for DNN-based applications over cloud, edge, and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Industrial Informatics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16, no. 8 (2019): 5456-5466.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[3]: Li,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Chunlin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Long Chai, Kun Jiang, Yong Zhang, Jun Liu,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Shaohua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Wan. "DNN partition and offloading strategy with improved particle swarm genetic algorithm in VEC."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Intelligent Vehicles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Kayal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Paridhika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Alberto Leon-Garcia.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DNNSplit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Latency and Cost-efficient Split Point Identification for Multi-tier DNN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Wen,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Hanxiao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Yiran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Chen, Hai Li, Gabriel Bender, and Pieter-Jan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Kindermans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"Neural predictor for neural architecture search."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European Conference on Computer Vision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660-676. Cham: Springer International Publishing, 2020.</a:t>
            </a:r>
            <a:endParaRPr lang="en-US" dirty="0"/>
          </a:p>
          <a:p>
            <a:r>
              <a:rPr lang="en-US" dirty="0"/>
              <a:t>[3]: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Dudziak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Lukasz, Thomas Chau, Mohamed Abdelfattah,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Royson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Hyeji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Kim, and Nicholas Lane.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Brp-nas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Prediction-based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using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gcns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33 (2020): 10480-10490.</a:t>
            </a:r>
            <a:endParaRPr lang="en-US" dirty="0"/>
          </a:p>
          <a:p>
            <a:r>
              <a:rPr lang="en-US" dirty="0"/>
              <a:t>[4]: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Zhang, Li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Lyna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Han, Jianyu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Ningxin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Zheng, Ting Cao,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Yuqing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-meter: Towards accurate latency prediction of deep-learning model inference on diverse edge devices."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19th Annual International Conference on Mobile Systems, Applications, and Services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81-93. 2021.</a:t>
            </a:r>
            <a:endParaRPr lang="en-US" dirty="0"/>
          </a:p>
          <a:p>
            <a:r>
              <a:rPr lang="en-US" dirty="0"/>
              <a:t>[5]: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Chai, Yuji, Devashree Tripathy,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Chuteng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Zhou,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Dibakar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Igor Fedorov, Ramon Matas, David Brooks, Gu-Yeon Wei, and Paul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Perfsage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Generalized inference performance predictor for arbitrary deep learning models on edge devices."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arXiv:2301.10999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Huanghuang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Qianlong Sang, Chuang Hu,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Dazhao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Cheng, Xiaobo Zhou, Dan Wang, Wei Bao, and Yu Wang. "DNN surgery: Accelerating DNN inference on the edge through layer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Cloud Computing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11, no. 3 (2023): 3111-3125.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64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3.1 Model Partitioning Existing Works(Edge -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C7E-7958-2750-082C-00BA05DC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Model Partitioning Existing Works(Three-tier)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18FD-7B04-6D70-ABC1-F00DA776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DECC[1]: Iteration</a:t>
            </a:r>
          </a:p>
          <a:p>
            <a:endParaRPr lang="en-US" dirty="0"/>
          </a:p>
          <a:p>
            <a:r>
              <a:rPr lang="en-US" dirty="0"/>
              <a:t>PSO-GA:</a:t>
            </a:r>
          </a:p>
          <a:p>
            <a:pPr lvl="1"/>
            <a:r>
              <a:rPr lang="en-US" dirty="0"/>
              <a:t>Cloud-Edge-End[2]</a:t>
            </a:r>
          </a:p>
          <a:p>
            <a:pPr lvl="1"/>
            <a:r>
              <a:rPr lang="en-US" dirty="0"/>
              <a:t>VEC[3]: Vehicles - Edge servers – Service vehicles</a:t>
            </a:r>
          </a:p>
          <a:p>
            <a:pPr lvl="1"/>
            <a:endParaRPr lang="en-US" dirty="0"/>
          </a:p>
          <a:p>
            <a:r>
              <a:rPr lang="en-US" dirty="0" err="1"/>
              <a:t>DNNSplit</a:t>
            </a:r>
            <a:r>
              <a:rPr lang="en-US" dirty="0"/>
              <a:t>[4]: </a:t>
            </a:r>
          </a:p>
          <a:p>
            <a:pPr lvl="1"/>
            <a:r>
              <a:rPr lang="en-US" dirty="0"/>
              <a:t>Greedy Search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eployment cost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317AA72-A394-6A09-36FE-00A2790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1" y="2242439"/>
            <a:ext cx="4032943" cy="112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DF99F-3E2A-19B2-2087-18FC0487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10" y="1397876"/>
            <a:ext cx="3180161" cy="2433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00B9F-66F3-8A9B-5D7A-81C5B1EDF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857" y="4214524"/>
            <a:ext cx="3956619" cy="2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3.3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3.4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478226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D8584-A03E-84F9-B55E-4D454461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51" y="1240718"/>
            <a:ext cx="4351549" cy="517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Inference Performance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8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Latency datasets:</a:t>
            </a:r>
          </a:p>
          <a:p>
            <a:pPr lvl="2"/>
            <a:r>
              <a:rPr lang="en-US" dirty="0"/>
              <a:t>The latency for various MCUs, across different types of layers and sizes, is measured using TensorFlow Lite for Microcontrollers (TFLM).</a:t>
            </a:r>
          </a:p>
          <a:p>
            <a:pPr lvl="1"/>
            <a:r>
              <a:rPr lang="en-US" dirty="0"/>
              <a:t>Memory footprint datasets:</a:t>
            </a:r>
          </a:p>
          <a:p>
            <a:pPr lvl="2"/>
            <a:r>
              <a:rPr lang="en-US" dirty="0"/>
              <a:t>Simulation on Server?</a:t>
            </a:r>
          </a:p>
          <a:p>
            <a:pPr lvl="1"/>
            <a:r>
              <a:rPr lang="en-US" dirty="0"/>
              <a:t>Energy consumption datasets:</a:t>
            </a:r>
          </a:p>
          <a:p>
            <a:pPr lvl="1"/>
            <a:endParaRPr lang="en-US" dirty="0"/>
          </a:p>
          <a:p>
            <a:r>
              <a:rPr lang="en-US" dirty="0"/>
              <a:t>Predictor(MCU, Layer) = 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Memory footprint (memory, storage)</a:t>
            </a:r>
          </a:p>
          <a:p>
            <a:pPr lvl="1"/>
            <a:r>
              <a:rPr lang="en-US" dirty="0"/>
              <a:t>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907E-8FC4-20D5-6529-3B79732D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3" y="4770080"/>
            <a:ext cx="3550477" cy="1935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19E29-278A-4A4F-D901-D65306E0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3" y="2062578"/>
            <a:ext cx="4389037" cy="2573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59" y="1261404"/>
            <a:ext cx="3518647" cy="1021775"/>
          </a:xfrm>
        </p:spPr>
        <p:txBody>
          <a:bodyPr/>
          <a:lstStyle/>
          <a:p>
            <a:r>
              <a:rPr lang="en-US" sz="2400" dirty="0"/>
              <a:t>1. Per layer latency</a:t>
            </a:r>
          </a:p>
          <a:p>
            <a:r>
              <a:rPr lang="en-US" sz="2400" dirty="0"/>
              <a:t>2. Data size distribution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5" y="143080"/>
            <a:ext cx="10515600" cy="1325563"/>
          </a:xfrm>
        </p:spPr>
        <p:txBody>
          <a:bodyPr/>
          <a:lstStyle/>
          <a:p>
            <a:r>
              <a:rPr lang="en-US" dirty="0"/>
              <a:t>5. Insights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6BC01-8A11-9841-D34B-1E7F90C8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481" y="609017"/>
            <a:ext cx="7008319" cy="397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500C-0D54-6E35-4B86-16A06693B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475" y="4614244"/>
            <a:ext cx="6350330" cy="20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CEB4-AFEA-8850-B901-8A07525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E54E-607F-5857-2CA6-E356783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1. Per layer latency</a:t>
            </a:r>
          </a:p>
          <a:p>
            <a:pPr lvl="1"/>
            <a:r>
              <a:rPr lang="en-US" dirty="0"/>
              <a:t>As much as possible, concentrate multiple layers on one single node</a:t>
            </a:r>
          </a:p>
          <a:p>
            <a:pPr lvl="2"/>
            <a:r>
              <a:rPr lang="en-US" dirty="0"/>
              <a:t>Reduce transferring time</a:t>
            </a:r>
          </a:p>
          <a:p>
            <a:pPr lvl="2"/>
            <a:r>
              <a:rPr lang="en-US" dirty="0"/>
              <a:t>Utilize cross-optimization</a:t>
            </a:r>
          </a:p>
          <a:p>
            <a:r>
              <a:rPr lang="en-US" sz="2800" dirty="0"/>
              <a:t>2. Data size distribution</a:t>
            </a:r>
            <a:endParaRPr lang="en-US" dirty="0"/>
          </a:p>
          <a:p>
            <a:pPr lvl="1"/>
            <a:r>
              <a:rPr lang="en-US" dirty="0"/>
              <a:t>High memory: model parallel distribution (Layer-Partitioning )</a:t>
            </a:r>
          </a:p>
          <a:p>
            <a:pPr lvl="1"/>
            <a:r>
              <a:rPr lang="en-US" dirty="0"/>
              <a:t>High computation and low memory: data parallel distribution (maybe in optimization step)</a:t>
            </a:r>
          </a:p>
          <a:p>
            <a:r>
              <a:rPr lang="en-US" dirty="0"/>
              <a:t>3. Layer types:</a:t>
            </a:r>
          </a:p>
          <a:p>
            <a:pPr lvl="1"/>
            <a:r>
              <a:rPr lang="en-US" dirty="0"/>
              <a:t>After Pooling Layers: Pooling layers reduce the dimensionality of the data</a:t>
            </a:r>
          </a:p>
          <a:p>
            <a:pPr lvl="1"/>
            <a:r>
              <a:rPr lang="en-US" dirty="0"/>
              <a:t>After Dense Layers: Small output</a:t>
            </a:r>
          </a:p>
        </p:txBody>
      </p:sp>
    </p:spTree>
    <p:extLst>
      <p:ext uri="{BB962C8B-B14F-4D97-AF65-F5344CB8AC3E}">
        <p14:creationId xmlns:p14="http://schemas.microsoft.com/office/powerpoint/2010/main" val="29169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600" b="1" dirty="0"/>
                  <a:t>Cost Function: multi-objectives search </a:t>
                </a:r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1237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60CABE-D692-630D-D515-E04FD31B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871" y="5540075"/>
            <a:ext cx="4017758" cy="5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502-74B3-07B4-4F5F-13072F96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8AF-5CCE-BA61-00FF-7FF4F05B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Assignment Variables</a:t>
            </a:r>
          </a:p>
          <a:p>
            <a:r>
              <a:rPr lang="en-US" dirty="0"/>
              <a:t>Energy Variables</a:t>
            </a:r>
          </a:p>
          <a:p>
            <a:r>
              <a:rPr lang="en-US" dirty="0"/>
              <a:t>Time Variables</a:t>
            </a:r>
          </a:p>
          <a:p>
            <a:r>
              <a:rPr lang="en-US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35648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Computation and transfer time:</a:t>
            </a:r>
          </a:p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BCF-BA60-7C37-10CB-D1996BA7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BBC9-AAC2-9216-3CF3-ED005F19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</a:t>
            </a:r>
          </a:p>
          <a:p>
            <a:r>
              <a:rPr lang="en-US" dirty="0"/>
              <a:t>2. System Design and Pipeline </a:t>
            </a:r>
          </a:p>
          <a:p>
            <a:r>
              <a:rPr lang="en-US" dirty="0"/>
              <a:t>3. Existing Works</a:t>
            </a:r>
          </a:p>
          <a:p>
            <a:r>
              <a:rPr lang="en-US" dirty="0"/>
              <a:t>4. Inference Performance Predictor</a:t>
            </a:r>
          </a:p>
          <a:p>
            <a:r>
              <a:rPr lang="en-US" dirty="0"/>
              <a:t>5. Insights</a:t>
            </a:r>
          </a:p>
          <a:p>
            <a:r>
              <a:rPr lang="en-US" dirty="0"/>
              <a:t>6.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C0C-26A2-8922-325F-A603604B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B9AA-0904-472D-B8DE-646BA2C9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partitioning solutions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re-compute Multiple Solutions</a:t>
            </a:r>
          </a:p>
          <a:p>
            <a:pPr lvl="1"/>
            <a:r>
              <a:rPr lang="en-US" altLang="zh-CN" dirty="0"/>
              <a:t>Store locally</a:t>
            </a:r>
          </a:p>
          <a:p>
            <a:pPr lvl="2"/>
            <a:r>
              <a:rPr lang="en-US" altLang="zh-CN" dirty="0"/>
              <a:t>To handle with node failures or dynamic changes</a:t>
            </a:r>
          </a:p>
          <a:p>
            <a:r>
              <a:rPr lang="en-US" altLang="zh-CN" dirty="0"/>
              <a:t>Redundancy through</a:t>
            </a:r>
          </a:p>
          <a:p>
            <a:pPr lvl="1"/>
            <a:r>
              <a:rPr lang="en-US" altLang="zh-CN" dirty="0"/>
              <a:t>Store extra layers</a:t>
            </a:r>
          </a:p>
          <a:p>
            <a:pPr lvl="1"/>
            <a:r>
              <a:rPr lang="en-US" altLang="zh-CN" dirty="0"/>
              <a:t>Predefined backup paths</a:t>
            </a:r>
          </a:p>
          <a:p>
            <a:pPr lvl="1"/>
            <a:r>
              <a:rPr lang="en-US" altLang="zh-CN" dirty="0"/>
              <a:t>Dynamic Reassignment</a:t>
            </a:r>
          </a:p>
        </p:txBody>
      </p:sp>
    </p:spTree>
    <p:extLst>
      <p:ext uri="{BB962C8B-B14F-4D97-AF65-F5344CB8AC3E}">
        <p14:creationId xmlns:p14="http://schemas.microsoft.com/office/powerpoint/2010/main" val="168708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4EF2-B0C6-9F52-B0D2-6C7C80B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A61-6A12-DA82-9FFC-5B108D8A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Task Execution: </a:t>
            </a:r>
          </a:p>
          <a:p>
            <a:pPr lvl="1"/>
            <a:r>
              <a:rPr lang="en-US" dirty="0"/>
              <a:t>Ensure that inference tasks are proceeding as expected.</a:t>
            </a:r>
          </a:p>
          <a:p>
            <a:r>
              <a:rPr lang="en-US" dirty="0"/>
              <a:t>Monitor Task Queue: </a:t>
            </a:r>
          </a:p>
          <a:p>
            <a:pPr lvl="1"/>
            <a:r>
              <a:rPr lang="en-US" dirty="0"/>
              <a:t>ensure that tasks are processed in order of priority.</a:t>
            </a:r>
          </a:p>
          <a:p>
            <a:r>
              <a:rPr lang="en-US" dirty="0"/>
              <a:t>S</a:t>
            </a:r>
            <a:r>
              <a:rPr lang="en-US" altLang="zh-CN" dirty="0"/>
              <a:t>ync?</a:t>
            </a:r>
          </a:p>
          <a:p>
            <a:r>
              <a:rPr lang="en-US" dirty="0"/>
              <a:t>Handle Timeouts/Failures:</a:t>
            </a:r>
          </a:p>
          <a:p>
            <a:pPr lvl="1"/>
            <a:r>
              <a:rPr lang="en-US" dirty="0"/>
              <a:t>Detect if tasks fail to execute within expected timeframes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A557-4C4A-E61E-5D93-201AF6CA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7490-58D3-9E3A-7DB0-3575527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Task Scheduling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152272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Feedback: model &lt;-&gt; network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4. C</a:t>
            </a:r>
            <a:r>
              <a:rPr lang="en-US" altLang="zh-CN" dirty="0"/>
              <a:t>ontributions</a:t>
            </a:r>
          </a:p>
          <a:p>
            <a:r>
              <a:rPr lang="en-US" altLang="zh-CN" dirty="0"/>
              <a:t>5. Deployment cost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tflite</a:t>
            </a:r>
            <a:r>
              <a:rPr lang="en-US" altLang="zh-CN"/>
              <a:t> optimization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F7D2-E369-0B6A-8C38-29794638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1FCD-D52C-C770-8DC7-18AABD1D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Persistent program memory (Flash)</a:t>
            </a:r>
          </a:p>
          <a:p>
            <a:pPr lvl="1"/>
            <a:r>
              <a:rPr lang="en-US" dirty="0"/>
              <a:t>Volatile static RAM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 a different device, the same operator can have different latency.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43BF1-D8BC-9C72-7868-CCF7CEA8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55" y="1497168"/>
            <a:ext cx="4323662" cy="25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D64F-AE39-962F-9F34-29DC9F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FBF-0244-6AF6-2270-E6A9E86B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FBB1A-E487-F4CC-EE65-03A1E7A8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3" y="1776114"/>
            <a:ext cx="4695897" cy="4450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E4DBC-E413-E2B9-F6D9-CD4E2676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013691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45E-9D1B-514D-D971-B7FCD6DC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15B6-1AA4-5ADE-A683-91F56930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Build and train a</a:t>
            </a:r>
            <a:r>
              <a:rPr lang="en-US" b="1" dirty="0"/>
              <a:t> model </a:t>
            </a:r>
            <a:r>
              <a:rPr lang="en-US" dirty="0"/>
              <a:t>using `TensorFlow`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2. Convert the TensorFlow model to a `.</a:t>
            </a:r>
            <a:r>
              <a:rPr lang="en-US" dirty="0" err="1">
                <a:effectLst/>
                <a:latin typeface="Segoe UI" panose="020B0502040204020203" pitchFamily="34" charset="0"/>
              </a:rPr>
              <a:t>tflite</a:t>
            </a:r>
            <a:r>
              <a:rPr lang="en-US" dirty="0">
                <a:effectLst/>
                <a:latin typeface="Segoe UI" panose="020B0502040204020203" pitchFamily="34" charset="0"/>
              </a:rPr>
              <a:t>` file using `</a:t>
            </a:r>
            <a:r>
              <a:rPr lang="en-US" dirty="0" err="1">
                <a:effectLst/>
                <a:latin typeface="Segoe UI" panose="020B0502040204020203" pitchFamily="34" charset="0"/>
              </a:rPr>
              <a:t>TFLiteConverter</a:t>
            </a:r>
            <a:r>
              <a:rPr lang="en-US" dirty="0">
                <a:effectLst/>
                <a:latin typeface="Segoe UI" panose="020B0502040204020203" pitchFamily="34" charset="0"/>
              </a:rPr>
              <a:t>`</a:t>
            </a:r>
          </a:p>
          <a:p>
            <a:r>
              <a:rPr lang="en-US" dirty="0"/>
              <a:t>3. Apply optimizations like `quantization`, `pruning`, `operator`. (Optional)</a:t>
            </a:r>
          </a:p>
          <a:p>
            <a:r>
              <a:rPr lang="en-US" b="1" dirty="0">
                <a:solidFill>
                  <a:srgbClr val="FF0000"/>
                </a:solidFill>
              </a:rPr>
              <a:t>Profiling MACs</a:t>
            </a:r>
          </a:p>
          <a:p>
            <a:r>
              <a:rPr lang="en-US" dirty="0"/>
              <a:t>4. Adapt the TensorFlow Lite Model for TensorFlow Lite Micro.</a:t>
            </a:r>
          </a:p>
          <a:p>
            <a:pPr lvl="1"/>
            <a:r>
              <a:rPr lang="en-US" dirty="0"/>
              <a:t>Model structure is not modified</a:t>
            </a:r>
          </a:p>
        </p:txBody>
      </p:sp>
    </p:spTree>
    <p:extLst>
      <p:ext uri="{BB962C8B-B14F-4D97-AF65-F5344CB8AC3E}">
        <p14:creationId xmlns:p14="http://schemas.microsoft.com/office/powerpoint/2010/main" val="205762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A30A-A9C0-5A2A-DBEB-C10BEFB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25C5-68DE-8539-9F78-4C838B68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Converter:</a:t>
            </a:r>
          </a:p>
          <a:p>
            <a:pPr lvl="1"/>
            <a:r>
              <a:rPr lang="en-US" dirty="0"/>
              <a:t>Load Pre-trained Model</a:t>
            </a:r>
          </a:p>
          <a:p>
            <a:pPr lvl="1"/>
            <a:r>
              <a:rPr lang="en-US" dirty="0"/>
              <a:t>Optional Modifications</a:t>
            </a:r>
          </a:p>
          <a:p>
            <a:pPr lvl="1"/>
            <a:r>
              <a:rPr lang="en-US" dirty="0"/>
              <a:t>Convert the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pPr lvl="1"/>
            <a:r>
              <a:rPr lang="en-US" dirty="0"/>
              <a:t>1. How to make multiple MCUs cooperate?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BLE-Mesh</a:t>
            </a:r>
          </a:p>
          <a:p>
            <a:pPr lvl="1"/>
            <a:r>
              <a:rPr lang="en-US" dirty="0"/>
              <a:t>2. How to run inference on multiple MCUs?</a:t>
            </a:r>
          </a:p>
          <a:p>
            <a:pPr lvl="2"/>
            <a:r>
              <a:rPr lang="en-US" dirty="0"/>
              <a:t>Model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947-2B35-7D0E-AD81-D17D4DC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C08B2-4BDD-E7D1-AC61-E9590AA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755579"/>
            <a:ext cx="4004779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Network Construction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Roles assignment</a:t>
            </a:r>
          </a:p>
          <a:p>
            <a:pPr lvl="1"/>
            <a:r>
              <a:rPr lang="en-US" dirty="0"/>
              <a:t>Link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11A4F-9A10-4E4E-BB28-969832C8948A}"/>
              </a:ext>
            </a:extLst>
          </p:cNvPr>
          <p:cNvGrpSpPr/>
          <p:nvPr/>
        </p:nvGrpSpPr>
        <p:grpSpPr>
          <a:xfrm>
            <a:off x="2306374" y="3559921"/>
            <a:ext cx="7579252" cy="2015810"/>
            <a:chOff x="1760342" y="1690688"/>
            <a:chExt cx="7579252" cy="2015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71B27-24AF-3C0B-83F8-69AED4E65A56}"/>
                </a:ext>
              </a:extLst>
            </p:cNvPr>
            <p:cNvSpPr/>
            <p:nvPr/>
          </p:nvSpPr>
          <p:spPr>
            <a:xfrm>
              <a:off x="1760342" y="1690688"/>
              <a:ext cx="7579252" cy="2015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5C3BE-3B8B-FF1C-03F5-CAC1823B3D83}"/>
                </a:ext>
              </a:extLst>
            </p:cNvPr>
            <p:cNvGrpSpPr/>
            <p:nvPr/>
          </p:nvGrpSpPr>
          <p:grpSpPr>
            <a:xfrm>
              <a:off x="1939321" y="1821465"/>
              <a:ext cx="7221125" cy="1693929"/>
              <a:chOff x="1939321" y="1821465"/>
              <a:chExt cx="7221125" cy="16939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540AF-AB86-CF97-5AE5-7B5DAA4F5701}"/>
                  </a:ext>
                </a:extLst>
              </p:cNvPr>
              <p:cNvSpPr/>
              <p:nvPr/>
            </p:nvSpPr>
            <p:spPr>
              <a:xfrm>
                <a:off x="7555566" y="2499037"/>
                <a:ext cx="1604880" cy="4267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Scheduler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A1ACD45-A951-BD0A-7122-852A0F880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9321" y="1821465"/>
                <a:ext cx="3374153" cy="1693929"/>
              </a:xfrm>
              <a:prstGeom prst="rect">
                <a:avLst/>
              </a:prstGeom>
            </p:spPr>
          </p:pic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A2C8BEE8-333B-B6F2-53B2-E29BD7449FFE}"/>
                  </a:ext>
                </a:extLst>
              </p:cNvPr>
              <p:cNvSpPr/>
              <p:nvPr/>
            </p:nvSpPr>
            <p:spPr>
              <a:xfrm>
                <a:off x="5760231" y="2568187"/>
                <a:ext cx="1163782" cy="2885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F34F4-0748-1908-3A18-D32F7E625A0E}"/>
                  </a:ext>
                </a:extLst>
              </p:cNvPr>
              <p:cNvSpPr txBox="1"/>
              <p:nvPr/>
            </p:nvSpPr>
            <p:spPr>
              <a:xfrm>
                <a:off x="5313474" y="2198855"/>
                <a:ext cx="2242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Communication API</a:t>
                </a:r>
              </a:p>
            </p:txBody>
          </p:sp>
        </p:grp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33FEAB-1EBF-978F-79D0-1A2B4CCCBE05}"/>
              </a:ext>
            </a:extLst>
          </p:cNvPr>
          <p:cNvSpPr txBox="1">
            <a:spLocks/>
          </p:cNvSpPr>
          <p:nvPr/>
        </p:nvSpPr>
        <p:spPr>
          <a:xfrm>
            <a:off x="6479852" y="1755579"/>
            <a:ext cx="5172636" cy="16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Scheduler:</a:t>
            </a:r>
          </a:p>
          <a:p>
            <a:pPr lvl="1"/>
            <a:r>
              <a:rPr lang="en-US" sz="2000" dirty="0"/>
              <a:t>1. Preconfigure the network</a:t>
            </a:r>
          </a:p>
          <a:p>
            <a:pPr lvl="1"/>
            <a:r>
              <a:rPr lang="en-US" sz="2000" dirty="0"/>
              <a:t>2. Model partitioning and deployment</a:t>
            </a:r>
          </a:p>
          <a:p>
            <a:pPr lvl="1"/>
            <a:r>
              <a:rPr lang="en-US" sz="2000" dirty="0"/>
              <a:t>3. Monitor the network (feedback loop)</a:t>
            </a: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System Design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2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Network I</a:t>
            </a:r>
            <a:r>
              <a:rPr lang="en-US" altLang="zh-CN" dirty="0"/>
              <a:t>nitialization</a:t>
            </a:r>
            <a:endParaRPr lang="en-US" dirty="0"/>
          </a:p>
          <a:p>
            <a:r>
              <a:rPr lang="en-US" dirty="0"/>
              <a:t>2. Profiling</a:t>
            </a:r>
          </a:p>
          <a:p>
            <a:pPr lvl="1"/>
            <a:r>
              <a:rPr lang="en-US" dirty="0"/>
              <a:t>Network conditions:</a:t>
            </a:r>
          </a:p>
          <a:p>
            <a:pPr lvl="2"/>
            <a:r>
              <a:rPr lang="en-US" dirty="0"/>
              <a:t>Nodes capabilities(CPU, Memory, Architecture)-&gt;processing time</a:t>
            </a:r>
          </a:p>
          <a:p>
            <a:pPr lvl="2"/>
            <a:r>
              <a:rPr lang="en-US" dirty="0"/>
              <a:t>Network bandwidth -&gt; transfer time</a:t>
            </a:r>
          </a:p>
          <a:p>
            <a:pPr lvl="1"/>
            <a:r>
              <a:rPr lang="en-US" dirty="0"/>
              <a:t>DNN Model (per layer)</a:t>
            </a:r>
          </a:p>
          <a:p>
            <a:pPr lvl="2"/>
            <a:r>
              <a:rPr lang="en-US" dirty="0"/>
              <a:t>Latency, memory, energy, data size</a:t>
            </a:r>
          </a:p>
          <a:p>
            <a:r>
              <a:rPr lang="en-US" dirty="0"/>
              <a:t>3.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4.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r>
              <a:rPr lang="en-US" dirty="0"/>
              <a:t>5.  Optimization (optional)</a:t>
            </a:r>
          </a:p>
          <a:p>
            <a:pPr lvl="1"/>
            <a:r>
              <a:rPr lang="en-US" dirty="0"/>
              <a:t>Feedback loop (Network &lt;-&gt; Model performance)</a:t>
            </a:r>
          </a:p>
          <a:p>
            <a:pPr lvl="1"/>
            <a:r>
              <a:rPr lang="en-US" dirty="0"/>
              <a:t>Model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8B222-789B-5812-0D1A-8E0417A1B5CD}"/>
              </a:ext>
            </a:extLst>
          </p:cNvPr>
          <p:cNvSpPr/>
          <p:nvPr/>
        </p:nvSpPr>
        <p:spPr>
          <a:xfrm>
            <a:off x="6096000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Relaying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3 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AB-648A-1AF8-2CFD-FE8D2F2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Distributed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1250-AAB9-EDCD-7317-3D5B2795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05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ABB3D-2E28-FF91-6290-F7C4C294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84" y="1865009"/>
            <a:ext cx="6237289" cy="24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2208</Words>
  <Application>Microsoft Office PowerPoint</Application>
  <PresentationFormat>Widescreen</PresentationFormat>
  <Paragraphs>253</Paragraphs>
  <Slides>28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Courier New</vt:lpstr>
      <vt:lpstr>Segoe UI</vt:lpstr>
      <vt:lpstr>Wingdings</vt:lpstr>
      <vt:lpstr>Office Theme</vt:lpstr>
      <vt:lpstr>Worksheet</vt:lpstr>
      <vt:lpstr>Micro-network-project</vt:lpstr>
      <vt:lpstr>Outline</vt:lpstr>
      <vt:lpstr>1. Overview</vt:lpstr>
      <vt:lpstr>2.1 System Design</vt:lpstr>
      <vt:lpstr>2.1 System Design</vt:lpstr>
      <vt:lpstr>2. 2 Pipeline</vt:lpstr>
      <vt:lpstr>PowerPoint Presentation</vt:lpstr>
      <vt:lpstr>2. 3 Model Partitioning Pipeline</vt:lpstr>
      <vt:lpstr>3. Distributed Inference</vt:lpstr>
      <vt:lpstr>3.1 Model Partitioning Existing Works(Edge - Cloud)</vt:lpstr>
      <vt:lpstr>3.2 Model Partitioning Existing Works(Three-tier)</vt:lpstr>
      <vt:lpstr>3.3 Inference Performance Predictor Existing Works</vt:lpstr>
      <vt:lpstr>3.4 Inference Performance Predictor Existing Works</vt:lpstr>
      <vt:lpstr>4. Inference Performance Predictor</vt:lpstr>
      <vt:lpstr>5. Insights</vt:lpstr>
      <vt:lpstr>5. Insights</vt:lpstr>
      <vt:lpstr>6. Search</vt:lpstr>
      <vt:lpstr>MILP</vt:lpstr>
      <vt:lpstr>6. Search</vt:lpstr>
      <vt:lpstr>6. Search Methods</vt:lpstr>
      <vt:lpstr>PowerPoint Presentation</vt:lpstr>
      <vt:lpstr>Local scheduler</vt:lpstr>
      <vt:lpstr>Local Scheduler Pipeline</vt:lpstr>
      <vt:lpstr>Questions</vt:lpstr>
      <vt:lpstr>Latency Estimation</vt:lpstr>
      <vt:lpstr>Energy Estimation </vt:lpstr>
      <vt:lpstr>Workflow</vt:lpstr>
      <vt:lpstr>Model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255</cp:revision>
  <dcterms:created xsi:type="dcterms:W3CDTF">2024-08-18T21:12:14Z</dcterms:created>
  <dcterms:modified xsi:type="dcterms:W3CDTF">2024-08-31T21:32:24Z</dcterms:modified>
</cp:coreProperties>
</file>