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24" r:id="rId19"/>
    <p:sldId id="301" r:id="rId20"/>
    <p:sldId id="303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  <p:sldId id="332" r:id="rId30"/>
    <p:sldId id="3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89" d="100"/>
          <a:sy n="89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Small output</a:t>
            </a:r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1237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0CABE-D692-630D-D515-E04FD31B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71" y="5540075"/>
            <a:ext cx="4017758" cy="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502-74B3-07B4-4F5F-13072F9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8AF-5CCE-BA61-00FF-7FF4F05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Assignment Variables</a:t>
            </a:r>
          </a:p>
          <a:p>
            <a:r>
              <a:rPr lang="en-US" dirty="0"/>
              <a:t>Energy Variables</a:t>
            </a:r>
          </a:p>
          <a:p>
            <a:r>
              <a:rPr lang="en-US" dirty="0"/>
              <a:t>Time Variables</a:t>
            </a:r>
          </a:p>
          <a:p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5648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C0C-26A2-8922-325F-A603604B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B9AA-0904-472D-B8DE-646BA2C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partitioning solutions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re-compute Multiple Solutions</a:t>
            </a:r>
          </a:p>
          <a:p>
            <a:pPr lvl="1"/>
            <a:r>
              <a:rPr lang="en-US" altLang="zh-CN" dirty="0"/>
              <a:t>Store locally</a:t>
            </a:r>
          </a:p>
          <a:p>
            <a:pPr lvl="2"/>
            <a:r>
              <a:rPr lang="en-US" altLang="zh-CN" dirty="0"/>
              <a:t>To handle with node failures or dynamic changes</a:t>
            </a:r>
          </a:p>
          <a:p>
            <a:r>
              <a:rPr lang="en-US" altLang="zh-CN" dirty="0"/>
              <a:t>Redundancy through</a:t>
            </a:r>
          </a:p>
          <a:p>
            <a:pPr lvl="1"/>
            <a:r>
              <a:rPr lang="en-US" altLang="zh-CN" dirty="0"/>
              <a:t>Store extra layers</a:t>
            </a:r>
          </a:p>
          <a:p>
            <a:pPr lvl="1"/>
            <a:r>
              <a:rPr lang="en-US" altLang="zh-CN" dirty="0"/>
              <a:t>Predefined backup paths</a:t>
            </a:r>
          </a:p>
          <a:p>
            <a:pPr lvl="1"/>
            <a:r>
              <a:rPr lang="en-US" altLang="zh-CN" dirty="0"/>
              <a:t>Dynamic Reassignment</a:t>
            </a:r>
          </a:p>
        </p:txBody>
      </p:sp>
    </p:spTree>
    <p:extLst>
      <p:ext uri="{BB962C8B-B14F-4D97-AF65-F5344CB8AC3E}">
        <p14:creationId xmlns:p14="http://schemas.microsoft.com/office/powerpoint/2010/main" val="168708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EF2-B0C6-9F52-B0D2-6C7C80B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A61-6A12-DA82-9FFC-5B108D8A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Task Execution: </a:t>
            </a:r>
          </a:p>
          <a:p>
            <a:pPr lvl="1"/>
            <a:r>
              <a:rPr lang="en-US" dirty="0"/>
              <a:t>Ensure that inference tasks are proceeding as expected.</a:t>
            </a:r>
          </a:p>
          <a:p>
            <a:r>
              <a:rPr lang="en-US" dirty="0"/>
              <a:t>Monitor Task Queue: </a:t>
            </a:r>
          </a:p>
          <a:p>
            <a:pPr lvl="1"/>
            <a:r>
              <a:rPr lang="en-US" dirty="0"/>
              <a:t>ensure that tasks are processed in order of priority.</a:t>
            </a:r>
          </a:p>
          <a:p>
            <a:r>
              <a:rPr lang="en-US" dirty="0"/>
              <a:t>S</a:t>
            </a:r>
            <a:r>
              <a:rPr lang="en-US" altLang="zh-CN" dirty="0"/>
              <a:t>ync?</a:t>
            </a:r>
          </a:p>
          <a:p>
            <a:r>
              <a:rPr lang="en-US" dirty="0"/>
              <a:t>Handle Timeouts/Failures:</a:t>
            </a:r>
          </a:p>
          <a:p>
            <a:pPr lvl="1"/>
            <a:r>
              <a:rPr lang="en-US" dirty="0"/>
              <a:t>Detect if tasks fail to execute within expected timeframes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557-4C4A-E61E-5D93-201AF6CA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490-58D3-9E3A-7DB0-3575527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Task Scheduling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15227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tflite</a:t>
            </a:r>
            <a:r>
              <a:rPr lang="en-US" altLang="zh-CN"/>
              <a:t> optimization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7D2-E369-0B6A-8C38-2979463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FCD-D52C-C770-8DC7-18AABD1D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Persistent program memory (Flash)</a:t>
            </a:r>
          </a:p>
          <a:p>
            <a:pPr lvl="1"/>
            <a:r>
              <a:rPr lang="en-US" dirty="0"/>
              <a:t>Volatile static RAM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a different device, the same operator can have different latency.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3BF1-D8BC-9C72-7868-CCF7CEA8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55" y="1497168"/>
            <a:ext cx="4323662" cy="25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64F-AE39-962F-9F34-29DC9F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FBF-0244-6AF6-2270-E6A9E86B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BB1A-E487-F4CC-EE65-03A1E7A8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3" y="1776114"/>
            <a:ext cx="4695897" cy="445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E4DBC-E413-E2B9-F6D9-CD4E2676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013691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45E-9D1B-514D-D971-B7FCD6DC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15B6-1AA4-5ADE-A683-91F56930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Build and train a</a:t>
            </a:r>
            <a:r>
              <a:rPr lang="en-US" b="1" dirty="0"/>
              <a:t> model </a:t>
            </a:r>
            <a:r>
              <a:rPr lang="en-US" dirty="0"/>
              <a:t>using `TensorFlow`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2. Convert the TensorFlow model to a `.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</a:t>
            </a:r>
            <a:r>
              <a:rPr lang="en-US" dirty="0">
                <a:effectLst/>
                <a:latin typeface="Segoe UI" panose="020B0502040204020203" pitchFamily="34" charset="0"/>
              </a:rPr>
              <a:t>` file using `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TFLiteConverter</a:t>
            </a:r>
            <a:r>
              <a:rPr lang="en-US" dirty="0">
                <a:effectLst/>
                <a:latin typeface="Segoe UI" panose="020B0502040204020203" pitchFamily="34" charset="0"/>
              </a:rPr>
              <a:t>`</a:t>
            </a:r>
          </a:p>
          <a:p>
            <a:r>
              <a:rPr lang="en-US" dirty="0"/>
              <a:t>3. Apply optimizations like `quantization`, `pruning`, `operator`. (Optional)</a:t>
            </a:r>
          </a:p>
          <a:p>
            <a:r>
              <a:rPr lang="en-US" b="1" dirty="0">
                <a:solidFill>
                  <a:srgbClr val="FF0000"/>
                </a:solidFill>
              </a:rPr>
              <a:t>Profiling MACs</a:t>
            </a:r>
          </a:p>
          <a:p>
            <a:r>
              <a:rPr lang="en-US" dirty="0"/>
              <a:t>4. Adapt the TensorFlow Lite Model for TensorFlow Lite Micro.</a:t>
            </a:r>
          </a:p>
          <a:p>
            <a:pPr lvl="1"/>
            <a:r>
              <a:rPr lang="en-US" dirty="0"/>
              <a:t>Model structure is not modified</a:t>
            </a:r>
          </a:p>
        </p:txBody>
      </p:sp>
    </p:spTree>
    <p:extLst>
      <p:ext uri="{BB962C8B-B14F-4D97-AF65-F5344CB8AC3E}">
        <p14:creationId xmlns:p14="http://schemas.microsoft.com/office/powerpoint/2010/main" val="205762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A30A-A9C0-5A2A-DBEB-C10BEFB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25C5-68DE-8539-9F78-4C838B68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Converter:</a:t>
            </a:r>
          </a:p>
          <a:p>
            <a:pPr lvl="1"/>
            <a:r>
              <a:rPr lang="en-US" dirty="0"/>
              <a:t>Load Pre-trained Model</a:t>
            </a:r>
          </a:p>
          <a:p>
            <a:pPr lvl="1"/>
            <a:r>
              <a:rPr lang="en-US" dirty="0"/>
              <a:t>Optional Modifications</a:t>
            </a:r>
          </a:p>
          <a:p>
            <a:pPr lvl="1"/>
            <a:r>
              <a:rPr lang="en-US" dirty="0"/>
              <a:t>Convert the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2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45C-6FF4-6713-871E-84898C2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hallenges in Determining Exact Memory 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3A21-7044-232A-B906-E404000E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Allocation:</a:t>
            </a:r>
          </a:p>
          <a:p>
            <a:r>
              <a:rPr lang="en-US" dirty="0"/>
              <a:t>Memory Overheads:</a:t>
            </a:r>
          </a:p>
          <a:p>
            <a:endParaRPr lang="en-US" dirty="0"/>
          </a:p>
          <a:p>
            <a:r>
              <a:rPr lang="en-US"/>
              <a:t>the persistent buffers are generally allocated automatically by the TFLM runtime during the model's initialization phase.</a:t>
            </a:r>
            <a:endParaRPr lang="en-US" dirty="0"/>
          </a:p>
          <a:p>
            <a:r>
              <a:rPr lang="en-US" dirty="0"/>
              <a:t>Layer-Specific Memory Needs</a:t>
            </a:r>
          </a:p>
        </p:txBody>
      </p:sp>
    </p:spTree>
    <p:extLst>
      <p:ext uri="{BB962C8B-B14F-4D97-AF65-F5344CB8AC3E}">
        <p14:creationId xmlns:p14="http://schemas.microsoft.com/office/powerpoint/2010/main" val="40237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E5CE-2329-6191-EBA1-284D74A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E2DA-2304-A1D1-59CF-DECCDDFF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Load the .</a:t>
            </a:r>
            <a:r>
              <a:rPr lang="en-US" dirty="0" err="1"/>
              <a:t>tflite</a:t>
            </a:r>
            <a:r>
              <a:rPr lang="en-US" dirty="0"/>
              <a:t> model and determine the size of the weights, biases, and graph.</a:t>
            </a:r>
          </a:p>
          <a:p>
            <a:r>
              <a:rPr lang="en-US" dirty="0"/>
              <a:t>Step 2: Profile or estimate the peak memory usage for tensors during model execution.</a:t>
            </a:r>
          </a:p>
          <a:p>
            <a:r>
              <a:rPr lang="en-US" dirty="0"/>
              <a:t>Step 3: Determine the fixed overhead for </a:t>
            </a:r>
            <a:r>
              <a:rPr lang="en-US" dirty="0" err="1"/>
              <a:t>TFMicro</a:t>
            </a:r>
            <a:r>
              <a:rPr lang="en-US" dirty="0"/>
              <a:t> by compiling a small example program.</a:t>
            </a:r>
          </a:p>
          <a:p>
            <a:r>
              <a:rPr lang="en-US" dirty="0"/>
              <a:t>Step 4: Analyze your model or use tools to estimate the memory required for persistent buffers.</a:t>
            </a:r>
          </a:p>
        </p:txBody>
      </p:sp>
    </p:spTree>
    <p:extLst>
      <p:ext uri="{BB962C8B-B14F-4D97-AF65-F5344CB8AC3E}">
        <p14:creationId xmlns:p14="http://schemas.microsoft.com/office/powerpoint/2010/main" val="23745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2312</Words>
  <Application>Microsoft Office PowerPoint</Application>
  <PresentationFormat>Widescreen</PresentationFormat>
  <Paragraphs>263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Courier New</vt:lpstr>
      <vt:lpstr>Segoe UI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MILP</vt:lpstr>
      <vt:lpstr>6. Search</vt:lpstr>
      <vt:lpstr>6. Search Methods</vt:lpstr>
      <vt:lpstr>PowerPoint Presentation</vt:lpstr>
      <vt:lpstr>Local scheduler</vt:lpstr>
      <vt:lpstr>Local Scheduler Pipeline</vt:lpstr>
      <vt:lpstr>Questions</vt:lpstr>
      <vt:lpstr>Latency Estimation</vt:lpstr>
      <vt:lpstr>Energy Estimation </vt:lpstr>
      <vt:lpstr>Workflow</vt:lpstr>
      <vt:lpstr>Model Generator</vt:lpstr>
      <vt:lpstr>Challenges in Determining Exact Memory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266</cp:revision>
  <dcterms:created xsi:type="dcterms:W3CDTF">2024-08-18T21:12:14Z</dcterms:created>
  <dcterms:modified xsi:type="dcterms:W3CDTF">2024-09-02T15:23:30Z</dcterms:modified>
</cp:coreProperties>
</file>