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61" r:id="rId5"/>
    <p:sldId id="305" r:id="rId6"/>
    <p:sldId id="260" r:id="rId7"/>
    <p:sldId id="299" r:id="rId8"/>
    <p:sldId id="301" r:id="rId9"/>
    <p:sldId id="303" r:id="rId10"/>
    <p:sldId id="263" r:id="rId11"/>
    <p:sldId id="306" r:id="rId12"/>
    <p:sldId id="307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80820" autoAdjust="0"/>
  </p:normalViewPr>
  <p:slideViewPr>
    <p:cSldViewPr snapToGrid="0">
      <p:cViewPr varScale="1">
        <p:scale>
          <a:sx n="91" d="100"/>
          <a:sy n="91" d="100"/>
        </p:scale>
        <p:origin x="13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Kaufman, S., </a:t>
            </a:r>
            <a:r>
              <a:rPr lang="en-US" dirty="0" err="1"/>
              <a:t>Phothilimthana</a:t>
            </a:r>
            <a:r>
              <a:rPr lang="en-US" dirty="0"/>
              <a:t>, P., Zhou, Y., Mendis, C., Roy, S., </a:t>
            </a:r>
            <a:r>
              <a:rPr lang="en-US" dirty="0" err="1"/>
              <a:t>Sabne</a:t>
            </a:r>
            <a:r>
              <a:rPr lang="en-US" dirty="0"/>
              <a:t>, A., and Burrows, M. A learned performance model for tensor processing units. Proceedings of Machine Learning and Systems, 3:387–400, 2021.</a:t>
            </a:r>
          </a:p>
          <a:p>
            <a:r>
              <a:rPr lang="en-US" dirty="0"/>
              <a:t>[2]: </a:t>
            </a:r>
          </a:p>
          <a:p>
            <a:r>
              <a:rPr lang="en-US" dirty="0"/>
              <a:t>[3]:</a:t>
            </a:r>
          </a:p>
          <a:p>
            <a:r>
              <a:rPr lang="en-US" dirty="0"/>
              <a:t>[4]:</a:t>
            </a:r>
          </a:p>
          <a:p>
            <a:r>
              <a:rPr lang="en-US" dirty="0"/>
              <a:t>[5]: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Banbury, Colby R., Vijay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Janapa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Reddi, Max Lam, William Fu, Amin Fazel, Jeremy Holleman, Xinyuan Huang et al. "Benchmarking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systems: Challenges and direction."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arXiv:2003.04821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D26A-EF43-06BF-A6D5-7718739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7" y="4543613"/>
            <a:ext cx="4889211" cy="210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Partitioning Existing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Applicable Scenarios: Edge-Cloud</a:t>
            </a:r>
          </a:p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73" y="1790213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005D-E2B3-1DD9-23B0-99EECEC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959C-AA11-B8DF-ECC0-5CED3B8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1868266"/>
            <a:ext cx="10515600" cy="4351338"/>
          </a:xfrm>
        </p:spPr>
        <p:txBody>
          <a:bodyPr/>
          <a:lstStyle/>
          <a:p>
            <a:r>
              <a:rPr lang="en-US" dirty="0"/>
              <a:t>LPM-TPU[1]</a:t>
            </a:r>
          </a:p>
          <a:p>
            <a:r>
              <a:rPr lang="en-US" dirty="0"/>
              <a:t>NP-NAS[2]</a:t>
            </a:r>
          </a:p>
          <a:p>
            <a:r>
              <a:rPr lang="en-US" dirty="0"/>
              <a:t>BRP-NAS (Eagle)[3]</a:t>
            </a:r>
          </a:p>
          <a:p>
            <a:r>
              <a:rPr lang="en-US" dirty="0" err="1"/>
              <a:t>Nn</a:t>
            </a:r>
            <a:r>
              <a:rPr lang="en-US" dirty="0"/>
              <a:t>-Meter[4]</a:t>
            </a:r>
          </a:p>
          <a:p>
            <a:r>
              <a:rPr lang="en-US" dirty="0" err="1"/>
              <a:t>PerfSAGE</a:t>
            </a:r>
            <a:r>
              <a:rPr lang="en-US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7B8-7B70-58E5-5624-7604B3AD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81" y="4439341"/>
            <a:ext cx="7288110" cy="21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AD1E-AD0C-6A1B-8F35-4F5D22C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73" y="1454416"/>
            <a:ext cx="5285331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ECA5DE-1C00-2055-D585-F705E572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79" y="2077759"/>
            <a:ext cx="4347696" cy="3847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5125A-C969-D953-54FE-44EC1FC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46F-D813-73AB-8D87-9EECAB0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779" cy="4351338"/>
          </a:xfrm>
        </p:spPr>
        <p:txBody>
          <a:bodyPr/>
          <a:lstStyle/>
          <a:p>
            <a:r>
              <a:rPr lang="en-US" dirty="0" err="1"/>
              <a:t>MicroNets</a:t>
            </a:r>
            <a:r>
              <a:rPr lang="en-US" dirty="0"/>
              <a:t>[1]:</a:t>
            </a:r>
          </a:p>
          <a:p>
            <a:r>
              <a:rPr lang="en-US" dirty="0" err="1"/>
              <a:t>TinyMLPerf</a:t>
            </a:r>
            <a:r>
              <a:rPr lang="en-US" dirty="0"/>
              <a:t>[2]: overall performance of </a:t>
            </a:r>
            <a:r>
              <a:rPr lang="en-US" dirty="0" err="1"/>
              <a:t>TinyML</a:t>
            </a:r>
            <a:r>
              <a:rPr lang="en-US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267794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 layer execution time</a:t>
            </a:r>
          </a:p>
          <a:p>
            <a:r>
              <a:rPr lang="en-US" dirty="0"/>
              <a:t>2. How to evaluate search methods?</a:t>
            </a:r>
          </a:p>
          <a:p>
            <a:r>
              <a:rPr lang="en-US" dirty="0"/>
              <a:t>3. Does the BLE MESH setting affect the applicability of model partitioning?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r>
              <a:rPr lang="en-US" dirty="0"/>
              <a:t>1. Building an overlay network(BLE) </a:t>
            </a:r>
          </a:p>
          <a:p>
            <a:r>
              <a:rPr lang="en-US" dirty="0"/>
              <a:t>2. Implementing distributed inference strategies. (</a:t>
            </a:r>
            <a:r>
              <a:rPr lang="en-US" dirty="0">
                <a:solidFill>
                  <a:srgbClr val="FF0000"/>
                </a:solidFill>
              </a:rPr>
              <a:t>layer-based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0412-8F57-EF35-3491-E3B7D371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0B05-0896-E2B3-A8F2-9DE90983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Internet-less decentralized network</a:t>
            </a:r>
          </a:p>
          <a:p>
            <a:pPr lvl="1"/>
            <a:r>
              <a:rPr lang="en-US" dirty="0"/>
              <a:t>Applications: underground mining, deep sea, mountains, UAVs </a:t>
            </a:r>
          </a:p>
          <a:p>
            <a:endParaRPr lang="en-US" dirty="0"/>
          </a:p>
          <a:p>
            <a:r>
              <a:rPr lang="en-US" dirty="0"/>
              <a:t>Distributed inference on embedding system</a:t>
            </a:r>
          </a:p>
          <a:p>
            <a:pPr lvl="1"/>
            <a:r>
              <a:rPr lang="en-US" dirty="0"/>
              <a:t>Leverage resources from multiple devices (data, processor)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5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network (p2p as an example)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BBE8A-48E2-EDB7-67CA-52D925701399}"/>
              </a:ext>
            </a:extLst>
          </p:cNvPr>
          <p:cNvSpPr/>
          <p:nvPr/>
        </p:nvSpPr>
        <p:spPr>
          <a:xfrm>
            <a:off x="369550" y="99494"/>
            <a:ext cx="11062819" cy="319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591ACB-4325-BDF3-E3A9-F679556D0E63}"/>
              </a:ext>
            </a:extLst>
          </p:cNvPr>
          <p:cNvSpPr/>
          <p:nvPr/>
        </p:nvSpPr>
        <p:spPr>
          <a:xfrm>
            <a:off x="3529679" y="168781"/>
            <a:ext cx="7585256" cy="2128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607-324E-25F5-B6E7-707AD8D2552F}"/>
              </a:ext>
            </a:extLst>
          </p:cNvPr>
          <p:cNvSpPr/>
          <p:nvPr/>
        </p:nvSpPr>
        <p:spPr>
          <a:xfrm>
            <a:off x="753315" y="5356506"/>
            <a:ext cx="2274155" cy="822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BLE Mesh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87686-FAFE-9436-ED8C-C1B0782AFC7D}"/>
              </a:ext>
            </a:extLst>
          </p:cNvPr>
          <p:cNvSpPr/>
          <p:nvPr/>
        </p:nvSpPr>
        <p:spPr>
          <a:xfrm>
            <a:off x="715412" y="3704385"/>
            <a:ext cx="2274155" cy="822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Overlay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C9F72-CF74-AD49-189A-475EEB07EC38}"/>
              </a:ext>
            </a:extLst>
          </p:cNvPr>
          <p:cNvSpPr/>
          <p:nvPr/>
        </p:nvSpPr>
        <p:spPr>
          <a:xfrm>
            <a:off x="753315" y="476545"/>
            <a:ext cx="1942507" cy="2451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Partitioning</a:t>
            </a:r>
          </a:p>
          <a:p>
            <a:pPr algn="ctr"/>
            <a:r>
              <a:rPr lang="en-US" sz="2800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D91E-8F55-4DA0-B00C-BA97DD807663}"/>
              </a:ext>
            </a:extLst>
          </p:cNvPr>
          <p:cNvSpPr/>
          <p:nvPr/>
        </p:nvSpPr>
        <p:spPr>
          <a:xfrm>
            <a:off x="3672207" y="412980"/>
            <a:ext cx="1298164" cy="148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99AB6-8776-7E96-6984-1EC52F55D2EF}"/>
              </a:ext>
            </a:extLst>
          </p:cNvPr>
          <p:cNvSpPr/>
          <p:nvPr/>
        </p:nvSpPr>
        <p:spPr>
          <a:xfrm>
            <a:off x="3672208" y="2411552"/>
            <a:ext cx="1298164" cy="58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38477-8178-27A5-3F0A-C0DAFAD32DB1}"/>
              </a:ext>
            </a:extLst>
          </p:cNvPr>
          <p:cNvSpPr/>
          <p:nvPr/>
        </p:nvSpPr>
        <p:spPr>
          <a:xfrm>
            <a:off x="5587079" y="412981"/>
            <a:ext cx="2867964" cy="559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Inference performance predictor for MCUs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7B26A-77BE-2802-B101-9A32B2548331}"/>
              </a:ext>
            </a:extLst>
          </p:cNvPr>
          <p:cNvSpPr/>
          <p:nvPr/>
        </p:nvSpPr>
        <p:spPr>
          <a:xfrm>
            <a:off x="9015290" y="207280"/>
            <a:ext cx="1076276" cy="26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63E1-0431-0F13-AEBF-0399496D2342}"/>
              </a:ext>
            </a:extLst>
          </p:cNvPr>
          <p:cNvSpPr/>
          <p:nvPr/>
        </p:nvSpPr>
        <p:spPr>
          <a:xfrm>
            <a:off x="9015290" y="557484"/>
            <a:ext cx="1076276" cy="276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BB857-473D-F063-838A-1735BD4EBB1E}"/>
              </a:ext>
            </a:extLst>
          </p:cNvPr>
          <p:cNvSpPr/>
          <p:nvPr/>
        </p:nvSpPr>
        <p:spPr>
          <a:xfrm>
            <a:off x="9015290" y="914794"/>
            <a:ext cx="1076276" cy="276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F899C-F3CF-844A-3D9D-A35BED202F88}"/>
              </a:ext>
            </a:extLst>
          </p:cNvPr>
          <p:cNvSpPr/>
          <p:nvPr/>
        </p:nvSpPr>
        <p:spPr>
          <a:xfrm>
            <a:off x="5608200" y="1468128"/>
            <a:ext cx="2702140" cy="51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Conditions</a:t>
            </a:r>
          </a:p>
          <a:p>
            <a:pPr algn="ctr"/>
            <a:r>
              <a:rPr lang="en-US" sz="2000" dirty="0"/>
              <a:t>Profiler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F5EC2-15CC-EFB0-CB48-6DC1483C09BF}"/>
              </a:ext>
            </a:extLst>
          </p:cNvPr>
          <p:cNvSpPr/>
          <p:nvPr/>
        </p:nvSpPr>
        <p:spPr>
          <a:xfrm>
            <a:off x="8948169" y="1394989"/>
            <a:ext cx="1246838" cy="32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Bandwidth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AEDF-91BD-91C0-3CE7-84EAF24CBA1C}"/>
              </a:ext>
            </a:extLst>
          </p:cNvPr>
          <p:cNvSpPr/>
          <p:nvPr/>
        </p:nvSpPr>
        <p:spPr>
          <a:xfrm>
            <a:off x="8663896" y="1825141"/>
            <a:ext cx="1905397" cy="383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Nodes Capabilities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703FB-41A1-D209-0C31-2804212102AC}"/>
              </a:ext>
            </a:extLst>
          </p:cNvPr>
          <p:cNvSpPr/>
          <p:nvPr/>
        </p:nvSpPr>
        <p:spPr>
          <a:xfrm>
            <a:off x="3866852" y="3600744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2E885-6E88-1904-09BB-E28603C2E9F8}"/>
              </a:ext>
            </a:extLst>
          </p:cNvPr>
          <p:cNvSpPr/>
          <p:nvPr/>
        </p:nvSpPr>
        <p:spPr>
          <a:xfrm>
            <a:off x="3730246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Provisioning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DB65E-FB4B-0D2D-DA06-3B22F137B872}"/>
              </a:ext>
            </a:extLst>
          </p:cNvPr>
          <p:cNvSpPr/>
          <p:nvPr/>
        </p:nvSpPr>
        <p:spPr>
          <a:xfrm>
            <a:off x="3730246" y="5899383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Forwarding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1F528-8900-A8CE-5D8D-BF4E05CA0B41}"/>
              </a:ext>
            </a:extLst>
          </p:cNvPr>
          <p:cNvSpPr/>
          <p:nvPr/>
        </p:nvSpPr>
        <p:spPr>
          <a:xfrm>
            <a:off x="3866851" y="4230875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79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Network Profiling</a:t>
            </a:r>
          </a:p>
          <a:p>
            <a:pPr lvl="1"/>
            <a:r>
              <a:rPr lang="en-US" dirty="0"/>
              <a:t>Nodes capabilities(CPU, Memory, Architecture)-&gt;processing time</a:t>
            </a:r>
          </a:p>
          <a:p>
            <a:pPr lvl="1"/>
            <a:r>
              <a:rPr lang="en-US" dirty="0"/>
              <a:t>Network bandwidth -&gt; transfer time</a:t>
            </a:r>
          </a:p>
          <a:p>
            <a:r>
              <a:rPr lang="en-US" dirty="0"/>
              <a:t>2.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3.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(Does the model also affect the construction of the network?)</a:t>
            </a:r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and transfer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/>
          </a:bodyPr>
          <a:lstStyle/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37084D-57FE-F690-829E-06EFC1231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97895"/>
              </p:ext>
            </p:extLst>
          </p:nvPr>
        </p:nvGraphicFramePr>
        <p:xfrm>
          <a:off x="6483927" y="1795930"/>
          <a:ext cx="4695075" cy="326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20832" imgH="2031857" progId="Excel.Sheet.12">
                  <p:embed/>
                </p:oleObj>
              </mc:Choice>
              <mc:Fallback>
                <p:oleObj name="Worksheet" r:id="rId2" imgW="2920832" imgH="2031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927" y="1795930"/>
                        <a:ext cx="4695075" cy="3266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97740-BADB-8D42-BDFA-5543D76C7577}"/>
              </a:ext>
            </a:extLst>
          </p:cNvPr>
          <p:cNvSpPr txBox="1"/>
          <p:nvPr/>
        </p:nvSpPr>
        <p:spPr>
          <a:xfrm>
            <a:off x="6354619" y="5253633"/>
            <a:ext cx="499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dirty="0"/>
              <a:t>: Performance Comparison of Different Partitioning Algorithms for Layer-Device Assignment in Distributed Inference on a 6-Layer Model Across 5 Devices</a:t>
            </a:r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1016</Words>
  <Application>Microsoft Office PowerPoint</Application>
  <PresentationFormat>Widescreen</PresentationFormat>
  <Paragraphs>122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Wingdings</vt:lpstr>
      <vt:lpstr>Office Theme</vt:lpstr>
      <vt:lpstr>Microsoft Excel Worksheet</vt:lpstr>
      <vt:lpstr>Micro-network-project</vt:lpstr>
      <vt:lpstr>Overview</vt:lpstr>
      <vt:lpstr>Motivations</vt:lpstr>
      <vt:lpstr>Overlay network (p2p as an example)</vt:lpstr>
      <vt:lpstr>PowerPoint Presentation</vt:lpstr>
      <vt:lpstr>Pipeline</vt:lpstr>
      <vt:lpstr>Model Partitioning Pipeline</vt:lpstr>
      <vt:lpstr>Computation and transfer time</vt:lpstr>
      <vt:lpstr>Search Methods</vt:lpstr>
      <vt:lpstr>Model Partitioning Existing Works</vt:lpstr>
      <vt:lpstr>Inference Performance Predictor Existing Works</vt:lpstr>
      <vt:lpstr>Inference Performance Predictor Existing Works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25</cp:revision>
  <dcterms:created xsi:type="dcterms:W3CDTF">2024-08-18T21:12:14Z</dcterms:created>
  <dcterms:modified xsi:type="dcterms:W3CDTF">2024-08-19T20:42:04Z</dcterms:modified>
</cp:coreProperties>
</file>