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6" r:id="rId3"/>
    <p:sldId id="269" r:id="rId4"/>
    <p:sldId id="272" r:id="rId5"/>
    <p:sldId id="273" r:id="rId6"/>
    <p:sldId id="279" r:id="rId7"/>
    <p:sldId id="274" r:id="rId8"/>
    <p:sldId id="280" r:id="rId9"/>
    <p:sldId id="282" r:id="rId10"/>
    <p:sldId id="283" r:id="rId11"/>
    <p:sldId id="275" r:id="rId12"/>
    <p:sldId id="276" r:id="rId13"/>
    <p:sldId id="268" r:id="rId14"/>
    <p:sldId id="271" r:id="rId15"/>
    <p:sldId id="270" r:id="rId16"/>
    <p:sldId id="286" r:id="rId17"/>
    <p:sldId id="278" r:id="rId18"/>
    <p:sldId id="284" r:id="rId19"/>
    <p:sldId id="285" r:id="rId20"/>
    <p:sldId id="288" r:id="rId21"/>
    <p:sldId id="291" r:id="rId22"/>
    <p:sldId id="289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57295-B0F8-9927-4E66-41DA56E4CE31}" v="305" dt="2024-05-15T05:04:55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1" autoAdjust="0"/>
    <p:restoredTop sz="86229"/>
  </p:normalViewPr>
  <p:slideViewPr>
    <p:cSldViewPr snapToGrid="0">
      <p:cViewPr>
        <p:scale>
          <a:sx n="100" d="100"/>
          <a:sy n="100" d="100"/>
        </p:scale>
        <p:origin x="30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Chen" userId="S::dongchen@mines.edu::d96fa5ec-4313-4be9-bcac-1adad9054fe4" providerId="AD" clId="Web-{11F57295-B0F8-9927-4E66-41DA56E4CE31}"/>
    <pc:docChg chg="addSld delSld modSld">
      <pc:chgData name="Dong Chen" userId="S::dongchen@mines.edu::d96fa5ec-4313-4be9-bcac-1adad9054fe4" providerId="AD" clId="Web-{11F57295-B0F8-9927-4E66-41DA56E4CE31}" dt="2024-05-15T05:04:53.383" v="256" actId="20577"/>
      <pc:docMkLst>
        <pc:docMk/>
      </pc:docMkLst>
      <pc:sldChg chg="del">
        <pc:chgData name="Dong Chen" userId="S::dongchen@mines.edu::d96fa5ec-4313-4be9-bcac-1adad9054fe4" providerId="AD" clId="Web-{11F57295-B0F8-9927-4E66-41DA56E4CE31}" dt="2024-05-15T04:47:22.547" v="52"/>
        <pc:sldMkLst>
          <pc:docMk/>
          <pc:sldMk cId="1331093012" sldId="277"/>
        </pc:sldMkLst>
      </pc:sldChg>
      <pc:sldChg chg="modSp">
        <pc:chgData name="Dong Chen" userId="S::dongchen@mines.edu::d96fa5ec-4313-4be9-bcac-1adad9054fe4" providerId="AD" clId="Web-{11F57295-B0F8-9927-4E66-41DA56E4CE31}" dt="2024-05-15T05:03:28.273" v="221" actId="20577"/>
        <pc:sldMkLst>
          <pc:docMk/>
          <pc:sldMk cId="2742090806" sldId="278"/>
        </pc:sldMkLst>
        <pc:spChg chg="mod">
          <ac:chgData name="Dong Chen" userId="S::dongchen@mines.edu::d96fa5ec-4313-4be9-bcac-1adad9054fe4" providerId="AD" clId="Web-{11F57295-B0F8-9927-4E66-41DA56E4CE31}" dt="2024-05-15T05:03:28.273" v="221" actId="20577"/>
          <ac:spMkLst>
            <pc:docMk/>
            <pc:sldMk cId="2742090806" sldId="278"/>
            <ac:spMk id="3" creationId="{85E36873-996E-DE0C-2F0B-9B5EEA8AA4E6}"/>
          </ac:spMkLst>
        </pc:spChg>
      </pc:sldChg>
      <pc:sldChg chg="del">
        <pc:chgData name="Dong Chen" userId="S::dongchen@mines.edu::d96fa5ec-4313-4be9-bcac-1adad9054fe4" providerId="AD" clId="Web-{11F57295-B0F8-9927-4E66-41DA56E4CE31}" dt="2024-05-15T04:47:38.126" v="57"/>
        <pc:sldMkLst>
          <pc:docMk/>
          <pc:sldMk cId="2944727761" sldId="281"/>
        </pc:sldMkLst>
      </pc:sldChg>
      <pc:sldChg chg="addSp delSp modSp">
        <pc:chgData name="Dong Chen" userId="S::dongchen@mines.edu::d96fa5ec-4313-4be9-bcac-1adad9054fe4" providerId="AD" clId="Web-{11F57295-B0F8-9927-4E66-41DA56E4CE31}" dt="2024-05-15T04:56:28.661" v="76" actId="1076"/>
        <pc:sldMkLst>
          <pc:docMk/>
          <pc:sldMk cId="2317202704" sldId="283"/>
        </pc:sldMkLst>
        <pc:spChg chg="add del mod">
          <ac:chgData name="Dong Chen" userId="S::dongchen@mines.edu::d96fa5ec-4313-4be9-bcac-1adad9054fe4" providerId="AD" clId="Web-{11F57295-B0F8-9927-4E66-41DA56E4CE31}" dt="2024-05-15T04:55:27.926" v="62"/>
          <ac:spMkLst>
            <pc:docMk/>
            <pc:sldMk cId="2317202704" sldId="283"/>
            <ac:spMk id="2" creationId="{E6780B6C-6332-98B2-4A00-31C539CAD004}"/>
          </ac:spMkLst>
        </pc:spChg>
        <pc:spChg chg="add mod">
          <ac:chgData name="Dong Chen" userId="S::dongchen@mines.edu::d96fa5ec-4313-4be9-bcac-1adad9054fe4" providerId="AD" clId="Web-{11F57295-B0F8-9927-4E66-41DA56E4CE31}" dt="2024-05-15T04:56:28.661" v="76" actId="1076"/>
          <ac:spMkLst>
            <pc:docMk/>
            <pc:sldMk cId="2317202704" sldId="283"/>
            <ac:spMk id="5" creationId="{522BC8C6-0013-BCD7-7BB2-BD3026143696}"/>
          </ac:spMkLst>
        </pc:spChg>
        <pc:picChg chg="mod">
          <ac:chgData name="Dong Chen" userId="S::dongchen@mines.edu::d96fa5ec-4313-4be9-bcac-1adad9054fe4" providerId="AD" clId="Web-{11F57295-B0F8-9927-4E66-41DA56E4CE31}" dt="2024-05-15T04:55:20.160" v="58" actId="1076"/>
          <ac:picMkLst>
            <pc:docMk/>
            <pc:sldMk cId="2317202704" sldId="283"/>
            <ac:picMk id="4" creationId="{0ABE55F2-CA36-C665-D45D-B43363993AEE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812" v="5"/>
        <pc:sldMkLst>
          <pc:docMk/>
          <pc:sldMk cId="2602514514" sldId="284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3:57.852" v="232" actId="20577"/>
        <pc:sldMkLst>
          <pc:docMk/>
          <pc:sldMk cId="3133761834" sldId="284"/>
        </pc:sldMkLst>
        <pc:spChg chg="mod">
          <ac:chgData name="Dong Chen" userId="S::dongchen@mines.edu::d96fa5ec-4313-4be9-bcac-1adad9054fe4" providerId="AD" clId="Web-{11F57295-B0F8-9927-4E66-41DA56E4CE31}" dt="2024-05-15T05:03:57.852" v="232" actId="20577"/>
          <ac:spMkLst>
            <pc:docMk/>
            <pc:sldMk cId="3133761834" sldId="284"/>
            <ac:spMk id="2" creationId="{9648BDFF-773E-1C0B-218C-CB07D513F61F}"/>
          </ac:spMkLst>
        </pc:spChg>
        <pc:spChg chg="del mod">
          <ac:chgData name="Dong Chen" userId="S::dongchen@mines.edu::d96fa5ec-4313-4be9-bcac-1adad9054fe4" providerId="AD" clId="Web-{11F57295-B0F8-9927-4E66-41DA56E4CE31}" dt="2024-05-15T05:00:45.022" v="196"/>
          <ac:spMkLst>
            <pc:docMk/>
            <pc:sldMk cId="3133761834" sldId="284"/>
            <ac:spMk id="3" creationId="{C5EC1FA9-141A-D391-195B-70D00428EBB2}"/>
          </ac:spMkLst>
        </pc:spChg>
        <pc:picChg chg="add mod ord">
          <ac:chgData name="Dong Chen" userId="S::dongchen@mines.edu::d96fa5ec-4313-4be9-bcac-1adad9054fe4" providerId="AD" clId="Web-{11F57295-B0F8-9927-4E66-41DA56E4CE31}" dt="2024-05-15T05:00:45.022" v="196"/>
          <ac:picMkLst>
            <pc:docMk/>
            <pc:sldMk cId="3133761834" sldId="284"/>
            <ac:picMk id="4" creationId="{A90262AB-00DE-9009-8945-DA61753063DB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250" v="4"/>
        <pc:sldMkLst>
          <pc:docMk/>
          <pc:sldMk cId="1884430284" sldId="285"/>
        </pc:sldMkLst>
      </pc:sldChg>
      <pc:sldChg chg="addSp delSp modSp new mod setBg">
        <pc:chgData name="Dong Chen" userId="S::dongchen@mines.edu::d96fa5ec-4313-4be9-bcac-1adad9054fe4" providerId="AD" clId="Web-{11F57295-B0F8-9927-4E66-41DA56E4CE31}" dt="2024-05-15T05:02:49.789" v="218"/>
        <pc:sldMkLst>
          <pc:docMk/>
          <pc:sldMk cId="3194976740" sldId="285"/>
        </pc:sldMkLst>
        <pc:spChg chg="add del">
          <ac:chgData name="Dong Chen" userId="S::dongchen@mines.edu::d96fa5ec-4313-4be9-bcac-1adad9054fe4" providerId="AD" clId="Web-{11F57295-B0F8-9927-4E66-41DA56E4CE31}" dt="2024-05-15T05:02:23.851" v="206"/>
          <ac:spMkLst>
            <pc:docMk/>
            <pc:sldMk cId="3194976740" sldId="285"/>
            <ac:spMk id="2" creationId="{CD04C77D-5811-DA2F-1084-64B719351A99}"/>
          </ac:spMkLst>
        </pc:spChg>
        <pc:spChg chg="del">
          <ac:chgData name="Dong Chen" userId="S::dongchen@mines.edu::d96fa5ec-4313-4be9-bcac-1adad9054fe4" providerId="AD" clId="Web-{11F57295-B0F8-9927-4E66-41DA56E4CE31}" dt="2024-05-15T05:02:13.726" v="201"/>
          <ac:spMkLst>
            <pc:docMk/>
            <pc:sldMk cId="3194976740" sldId="285"/>
            <ac:spMk id="3" creationId="{AA6DD8A9-4D94-EE2C-1593-AB1766B6401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7" creationId="{CD04C77D-5811-DA2F-1084-64B719351A99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0" creationId="{56E9B3E6-E277-4D68-BA48-9CB43FFBD6E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7" creationId="{D5B0017B-2ECA-49AF-B397-DC140825DF8D}"/>
          </ac:spMkLst>
        </pc:spChg>
        <pc:grpChg chg="add del">
          <ac:chgData name="Dong Chen" userId="S::dongchen@mines.edu::d96fa5ec-4313-4be9-bcac-1adad9054fe4" providerId="AD" clId="Web-{11F57295-B0F8-9927-4E66-41DA56E4CE31}" dt="2024-05-15T05:02:23.757" v="205"/>
          <ac:grpSpMkLst>
            <pc:docMk/>
            <pc:sldMk cId="3194976740" sldId="285"/>
            <ac:grpSpMk id="12" creationId="{AE1C45F0-260A-458C-96ED-C1F6D2151219}"/>
          </ac:grpSpMkLst>
        </pc:grpChg>
        <pc:graphicFrameChg chg="add mod ord modGraphic">
          <ac:chgData name="Dong Chen" userId="S::dongchen@mines.edu::d96fa5ec-4313-4be9-bcac-1adad9054fe4" providerId="AD" clId="Web-{11F57295-B0F8-9927-4E66-41DA56E4CE31}" dt="2024-05-15T05:02:49.789" v="218"/>
          <ac:graphicFrameMkLst>
            <pc:docMk/>
            <pc:sldMk cId="3194976740" sldId="285"/>
            <ac:graphicFrameMk id="5" creationId="{C7302797-AC2C-9C90-AD64-A043FFF5A84A}"/>
          </ac:graphicFrameMkLst>
        </pc:graphicFrameChg>
        <pc:cxnChg chg="add del">
          <ac:chgData name="Dong Chen" userId="S::dongchen@mines.edu::d96fa5ec-4313-4be9-bcac-1adad9054fe4" providerId="AD" clId="Web-{11F57295-B0F8-9927-4E66-41DA56E4CE31}" dt="2024-05-15T05:02:23.757" v="205"/>
          <ac:cxnSpMkLst>
            <pc:docMk/>
            <pc:sldMk cId="3194976740" sldId="285"/>
            <ac:cxnSpMk id="19" creationId="{6CF1BAF6-AD41-4082-B212-8A1F9A2E8779}"/>
          </ac:cxnSpMkLst>
        </pc:cxnChg>
      </pc:sldChg>
      <pc:sldChg chg="del">
        <pc:chgData name="Dong Chen" userId="S::dongchen@mines.edu::d96fa5ec-4313-4be9-bcac-1adad9054fe4" providerId="AD" clId="Web-{11F57295-B0F8-9927-4E66-41DA56E4CE31}" dt="2024-05-15T04:46:13.937" v="3"/>
        <pc:sldMkLst>
          <pc:docMk/>
          <pc:sldMk cId="2261725338" sldId="286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4:53.383" v="256" actId="20577"/>
        <pc:sldMkLst>
          <pc:docMk/>
          <pc:sldMk cId="3212005156" sldId="286"/>
        </pc:sldMkLst>
        <pc:spChg chg="mod">
          <ac:chgData name="Dong Chen" userId="S::dongchen@mines.edu::d96fa5ec-4313-4be9-bcac-1adad9054fe4" providerId="AD" clId="Web-{11F57295-B0F8-9927-4E66-41DA56E4CE31}" dt="2024-05-15T05:03:47.383" v="230" actId="20577"/>
          <ac:spMkLst>
            <pc:docMk/>
            <pc:sldMk cId="3212005156" sldId="286"/>
            <ac:spMk id="2" creationId="{F40DD779-5765-3487-F6EF-1FCE34BFBC5C}"/>
          </ac:spMkLst>
        </pc:spChg>
        <pc:spChg chg="mod">
          <ac:chgData name="Dong Chen" userId="S::dongchen@mines.edu::d96fa5ec-4313-4be9-bcac-1adad9054fe4" providerId="AD" clId="Web-{11F57295-B0F8-9927-4E66-41DA56E4CE31}" dt="2024-05-15T05:04:53.383" v="256" actId="20577"/>
          <ac:spMkLst>
            <pc:docMk/>
            <pc:sldMk cId="3212005156" sldId="286"/>
            <ac:spMk id="3" creationId="{CCF6F1C5-BCD1-68BF-9DF1-CCD388CA7531}"/>
          </ac:spMkLst>
        </pc:spChg>
        <pc:spChg chg="add del">
          <ac:chgData name="Dong Chen" userId="S::dongchen@mines.edu::d96fa5ec-4313-4be9-bcac-1adad9054fe4" providerId="AD" clId="Web-{11F57295-B0F8-9927-4E66-41DA56E4CE31}" dt="2024-05-15T05:04:38.914" v="236"/>
          <ac:spMkLst>
            <pc:docMk/>
            <pc:sldMk cId="3212005156" sldId="286"/>
            <ac:spMk id="5" creationId="{893D940A-5C10-9FA1-BA98-5B49336B4723}"/>
          </ac:spMkLst>
        </pc:spChg>
        <pc:spChg chg="add del">
          <ac:chgData name="Dong Chen" userId="S::dongchen@mines.edu::d96fa5ec-4313-4be9-bcac-1adad9054fe4" providerId="AD" clId="Web-{11F57295-B0F8-9927-4E66-41DA56E4CE31}" dt="2024-05-15T05:04:36.555" v="235"/>
          <ac:spMkLst>
            <pc:docMk/>
            <pc:sldMk cId="3212005156" sldId="286"/>
            <ac:spMk id="7" creationId="{DD760F0F-AF0B-E78C-CCD0-F15EA46157A1}"/>
          </ac:spMkLst>
        </pc:spChg>
        <pc:spChg chg="add">
          <ac:chgData name="Dong Chen" userId="S::dongchen@mines.edu::d96fa5ec-4313-4be9-bcac-1adad9054fe4" providerId="AD" clId="Web-{11F57295-B0F8-9927-4E66-41DA56E4CE31}" dt="2024-05-15T05:04:41.961" v="237"/>
          <ac:spMkLst>
            <pc:docMk/>
            <pc:sldMk cId="3212005156" sldId="286"/>
            <ac:spMk id="9" creationId="{FD43904F-57FF-F8BA-A524-648B5456ECF3}"/>
          </ac:spMkLst>
        </pc:spChg>
      </pc:sldChg>
      <pc:sldChg chg="new del">
        <pc:chgData name="Dong Chen" userId="S::dongchen@mines.edu::d96fa5ec-4313-4be9-bcac-1adad9054fe4" providerId="AD" clId="Web-{11F57295-B0F8-9927-4E66-41DA56E4CE31}" dt="2024-05-15T05:03:22.508" v="220"/>
        <pc:sldMkLst>
          <pc:docMk/>
          <pc:sldMk cId="3285036670" sldId="286"/>
        </pc:sldMkLst>
      </pc:sldChg>
      <pc:sldChg chg="del">
        <pc:chgData name="Dong Chen" userId="S::dongchen@mines.edu::d96fa5ec-4313-4be9-bcac-1adad9054fe4" providerId="AD" clId="Web-{11F57295-B0F8-9927-4E66-41DA56E4CE31}" dt="2024-05-15T04:46:13.250" v="2"/>
        <pc:sldMkLst>
          <pc:docMk/>
          <pc:sldMk cId="935425112" sldId="287"/>
        </pc:sldMkLst>
      </pc:sldChg>
      <pc:sldChg chg="del">
        <pc:chgData name="Dong Chen" userId="S::dongchen@mines.edu::d96fa5ec-4313-4be9-bcac-1adad9054fe4" providerId="AD" clId="Web-{11F57295-B0F8-9927-4E66-41DA56E4CE31}" dt="2024-05-15T04:46:12.844" v="1"/>
        <pc:sldMkLst>
          <pc:docMk/>
          <pc:sldMk cId="3867027927" sldId="288"/>
        </pc:sldMkLst>
      </pc:sldChg>
      <pc:sldChg chg="del">
        <pc:chgData name="Dong Chen" userId="S::dongchen@mines.edu::d96fa5ec-4313-4be9-bcac-1adad9054fe4" providerId="AD" clId="Web-{11F57295-B0F8-9927-4E66-41DA56E4CE31}" dt="2024-05-15T04:46:12.453" v="0"/>
        <pc:sldMkLst>
          <pc:docMk/>
          <pc:sldMk cId="1667944022" sldId="289"/>
        </pc:sldMkLst>
      </pc:sldChg>
      <pc:sldChg chg="del">
        <pc:chgData name="Dong Chen" userId="S::dongchen@mines.edu::d96fa5ec-4313-4be9-bcac-1adad9054fe4" providerId="AD" clId="Web-{11F57295-B0F8-9927-4E66-41DA56E4CE31}" dt="2024-05-15T04:47:26.516" v="53"/>
        <pc:sldMkLst>
          <pc:docMk/>
          <pc:sldMk cId="933520890" sldId="290"/>
        </pc:sldMkLst>
      </pc:sldChg>
      <pc:sldChg chg="del">
        <pc:chgData name="Dong Chen" userId="S::dongchen@mines.edu::d96fa5ec-4313-4be9-bcac-1adad9054fe4" providerId="AD" clId="Web-{11F57295-B0F8-9927-4E66-41DA56E4CE31}" dt="2024-05-15T04:47:27.969" v="54"/>
        <pc:sldMkLst>
          <pc:docMk/>
          <pc:sldMk cId="4114501980" sldId="291"/>
        </pc:sldMkLst>
      </pc:sldChg>
      <pc:sldChg chg="del">
        <pc:chgData name="Dong Chen" userId="S::dongchen@mines.edu::d96fa5ec-4313-4be9-bcac-1adad9054fe4" providerId="AD" clId="Web-{11F57295-B0F8-9927-4E66-41DA56E4CE31}" dt="2024-05-15T04:47:29.438" v="55"/>
        <pc:sldMkLst>
          <pc:docMk/>
          <pc:sldMk cId="2223589013" sldId="292"/>
        </pc:sldMkLst>
      </pc:sldChg>
      <pc:sldChg chg="del">
        <pc:chgData name="Dong Chen" userId="S::dongchen@mines.edu::d96fa5ec-4313-4be9-bcac-1adad9054fe4" providerId="AD" clId="Web-{11F57295-B0F8-9927-4E66-41DA56E4CE31}" dt="2024-05-15T04:47:31.813" v="56"/>
        <pc:sldMkLst>
          <pc:docMk/>
          <pc:sldMk cId="2571723314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F962-2BBB-E94D-8C3E-BBFCC873C9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6D59D-5BF0-6346-A9F9-00BF8C37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MCUs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6iowpm</a:t>
            </a:r>
            <a:r>
              <a:rPr lang="zh-CN" altLang="en-US" dirty="0"/>
              <a:t> </a:t>
            </a:r>
            <a:r>
              <a:rPr lang="en-US" altLang="zh-CN" dirty="0" err="1"/>
              <a:t>bluetooth</a:t>
            </a:r>
            <a:r>
              <a:rPr lang="zh-CN" altLang="en-US" dirty="0"/>
              <a:t>  </a:t>
            </a:r>
            <a:r>
              <a:rPr lang="en-US" altLang="zh-CN" dirty="0"/>
              <a:t>jig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</a:p>
          <a:p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MCUs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2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7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2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8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2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5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4" Type="http://schemas.openxmlformats.org/officeDocument/2006/relationships/hyperlink" Target="https://www.amazon.com/gp/product/B0B3JD1K1T/ref=ox_sc_act_title_1?smid=A3S807LE0L63AP&amp;psc=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2" Type="http://schemas.openxmlformats.org/officeDocument/2006/relationships/hyperlink" Target="https://www.amazon.com/gp/product/B0B3JD1K1T/ref=ox_sc_act_title_1?smid=A3S807LE0L63AP&amp;psc=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usuniot.com/blog/bluetooth-iot-deploying-your-iot-projects-with-ease-and-low-cos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1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Swarm </a:t>
            </a:r>
            <a:r>
              <a:rPr lang="en-US" dirty="0" err="1"/>
              <a:t>TinyML</a:t>
            </a:r>
            <a:r>
              <a:rPr lang="en-US" dirty="0"/>
              <a:t>: Enabling Decentralized Machine Learning on heterogeneous Microcontroller Networks.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37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Xiaoguang Guo</a:t>
            </a:r>
          </a:p>
          <a:p>
            <a:r>
              <a:rPr lang="en-US" sz="4000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MCUs selection: </a:t>
            </a:r>
            <a:r>
              <a:rPr lang="en-US" b="1" dirty="0"/>
              <a:t>ESP32-WROVER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E55F2-CA36-C665-D45D-B4336399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63" y="1004539"/>
            <a:ext cx="7568804" cy="48572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52E19-6DE4-A82B-2CAD-442C6888FCBE}"/>
              </a:ext>
            </a:extLst>
          </p:cNvPr>
          <p:cNvCxnSpPr/>
          <p:nvPr/>
        </p:nvCxnSpPr>
        <p:spPr>
          <a:xfrm>
            <a:off x="838200" y="2013217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359FB8-BC2D-0ECB-62F9-FE66CDFE84EC}"/>
              </a:ext>
            </a:extLst>
          </p:cNvPr>
          <p:cNvCxnSpPr/>
          <p:nvPr/>
        </p:nvCxnSpPr>
        <p:spPr>
          <a:xfrm>
            <a:off x="899672" y="4048205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2BC8C6-0013-BCD7-7BB2-BD3026143696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2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Machine Learning Tasks:</a:t>
            </a:r>
            <a:endParaRPr lang="en-US" b="1" dirty="0"/>
          </a:p>
          <a:p>
            <a:pPr lvl="1"/>
            <a:r>
              <a:rPr lang="en-US" dirty="0"/>
              <a:t>Phase 1 (preloaded dataset)</a:t>
            </a:r>
          </a:p>
          <a:p>
            <a:pPr lvl="2"/>
            <a:r>
              <a:rPr lang="en-US" dirty="0"/>
              <a:t>Simulating real-world data distribution</a:t>
            </a:r>
          </a:p>
          <a:p>
            <a:pPr lvl="2"/>
            <a:r>
              <a:rPr lang="en-US" dirty="0"/>
              <a:t>Same Pre-built models on 3 devices</a:t>
            </a:r>
          </a:p>
          <a:p>
            <a:pPr lvl="2"/>
            <a:r>
              <a:rPr lang="en-US" dirty="0"/>
              <a:t>Existing frameworks: TensorFlow Lite, </a:t>
            </a:r>
            <a:r>
              <a:rPr lang="en-US" dirty="0" err="1"/>
              <a:t>MicroML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Phase 2 (real-world application)</a:t>
            </a:r>
          </a:p>
          <a:p>
            <a:pPr lvl="2"/>
            <a:r>
              <a:rPr lang="en-US" dirty="0"/>
              <a:t>Sensors integration: Collecting data from each device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6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 err="1"/>
              <a:t>TinyML</a:t>
            </a:r>
            <a:r>
              <a:rPr lang="en-US" dirty="0"/>
              <a:t> Frameworks: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B075-F485-3894-172B-CADECD8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60" y="1009663"/>
            <a:ext cx="5810667" cy="56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A Systematic Literature Review on Distributed Machine Learning in Edge Computing</a:t>
            </a:r>
          </a:p>
          <a:p>
            <a:pPr lvl="1"/>
            <a:r>
              <a:rPr lang="en-US" dirty="0"/>
              <a:t>Table 8. EI frameworks</a:t>
            </a:r>
          </a:p>
          <a:p>
            <a:endParaRPr lang="en-US" dirty="0"/>
          </a:p>
          <a:p>
            <a:r>
              <a:rPr lang="en-US" dirty="0"/>
              <a:t>If applicable, decentralized learning frameworks</a:t>
            </a:r>
          </a:p>
          <a:p>
            <a:endParaRPr lang="en-US" dirty="0"/>
          </a:p>
          <a:p>
            <a:r>
              <a:rPr lang="en-US" dirty="0"/>
              <a:t>SWARM LEARNING: A SURVEY OF CONCEPTS, APPLICATIONS, AND TRENDS</a:t>
            </a:r>
          </a:p>
          <a:p>
            <a:endParaRPr lang="en-US" dirty="0"/>
          </a:p>
          <a:p>
            <a:r>
              <a:rPr lang="en-US" dirty="0"/>
              <a:t>Maybe MCUs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Requirements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Power </a:t>
            </a:r>
          </a:p>
          <a:p>
            <a:pPr lvl="1"/>
            <a:r>
              <a:rPr lang="en-US" dirty="0"/>
              <a:t>Communication: distances, obstacles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4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Objectives?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AI accelerators?</a:t>
            </a:r>
          </a:p>
          <a:p>
            <a:pPr lvl="1"/>
            <a:r>
              <a:rPr lang="en-US" dirty="0"/>
              <a:t>Peripheral Integration: Sensors and actuators</a:t>
            </a:r>
          </a:p>
          <a:p>
            <a:pPr lvl="1"/>
            <a:r>
              <a:rPr lang="en-US" dirty="0"/>
              <a:t>Power</a:t>
            </a:r>
          </a:p>
          <a:p>
            <a:r>
              <a:rPr lang="en-US" dirty="0"/>
              <a:t>Decentralized Network Architecture</a:t>
            </a:r>
          </a:p>
          <a:p>
            <a:pPr lvl="1"/>
            <a:r>
              <a:rPr lang="en-US" dirty="0"/>
              <a:t>Topology Design: peer-to-peer?</a:t>
            </a:r>
          </a:p>
          <a:p>
            <a:pPr lvl="1"/>
            <a:r>
              <a:rPr lang="en-US" dirty="0"/>
              <a:t>Communication Protocol: Zigbee, </a:t>
            </a:r>
            <a:r>
              <a:rPr lang="en-US" dirty="0" err="1"/>
              <a:t>bluetooth</a:t>
            </a:r>
            <a:r>
              <a:rPr lang="en-US" dirty="0"/>
              <a:t>, LoRa</a:t>
            </a:r>
          </a:p>
          <a:p>
            <a:r>
              <a:rPr lang="en-US" dirty="0"/>
              <a:t>AI and Swarm Learning Components</a:t>
            </a:r>
          </a:p>
          <a:p>
            <a:pPr lvl="1"/>
            <a:r>
              <a:rPr lang="en-US" dirty="0"/>
              <a:t>AI Model Development: Pruning, Quantization, model compression,…</a:t>
            </a:r>
          </a:p>
          <a:p>
            <a:pPr lvl="1"/>
            <a:r>
              <a:rPr lang="en-US" dirty="0"/>
              <a:t>Local Learning</a:t>
            </a:r>
          </a:p>
          <a:p>
            <a:pPr lvl="1"/>
            <a:r>
              <a:rPr lang="en-US" dirty="0"/>
              <a:t>Model Sharing Mechanism</a:t>
            </a:r>
          </a:p>
          <a:p>
            <a:pPr lvl="1"/>
            <a:r>
              <a:rPr lang="en-US" dirty="0"/>
              <a:t>Blockchain protocol</a:t>
            </a:r>
          </a:p>
          <a:p>
            <a:r>
              <a:rPr lang="en-US" dirty="0"/>
              <a:t>Software Development</a:t>
            </a:r>
          </a:p>
          <a:p>
            <a:pPr lvl="1"/>
            <a:r>
              <a:rPr lang="en-US" dirty="0"/>
              <a:t>Firmware Development: data collection, local processing, and communication</a:t>
            </a:r>
          </a:p>
          <a:p>
            <a:pPr lvl="1"/>
            <a:r>
              <a:rPr lang="en-US" dirty="0"/>
              <a:t>Swarm Intelligence Algorithms: collaboration and adaptation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5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779-5765-3487-F6EF-1FCE34BF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before May 14th,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F1C5-BCD1-68BF-9DF1-CCD388CA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want to evaluate both BLE and Wi-Fi.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3904F-57FF-F8BA-A524-648B5456ECF3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3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200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Swarm learning is an overlay network.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Block chain is necessary for all current system setup.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micro controller local network, is block chain feasible?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What kind of block chain platform or market is assumed or built on?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Distributed or decentralized on micro-controller ML learning.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Multiple local devices (who distributes IPs)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 centroid node.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Wi-Fi or Bluetooth? </a:t>
            </a:r>
          </a:p>
        </p:txBody>
      </p:sp>
    </p:spTree>
    <p:extLst>
      <p:ext uri="{BB962C8B-B14F-4D97-AF65-F5344CB8AC3E}">
        <p14:creationId xmlns:p14="http://schemas.microsoft.com/office/powerpoint/2010/main" val="274209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BDFF-773E-1C0B-218C-CB07D513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https://www.dusuniot.com/blog/bluetooth-iot-deploying-your-iot-projects-with-ease-and-low-cost/</a:t>
            </a:r>
            <a:br>
              <a:rPr lang="en-US" dirty="0">
                <a:ea typeface="+mj-lt"/>
                <a:cs typeface="+mj-lt"/>
              </a:rPr>
            </a:br>
            <a:endParaRPr lang="en-US" dirty="0"/>
          </a:p>
        </p:txBody>
      </p:sp>
      <p:pic>
        <p:nvPicPr>
          <p:cNvPr id="4" name="Content Placeholder 3" descr="dusun iot bluetooth gateway ble">
            <a:extLst>
              <a:ext uri="{FF2B5EF4-FFF2-40B4-BE49-F238E27FC236}">
                <a16:creationId xmlns:a16="http://schemas.microsoft.com/office/drawing/2014/main" id="{A90262AB-00DE-9009-8945-DA617530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824" y="1825625"/>
            <a:ext cx="5746352" cy="4351338"/>
          </a:xfrm>
        </p:spPr>
      </p:pic>
    </p:spTree>
    <p:extLst>
      <p:ext uri="{BB962C8B-B14F-4D97-AF65-F5344CB8AC3E}">
        <p14:creationId xmlns:p14="http://schemas.microsoft.com/office/powerpoint/2010/main" val="313376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02797-AC2C-9C90-AD64-A043FFF5A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122586"/>
              </p:ext>
            </p:extLst>
          </p:nvPr>
        </p:nvGraphicFramePr>
        <p:xfrm>
          <a:off x="1242419" y="643466"/>
          <a:ext cx="9707163" cy="5571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5721">
                  <a:extLst>
                    <a:ext uri="{9D8B030D-6E8A-4147-A177-3AD203B41FA5}">
                      <a16:colId xmlns:a16="http://schemas.microsoft.com/office/drawing/2014/main" val="2320271027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1923870178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3385560630"/>
                    </a:ext>
                  </a:extLst>
                </a:gridCol>
              </a:tblGrid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Feature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Bluetooth Classic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Bluetooth Low Energy (BLE)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16757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Frequency 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5386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06148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Data Transfer Rate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1-3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125 Kbps – 2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1215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Communication Mode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Continuous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Short bursts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38703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Consumption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Lower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228072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Voice &amp; Large File Transfer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772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Latency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4111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Usage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 Watt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0.01 to 0.5 Watts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8974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Bidirectional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0608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Unidirectional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3313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Indoor Location Tracking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accuracy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3563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Asset Management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tracking capabilities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8893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PC Peripherals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79467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Security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60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7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Is block chain feasible?</a:t>
            </a:r>
          </a:p>
          <a:p>
            <a:r>
              <a:rPr lang="en-US" dirty="0"/>
              <a:t>Lightweight Blockchain Protocols:</a:t>
            </a:r>
          </a:p>
          <a:p>
            <a:pPr lvl="1"/>
            <a:r>
              <a:rPr lang="en-US" dirty="0"/>
              <a:t>T</a:t>
            </a:r>
            <a:r>
              <a:rPr lang="en-US" altLang="zh-CN" dirty="0"/>
              <a:t>angle (IOTA): Utilizes a directed acyclic graph reducing resource consumption.</a:t>
            </a:r>
          </a:p>
          <a:p>
            <a:pPr lvl="1"/>
            <a:r>
              <a:rPr lang="en-US" dirty="0"/>
              <a:t>Nano’s Block-Lattice</a:t>
            </a:r>
          </a:p>
          <a:p>
            <a:r>
              <a:rPr lang="en-US" dirty="0"/>
              <a:t>Consensus Mechanism:</a:t>
            </a:r>
          </a:p>
          <a:p>
            <a:pPr lvl="1"/>
            <a:r>
              <a:rPr lang="en-US" dirty="0"/>
              <a:t>Proof of Authority (</a:t>
            </a:r>
            <a:r>
              <a:rPr lang="en-US" dirty="0" err="1"/>
              <a:t>PoA</a:t>
            </a:r>
            <a:r>
              <a:rPr lang="en-US" dirty="0"/>
              <a:t>): Selected nodes (authorities) validate transactions, reducing computational load.</a:t>
            </a:r>
          </a:p>
          <a:p>
            <a:pPr lvl="1"/>
            <a:r>
              <a:rPr lang="en-US" dirty="0"/>
              <a:t>Delegated Proof of Stake (</a:t>
            </a:r>
            <a:r>
              <a:rPr lang="en-US" dirty="0" err="1"/>
              <a:t>DPoS</a:t>
            </a:r>
            <a:r>
              <a:rPr lang="en-US" dirty="0"/>
              <a:t>): Stakeholders vote for a small number of delegates to validate transactions.</a:t>
            </a:r>
          </a:p>
          <a:p>
            <a:pPr lvl="1"/>
            <a:r>
              <a:rPr lang="en-US" dirty="0"/>
              <a:t>Practical Byzantine Fault Tolerance (PBFT): Optimized for low-latency networks with known participants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Hybrid Blockchain IoT networks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8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37A39E-1175-6018-E31E-810759FA2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04281"/>
              </p:ext>
            </p:extLst>
          </p:nvPr>
        </p:nvGraphicFramePr>
        <p:xfrm>
          <a:off x="-406400" y="-697366"/>
          <a:ext cx="13191066" cy="99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1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411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Component(s)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Hardware 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Node 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Initialize the ESP32-WROVER nodes and set up blockchain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MHz, 8MB PSRAM, 4MB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Collect sensor data (e.g., temperature, humidity, air quality) from the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Various sensors connected via GPIO, I2C, SPI,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Preprocess collected data (e.g., noise reduction, normalization) before training.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Local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TinyML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Train local ML models using the preprocessed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TensorFlow Lite for Microcontrollers, uTensor, 8MB PSRAM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Model Update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Create a blockchain transaction containing the local model update (parameters).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4MB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Transaction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Crypto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Sign the transaction using the node’s private key to ensure authenticity.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AES, SHA-2, RSA, ECC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Transaction 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Communication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Broadcast the signed transaction to other nodes in the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Wi-Fi 802.11 b/g/n, Bluetooth 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Consensus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Validator nodes verify transactions and add them to the blockchain.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PoA or DPoS consensus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Smart contracts aggregate model updates from different nodes into a global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Smart Contracts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TinyML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Deploy the aggregated global model to all nodes for inference.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TensorFlow Lite for Microcontrollers, uTensor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Inference and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Sensors, 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Use the global model for real-time predictions and trigger actions based on predictions.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MHz, various sensors and actuators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Data Persistence and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Store critical data, model parameters, and blockchain ledger in Flash memory to ensure data persistence.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4MB Flash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0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6DC31B-200C-DE5D-6F93-BA93A61D0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810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262">
                <a:tc>
                  <a:txBody>
                    <a:bodyPr/>
                    <a:lstStyle/>
                    <a:p>
                      <a:r>
                        <a:rPr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918">
                <a:tc>
                  <a:txBody>
                    <a:bodyPr/>
                    <a:lstStyle/>
                    <a:p>
                      <a:r>
                        <a:rPr b="1" dirty="0"/>
                        <a:t>ESP32-WROVER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Dual-core Xtensa LX6, 240 MHz</a:t>
                      </a:r>
                    </a:p>
                    <a:p>
                      <a:r>
                        <a:t>8MB PSRAM</a:t>
                      </a:r>
                    </a:p>
                    <a:p>
                      <a:r>
                        <a:t>4MB Flash</a:t>
                      </a:r>
                    </a:p>
                    <a:p>
                      <a:r>
                        <a:t>Wi-Fi 802.11 b/g/n, Bluetooth 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node for data collection, preprocessing, local model training, and blockchain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Connected via GPIO, I2C, SPI,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Collect environmental data (e.g., temperature, humidity, air quality).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sensor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Collect data from sensors for 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Dual-core Xtensa LX6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Clean and normalize collected data for model training.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Local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TensorFlow Lite for Microcontrollers, </a:t>
                      </a:r>
                      <a:r>
                        <a:rPr dirty="0" err="1"/>
                        <a:t>uTensor</a:t>
                      </a:r>
                      <a:r>
                        <a:rPr lang="en-US" dirty="0"/>
                        <a:t>, …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Train ML models using preprocessed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trained ML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Make predictions based on new sensor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Storage (Flash)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4MB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Store critical data, model parameters, and blockchain ledger.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0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848F47-629B-5554-BEFA-1A72B247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8856"/>
              </p:ext>
            </p:extLst>
          </p:nvPr>
        </p:nvGraphicFramePr>
        <p:xfrm>
          <a:off x="0" y="0"/>
          <a:ext cx="12192001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189">
                <a:tc>
                  <a:txBody>
                    <a:bodyPr/>
                    <a:lstStyle/>
                    <a:p>
                      <a:r>
                        <a:rPr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rPr b="1" dirty="0"/>
                        <a:t>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Software running on ESP32-WROVER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Manages blockchain transactions, consensus participation, and smart contract execution.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Transaction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local data and model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blockchain transactions with collected data or model 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Transaction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AES, SHA-2, RSA, ECC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 transactions using cryptographic keys to ensure authenticity.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2341">
                <a:tc>
                  <a:txBody>
                    <a:bodyPr/>
                    <a:lstStyle/>
                    <a:p>
                      <a:r>
                        <a:t>Consensus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PoA or DPoS 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Participate in the consensus process to validate transactions and add blocks to the blockchain.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Aggregate model updates from different nodes into a global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Executed on the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Automate actions based on blockchain data (e.g., reward distribution).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Deploying aggregated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 the global model to all nodes for inference.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rPr dirty="0"/>
                        <a:t>Data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Storing in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Ensure critical data is securely stored and remains persistent across power cycles.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1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8D0040-DE74-B810-075D-480EE0E4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31084"/>
              </p:ext>
            </p:extLst>
          </p:nvPr>
        </p:nvGraphicFramePr>
        <p:xfrm>
          <a:off x="6350" y="0"/>
          <a:ext cx="12192000" cy="713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11">
                <a:tc>
                  <a:txBody>
                    <a:bodyPr/>
                    <a:lstStyle/>
                    <a:p>
                      <a:r>
                        <a:rPr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15">
                <a:tc>
                  <a:txBody>
                    <a:bodyPr/>
                    <a:lstStyle/>
                    <a:p>
                      <a:r>
                        <a:t>Model Update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TensorFlow Lite for Microcontrollers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Train the local model on preprocessed data.</a:t>
                      </a:r>
                    </a:p>
                    <a:p>
                      <a:r>
                        <a:t>- Extract model parameters (e.g., weights).</a:t>
                      </a:r>
                    </a:p>
                    <a:p>
                      <a:r>
                        <a:t>- Create a transaction:</a:t>
                      </a:r>
                    </a:p>
                    <a:p>
                      <a:r>
                        <a:t>  `{ "node_id": "Node1", "model_update": { "weights": [0.1, 0.5, ...], "biases": [0.3, 0.7, ...] }, "timestamp": "2024-05-15T12:00:00Z" }`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641">
                <a:tc>
                  <a:txBody>
                    <a:bodyPr/>
                    <a:lstStyle/>
                    <a:p>
                      <a:r>
                        <a:t>Model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Sign the model update transaction using the node’s private key.</a:t>
                      </a:r>
                    </a:p>
                    <a:p>
                      <a:r>
                        <a:t>- Broadcast the signed transaction to other nodes in the network using Wi-Fi or 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528">
                <a:tc>
                  <a:txBody>
                    <a:bodyPr/>
                    <a:lstStyle/>
                    <a:p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Smart Contracts, Blockchain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Collect model updates from various nodes.</a:t>
                      </a:r>
                    </a:p>
                    <a:p>
                      <a:r>
                        <a:t>- Execute smart contracts to aggregate model updates:</a:t>
                      </a:r>
                    </a:p>
                    <a:p>
                      <a:r>
                        <a:t>  - Aggregation formula: `Global Weight = (1/N) Σ Node Weight_i`</a:t>
                      </a:r>
                    </a:p>
                    <a:p>
                      <a:r>
                        <a:t>- Store aggregated model parameters on the blockchain.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1585">
                <a:tc>
                  <a:txBody>
                    <a:bodyPr/>
                    <a:lstStyle/>
                    <a:p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 Monitor the blockchain for new global model updates.</a:t>
                      </a:r>
                    </a:p>
                    <a:p>
                      <a:r>
                        <a:rPr dirty="0"/>
                        <a:t>- Retrieve the aggregated global model parameters.</a:t>
                      </a:r>
                    </a:p>
                    <a:p>
                      <a:r>
                        <a:rPr dirty="0"/>
                        <a:t>- Update the local model with the new global parameters:</a:t>
                      </a:r>
                    </a:p>
                    <a:p>
                      <a:r>
                        <a:rPr dirty="0"/>
                        <a:t>  `</a:t>
                      </a:r>
                      <a:r>
                        <a:rPr dirty="0" err="1"/>
                        <a:t>updateModel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globalParams</a:t>
                      </a:r>
                      <a:r>
                        <a:rPr dirty="0"/>
                        <a:t>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IoT </a:t>
            </a:r>
            <a:r>
              <a:rPr lang="zh-CN" altLang="en-US" dirty="0"/>
              <a:t>↑</a:t>
            </a:r>
            <a:r>
              <a:rPr lang="en-US" dirty="0"/>
              <a:t>, MCUs</a:t>
            </a:r>
          </a:p>
          <a:p>
            <a:pPr lvl="1"/>
            <a:r>
              <a:rPr lang="en-US" dirty="0" err="1"/>
              <a:t>EdgeAI</a:t>
            </a:r>
            <a:r>
              <a:rPr lang="en-US" dirty="0"/>
              <a:t> &amp; </a:t>
            </a:r>
            <a:r>
              <a:rPr lang="en-US" dirty="0" err="1"/>
              <a:t>AIoT</a:t>
            </a:r>
            <a:r>
              <a:rPr lang="en-US" dirty="0"/>
              <a:t>: On-device learning, </a:t>
            </a:r>
            <a:r>
              <a:rPr lang="en-US" dirty="0" err="1"/>
              <a:t>TinyML</a:t>
            </a:r>
            <a:r>
              <a:rPr lang="en-US" dirty="0"/>
              <a:t>(Cloud -&gt; MCUs)</a:t>
            </a:r>
          </a:p>
          <a:p>
            <a:pPr lvl="1"/>
            <a:r>
              <a:rPr lang="en-US" dirty="0"/>
              <a:t>Distributed learning: local learning -&gt; FL -&gt; swarm learning</a:t>
            </a:r>
          </a:p>
          <a:p>
            <a:pPr lvl="1"/>
            <a:r>
              <a:rPr lang="en-US" dirty="0"/>
              <a:t>Despite progress in decentralized and swarm learning, significant gaps persist at the microcontroller level.</a:t>
            </a:r>
          </a:p>
          <a:p>
            <a:r>
              <a:rPr lang="en-US" dirty="0"/>
              <a:t>Research Problem:</a:t>
            </a:r>
          </a:p>
          <a:p>
            <a:pPr lvl="1"/>
            <a:r>
              <a:rPr lang="en-US" dirty="0"/>
              <a:t>Can we design a data-driven, decentralized MCUs system utilizing swarm learning to solve real-world problems?</a:t>
            </a:r>
          </a:p>
          <a:p>
            <a:endParaRPr lang="en-US" dirty="0"/>
          </a:p>
          <a:p>
            <a:r>
              <a:rPr lang="en-US" dirty="0"/>
              <a:t>Contributions:</a:t>
            </a:r>
          </a:p>
          <a:p>
            <a:pPr lvl="1"/>
            <a:r>
              <a:rPr lang="en-US" dirty="0"/>
              <a:t>Swarm Learning Framework for Multi-Device Collaboration on MCUs.</a:t>
            </a:r>
          </a:p>
          <a:p>
            <a:pPr lvl="1"/>
            <a:r>
              <a:rPr lang="en-US" dirty="0"/>
              <a:t>Development of an Efficient Communication Protocol for Decentralized MCU Networks.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mart Agriculture</a:t>
            </a:r>
          </a:p>
          <a:p>
            <a:pPr lvl="1"/>
            <a:r>
              <a:rPr lang="en-US" altLang="zh-CN" dirty="0"/>
              <a:t>Soil moisture, auto irrigation, pest activity, nutrient levels,…</a:t>
            </a:r>
            <a:endParaRPr lang="en-US" dirty="0"/>
          </a:p>
          <a:p>
            <a:r>
              <a:rPr lang="en-US" dirty="0"/>
              <a:t>Environmental Monitoring</a:t>
            </a:r>
          </a:p>
          <a:p>
            <a:pPr lvl="1"/>
            <a:r>
              <a:rPr lang="en-US" dirty="0"/>
              <a:t>Air &amp; water quality, forest fires, illegal logging in remote areas</a:t>
            </a:r>
          </a:p>
          <a:p>
            <a:r>
              <a:rPr lang="en-US" dirty="0"/>
              <a:t>Health Monitoring</a:t>
            </a:r>
          </a:p>
          <a:p>
            <a:pPr lvl="1"/>
            <a:r>
              <a:rPr lang="en-US" dirty="0"/>
              <a:t>Emergency alert</a:t>
            </a:r>
          </a:p>
          <a:p>
            <a:r>
              <a:rPr lang="en-US" dirty="0"/>
              <a:t>Industrial IoT</a:t>
            </a:r>
          </a:p>
          <a:p>
            <a:pPr lvl="1"/>
            <a:r>
              <a:rPr lang="en-US" dirty="0"/>
              <a:t>Maintenance of machinery</a:t>
            </a:r>
          </a:p>
          <a:p>
            <a:r>
              <a:rPr lang="en-US" dirty="0"/>
              <a:t>Smart Cities</a:t>
            </a:r>
          </a:p>
          <a:p>
            <a:pPr lvl="1"/>
            <a:r>
              <a:rPr lang="en-US" dirty="0"/>
              <a:t>Traffic flow management </a:t>
            </a:r>
          </a:p>
          <a:p>
            <a:r>
              <a:rPr lang="en-US" dirty="0"/>
              <a:t>Wildlife tracking and conservation</a:t>
            </a:r>
          </a:p>
          <a:p>
            <a:pPr lvl="1"/>
            <a:r>
              <a:rPr lang="en-US" dirty="0"/>
              <a:t>Monitoring wildlife movements</a:t>
            </a:r>
          </a:p>
        </p:txBody>
      </p:sp>
    </p:spTree>
    <p:extLst>
      <p:ext uri="{BB962C8B-B14F-4D97-AF65-F5344CB8AC3E}">
        <p14:creationId xmlns:p14="http://schemas.microsoft.com/office/powerpoint/2010/main" val="424955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How can </a:t>
            </a:r>
            <a:r>
              <a:rPr lang="en-US" b="1" dirty="0"/>
              <a:t>swarm learning </a:t>
            </a:r>
            <a:r>
              <a:rPr lang="en-US" dirty="0"/>
              <a:t>algorithms on MCUs be optimized for energy and computational efficiency in a decentralized network?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communication protocols </a:t>
            </a:r>
            <a:r>
              <a:rPr lang="en-US" dirty="0"/>
              <a:t>best support robust and efficient data exchange in intermittently connected decentralized MCU networks?</a:t>
            </a:r>
          </a:p>
          <a:p>
            <a:pPr lvl="1"/>
            <a:r>
              <a:rPr lang="en-US" dirty="0"/>
              <a:t>How can the </a:t>
            </a:r>
            <a:r>
              <a:rPr lang="en-US" b="1" dirty="0"/>
              <a:t>network topology </a:t>
            </a:r>
            <a:r>
              <a:rPr lang="en-US" dirty="0"/>
              <a:t>of decentralized MCU systems be dynamically managed to optimize learning and communication as nodes change?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trade-offs</a:t>
            </a:r>
            <a:r>
              <a:rPr lang="en-US" dirty="0"/>
              <a:t> between accuracy and efficiency in decentralized learning systems on MCUs?</a:t>
            </a:r>
          </a:p>
          <a:p>
            <a:pPr lvl="1"/>
            <a:r>
              <a:rPr lang="en-US" dirty="0"/>
              <a:t>How can machine learning models in decentralized MCU networks be </a:t>
            </a:r>
            <a:r>
              <a:rPr lang="en-US" b="1" dirty="0"/>
              <a:t>dynamically adjusted </a:t>
            </a:r>
            <a:r>
              <a:rPr lang="en-US" dirty="0"/>
              <a:t>in response to environmental changes?</a:t>
            </a:r>
          </a:p>
        </p:txBody>
      </p:sp>
    </p:spTree>
    <p:extLst>
      <p:ext uri="{BB962C8B-B14F-4D97-AF65-F5344CB8AC3E}">
        <p14:creationId xmlns:p14="http://schemas.microsoft.com/office/powerpoint/2010/main" val="23644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  <a:p>
            <a:pPr lvl="1"/>
            <a:r>
              <a:rPr lang="en-US" dirty="0"/>
              <a:t>MCUs Selection:</a:t>
            </a:r>
          </a:p>
          <a:p>
            <a:pPr lvl="1"/>
            <a:r>
              <a:rPr lang="en-US" dirty="0"/>
              <a:t>Sensor Integration:</a:t>
            </a:r>
          </a:p>
          <a:p>
            <a:pPr lvl="1"/>
            <a:r>
              <a:rPr lang="en-US" dirty="0"/>
              <a:t>Communication Infrastructure</a:t>
            </a:r>
          </a:p>
          <a:p>
            <a:pPr lvl="2"/>
            <a:r>
              <a:rPr lang="en-US" dirty="0"/>
              <a:t>Heterogeneous Communication System</a:t>
            </a:r>
          </a:p>
          <a:p>
            <a:endParaRPr lang="en-US" dirty="0"/>
          </a:p>
          <a:p>
            <a:r>
              <a:rPr lang="en-US" dirty="0"/>
              <a:t>Swarm Learning Algorithms</a:t>
            </a:r>
          </a:p>
          <a:p>
            <a:pPr lvl="1"/>
            <a:r>
              <a:rPr lang="en-US" dirty="0"/>
              <a:t>Algorithms Selection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59450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Communications Protocols: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9A635F-9A86-206F-C3FC-BE05CD6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6221"/>
              </p:ext>
            </p:extLst>
          </p:nvPr>
        </p:nvGraphicFramePr>
        <p:xfrm>
          <a:off x="1764370" y="99208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27">
                  <a:extLst>
                    <a:ext uri="{9D8B030D-6E8A-4147-A177-3AD203B41FA5}">
                      <a16:colId xmlns:a16="http://schemas.microsoft.com/office/drawing/2014/main" val="4036853646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4072895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1186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40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MCUs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TCP/IP, 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ESP8266,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home, IoT,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3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range, low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nRF52840,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Zigbee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Mesh networking,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Xbee</a:t>
                      </a:r>
                      <a:r>
                        <a:rPr lang="en-US" dirty="0"/>
                        <a:t> modules, CC2530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range, rural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STM32(SX1278)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5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Robust, noisy env, automative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ATmega32M1,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Automative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short range, 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PN532 NFC,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Contactless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8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Begin with 3 MCUs.</a:t>
            </a:r>
          </a:p>
          <a:p>
            <a:pPr lvl="1"/>
            <a:r>
              <a:rPr lang="en-US" dirty="0"/>
              <a:t>Homogeneous (identical MCUs) or </a:t>
            </a:r>
            <a:r>
              <a:rPr lang="en-US" dirty="0">
                <a:solidFill>
                  <a:srgbClr val="00B0F0"/>
                </a:solidFill>
              </a:rPr>
              <a:t>heterogeneous</a:t>
            </a:r>
            <a:r>
              <a:rPr lang="en-US" dirty="0"/>
              <a:t> (different MCUs)?</a:t>
            </a:r>
          </a:p>
          <a:p>
            <a:pPr lvl="1"/>
            <a:r>
              <a:rPr lang="en-US" dirty="0"/>
              <a:t>One communication protocol or </a:t>
            </a:r>
            <a:r>
              <a:rPr lang="en-US" dirty="0">
                <a:solidFill>
                  <a:srgbClr val="00B0F0"/>
                </a:solidFill>
              </a:rPr>
              <a:t>multiple protocols</a:t>
            </a:r>
          </a:p>
          <a:p>
            <a:pPr lvl="1"/>
            <a:r>
              <a:rPr lang="en-US" dirty="0"/>
              <a:t>Multiple tasks simultaneously or </a:t>
            </a:r>
            <a:r>
              <a:rPr lang="en-US" dirty="0">
                <a:solidFill>
                  <a:srgbClr val="00B0F0"/>
                </a:solidFill>
              </a:rPr>
              <a:t>one single task distributed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6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 Network Architecture</a:t>
            </a:r>
          </a:p>
          <a:p>
            <a:pPr lvl="1"/>
            <a:r>
              <a:rPr lang="en-US" dirty="0"/>
              <a:t>Peer-to-peer, Dynamic Mesh Topology</a:t>
            </a:r>
          </a:p>
          <a:p>
            <a:pPr lvl="1"/>
            <a:r>
              <a:rPr lang="en-US" dirty="0"/>
              <a:t>Nodes: </a:t>
            </a:r>
            <a:r>
              <a:rPr lang="en-US" b="1" dirty="0"/>
              <a:t>ESP32</a:t>
            </a:r>
          </a:p>
          <a:p>
            <a:pPr lvl="1"/>
            <a:r>
              <a:rPr lang="en-US" dirty="0"/>
              <a:t>Protocols: </a:t>
            </a:r>
          </a:p>
          <a:p>
            <a:pPr lvl="2"/>
            <a:r>
              <a:rPr lang="en-US" dirty="0"/>
              <a:t>Wi-Fi Direct (no need Wi-Fi AP)</a:t>
            </a:r>
          </a:p>
          <a:p>
            <a:pPr lvl="2"/>
            <a:r>
              <a:rPr lang="en-US" dirty="0"/>
              <a:t>BLE?</a:t>
            </a:r>
          </a:p>
          <a:p>
            <a:pPr lvl="2"/>
            <a:r>
              <a:rPr lang="en-US" dirty="0"/>
              <a:t>Best path for data packets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1967</Words>
  <Application>Microsoft Office PowerPoint</Application>
  <PresentationFormat>Widescreen</PresentationFormat>
  <Paragraphs>377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Courier New</vt:lpstr>
      <vt:lpstr>Office Theme</vt:lpstr>
      <vt:lpstr>Swarm TinyML: Enabling Decentralized Machine Learning on heterogeneous Microcontroller Networks.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before May 14th, 2024</vt:lpstr>
      <vt:lpstr>PowerPoint Presentation</vt:lpstr>
      <vt:lpstr>https://www.dusuniot.com/blog/bluetooth-iot-deploying-your-iot-projects-with-ease-and-low-cost/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560</cp:revision>
  <dcterms:created xsi:type="dcterms:W3CDTF">2024-05-06T05:13:51Z</dcterms:created>
  <dcterms:modified xsi:type="dcterms:W3CDTF">2024-05-15T18:22:02Z</dcterms:modified>
</cp:coreProperties>
</file>