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6" r:id="rId3"/>
    <p:sldId id="269" r:id="rId4"/>
    <p:sldId id="272" r:id="rId5"/>
    <p:sldId id="273" r:id="rId6"/>
    <p:sldId id="279" r:id="rId7"/>
    <p:sldId id="274" r:id="rId8"/>
    <p:sldId id="280" r:id="rId9"/>
    <p:sldId id="282" r:id="rId10"/>
    <p:sldId id="283" r:id="rId11"/>
    <p:sldId id="275" r:id="rId12"/>
    <p:sldId id="276" r:id="rId13"/>
    <p:sldId id="268" r:id="rId14"/>
    <p:sldId id="270" r:id="rId15"/>
    <p:sldId id="286" r:id="rId16"/>
    <p:sldId id="278" r:id="rId17"/>
    <p:sldId id="284" r:id="rId18"/>
    <p:sldId id="285" r:id="rId19"/>
    <p:sldId id="288" r:id="rId20"/>
    <p:sldId id="291" r:id="rId21"/>
    <p:sldId id="289" r:id="rId22"/>
    <p:sldId id="292" r:id="rId23"/>
    <p:sldId id="2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57295-B0F8-9927-4E66-41DA56E4CE31}" v="305" dt="2024-05-15T05:04:55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1" autoAdjust="0"/>
    <p:restoredTop sz="86229"/>
  </p:normalViewPr>
  <p:slideViewPr>
    <p:cSldViewPr snapToGrid="0">
      <p:cViewPr varScale="1">
        <p:scale>
          <a:sx n="139" d="100"/>
          <a:sy n="139" d="100"/>
        </p:scale>
        <p:origin x="15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Chen" userId="S::dongchen@mines.edu::d96fa5ec-4313-4be9-bcac-1adad9054fe4" providerId="AD" clId="Web-{11F57295-B0F8-9927-4E66-41DA56E4CE31}"/>
    <pc:docChg chg="addSld delSld modSld">
      <pc:chgData name="Dong Chen" userId="S::dongchen@mines.edu::d96fa5ec-4313-4be9-bcac-1adad9054fe4" providerId="AD" clId="Web-{11F57295-B0F8-9927-4E66-41DA56E4CE31}" dt="2024-05-15T05:04:53.383" v="256" actId="20577"/>
      <pc:docMkLst>
        <pc:docMk/>
      </pc:docMkLst>
      <pc:sldChg chg="del">
        <pc:chgData name="Dong Chen" userId="S::dongchen@mines.edu::d96fa5ec-4313-4be9-bcac-1adad9054fe4" providerId="AD" clId="Web-{11F57295-B0F8-9927-4E66-41DA56E4CE31}" dt="2024-05-15T04:47:22.547" v="52"/>
        <pc:sldMkLst>
          <pc:docMk/>
          <pc:sldMk cId="1331093012" sldId="277"/>
        </pc:sldMkLst>
      </pc:sldChg>
      <pc:sldChg chg="modSp">
        <pc:chgData name="Dong Chen" userId="S::dongchen@mines.edu::d96fa5ec-4313-4be9-bcac-1adad9054fe4" providerId="AD" clId="Web-{11F57295-B0F8-9927-4E66-41DA56E4CE31}" dt="2024-05-15T05:03:28.273" v="221" actId="20577"/>
        <pc:sldMkLst>
          <pc:docMk/>
          <pc:sldMk cId="2742090806" sldId="278"/>
        </pc:sldMkLst>
        <pc:spChg chg="mod">
          <ac:chgData name="Dong Chen" userId="S::dongchen@mines.edu::d96fa5ec-4313-4be9-bcac-1adad9054fe4" providerId="AD" clId="Web-{11F57295-B0F8-9927-4E66-41DA56E4CE31}" dt="2024-05-15T05:03:28.273" v="221" actId="20577"/>
          <ac:spMkLst>
            <pc:docMk/>
            <pc:sldMk cId="2742090806" sldId="278"/>
            <ac:spMk id="3" creationId="{85E36873-996E-DE0C-2F0B-9B5EEA8AA4E6}"/>
          </ac:spMkLst>
        </pc:spChg>
      </pc:sldChg>
      <pc:sldChg chg="del">
        <pc:chgData name="Dong Chen" userId="S::dongchen@mines.edu::d96fa5ec-4313-4be9-bcac-1adad9054fe4" providerId="AD" clId="Web-{11F57295-B0F8-9927-4E66-41DA56E4CE31}" dt="2024-05-15T04:47:38.126" v="57"/>
        <pc:sldMkLst>
          <pc:docMk/>
          <pc:sldMk cId="2944727761" sldId="281"/>
        </pc:sldMkLst>
      </pc:sldChg>
      <pc:sldChg chg="addSp delSp modSp">
        <pc:chgData name="Dong Chen" userId="S::dongchen@mines.edu::d96fa5ec-4313-4be9-bcac-1adad9054fe4" providerId="AD" clId="Web-{11F57295-B0F8-9927-4E66-41DA56E4CE31}" dt="2024-05-15T04:56:28.661" v="76" actId="1076"/>
        <pc:sldMkLst>
          <pc:docMk/>
          <pc:sldMk cId="2317202704" sldId="283"/>
        </pc:sldMkLst>
        <pc:spChg chg="add del mod">
          <ac:chgData name="Dong Chen" userId="S::dongchen@mines.edu::d96fa5ec-4313-4be9-bcac-1adad9054fe4" providerId="AD" clId="Web-{11F57295-B0F8-9927-4E66-41DA56E4CE31}" dt="2024-05-15T04:55:27.926" v="62"/>
          <ac:spMkLst>
            <pc:docMk/>
            <pc:sldMk cId="2317202704" sldId="283"/>
            <ac:spMk id="2" creationId="{E6780B6C-6332-98B2-4A00-31C539CAD004}"/>
          </ac:spMkLst>
        </pc:spChg>
        <pc:spChg chg="add mod">
          <ac:chgData name="Dong Chen" userId="S::dongchen@mines.edu::d96fa5ec-4313-4be9-bcac-1adad9054fe4" providerId="AD" clId="Web-{11F57295-B0F8-9927-4E66-41DA56E4CE31}" dt="2024-05-15T04:56:28.661" v="76" actId="1076"/>
          <ac:spMkLst>
            <pc:docMk/>
            <pc:sldMk cId="2317202704" sldId="283"/>
            <ac:spMk id="5" creationId="{522BC8C6-0013-BCD7-7BB2-BD3026143696}"/>
          </ac:spMkLst>
        </pc:spChg>
        <pc:picChg chg="mod">
          <ac:chgData name="Dong Chen" userId="S::dongchen@mines.edu::d96fa5ec-4313-4be9-bcac-1adad9054fe4" providerId="AD" clId="Web-{11F57295-B0F8-9927-4E66-41DA56E4CE31}" dt="2024-05-15T04:55:20.160" v="58" actId="1076"/>
          <ac:picMkLst>
            <pc:docMk/>
            <pc:sldMk cId="2317202704" sldId="283"/>
            <ac:picMk id="4" creationId="{0ABE55F2-CA36-C665-D45D-B43363993AEE}"/>
          </ac:picMkLst>
        </pc:picChg>
      </pc:sldChg>
      <pc:sldChg chg="del">
        <pc:chgData name="Dong Chen" userId="S::dongchen@mines.edu::d96fa5ec-4313-4be9-bcac-1adad9054fe4" providerId="AD" clId="Web-{11F57295-B0F8-9927-4E66-41DA56E4CE31}" dt="2024-05-15T04:46:14.812" v="5"/>
        <pc:sldMkLst>
          <pc:docMk/>
          <pc:sldMk cId="2602514514" sldId="284"/>
        </pc:sldMkLst>
      </pc:sldChg>
      <pc:sldChg chg="addSp delSp modSp new">
        <pc:chgData name="Dong Chen" userId="S::dongchen@mines.edu::d96fa5ec-4313-4be9-bcac-1adad9054fe4" providerId="AD" clId="Web-{11F57295-B0F8-9927-4E66-41DA56E4CE31}" dt="2024-05-15T05:03:57.852" v="232" actId="20577"/>
        <pc:sldMkLst>
          <pc:docMk/>
          <pc:sldMk cId="3133761834" sldId="284"/>
        </pc:sldMkLst>
        <pc:spChg chg="mod">
          <ac:chgData name="Dong Chen" userId="S::dongchen@mines.edu::d96fa5ec-4313-4be9-bcac-1adad9054fe4" providerId="AD" clId="Web-{11F57295-B0F8-9927-4E66-41DA56E4CE31}" dt="2024-05-15T05:03:57.852" v="232" actId="20577"/>
          <ac:spMkLst>
            <pc:docMk/>
            <pc:sldMk cId="3133761834" sldId="284"/>
            <ac:spMk id="2" creationId="{9648BDFF-773E-1C0B-218C-CB07D513F61F}"/>
          </ac:spMkLst>
        </pc:spChg>
        <pc:spChg chg="del mod">
          <ac:chgData name="Dong Chen" userId="S::dongchen@mines.edu::d96fa5ec-4313-4be9-bcac-1adad9054fe4" providerId="AD" clId="Web-{11F57295-B0F8-9927-4E66-41DA56E4CE31}" dt="2024-05-15T05:00:45.022" v="196"/>
          <ac:spMkLst>
            <pc:docMk/>
            <pc:sldMk cId="3133761834" sldId="284"/>
            <ac:spMk id="3" creationId="{C5EC1FA9-141A-D391-195B-70D00428EBB2}"/>
          </ac:spMkLst>
        </pc:spChg>
        <pc:picChg chg="add mod ord">
          <ac:chgData name="Dong Chen" userId="S::dongchen@mines.edu::d96fa5ec-4313-4be9-bcac-1adad9054fe4" providerId="AD" clId="Web-{11F57295-B0F8-9927-4E66-41DA56E4CE31}" dt="2024-05-15T05:00:45.022" v="196"/>
          <ac:picMkLst>
            <pc:docMk/>
            <pc:sldMk cId="3133761834" sldId="284"/>
            <ac:picMk id="4" creationId="{A90262AB-00DE-9009-8945-DA61753063DB}"/>
          </ac:picMkLst>
        </pc:picChg>
      </pc:sldChg>
      <pc:sldChg chg="del">
        <pc:chgData name="Dong Chen" userId="S::dongchen@mines.edu::d96fa5ec-4313-4be9-bcac-1adad9054fe4" providerId="AD" clId="Web-{11F57295-B0F8-9927-4E66-41DA56E4CE31}" dt="2024-05-15T04:46:14.250" v="4"/>
        <pc:sldMkLst>
          <pc:docMk/>
          <pc:sldMk cId="1884430284" sldId="285"/>
        </pc:sldMkLst>
      </pc:sldChg>
      <pc:sldChg chg="addSp delSp modSp new mod setBg">
        <pc:chgData name="Dong Chen" userId="S::dongchen@mines.edu::d96fa5ec-4313-4be9-bcac-1adad9054fe4" providerId="AD" clId="Web-{11F57295-B0F8-9927-4E66-41DA56E4CE31}" dt="2024-05-15T05:02:49.789" v="218"/>
        <pc:sldMkLst>
          <pc:docMk/>
          <pc:sldMk cId="3194976740" sldId="285"/>
        </pc:sldMkLst>
        <pc:spChg chg="add del">
          <ac:chgData name="Dong Chen" userId="S::dongchen@mines.edu::d96fa5ec-4313-4be9-bcac-1adad9054fe4" providerId="AD" clId="Web-{11F57295-B0F8-9927-4E66-41DA56E4CE31}" dt="2024-05-15T05:02:23.851" v="206"/>
          <ac:spMkLst>
            <pc:docMk/>
            <pc:sldMk cId="3194976740" sldId="285"/>
            <ac:spMk id="2" creationId="{CD04C77D-5811-DA2F-1084-64B719351A99}"/>
          </ac:spMkLst>
        </pc:spChg>
        <pc:spChg chg="del">
          <ac:chgData name="Dong Chen" userId="S::dongchen@mines.edu::d96fa5ec-4313-4be9-bcac-1adad9054fe4" providerId="AD" clId="Web-{11F57295-B0F8-9927-4E66-41DA56E4CE31}" dt="2024-05-15T05:02:13.726" v="201"/>
          <ac:spMkLst>
            <pc:docMk/>
            <pc:sldMk cId="3194976740" sldId="285"/>
            <ac:spMk id="3" creationId="{AA6DD8A9-4D94-EE2C-1593-AB1766B64012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7" creationId="{CD04C77D-5811-DA2F-1084-64B719351A99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10" creationId="{56E9B3E6-E277-4D68-BA48-9CB43FFBD6E2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17" creationId="{D5B0017B-2ECA-49AF-B397-DC140825DF8D}"/>
          </ac:spMkLst>
        </pc:spChg>
        <pc:grpChg chg="add del">
          <ac:chgData name="Dong Chen" userId="S::dongchen@mines.edu::d96fa5ec-4313-4be9-bcac-1adad9054fe4" providerId="AD" clId="Web-{11F57295-B0F8-9927-4E66-41DA56E4CE31}" dt="2024-05-15T05:02:23.757" v="205"/>
          <ac:grpSpMkLst>
            <pc:docMk/>
            <pc:sldMk cId="3194976740" sldId="285"/>
            <ac:grpSpMk id="12" creationId="{AE1C45F0-260A-458C-96ED-C1F6D2151219}"/>
          </ac:grpSpMkLst>
        </pc:grpChg>
        <pc:graphicFrameChg chg="add mod ord modGraphic">
          <ac:chgData name="Dong Chen" userId="S::dongchen@mines.edu::d96fa5ec-4313-4be9-bcac-1adad9054fe4" providerId="AD" clId="Web-{11F57295-B0F8-9927-4E66-41DA56E4CE31}" dt="2024-05-15T05:02:49.789" v="218"/>
          <ac:graphicFrameMkLst>
            <pc:docMk/>
            <pc:sldMk cId="3194976740" sldId="285"/>
            <ac:graphicFrameMk id="5" creationId="{C7302797-AC2C-9C90-AD64-A043FFF5A84A}"/>
          </ac:graphicFrameMkLst>
        </pc:graphicFrameChg>
        <pc:cxnChg chg="add del">
          <ac:chgData name="Dong Chen" userId="S::dongchen@mines.edu::d96fa5ec-4313-4be9-bcac-1adad9054fe4" providerId="AD" clId="Web-{11F57295-B0F8-9927-4E66-41DA56E4CE31}" dt="2024-05-15T05:02:23.757" v="205"/>
          <ac:cxnSpMkLst>
            <pc:docMk/>
            <pc:sldMk cId="3194976740" sldId="285"/>
            <ac:cxnSpMk id="19" creationId="{6CF1BAF6-AD41-4082-B212-8A1F9A2E8779}"/>
          </ac:cxnSpMkLst>
        </pc:cxnChg>
      </pc:sldChg>
      <pc:sldChg chg="del">
        <pc:chgData name="Dong Chen" userId="S::dongchen@mines.edu::d96fa5ec-4313-4be9-bcac-1adad9054fe4" providerId="AD" clId="Web-{11F57295-B0F8-9927-4E66-41DA56E4CE31}" dt="2024-05-15T04:46:13.937" v="3"/>
        <pc:sldMkLst>
          <pc:docMk/>
          <pc:sldMk cId="2261725338" sldId="286"/>
        </pc:sldMkLst>
      </pc:sldChg>
      <pc:sldChg chg="addSp delSp modSp new">
        <pc:chgData name="Dong Chen" userId="S::dongchen@mines.edu::d96fa5ec-4313-4be9-bcac-1adad9054fe4" providerId="AD" clId="Web-{11F57295-B0F8-9927-4E66-41DA56E4CE31}" dt="2024-05-15T05:04:53.383" v="256" actId="20577"/>
        <pc:sldMkLst>
          <pc:docMk/>
          <pc:sldMk cId="3212005156" sldId="286"/>
        </pc:sldMkLst>
        <pc:spChg chg="mod">
          <ac:chgData name="Dong Chen" userId="S::dongchen@mines.edu::d96fa5ec-4313-4be9-bcac-1adad9054fe4" providerId="AD" clId="Web-{11F57295-B0F8-9927-4E66-41DA56E4CE31}" dt="2024-05-15T05:03:47.383" v="230" actId="20577"/>
          <ac:spMkLst>
            <pc:docMk/>
            <pc:sldMk cId="3212005156" sldId="286"/>
            <ac:spMk id="2" creationId="{F40DD779-5765-3487-F6EF-1FCE34BFBC5C}"/>
          </ac:spMkLst>
        </pc:spChg>
        <pc:spChg chg="mod">
          <ac:chgData name="Dong Chen" userId="S::dongchen@mines.edu::d96fa5ec-4313-4be9-bcac-1adad9054fe4" providerId="AD" clId="Web-{11F57295-B0F8-9927-4E66-41DA56E4CE31}" dt="2024-05-15T05:04:53.383" v="256" actId="20577"/>
          <ac:spMkLst>
            <pc:docMk/>
            <pc:sldMk cId="3212005156" sldId="286"/>
            <ac:spMk id="3" creationId="{CCF6F1C5-BCD1-68BF-9DF1-CCD388CA7531}"/>
          </ac:spMkLst>
        </pc:spChg>
        <pc:spChg chg="add del">
          <ac:chgData name="Dong Chen" userId="S::dongchen@mines.edu::d96fa5ec-4313-4be9-bcac-1adad9054fe4" providerId="AD" clId="Web-{11F57295-B0F8-9927-4E66-41DA56E4CE31}" dt="2024-05-15T05:04:38.914" v="236"/>
          <ac:spMkLst>
            <pc:docMk/>
            <pc:sldMk cId="3212005156" sldId="286"/>
            <ac:spMk id="5" creationId="{893D940A-5C10-9FA1-BA98-5B49336B4723}"/>
          </ac:spMkLst>
        </pc:spChg>
        <pc:spChg chg="add del">
          <ac:chgData name="Dong Chen" userId="S::dongchen@mines.edu::d96fa5ec-4313-4be9-bcac-1adad9054fe4" providerId="AD" clId="Web-{11F57295-B0F8-9927-4E66-41DA56E4CE31}" dt="2024-05-15T05:04:36.555" v="235"/>
          <ac:spMkLst>
            <pc:docMk/>
            <pc:sldMk cId="3212005156" sldId="286"/>
            <ac:spMk id="7" creationId="{DD760F0F-AF0B-E78C-CCD0-F15EA46157A1}"/>
          </ac:spMkLst>
        </pc:spChg>
        <pc:spChg chg="add">
          <ac:chgData name="Dong Chen" userId="S::dongchen@mines.edu::d96fa5ec-4313-4be9-bcac-1adad9054fe4" providerId="AD" clId="Web-{11F57295-B0F8-9927-4E66-41DA56E4CE31}" dt="2024-05-15T05:04:41.961" v="237"/>
          <ac:spMkLst>
            <pc:docMk/>
            <pc:sldMk cId="3212005156" sldId="286"/>
            <ac:spMk id="9" creationId="{FD43904F-57FF-F8BA-A524-648B5456ECF3}"/>
          </ac:spMkLst>
        </pc:spChg>
      </pc:sldChg>
      <pc:sldChg chg="new del">
        <pc:chgData name="Dong Chen" userId="S::dongchen@mines.edu::d96fa5ec-4313-4be9-bcac-1adad9054fe4" providerId="AD" clId="Web-{11F57295-B0F8-9927-4E66-41DA56E4CE31}" dt="2024-05-15T05:03:22.508" v="220"/>
        <pc:sldMkLst>
          <pc:docMk/>
          <pc:sldMk cId="3285036670" sldId="286"/>
        </pc:sldMkLst>
      </pc:sldChg>
      <pc:sldChg chg="del">
        <pc:chgData name="Dong Chen" userId="S::dongchen@mines.edu::d96fa5ec-4313-4be9-bcac-1adad9054fe4" providerId="AD" clId="Web-{11F57295-B0F8-9927-4E66-41DA56E4CE31}" dt="2024-05-15T04:46:13.250" v="2"/>
        <pc:sldMkLst>
          <pc:docMk/>
          <pc:sldMk cId="935425112" sldId="287"/>
        </pc:sldMkLst>
      </pc:sldChg>
      <pc:sldChg chg="del">
        <pc:chgData name="Dong Chen" userId="S::dongchen@mines.edu::d96fa5ec-4313-4be9-bcac-1adad9054fe4" providerId="AD" clId="Web-{11F57295-B0F8-9927-4E66-41DA56E4CE31}" dt="2024-05-15T04:46:12.844" v="1"/>
        <pc:sldMkLst>
          <pc:docMk/>
          <pc:sldMk cId="3867027927" sldId="288"/>
        </pc:sldMkLst>
      </pc:sldChg>
      <pc:sldChg chg="del">
        <pc:chgData name="Dong Chen" userId="S::dongchen@mines.edu::d96fa5ec-4313-4be9-bcac-1adad9054fe4" providerId="AD" clId="Web-{11F57295-B0F8-9927-4E66-41DA56E4CE31}" dt="2024-05-15T04:46:12.453" v="0"/>
        <pc:sldMkLst>
          <pc:docMk/>
          <pc:sldMk cId="1667944022" sldId="289"/>
        </pc:sldMkLst>
      </pc:sldChg>
      <pc:sldChg chg="del">
        <pc:chgData name="Dong Chen" userId="S::dongchen@mines.edu::d96fa5ec-4313-4be9-bcac-1adad9054fe4" providerId="AD" clId="Web-{11F57295-B0F8-9927-4E66-41DA56E4CE31}" dt="2024-05-15T04:47:26.516" v="53"/>
        <pc:sldMkLst>
          <pc:docMk/>
          <pc:sldMk cId="933520890" sldId="290"/>
        </pc:sldMkLst>
      </pc:sldChg>
      <pc:sldChg chg="del">
        <pc:chgData name="Dong Chen" userId="S::dongchen@mines.edu::d96fa5ec-4313-4be9-bcac-1adad9054fe4" providerId="AD" clId="Web-{11F57295-B0F8-9927-4E66-41DA56E4CE31}" dt="2024-05-15T04:47:27.969" v="54"/>
        <pc:sldMkLst>
          <pc:docMk/>
          <pc:sldMk cId="4114501980" sldId="291"/>
        </pc:sldMkLst>
      </pc:sldChg>
      <pc:sldChg chg="del">
        <pc:chgData name="Dong Chen" userId="S::dongchen@mines.edu::d96fa5ec-4313-4be9-bcac-1adad9054fe4" providerId="AD" clId="Web-{11F57295-B0F8-9927-4E66-41DA56E4CE31}" dt="2024-05-15T04:47:29.438" v="55"/>
        <pc:sldMkLst>
          <pc:docMk/>
          <pc:sldMk cId="2223589013" sldId="292"/>
        </pc:sldMkLst>
      </pc:sldChg>
      <pc:sldChg chg="del">
        <pc:chgData name="Dong Chen" userId="S::dongchen@mines.edu::d96fa5ec-4313-4be9-bcac-1adad9054fe4" providerId="AD" clId="Web-{11F57295-B0F8-9927-4E66-41DA56E4CE31}" dt="2024-05-15T04:47:31.813" v="56"/>
        <pc:sldMkLst>
          <pc:docMk/>
          <pc:sldMk cId="2571723314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3F962-2BBB-E94D-8C3E-BBFCC873C91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6D59D-5BF0-6346-A9F9-00BF8C37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</a:p>
          <a:p>
            <a:r>
              <a:rPr lang="en-US" altLang="zh-CN" dirty="0"/>
              <a:t>MCUs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  <a:p>
            <a:r>
              <a:rPr lang="en-US" altLang="zh-CN" dirty="0"/>
              <a:t>6iowpm</a:t>
            </a:r>
            <a:r>
              <a:rPr lang="zh-CN" altLang="en-US" dirty="0"/>
              <a:t> </a:t>
            </a:r>
            <a:r>
              <a:rPr lang="en-US" altLang="zh-CN" dirty="0" err="1"/>
              <a:t>bluetooth</a:t>
            </a:r>
            <a:r>
              <a:rPr lang="zh-CN" altLang="en-US" dirty="0"/>
              <a:t>  </a:t>
            </a:r>
            <a:r>
              <a:rPr lang="en-US" altLang="zh-CN" dirty="0"/>
              <a:t>jig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</a:p>
          <a:p>
            <a:endParaRPr lang="en-US" altLang="zh-CN" dirty="0"/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MCUs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1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2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1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7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2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18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4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1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2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9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F38-0BFF-96EB-1EB2-69A753A5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9EB91-0836-BB68-C1D0-B1D901C7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1BE0-CBFE-2D55-265D-3D2C715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9384-E01E-00D0-D380-BEA88CB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16FF-13BD-3E7D-390F-D24A23DE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E5A1-4891-3BB0-697C-3C3F3DF4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E2AC6-52FA-6F34-F94C-04284A1B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6ED45-EA2C-5B54-90FC-46860A8C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ABAD-D979-1C24-B19E-F5574F8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0DA5-D0AB-AC1A-8023-190D7E16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8552D-7A1A-0A3D-36A5-F9E82CA0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112AE-202A-6C08-AB5F-7F639E6A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49AB-065B-A64A-6F34-D2542C96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0D6-D912-40F2-D819-E172567C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9B89-67E4-F3D7-207A-233A9A7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16A-850B-264B-E20B-C4BB3A02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2548-AF26-F626-7C93-F44EC0E1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3C17-13D6-F411-E16E-FF68A85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9CF4-FC63-63EE-694A-CC8A7544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847E-4DB7-C1F4-9896-98EFAE7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C16-6EA3-3474-4F6F-F0F7566E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EBB01-46E4-E6CF-E539-56940F07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8F7A-05AF-EAE1-867F-2808A5B9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55EE-AD52-A507-6B02-C563E957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C67B-E729-1303-2A27-8653EE41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CFD-7A84-94B0-2E08-5E3C622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C4C4-D918-5F40-DFA3-F927F0A7A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1CE14-CB86-5023-7788-056171A9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E819-A97F-F301-DAD8-7DC76DC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0A68-6CDE-9F40-3579-5E322A05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745C-94BF-84CC-76A8-9D1CA4B9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230A-0511-1E20-D1B1-F4BA6825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2BB8-BDA7-2111-7D00-9BA35936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DDA1-FE77-C446-9FAE-13B53E66E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F9597-C621-2C56-99B3-3FE6228A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16220-BEA4-94E8-F7A5-26D09D81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60F5-5D4C-C282-68C8-268EBFC5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06E52-5E6E-7570-2859-59CF5F73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89ED-D2FD-0267-DEAA-A45B8AE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534C-45EB-37E6-1961-DE937CA4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64748-6853-9A8A-1243-A0FC22D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0687-48E9-AE88-5D5D-04EF2D4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5E381-C4A9-3917-C82A-AAD2F067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52ABB-1016-DEC5-C4D9-6A61BF1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9208-EA96-5F2E-E494-A5B7069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5755-B22D-5FC7-47E0-31509F3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8F2-67D5-2141-0F67-9C54FD08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1592-2F20-3AE7-9546-5801D877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CAC2-DBB0-0F42-EBC0-0E40B792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C5A4-8B58-68C9-116F-DBD5FF08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33AF-E800-D958-5360-A07802D0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7132-0CDB-245D-63A3-79F25AD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7875-4A54-E0B6-99E7-B578442C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31A33-97CB-5E06-A342-9116AD04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7D5E-B8B5-9A9E-0EBD-66750BA4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F735-4CC2-4658-B4F8-6B2AE940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73698-2EB4-1922-3EB5-425A0DD8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5829-2B06-CE15-D09C-1D5298B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68FD9-7961-AD13-AFA4-F68D5146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5940-3CCF-EF6E-51F0-FD558B03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2403-09A7-43BC-B5E2-1119855F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0719-341A-8E82-76C6-AF52998EF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47D8-026F-61C0-4B9D-1511ED1F3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" TargetMode="External"/><Relationship Id="rId4" Type="http://schemas.openxmlformats.org/officeDocument/2006/relationships/hyperlink" Target="https://www.amazon.com/gp/product/B0B3JD1K1T/ref=ox_sc_act_title_1?smid=A3S807LE0L63AP&amp;psc=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" TargetMode="External"/><Relationship Id="rId2" Type="http://schemas.openxmlformats.org/officeDocument/2006/relationships/hyperlink" Target="https://www.amazon.com/gp/product/B0B3JD1K1T/ref=ox_sc_act_title_1?smid=A3S807LE0L63AP&amp;psc=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usuniot.com/blog/bluetooth-iot-deploying-your-iot-projects-with-ease-and-low-cos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2B9-9F11-99E3-4536-39E6D358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61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Swarm </a:t>
            </a:r>
            <a:r>
              <a:rPr lang="en-US" dirty="0" err="1"/>
              <a:t>TinyML</a:t>
            </a:r>
            <a:r>
              <a:rPr lang="en-US" dirty="0"/>
              <a:t>: Enabling Decentralized Machine Learning on heterogeneous Microcontroller Networks.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04C9-F079-ABD7-1E3F-B325B92FB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37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Xiaoguang Guo</a:t>
            </a:r>
          </a:p>
          <a:p>
            <a:r>
              <a:rPr lang="en-US" sz="4000" dirty="0"/>
              <a:t>5/5/2024</a:t>
            </a:r>
          </a:p>
        </p:txBody>
      </p:sp>
    </p:spTree>
    <p:extLst>
      <p:ext uri="{BB962C8B-B14F-4D97-AF65-F5344CB8AC3E}">
        <p14:creationId xmlns:p14="http://schemas.microsoft.com/office/powerpoint/2010/main" val="179021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MCUs selection: </a:t>
            </a:r>
            <a:r>
              <a:rPr lang="en-US" b="1" dirty="0"/>
              <a:t>ESP32-WROVER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E55F2-CA36-C665-D45D-B4336399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63" y="1004539"/>
            <a:ext cx="7568804" cy="48572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F52E19-6DE4-A82B-2CAD-442C6888FCBE}"/>
              </a:ext>
            </a:extLst>
          </p:cNvPr>
          <p:cNvCxnSpPr/>
          <p:nvPr/>
        </p:nvCxnSpPr>
        <p:spPr>
          <a:xfrm>
            <a:off x="838200" y="2013217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359FB8-BC2D-0ECB-62F9-FE66CDFE84EC}"/>
              </a:ext>
            </a:extLst>
          </p:cNvPr>
          <p:cNvCxnSpPr/>
          <p:nvPr/>
        </p:nvCxnSpPr>
        <p:spPr>
          <a:xfrm>
            <a:off x="899672" y="4048205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22BC8C6-0013-BCD7-7BB2-BD3026143696}"/>
              </a:ext>
            </a:extLst>
          </p:cNvPr>
          <p:cNvSpPr txBox="1"/>
          <p:nvPr/>
        </p:nvSpPr>
        <p:spPr>
          <a:xfrm>
            <a:off x="-1" y="4079325"/>
            <a:ext cx="117952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4"/>
              </a:rPr>
              <a:t>https://www.amazon.com/gp/product/B0B3JD1K1T/ref=ox_sc_act_title_1?smid=A3S807LE0L63AP&amp;psc=1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5"/>
              </a:rPr>
              <a:t>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</a:t>
            </a:r>
            <a:endParaRPr lang="en-US"/>
          </a:p>
          <a:p>
            <a:pPr algn="l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720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Machine Learning Tasks:</a:t>
            </a:r>
            <a:endParaRPr lang="en-US" b="1" dirty="0"/>
          </a:p>
          <a:p>
            <a:pPr lvl="1"/>
            <a:r>
              <a:rPr lang="en-US" dirty="0"/>
              <a:t>Phase 1 (preloaded dataset)</a:t>
            </a:r>
          </a:p>
          <a:p>
            <a:pPr lvl="2"/>
            <a:r>
              <a:rPr lang="en-US" dirty="0"/>
              <a:t>Simulating real-world data distribution</a:t>
            </a:r>
          </a:p>
          <a:p>
            <a:pPr lvl="2"/>
            <a:r>
              <a:rPr lang="en-US" dirty="0"/>
              <a:t>Same Pre-built models on 3 devices</a:t>
            </a:r>
          </a:p>
          <a:p>
            <a:pPr lvl="2"/>
            <a:r>
              <a:rPr lang="en-US" dirty="0"/>
              <a:t>Existing frameworks: TensorFlow Lite, </a:t>
            </a:r>
            <a:r>
              <a:rPr lang="en-US" dirty="0" err="1"/>
              <a:t>MicroML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Phase 2 (real-world application)</a:t>
            </a:r>
          </a:p>
          <a:p>
            <a:pPr lvl="2"/>
            <a:r>
              <a:rPr lang="en-US" dirty="0"/>
              <a:t>Sensors integration: Collecting data from each device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6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 err="1"/>
              <a:t>TinyML</a:t>
            </a:r>
            <a:r>
              <a:rPr lang="en-US" dirty="0"/>
              <a:t> Frameworks: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6B075-F485-3894-172B-CADECD84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160" y="1009663"/>
            <a:ext cx="5810667" cy="56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6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r>
              <a:rPr lang="en-US" dirty="0"/>
              <a:t>A Systematic Literature Review on Distributed Machine Learning in Edge Computing</a:t>
            </a:r>
          </a:p>
          <a:p>
            <a:pPr lvl="1"/>
            <a:r>
              <a:rPr lang="en-US" dirty="0"/>
              <a:t>Table 8. EI frameworks</a:t>
            </a:r>
          </a:p>
          <a:p>
            <a:endParaRPr lang="en-US" dirty="0"/>
          </a:p>
          <a:p>
            <a:r>
              <a:rPr lang="en-US" dirty="0"/>
              <a:t>If applicable, decentralized learning frameworks</a:t>
            </a:r>
          </a:p>
          <a:p>
            <a:endParaRPr lang="en-US" dirty="0"/>
          </a:p>
          <a:p>
            <a:r>
              <a:rPr lang="en-US" dirty="0"/>
              <a:t>SWARM LEARNING: A SURVEY OF CONCEPTS, APPLICATIONS, AND TRENDS</a:t>
            </a:r>
          </a:p>
          <a:p>
            <a:endParaRPr lang="en-US" dirty="0"/>
          </a:p>
          <a:p>
            <a:r>
              <a:rPr lang="en-US" dirty="0"/>
              <a:t>Maybe MCUs 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System Objectives?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AI accelerators?</a:t>
            </a:r>
          </a:p>
          <a:p>
            <a:pPr lvl="1"/>
            <a:r>
              <a:rPr lang="en-US" dirty="0"/>
              <a:t>Peripheral Integration: Sensors and actuators</a:t>
            </a:r>
          </a:p>
          <a:p>
            <a:pPr lvl="1"/>
            <a:r>
              <a:rPr lang="en-US" dirty="0"/>
              <a:t>Power</a:t>
            </a:r>
          </a:p>
          <a:p>
            <a:r>
              <a:rPr lang="en-US" dirty="0"/>
              <a:t>Decentralized Network Architecture</a:t>
            </a:r>
          </a:p>
          <a:p>
            <a:pPr lvl="1"/>
            <a:r>
              <a:rPr lang="en-US" dirty="0"/>
              <a:t>Topology Design: peer-to-peer?</a:t>
            </a:r>
          </a:p>
          <a:p>
            <a:pPr lvl="1"/>
            <a:r>
              <a:rPr lang="en-US" dirty="0"/>
              <a:t>Communication Protocol: Zigbee, </a:t>
            </a:r>
            <a:r>
              <a:rPr lang="en-US" dirty="0" err="1"/>
              <a:t>bluetooth</a:t>
            </a:r>
            <a:r>
              <a:rPr lang="en-US" dirty="0"/>
              <a:t>, LoRa</a:t>
            </a:r>
          </a:p>
          <a:p>
            <a:r>
              <a:rPr lang="en-US" dirty="0"/>
              <a:t>AI and Swarm Learning Components</a:t>
            </a:r>
          </a:p>
          <a:p>
            <a:pPr lvl="1"/>
            <a:r>
              <a:rPr lang="en-US" dirty="0"/>
              <a:t>AI Model Development: Pruning, Quantization, model compression,…</a:t>
            </a:r>
          </a:p>
          <a:p>
            <a:pPr lvl="1"/>
            <a:r>
              <a:rPr lang="en-US" dirty="0"/>
              <a:t>Local Learning</a:t>
            </a:r>
          </a:p>
          <a:p>
            <a:pPr lvl="1"/>
            <a:r>
              <a:rPr lang="en-US" dirty="0"/>
              <a:t>Model Sharing Mechanism</a:t>
            </a:r>
          </a:p>
          <a:p>
            <a:pPr lvl="1"/>
            <a:r>
              <a:rPr lang="en-US" dirty="0"/>
              <a:t>Blockchain protocol</a:t>
            </a:r>
          </a:p>
          <a:p>
            <a:r>
              <a:rPr lang="en-US" dirty="0"/>
              <a:t>Software Development</a:t>
            </a:r>
          </a:p>
          <a:p>
            <a:pPr lvl="1"/>
            <a:r>
              <a:rPr lang="en-US" dirty="0"/>
              <a:t>Firmware Development: data collection, local processing, and communication</a:t>
            </a:r>
          </a:p>
          <a:p>
            <a:pPr lvl="1"/>
            <a:r>
              <a:rPr lang="en-US" dirty="0"/>
              <a:t>Swarm Intelligence Algorithms: collaboration and adaptation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5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D779-5765-3487-F6EF-1FCE34BF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before May 14th,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F1C5-BCD1-68BF-9DF1-CCD388CA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want to evaluate both BLE and Wi-Fi.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3904F-57FF-F8BA-A524-648B5456ECF3}"/>
              </a:ext>
            </a:extLst>
          </p:cNvPr>
          <p:cNvSpPr txBox="1"/>
          <p:nvPr/>
        </p:nvSpPr>
        <p:spPr>
          <a:xfrm>
            <a:off x="-1" y="4079325"/>
            <a:ext cx="117952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https://www.amazon.com/gp/product/B0B3JD1K1T/ref=ox_sc_act_title_1?smid=A3S807LE0L63AP&amp;psc=1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3"/>
              </a:rPr>
              <a:t>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</a:t>
            </a:r>
            <a:endParaRPr lang="en-US"/>
          </a:p>
          <a:p>
            <a:pPr algn="l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200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Swarm learning is an overlay network.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Block chain is necessary for all current system setup.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For micro controller local network, is block chain feasible?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What kind of block chain platform or market is assumed or built on?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Distributed or decentralized on micro-controller ML learning.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Multiple local devices (who distributes IPs)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 centroid node.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Wi-Fi or Bluetooth? </a:t>
            </a:r>
          </a:p>
        </p:txBody>
      </p:sp>
    </p:spTree>
    <p:extLst>
      <p:ext uri="{BB962C8B-B14F-4D97-AF65-F5344CB8AC3E}">
        <p14:creationId xmlns:p14="http://schemas.microsoft.com/office/powerpoint/2010/main" val="274209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BDFF-773E-1C0B-218C-CB07D513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  <a:hlinkClick r:id="rId2"/>
              </a:rPr>
              <a:t>https://www.dusuniot.com/blog/bluetooth-iot-deploying-your-iot-projects-with-ease-and-low-cost/</a:t>
            </a:r>
            <a:br>
              <a:rPr lang="en-US" dirty="0">
                <a:ea typeface="+mj-lt"/>
                <a:cs typeface="+mj-lt"/>
              </a:rPr>
            </a:br>
            <a:endParaRPr lang="en-US" dirty="0"/>
          </a:p>
        </p:txBody>
      </p:sp>
      <p:pic>
        <p:nvPicPr>
          <p:cNvPr id="4" name="Content Placeholder 3" descr="dusun iot bluetooth gateway ble">
            <a:extLst>
              <a:ext uri="{FF2B5EF4-FFF2-40B4-BE49-F238E27FC236}">
                <a16:creationId xmlns:a16="http://schemas.microsoft.com/office/drawing/2014/main" id="{A90262AB-00DE-9009-8945-DA6175306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2824" y="1825625"/>
            <a:ext cx="5746352" cy="4351338"/>
          </a:xfrm>
        </p:spPr>
      </p:pic>
    </p:spTree>
    <p:extLst>
      <p:ext uri="{BB962C8B-B14F-4D97-AF65-F5344CB8AC3E}">
        <p14:creationId xmlns:p14="http://schemas.microsoft.com/office/powerpoint/2010/main" val="313376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302797-AC2C-9C90-AD64-A043FFF5A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122586"/>
              </p:ext>
            </p:extLst>
          </p:nvPr>
        </p:nvGraphicFramePr>
        <p:xfrm>
          <a:off x="1242419" y="643466"/>
          <a:ext cx="9707163" cy="5571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5721">
                  <a:extLst>
                    <a:ext uri="{9D8B030D-6E8A-4147-A177-3AD203B41FA5}">
                      <a16:colId xmlns:a16="http://schemas.microsoft.com/office/drawing/2014/main" val="2320271027"/>
                    </a:ext>
                  </a:extLst>
                </a:gridCol>
                <a:gridCol w="3235721">
                  <a:extLst>
                    <a:ext uri="{9D8B030D-6E8A-4147-A177-3AD203B41FA5}">
                      <a16:colId xmlns:a16="http://schemas.microsoft.com/office/drawing/2014/main" val="1923870178"/>
                    </a:ext>
                  </a:extLst>
                </a:gridCol>
                <a:gridCol w="3235721">
                  <a:extLst>
                    <a:ext uri="{9D8B030D-6E8A-4147-A177-3AD203B41FA5}">
                      <a16:colId xmlns:a16="http://schemas.microsoft.com/office/drawing/2014/main" val="3385560630"/>
                    </a:ext>
                  </a:extLst>
                </a:gridCol>
              </a:tblGrid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Feature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Bluetooth Classic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highlight>
                            <a:srgbClr val="FFFF00"/>
                          </a:highlight>
                        </a:rPr>
                        <a:t>Bluetooth Low Energy (BLE)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167575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Frequency Range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2.402GHz to 2.48GHz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2.402GHz to 2.48GHz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53865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Range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Up to 100 meters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Up to 100 meters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061480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Data Transfer Rate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1-3 Mbps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highlight>
                            <a:srgbClr val="FFFF00"/>
                          </a:highlight>
                        </a:rPr>
                        <a:t>125 Kbps – 2 Mbps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12154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Communication Mode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Continuous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Short bursts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387034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Power Consumption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Higher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Lower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228072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Voice &amp; Large File Transfer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4772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Latency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Up to 100ms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6ms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241113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Power Usage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 Watt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0.01 to 0.5 Watts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89745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Bidirectional Communication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0608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Unidirectional Communication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733133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Indoor Location Tracking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accuracy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83563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Asset Management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tracking capabilities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88935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PC Peripherals Support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support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794677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Security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AES-128 encryption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AES-128 encryption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60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7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Is block chain feasible?</a:t>
            </a:r>
          </a:p>
          <a:p>
            <a:r>
              <a:rPr lang="en-US" dirty="0"/>
              <a:t>Lightweight Blockchain Protocols:</a:t>
            </a:r>
          </a:p>
          <a:p>
            <a:pPr lvl="1"/>
            <a:r>
              <a:rPr lang="en-US" dirty="0"/>
              <a:t>T</a:t>
            </a:r>
            <a:r>
              <a:rPr lang="en-US" altLang="zh-CN" dirty="0"/>
              <a:t>angle (IOTA): Utilizes a directed acyclic graph reducing resource consumption.</a:t>
            </a:r>
          </a:p>
          <a:p>
            <a:pPr lvl="1"/>
            <a:r>
              <a:rPr lang="en-US" dirty="0"/>
              <a:t>Nano’s Block-Lattice</a:t>
            </a:r>
          </a:p>
          <a:p>
            <a:r>
              <a:rPr lang="en-US" dirty="0"/>
              <a:t>Consensus Mechanism:</a:t>
            </a:r>
          </a:p>
          <a:p>
            <a:pPr lvl="1"/>
            <a:r>
              <a:rPr lang="en-US" dirty="0"/>
              <a:t>Proof of Authority (</a:t>
            </a:r>
            <a:r>
              <a:rPr lang="en-US" dirty="0" err="1"/>
              <a:t>PoA</a:t>
            </a:r>
            <a:r>
              <a:rPr lang="en-US" dirty="0"/>
              <a:t>): Selected nodes (authorities) validate transactions, reducing computational load.</a:t>
            </a:r>
          </a:p>
          <a:p>
            <a:pPr lvl="1"/>
            <a:r>
              <a:rPr lang="en-US" dirty="0"/>
              <a:t>Delegated Proof of Stake (</a:t>
            </a:r>
            <a:r>
              <a:rPr lang="en-US" dirty="0" err="1"/>
              <a:t>DPoS</a:t>
            </a:r>
            <a:r>
              <a:rPr lang="en-US" dirty="0"/>
              <a:t>): Stakeholders vote for a small number of delegates to validate transactions.</a:t>
            </a:r>
          </a:p>
          <a:p>
            <a:pPr lvl="1"/>
            <a:r>
              <a:rPr lang="en-US" dirty="0"/>
              <a:t>Practical Byzantine Fault Tolerance (PBFT): Optimized for low-latency networks with known participants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Hybrid Blockchain IoT networks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8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EF11F-D2E4-8A81-633B-FEF6E83A3CAA}"/>
              </a:ext>
            </a:extLst>
          </p:cNvPr>
          <p:cNvSpPr/>
          <p:nvPr/>
        </p:nvSpPr>
        <p:spPr>
          <a:xfrm>
            <a:off x="5052970" y="2588003"/>
            <a:ext cx="1870745" cy="105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7017D-C6B0-F10D-6C8D-AAFEA45B364B}"/>
              </a:ext>
            </a:extLst>
          </p:cNvPr>
          <p:cNvSpPr/>
          <p:nvPr/>
        </p:nvSpPr>
        <p:spPr>
          <a:xfrm>
            <a:off x="9359317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Resources reallocation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B670F-F219-3EFD-5AD6-AEBB2EF07BB8}"/>
              </a:ext>
            </a:extLst>
          </p:cNvPr>
          <p:cNvSpPr/>
          <p:nvPr/>
        </p:nvSpPr>
        <p:spPr>
          <a:xfrm>
            <a:off x="3009549" y="2737260"/>
            <a:ext cx="1369505" cy="75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9D131-0BA5-0B48-CAC5-E5CCDBBA8BF0}"/>
              </a:ext>
            </a:extLst>
          </p:cNvPr>
          <p:cNvSpPr/>
          <p:nvPr/>
        </p:nvSpPr>
        <p:spPr>
          <a:xfrm>
            <a:off x="9359317" y="3116160"/>
            <a:ext cx="1391175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CPU-GPU co-run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A8F4F-DB07-F3B6-F572-587EC2F500DF}"/>
              </a:ext>
            </a:extLst>
          </p:cNvPr>
          <p:cNvSpPr/>
          <p:nvPr/>
        </p:nvSpPr>
        <p:spPr>
          <a:xfrm>
            <a:off x="1954635" y="5612234"/>
            <a:ext cx="1517712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6FA19-FA31-CB75-2EC0-909123105750}"/>
              </a:ext>
            </a:extLst>
          </p:cNvPr>
          <p:cNvSpPr/>
          <p:nvPr/>
        </p:nvSpPr>
        <p:spPr>
          <a:xfrm>
            <a:off x="1489746" y="3844256"/>
            <a:ext cx="1586919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transmission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C8897C-5A81-47E4-F184-6E47C517A10B}"/>
              </a:ext>
            </a:extLst>
          </p:cNvPr>
          <p:cNvSpPr/>
          <p:nvPr/>
        </p:nvSpPr>
        <p:spPr>
          <a:xfrm>
            <a:off x="7594138" y="2666298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E29C6D-DFEC-DC0A-4E8E-B2157CC0F958}"/>
              </a:ext>
            </a:extLst>
          </p:cNvPr>
          <p:cNvGrpSpPr/>
          <p:nvPr/>
        </p:nvGrpSpPr>
        <p:grpSpPr>
          <a:xfrm>
            <a:off x="113949" y="568355"/>
            <a:ext cx="1971413" cy="1721840"/>
            <a:chOff x="113949" y="568355"/>
            <a:chExt cx="1971413" cy="172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FDE7B-0885-D8EF-2B98-5AF9681A4ACE}"/>
                </a:ext>
              </a:extLst>
            </p:cNvPr>
            <p:cNvSpPr/>
            <p:nvPr/>
          </p:nvSpPr>
          <p:spPr>
            <a:xfrm>
              <a:off x="399872" y="1900106"/>
              <a:ext cx="1399563" cy="3900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compression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BC1FAE-793D-DA2B-532B-DED1CEC61BB7}"/>
                </a:ext>
              </a:extLst>
            </p:cNvPr>
            <p:cNvSpPr/>
            <p:nvPr/>
          </p:nvSpPr>
          <p:spPr>
            <a:xfrm>
              <a:off x="399873" y="1377892"/>
              <a:ext cx="1399563" cy="390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redundancy elimination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EB54D7-23AD-2525-18F3-2645C64AF495}"/>
                </a:ext>
              </a:extLst>
            </p:cNvPr>
            <p:cNvSpPr/>
            <p:nvPr/>
          </p:nvSpPr>
          <p:spPr>
            <a:xfrm>
              <a:off x="113949" y="568355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redundancy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8926D-F153-B035-F37C-AA9BE7B3C556}"/>
              </a:ext>
            </a:extLst>
          </p:cNvPr>
          <p:cNvSpPr/>
          <p:nvPr/>
        </p:nvSpPr>
        <p:spPr>
          <a:xfrm>
            <a:off x="5412299" y="5043181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On-device 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38F6B-6585-4CD8-20C6-88AB63DFA754}"/>
              </a:ext>
            </a:extLst>
          </p:cNvPr>
          <p:cNvSpPr/>
          <p:nvPr/>
        </p:nvSpPr>
        <p:spPr>
          <a:xfrm>
            <a:off x="7246687" y="5356371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Decentralized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42906-B323-CBCA-AE97-2CFDF3E81173}"/>
              </a:ext>
            </a:extLst>
          </p:cNvPr>
          <p:cNvSpPr/>
          <p:nvPr/>
        </p:nvSpPr>
        <p:spPr>
          <a:xfrm>
            <a:off x="7246688" y="4865963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Distributed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1003BB-ED28-23F4-E686-2736542B4AE3}"/>
              </a:ext>
            </a:extLst>
          </p:cNvPr>
          <p:cNvGrpSpPr/>
          <p:nvPr/>
        </p:nvGrpSpPr>
        <p:grpSpPr>
          <a:xfrm>
            <a:off x="7657746" y="933271"/>
            <a:ext cx="3432504" cy="1342937"/>
            <a:chOff x="4408414" y="437626"/>
            <a:chExt cx="3432504" cy="13429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D6BDB3-9794-8027-B9D0-8EB7B3C0FD95}"/>
                </a:ext>
              </a:extLst>
            </p:cNvPr>
            <p:cNvSpPr/>
            <p:nvPr/>
          </p:nvSpPr>
          <p:spPr>
            <a:xfrm>
              <a:off x="4408414" y="708870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Architecture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128AD1-8FE0-B9C6-ADB3-82BA01DAFDFE}"/>
                </a:ext>
              </a:extLst>
            </p:cNvPr>
            <p:cNvSpPr/>
            <p:nvPr/>
          </p:nvSpPr>
          <p:spPr>
            <a:xfrm>
              <a:off x="6567189" y="437626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CPU-GPU Integrated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2221BA-DB93-C092-8B4F-62FB40FD02D1}"/>
                </a:ext>
              </a:extLst>
            </p:cNvPr>
            <p:cNvSpPr/>
            <p:nvPr/>
          </p:nvSpPr>
          <p:spPr>
            <a:xfrm>
              <a:off x="6567187" y="931877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 CPU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10A827-FDE1-0C45-7250-555B29840ADB}"/>
                </a:ext>
              </a:extLst>
            </p:cNvPr>
            <p:cNvSpPr/>
            <p:nvPr/>
          </p:nvSpPr>
          <p:spPr>
            <a:xfrm>
              <a:off x="6567187" y="1426128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MCUs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496D8-59B4-5A24-CE74-CE3A9D47F1A6}"/>
              </a:ext>
            </a:extLst>
          </p:cNvPr>
          <p:cNvSpPr/>
          <p:nvPr/>
        </p:nvSpPr>
        <p:spPr>
          <a:xfrm>
            <a:off x="10809912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 detection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3827F5-6991-CBBC-D5A1-3A9725A2B154}"/>
              </a:ext>
            </a:extLst>
          </p:cNvPr>
          <p:cNvSpPr/>
          <p:nvPr/>
        </p:nvSpPr>
        <p:spPr>
          <a:xfrm>
            <a:off x="7246687" y="5847125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Federated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21118-F855-FDCD-2E2F-2762B2640DB1}"/>
              </a:ext>
            </a:extLst>
          </p:cNvPr>
          <p:cNvSpPr/>
          <p:nvPr/>
        </p:nvSpPr>
        <p:spPr>
          <a:xfrm>
            <a:off x="113949" y="371212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Streaming-data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9B1EF1-D591-CD11-A24B-AFC64AB74C25}"/>
              </a:ext>
            </a:extLst>
          </p:cNvPr>
          <p:cNvSpPr/>
          <p:nvPr/>
        </p:nvSpPr>
        <p:spPr>
          <a:xfrm>
            <a:off x="63620" y="5557707"/>
            <a:ext cx="1767978" cy="45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directly without decompression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E248D8-EFBD-4858-170C-DB38CC1C331C}"/>
              </a:ext>
            </a:extLst>
          </p:cNvPr>
          <p:cNvSpPr/>
          <p:nvPr/>
        </p:nvSpPr>
        <p:spPr>
          <a:xfrm>
            <a:off x="113948" y="4214420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devices</a:t>
            </a:r>
          </a:p>
        </p:txBody>
      </p:sp>
    </p:spTree>
    <p:extLst>
      <p:ext uri="{BB962C8B-B14F-4D97-AF65-F5344CB8AC3E}">
        <p14:creationId xmlns:p14="http://schemas.microsoft.com/office/powerpoint/2010/main" val="67555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37A39E-1175-6018-E31E-810759FA2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04281"/>
              </p:ext>
            </p:extLst>
          </p:nvPr>
        </p:nvGraphicFramePr>
        <p:xfrm>
          <a:off x="-406400" y="-697366"/>
          <a:ext cx="13191066" cy="99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1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411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Component(s)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Hardware Specifications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Node 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Initialize the ESP32-WROVER nodes and set up blockchain clients.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MHz, 8MB PSRAM, 4MB Flash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Collect sensor data (e.g., temperature, humidity, air quality) from the environment.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Various sensors connected via GPIO, I2C, SPI, 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Preprocess collected data (e.g., noise reduction, normalization) before training.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Local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TinyML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Train local ML models using the preprocessed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TensorFlow Lite for Microcontrollers, uTensor, 8MB PSRAM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Model Update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Create a blockchain transaction containing the local model update (parameters).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4MB Flash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Transaction 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Crypto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Sign the transaction using the node’s private key to ensure authenticity.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AES, SHA-2, RSA, ECC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Transaction Broadcasting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Communication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Broadcast the signed transaction to other nodes in the network.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Wi-Fi 802.11 b/g/n, Bluetooth 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Consensus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Validator nodes verify transactions and add them to the blockchain.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PoA or DPoS consensus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Smart contracts aggregate model updates from different nodes into a global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Smart Contracts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TinyML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Deploy the aggregated global model to all nodes for inference.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TensorFlow Lite for Microcontrollers, uTensor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Inference and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Sensors, 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Use the global model for real-time predictions and trigger actions based on predictions.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MHz, various sensors and actuators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Data Persistence and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Store critical data, model parameters, and blockchain ledger in Flash memory to ensure data persistence.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4MB Flash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00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6DC31B-200C-DE5D-6F93-BA93A61D0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810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262">
                <a:tc>
                  <a:txBody>
                    <a:bodyPr/>
                    <a:lstStyle/>
                    <a:p>
                      <a:r>
                        <a:rPr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918">
                <a:tc>
                  <a:txBody>
                    <a:bodyPr/>
                    <a:lstStyle/>
                    <a:p>
                      <a:r>
                        <a:rPr b="1" dirty="0"/>
                        <a:t>ESP32-WROVER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Dual-core Xtensa LX6, 240 MHz</a:t>
                      </a:r>
                    </a:p>
                    <a:p>
                      <a:r>
                        <a:t>8MB PSRAM</a:t>
                      </a:r>
                    </a:p>
                    <a:p>
                      <a:r>
                        <a:t>4MB Flash</a:t>
                      </a:r>
                    </a:p>
                    <a:p>
                      <a:r>
                        <a:t>Wi-Fi 802.11 b/g/n, Bluetooth 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 node for data collection, preprocessing, local model training, and blockchain operations.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Connected via GPIO, I2C, SPI, 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Collect environmental data (e.g., temperature, humidity, air quality).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80">
                <a:tc>
                  <a:txBody>
                    <a:bodyPr/>
                    <a:lstStyle/>
                    <a:p>
                      <a: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sensor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Collect data from sensors for processing.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Dual-core Xtensa LX6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Clean and normalize collected data for model training.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Local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TensorFlow Lite for Microcontrollers, </a:t>
                      </a:r>
                      <a:r>
                        <a:rPr dirty="0" err="1"/>
                        <a:t>uTensor</a:t>
                      </a:r>
                      <a:r>
                        <a:rPr lang="en-US" dirty="0"/>
                        <a:t>, …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Train ML models using preprocessed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180">
                <a:tc>
                  <a:txBody>
                    <a:bodyPr/>
                    <a:lstStyle/>
                    <a:p>
                      <a:r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trained ML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Make predictions based on new sensor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Storage (Flash)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4MB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Store critical data, model parameters, and blockchain ledger.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03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848F47-629B-5554-BEFA-1A72B247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8856"/>
              </p:ext>
            </p:extLst>
          </p:nvPr>
        </p:nvGraphicFramePr>
        <p:xfrm>
          <a:off x="0" y="0"/>
          <a:ext cx="12192001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189">
                <a:tc>
                  <a:txBody>
                    <a:bodyPr/>
                    <a:lstStyle/>
                    <a:p>
                      <a:r>
                        <a:rPr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rPr b="1" dirty="0"/>
                        <a:t>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Software running on ESP32-WROVER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Manages blockchain transactions, consensus participation, and smart contract execution.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Transaction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local data and model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blockchain transactions with collected data or model parameters.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Transaction 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AES, SHA-2, RSA, ECC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Sign transactions using cryptographic keys to ensure authenticity.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2341">
                <a:tc>
                  <a:txBody>
                    <a:bodyPr/>
                    <a:lstStyle/>
                    <a:p>
                      <a:r>
                        <a:t>Consensus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PoA or DPoS consensus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Participate in the consensus process to validate transactions and add blocks to the blockchain.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Aggregate model updates from different nodes into a global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Executed on the 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Automate actions based on blockchain data (e.g., reward distribution).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Deploying aggregated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 the global model to all nodes for inference.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rPr dirty="0"/>
                        <a:t>Data Persistence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Storing in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Ensure critical data is securely stored and remains persistent across power cycles.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1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8D0040-DE74-B810-075D-480EE0E4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31084"/>
              </p:ext>
            </p:extLst>
          </p:nvPr>
        </p:nvGraphicFramePr>
        <p:xfrm>
          <a:off x="6350" y="0"/>
          <a:ext cx="12192000" cy="713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811">
                <a:tc>
                  <a:txBody>
                    <a:bodyPr/>
                    <a:lstStyle/>
                    <a:p>
                      <a:r>
                        <a:rPr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15">
                <a:tc>
                  <a:txBody>
                    <a:bodyPr/>
                    <a:lstStyle/>
                    <a:p>
                      <a:r>
                        <a:t>Model Update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TensorFlow Lite for Microcontrollers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Train the local model on preprocessed data.</a:t>
                      </a:r>
                    </a:p>
                    <a:p>
                      <a:r>
                        <a:t>- Extract model parameters (e.g., weights).</a:t>
                      </a:r>
                    </a:p>
                    <a:p>
                      <a:r>
                        <a:t>- Create a transaction:</a:t>
                      </a:r>
                    </a:p>
                    <a:p>
                      <a:r>
                        <a:t>  `{ "node_id": "Node1", "model_update": { "weights": [0.1, 0.5, ...], "biases": [0.3, 0.7, ...] }, "timestamp": "2024-05-15T12:00:00Z" }`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641">
                <a:tc>
                  <a:txBody>
                    <a:bodyPr/>
                    <a:lstStyle/>
                    <a:p>
                      <a:r>
                        <a:t>Model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Sign the model update transaction using the node’s private key.</a:t>
                      </a:r>
                    </a:p>
                    <a:p>
                      <a:r>
                        <a:t>- Broadcast the signed transaction to other nodes in the network using Wi-Fi or 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528">
                <a:tc>
                  <a:txBody>
                    <a:bodyPr/>
                    <a:lstStyle/>
                    <a:p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Smart Contracts, Blockchain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Collect model updates from various nodes.</a:t>
                      </a:r>
                    </a:p>
                    <a:p>
                      <a:r>
                        <a:t>- Execute smart contracts to aggregate model updates:</a:t>
                      </a:r>
                    </a:p>
                    <a:p>
                      <a:r>
                        <a:t>  - Aggregation formula: `Global Weight = (1/N) Σ Node Weight_i`</a:t>
                      </a:r>
                    </a:p>
                    <a:p>
                      <a:r>
                        <a:t>- Store aggregated model parameters on the blockchain.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1585">
                <a:tc>
                  <a:txBody>
                    <a:bodyPr/>
                    <a:lstStyle/>
                    <a:p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- Monitor the blockchain for new global model updates.</a:t>
                      </a:r>
                    </a:p>
                    <a:p>
                      <a:r>
                        <a:rPr dirty="0"/>
                        <a:t>- Retrieve the aggregated global model parameters.</a:t>
                      </a:r>
                    </a:p>
                    <a:p>
                      <a:r>
                        <a:rPr dirty="0"/>
                        <a:t>- Update the local model with the new global parameters:</a:t>
                      </a:r>
                    </a:p>
                    <a:p>
                      <a:r>
                        <a:rPr dirty="0"/>
                        <a:t>  `</a:t>
                      </a:r>
                      <a:r>
                        <a:rPr dirty="0" err="1"/>
                        <a:t>updateModel</a:t>
                      </a:r>
                      <a:r>
                        <a:rPr dirty="0"/>
                        <a:t>(</a:t>
                      </a:r>
                      <a:r>
                        <a:rPr dirty="0" err="1"/>
                        <a:t>globalParams</a:t>
                      </a:r>
                      <a:r>
                        <a:rPr dirty="0"/>
                        <a:t>)`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28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IoT </a:t>
            </a:r>
            <a:r>
              <a:rPr lang="zh-CN" altLang="en-US" dirty="0"/>
              <a:t>↑</a:t>
            </a:r>
            <a:r>
              <a:rPr lang="en-US" dirty="0"/>
              <a:t>, MCUs</a:t>
            </a:r>
          </a:p>
          <a:p>
            <a:pPr lvl="1"/>
            <a:r>
              <a:rPr lang="en-US" dirty="0" err="1"/>
              <a:t>EdgeAI</a:t>
            </a:r>
            <a:r>
              <a:rPr lang="en-US" dirty="0"/>
              <a:t> &amp; </a:t>
            </a:r>
            <a:r>
              <a:rPr lang="en-US" dirty="0" err="1"/>
              <a:t>AIoT</a:t>
            </a:r>
            <a:r>
              <a:rPr lang="en-US" dirty="0"/>
              <a:t>: On-device learning, </a:t>
            </a:r>
            <a:r>
              <a:rPr lang="en-US" dirty="0" err="1"/>
              <a:t>TinyML</a:t>
            </a:r>
            <a:r>
              <a:rPr lang="en-US" dirty="0"/>
              <a:t>(Cloud -&gt; MCUs)</a:t>
            </a:r>
          </a:p>
          <a:p>
            <a:pPr lvl="1"/>
            <a:r>
              <a:rPr lang="en-US" dirty="0"/>
              <a:t>Distributed learning: local learning -&gt; FL -&gt; swarm learning</a:t>
            </a:r>
          </a:p>
          <a:p>
            <a:pPr lvl="1"/>
            <a:r>
              <a:rPr lang="en-US" dirty="0"/>
              <a:t>Despite progress in decentralized and swarm learning, significant gaps persist at the microcontroller level.</a:t>
            </a:r>
          </a:p>
          <a:p>
            <a:r>
              <a:rPr lang="en-US" dirty="0"/>
              <a:t>Research Problem:</a:t>
            </a:r>
          </a:p>
          <a:p>
            <a:pPr lvl="1"/>
            <a:r>
              <a:rPr lang="en-US" dirty="0"/>
              <a:t>Can we design a data-driven, decentralized MCUs system utilizing swarm learning to solve real-world problems?</a:t>
            </a:r>
          </a:p>
          <a:p>
            <a:endParaRPr lang="en-US" dirty="0"/>
          </a:p>
          <a:p>
            <a:r>
              <a:rPr lang="en-US" dirty="0"/>
              <a:t>Contributions:</a:t>
            </a:r>
          </a:p>
          <a:p>
            <a:pPr lvl="1"/>
            <a:r>
              <a:rPr lang="en-US" dirty="0"/>
              <a:t>Swarm Learning Framework for Multi-Device Collaboration on MCUs.</a:t>
            </a:r>
          </a:p>
          <a:p>
            <a:pPr lvl="1"/>
            <a:r>
              <a:rPr lang="en-US" dirty="0"/>
              <a:t>Development of an Efficient Communication Protocol for Decentralized MCU Networks.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mart Agriculture</a:t>
            </a:r>
          </a:p>
          <a:p>
            <a:pPr lvl="1"/>
            <a:r>
              <a:rPr lang="en-US" altLang="zh-CN" dirty="0"/>
              <a:t>Soil moisture, auto irrigation, pest activity, nutrient levels,…</a:t>
            </a:r>
            <a:endParaRPr lang="en-US" dirty="0"/>
          </a:p>
          <a:p>
            <a:r>
              <a:rPr lang="en-US" dirty="0"/>
              <a:t>Environmental Monitoring</a:t>
            </a:r>
          </a:p>
          <a:p>
            <a:pPr lvl="1"/>
            <a:r>
              <a:rPr lang="en-US" dirty="0"/>
              <a:t>Air &amp; water quality, forest fires, illegal logging in remote areas</a:t>
            </a:r>
          </a:p>
          <a:p>
            <a:r>
              <a:rPr lang="en-US" dirty="0"/>
              <a:t>Health Monitoring</a:t>
            </a:r>
          </a:p>
          <a:p>
            <a:pPr lvl="1"/>
            <a:r>
              <a:rPr lang="en-US" dirty="0"/>
              <a:t>Emergency alert</a:t>
            </a:r>
          </a:p>
          <a:p>
            <a:r>
              <a:rPr lang="en-US" dirty="0"/>
              <a:t>Industrial IoT</a:t>
            </a:r>
          </a:p>
          <a:p>
            <a:pPr lvl="1"/>
            <a:r>
              <a:rPr lang="en-US" dirty="0"/>
              <a:t>Maintenance of machinery</a:t>
            </a:r>
          </a:p>
          <a:p>
            <a:r>
              <a:rPr lang="en-US" dirty="0"/>
              <a:t>Smart Cities</a:t>
            </a:r>
          </a:p>
          <a:p>
            <a:pPr lvl="1"/>
            <a:r>
              <a:rPr lang="en-US" dirty="0"/>
              <a:t>Traffic flow management </a:t>
            </a:r>
          </a:p>
          <a:p>
            <a:r>
              <a:rPr lang="en-US" dirty="0"/>
              <a:t>Wildlife tracking and conservation</a:t>
            </a:r>
          </a:p>
          <a:p>
            <a:pPr lvl="1"/>
            <a:r>
              <a:rPr lang="en-US" dirty="0"/>
              <a:t>Monitoring wildlife movements</a:t>
            </a:r>
          </a:p>
        </p:txBody>
      </p:sp>
    </p:spTree>
    <p:extLst>
      <p:ext uri="{BB962C8B-B14F-4D97-AF65-F5344CB8AC3E}">
        <p14:creationId xmlns:p14="http://schemas.microsoft.com/office/powerpoint/2010/main" val="424955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Research questions:</a:t>
            </a:r>
          </a:p>
          <a:p>
            <a:pPr lvl="1"/>
            <a:r>
              <a:rPr lang="en-US" dirty="0"/>
              <a:t>How can </a:t>
            </a:r>
            <a:r>
              <a:rPr lang="en-US" b="1" dirty="0"/>
              <a:t>swarm learning </a:t>
            </a:r>
            <a:r>
              <a:rPr lang="en-US" dirty="0"/>
              <a:t>algorithms on MCUs be optimized for energy and computational efficiency in a decentralized network?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communication protocols </a:t>
            </a:r>
            <a:r>
              <a:rPr lang="en-US" dirty="0"/>
              <a:t>best support robust and efficient data exchange in intermittently connected decentralized MCU networks?</a:t>
            </a:r>
          </a:p>
          <a:p>
            <a:pPr lvl="1"/>
            <a:r>
              <a:rPr lang="en-US" dirty="0"/>
              <a:t>How can the </a:t>
            </a:r>
            <a:r>
              <a:rPr lang="en-US" b="1" dirty="0"/>
              <a:t>network topology </a:t>
            </a:r>
            <a:r>
              <a:rPr lang="en-US" dirty="0"/>
              <a:t>of decentralized MCU systems be dynamically managed to optimize learning and communication as nodes change?</a:t>
            </a:r>
          </a:p>
          <a:p>
            <a:pPr lvl="1"/>
            <a:r>
              <a:rPr lang="en-US" dirty="0"/>
              <a:t>What are the </a:t>
            </a:r>
            <a:r>
              <a:rPr lang="en-US" b="1" dirty="0"/>
              <a:t>trade-offs</a:t>
            </a:r>
            <a:r>
              <a:rPr lang="en-US" dirty="0"/>
              <a:t> between accuracy and efficiency in decentralized learning systems on MCUs?</a:t>
            </a:r>
          </a:p>
          <a:p>
            <a:pPr lvl="1"/>
            <a:r>
              <a:rPr lang="en-US" dirty="0"/>
              <a:t>How can machine learning models in decentralized MCU networks be </a:t>
            </a:r>
            <a:r>
              <a:rPr lang="en-US" b="1" dirty="0"/>
              <a:t>dynamically adjusted </a:t>
            </a:r>
            <a:r>
              <a:rPr lang="en-US" dirty="0"/>
              <a:t>in response to environmental changes?</a:t>
            </a:r>
          </a:p>
        </p:txBody>
      </p:sp>
    </p:spTree>
    <p:extLst>
      <p:ext uri="{BB962C8B-B14F-4D97-AF65-F5344CB8AC3E}">
        <p14:creationId xmlns:p14="http://schemas.microsoft.com/office/powerpoint/2010/main" val="236440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  <a:p>
            <a:pPr lvl="1"/>
            <a:r>
              <a:rPr lang="en-US" dirty="0"/>
              <a:t>MCUs Selection:</a:t>
            </a:r>
          </a:p>
          <a:p>
            <a:pPr lvl="1"/>
            <a:r>
              <a:rPr lang="en-US" dirty="0"/>
              <a:t>Sensor Integration:</a:t>
            </a:r>
          </a:p>
          <a:p>
            <a:pPr lvl="1"/>
            <a:r>
              <a:rPr lang="en-US" dirty="0"/>
              <a:t>Communication Infrastructure</a:t>
            </a:r>
          </a:p>
          <a:p>
            <a:pPr lvl="2"/>
            <a:r>
              <a:rPr lang="en-US" dirty="0"/>
              <a:t>Heterogeneous Communication System</a:t>
            </a:r>
          </a:p>
          <a:p>
            <a:endParaRPr lang="en-US" dirty="0"/>
          </a:p>
          <a:p>
            <a:r>
              <a:rPr lang="en-US" dirty="0"/>
              <a:t>Swarm Learning Algorithms</a:t>
            </a:r>
          </a:p>
          <a:p>
            <a:pPr lvl="1"/>
            <a:r>
              <a:rPr lang="en-US" dirty="0"/>
              <a:t>Algorithms Selection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59450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Communications Protocols: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9A635F-9A86-206F-C3FC-BE05CD62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46221"/>
              </p:ext>
            </p:extLst>
          </p:nvPr>
        </p:nvGraphicFramePr>
        <p:xfrm>
          <a:off x="1764370" y="992087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727">
                  <a:extLst>
                    <a:ext uri="{9D8B030D-6E8A-4147-A177-3AD203B41FA5}">
                      <a16:colId xmlns:a16="http://schemas.microsoft.com/office/drawing/2014/main" val="4036853646"/>
                    </a:ext>
                  </a:extLst>
                </a:gridCol>
                <a:gridCol w="2650273">
                  <a:extLst>
                    <a:ext uri="{9D8B030D-6E8A-4147-A177-3AD203B41FA5}">
                      <a16:colId xmlns:a16="http://schemas.microsoft.com/office/drawing/2014/main" val="4072895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1186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409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MCUs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3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TCP/IP, wide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ESP8266,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home, IoT,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3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range, low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nRF52840,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21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Zigbee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Mesh networking,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Xbee</a:t>
                      </a:r>
                      <a:r>
                        <a:rPr lang="en-US" dirty="0"/>
                        <a:t> modules, CC2530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8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range, rural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STM32(SX1278)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Agricultural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5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Robust, noisy env, automative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ATmega32M1,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Automative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0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short range, 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PN532 NFC,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Contactless payments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8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2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Begin with 3 MCUs.</a:t>
            </a:r>
          </a:p>
          <a:p>
            <a:pPr lvl="1"/>
            <a:r>
              <a:rPr lang="en-US" dirty="0"/>
              <a:t>Homogeneous (identical MCUs) or </a:t>
            </a:r>
            <a:r>
              <a:rPr lang="en-US" dirty="0">
                <a:solidFill>
                  <a:srgbClr val="00B0F0"/>
                </a:solidFill>
              </a:rPr>
              <a:t>heterogeneous</a:t>
            </a:r>
            <a:r>
              <a:rPr lang="en-US" dirty="0"/>
              <a:t> (different MCUs)?</a:t>
            </a:r>
          </a:p>
          <a:p>
            <a:pPr lvl="1"/>
            <a:r>
              <a:rPr lang="en-US" dirty="0"/>
              <a:t>One communication protocol or </a:t>
            </a:r>
            <a:r>
              <a:rPr lang="en-US" dirty="0">
                <a:solidFill>
                  <a:srgbClr val="00B0F0"/>
                </a:solidFill>
              </a:rPr>
              <a:t>multiple protocols</a:t>
            </a:r>
          </a:p>
          <a:p>
            <a:pPr lvl="1"/>
            <a:r>
              <a:rPr lang="en-US" dirty="0"/>
              <a:t>Multiple tasks simultaneously or </a:t>
            </a:r>
            <a:r>
              <a:rPr lang="en-US" dirty="0">
                <a:solidFill>
                  <a:srgbClr val="00B0F0"/>
                </a:solidFill>
              </a:rPr>
              <a:t>one single task distributed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6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 Network Architecture</a:t>
            </a:r>
          </a:p>
          <a:p>
            <a:pPr lvl="1"/>
            <a:r>
              <a:rPr lang="en-US" dirty="0"/>
              <a:t>Peer-to-peer, Dynamic Mesh Topology</a:t>
            </a:r>
          </a:p>
          <a:p>
            <a:pPr lvl="1"/>
            <a:r>
              <a:rPr lang="en-US" dirty="0"/>
              <a:t>Nodes: </a:t>
            </a:r>
            <a:r>
              <a:rPr lang="en-US" b="1" dirty="0"/>
              <a:t>ESP32</a:t>
            </a:r>
          </a:p>
          <a:p>
            <a:pPr lvl="1"/>
            <a:r>
              <a:rPr lang="en-US" dirty="0"/>
              <a:t>Protocols: </a:t>
            </a:r>
          </a:p>
          <a:p>
            <a:pPr lvl="2"/>
            <a:r>
              <a:rPr lang="en-US" dirty="0"/>
              <a:t>Wi-Fi Direct (no need Wi-Fi AP)</a:t>
            </a:r>
          </a:p>
          <a:p>
            <a:pPr lvl="2"/>
            <a:r>
              <a:rPr lang="en-US" dirty="0"/>
              <a:t>BLE?</a:t>
            </a:r>
          </a:p>
          <a:p>
            <a:pPr lvl="2"/>
            <a:r>
              <a:rPr lang="en-US" dirty="0"/>
              <a:t>Best path for data packets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9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1956</Words>
  <Application>Microsoft Office PowerPoint</Application>
  <PresentationFormat>Widescreen</PresentationFormat>
  <Paragraphs>371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-apple-system</vt:lpstr>
      <vt:lpstr>Aptos</vt:lpstr>
      <vt:lpstr>Aptos Display</vt:lpstr>
      <vt:lpstr>Arial</vt:lpstr>
      <vt:lpstr>Courier New</vt:lpstr>
      <vt:lpstr>Office Theme</vt:lpstr>
      <vt:lpstr>Swarm TinyML: Enabling Decentralized Machine Learning on heterogeneous Microcontroller Networks.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before May 14th, 2024</vt:lpstr>
      <vt:lpstr>PowerPoint Presentation</vt:lpstr>
      <vt:lpstr>https://www.dusuniot.com/blog/bluetooth-iot-deploying-your-iot-projects-with-ease-and-low-cost/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</dc:title>
  <dc:creator>Xiaoguang Guo (Student)</dc:creator>
  <cp:lastModifiedBy>Xiaoguang Guo (Student)</cp:lastModifiedBy>
  <cp:revision>561</cp:revision>
  <dcterms:created xsi:type="dcterms:W3CDTF">2024-05-06T05:13:51Z</dcterms:created>
  <dcterms:modified xsi:type="dcterms:W3CDTF">2024-05-15T18:23:14Z</dcterms:modified>
</cp:coreProperties>
</file>