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7" r:id="rId4"/>
    <p:sldId id="261" r:id="rId5"/>
    <p:sldId id="305" r:id="rId6"/>
    <p:sldId id="260" r:id="rId7"/>
    <p:sldId id="299" r:id="rId8"/>
    <p:sldId id="263" r:id="rId9"/>
    <p:sldId id="306" r:id="rId10"/>
    <p:sldId id="307" r:id="rId11"/>
    <p:sldId id="310" r:id="rId12"/>
    <p:sldId id="308" r:id="rId13"/>
    <p:sldId id="311" r:id="rId14"/>
    <p:sldId id="301" r:id="rId15"/>
    <p:sldId id="303" r:id="rId16"/>
    <p:sldId id="3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0" autoAdjust="0"/>
    <p:restoredTop sz="80820" autoAdjust="0"/>
  </p:normalViewPr>
  <p:slideViewPr>
    <p:cSldViewPr snapToGrid="0">
      <p:cViewPr varScale="1">
        <p:scale>
          <a:sx n="72" d="100"/>
          <a:sy n="72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D5C1C-6798-4FBE-88F4-FFD1BF4E1875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ADDC-8370-4EF6-9B0F-387196F7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5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 Kang, Y.,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Hauswald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J., Gao, C.,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Rovinski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Mudge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T., Mars, J., &amp; Tang, L. (2017). Neurosurgeon: Collaborative intelligence between the cloud and mobile edge.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ACM SIGARCH Computer Architecture News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45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615-629.</a:t>
            </a:r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Hu, Chuang, Wei Bao, Dan Wang,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Fengming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Liu. "Dynamic adaptive DNN surgery for inference acceleration on the edge."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INFOCOM 2019-IEEE Conference on Computer Communications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1423-1431. IEEE, 2019.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[3]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Shigeng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Yinggang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Li, Xuan Liu, Song Guo,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Weiping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Bo Ding, and Di Wu. "Towards real-time cooperative deep inference over the cloud and edge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ACM on Interactive, Mobile, Wearable and Ubiquitous Technologies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4, no. 2 (2020): 1-24.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[4]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Banitalebi-Dehkordi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Amin, Naveen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Vedula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Jian Pei, Fei Xia,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Lanjun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and Yong Zhang. "Auto-split: A general framework of collaborative edge-cloud AI."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27th ACM SIGKDD Conference on Knowledge Discovery &amp; Data Mining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2543-2553. 2021.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0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Kaufman, S., </a:t>
            </a:r>
            <a:r>
              <a:rPr lang="en-US" dirty="0" err="1"/>
              <a:t>Phothilimthana</a:t>
            </a:r>
            <a:r>
              <a:rPr lang="en-US" dirty="0"/>
              <a:t>, P., Zhou, Y., Mendis, C., Roy, S., </a:t>
            </a:r>
            <a:r>
              <a:rPr lang="en-US" dirty="0" err="1"/>
              <a:t>Sabne</a:t>
            </a:r>
            <a:r>
              <a:rPr lang="en-US" dirty="0"/>
              <a:t>, A., and Burrows, M. A learned performance model for tensor processing units. Proceedings of Machine Learning and Systems, 3:387–400, 2021.</a:t>
            </a:r>
          </a:p>
          <a:p>
            <a:r>
              <a:rPr lang="en-US" dirty="0"/>
              <a:t>[2]: </a:t>
            </a:r>
          </a:p>
          <a:p>
            <a:r>
              <a:rPr lang="en-US" dirty="0"/>
              <a:t>[3]:</a:t>
            </a:r>
          </a:p>
          <a:p>
            <a:r>
              <a:rPr lang="en-US" dirty="0"/>
              <a:t>[4]:</a:t>
            </a:r>
          </a:p>
          <a:p>
            <a:r>
              <a:rPr lang="en-US" dirty="0"/>
              <a:t>[5]: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5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Banbury, C., Zhou, C., Fedorov, I., Matas, R.,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Thakker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U.,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... &amp;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P. (2021).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Micronets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Neural network architectures for deploying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applications on commodity microcontrollers.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machine learning and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517-532.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Banbury, Colby R., Vijay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Janapa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Reddi, Max Lam, William Fu, Amin Fazel, Jeremy Holleman, Xinyuan Huang et al. "Benchmarking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systems: Challenges and direction." </a:t>
            </a:r>
            <a:r>
              <a:rPr 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arXiv:2003.04821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(2020).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A7BC-01FB-405A-3666-A0D157A03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2791-CD26-EFAA-C3FB-CC8800D61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5D23-B010-CE76-91D5-CF294AEE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9DF1-851B-9DA6-6DEF-7245EADC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9E361-7375-94E9-A541-7EDD8AB2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A7E7-0574-7025-6A0A-D6B4FA54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C6C2C-A113-A6E8-6DE7-5FA03698C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CC9F-674B-02D7-C2D5-B0FE5CAA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E572-6441-1A28-E83E-A4A099BD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21D38-9274-7938-082F-32F4506D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1AC7E-2931-703A-2E57-9A3598BF1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777C3-E88A-D60C-6846-E61A592B0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1D3D-5348-C6C2-A1CF-9F6528E3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33802-AE0C-85F9-3A69-FB51E4F3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68FB0-B1F9-901A-2429-9190DFEB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D65B-02CC-1F14-143A-A0E0388E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7451-40FF-7089-ACBE-EC9381938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742C-8BAB-D684-01E6-A1694C3A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F8F31-35F4-2C59-A08D-EB178FA7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E360-B1B1-CAF5-54DB-3D705ED4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6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D2F0-3D88-3920-FD13-6AEE8AF0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FCD65-F427-6AAD-583B-A9E6D6BC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DBA8-8E9C-39AB-B0B6-31F8CEAD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B7E98-D814-42F1-7717-B84B2B6C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8C9E-AEE2-03F2-FA1D-ACD0601F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4FC2-654D-3D24-0847-B9AD63BE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0B3E-F0FE-1A17-538C-08386504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81AE-2525-C2FA-3E1C-498F20D0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ADFB6-325A-C5B4-0EF7-E389DCCA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514C8-A567-8AF0-9404-A7E7FA09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CB25D-DB7E-3CD8-2B07-B6A0F1FE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694B-B991-CB1C-FF35-5092D6E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26BE5-0F3A-A8FE-C5BC-E5A65536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1D4F0-13A5-15EA-8BD1-2E8B25129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49C6D-DDCD-FDD3-6BC7-6A9EDAF8E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00109-5A41-8654-A807-9F7585EAE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BD469-C1D7-5F1B-DF93-841A7B72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14EFB-D920-9448-EEE1-DE110DFB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65191-140D-E6FF-8E1A-A56B6061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DCDE-2352-718D-8EC2-F7787E22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446AE-FF89-65A6-28EC-A80997F3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705D2-FC63-912D-8C84-F70CE098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FA4D7-65F8-E3FD-3EF6-431D174C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0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D85AD-56ED-53EB-C5DB-CA78CE2C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C1D6F-F494-4063-B8F0-CC918718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A86C0-BD19-7FA8-E0D7-816C6D00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B729-1DEB-01F2-7A92-205F98F2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88B-E4E0-569D-8DF6-A161002F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BC993-D02C-8061-D164-9DCB3A19E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0F650-131D-F3D6-45E4-7119264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B22EE-3701-87B2-BA8C-79C7728A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684C0-3FB0-D42B-6723-C5D95EB4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5C09-9B1D-CCF1-84B7-557A9692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D0123-1D52-640F-8467-0621CD443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91119-FF88-6C0B-F074-BF1B661C3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C0FCC-C555-21BC-6CDA-EDF28D2E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E5B37-A246-AD12-144C-D70E4917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910C6-0451-4A46-724D-861421F7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B5DFE-A99E-704B-E2FD-9FE9E299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D55B5-B720-D95C-3134-CA63BDDD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C274-CB52-E112-9B17-362F5F3F2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99234-8B86-476D-9D9B-8192FE9AA94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99B7-C9F2-4231-ABF2-E72C3D4C4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60FB-B9F0-46E9-32C3-8F8D8041C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7385-16BF-958A-9D49-301FC1F0E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Micro-network-project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60E4-FE69-0254-8051-C04771E68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Xiaoguang Guo</a:t>
            </a:r>
          </a:p>
        </p:txBody>
      </p:sp>
    </p:spTree>
    <p:extLst>
      <p:ext uri="{BB962C8B-B14F-4D97-AF65-F5344CB8AC3E}">
        <p14:creationId xmlns:p14="http://schemas.microsoft.com/office/powerpoint/2010/main" val="343012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ECA5DE-1C00-2055-D585-F705E5724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979" y="2077759"/>
            <a:ext cx="4347696" cy="3847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65125A-C969-D953-54FE-44EC1FC4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Inference Performance Predictor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046F-D813-73AB-8D87-9EECAB0E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0779" cy="4351338"/>
          </a:xfrm>
        </p:spPr>
        <p:txBody>
          <a:bodyPr/>
          <a:lstStyle/>
          <a:p>
            <a:r>
              <a:rPr lang="en-US" dirty="0" err="1"/>
              <a:t>MicroNets</a:t>
            </a:r>
            <a:r>
              <a:rPr lang="en-US" dirty="0"/>
              <a:t>[1]:</a:t>
            </a:r>
          </a:p>
          <a:p>
            <a:r>
              <a:rPr lang="en-US" dirty="0" err="1"/>
              <a:t>TinyMLPerf</a:t>
            </a:r>
            <a:r>
              <a:rPr lang="en-US" dirty="0"/>
              <a:t>[2]: overall performance of </a:t>
            </a:r>
            <a:r>
              <a:rPr lang="en-US" dirty="0" err="1"/>
              <a:t>TinyML</a:t>
            </a:r>
            <a:r>
              <a:rPr lang="en-US" dirty="0"/>
              <a:t> models.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Regression model: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4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C6A8-A25C-8346-826C-F89E7FD4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and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F99F-CBC1-51F6-782C-F04234DD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Inference performance predictor datasets:</a:t>
            </a:r>
          </a:p>
          <a:p>
            <a:pPr lvl="1"/>
            <a:r>
              <a:rPr lang="en-US" dirty="0"/>
              <a:t>For various MCUs and different types of layers and sizes, latency, memory footprint, and energy consumption are measured using TensorFlow Lite for Microcontrollers (TFLM).</a:t>
            </a:r>
          </a:p>
          <a:p>
            <a:r>
              <a:rPr lang="en-US" b="1" dirty="0"/>
              <a:t>Inference performance predictor:</a:t>
            </a:r>
          </a:p>
          <a:p>
            <a:pPr lvl="1"/>
            <a:r>
              <a:rPr lang="en-US" dirty="0"/>
              <a:t>For various MCUs and different types of layers, we train a regression model, can predict inference performance including latency, memory footprint, and energy consumption.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7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8F17EB-8777-EB4E-73B4-C6DC6F679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045" y="1943947"/>
            <a:ext cx="5537955" cy="3856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100857-F4BD-5FAD-E385-DE457A47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7517-534B-E936-EFB0-C6CD58AC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9447" cy="4351338"/>
          </a:xfrm>
        </p:spPr>
        <p:txBody>
          <a:bodyPr/>
          <a:lstStyle/>
          <a:p>
            <a:r>
              <a:rPr lang="en-US" dirty="0"/>
              <a:t>Observation:</a:t>
            </a:r>
          </a:p>
          <a:p>
            <a:pPr lvl="1"/>
            <a:r>
              <a:rPr lang="en-US" dirty="0"/>
              <a:t>Early layers(Conv1, MaxPool1) have large output data sizes but relatively low latency.</a:t>
            </a:r>
          </a:p>
          <a:p>
            <a:pPr lvl="1"/>
            <a:r>
              <a:rPr lang="en-US" dirty="0"/>
              <a:t>Later dense layers(e.g., Dense1) have significantly higher execution latency despite lower output data sizes.</a:t>
            </a:r>
          </a:p>
          <a:p>
            <a:pPr lvl="1"/>
            <a:r>
              <a:rPr lang="en-US" dirty="0"/>
              <a:t>Intermediate layers(e.g., Conv2 to Conv5) show a balance between moderate data sizes and execution latency.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92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5D9A-FAEE-C87E-4F78-08A32C2F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74EAD-5829-CAD4-C252-58D0D9690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44814" cy="4351338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𝑇𝑟𝑎𝑛𝑠𝑓𝑒𝑟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𝐶𝑜𝑚𝑝𝑢𝑡𝑎𝑡𝑖𝑜𝑛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𝑡𝑟𝑎𝑛𝑠𝑓𝑒𝑟𝑟𝑖𝑛𝑔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𝑐𝑜𝑚𝑝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𝑐𝑜𝑚𝑝𝑢𝑡𝑖𝑛𝑔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𝑐𝑜𝑚𝑝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74EAD-5829-CAD4-C252-58D0D9690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44814" cy="4351338"/>
              </a:xfrm>
              <a:blipFill>
                <a:blip r:embed="rId2"/>
                <a:stretch>
                  <a:fillRect l="-78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40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D72F-F76A-2DC9-0601-E7E23C5B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and transfer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B800-BAB5-7EC0-2D74-D3D58ED0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0688" cy="4351338"/>
          </a:xfrm>
        </p:spPr>
        <p:txBody>
          <a:bodyPr>
            <a:normAutofit/>
          </a:bodyPr>
          <a:lstStyle/>
          <a:p>
            <a:r>
              <a:rPr lang="en-US" dirty="0"/>
              <a:t>1. Layer-Device Assignment Matrix (X)</a:t>
            </a:r>
          </a:p>
          <a:p>
            <a:pPr lvl="1"/>
            <a:r>
              <a:rPr lang="en-US" dirty="0"/>
              <a:t>Represents which device each layer is assigned to.</a:t>
            </a:r>
          </a:p>
          <a:p>
            <a:pPr lvl="1"/>
            <a:r>
              <a:rPr lang="en-US" dirty="0"/>
              <a:t>Rows correspond to layers, and columns correspond to devices.</a:t>
            </a:r>
          </a:p>
          <a:p>
            <a:pPr lvl="1"/>
            <a:r>
              <a:rPr lang="en-US" dirty="0"/>
              <a:t>A ‘1’ in the matrix indicates the layer is assigned to that device.</a:t>
            </a:r>
          </a:p>
          <a:p>
            <a:r>
              <a:rPr lang="en-US" dirty="0"/>
              <a:t>2. Transfer Time Matrix (T)</a:t>
            </a:r>
          </a:p>
          <a:p>
            <a:pPr lvl="1"/>
            <a:r>
              <a:rPr lang="en-US" dirty="0"/>
              <a:t>Represents the time required to transfer data between devices.</a:t>
            </a:r>
          </a:p>
          <a:p>
            <a:pPr lvl="1"/>
            <a:r>
              <a:rPr lang="en-US" dirty="0"/>
              <a:t>Rows and columns correspond to devices.</a:t>
            </a:r>
          </a:p>
          <a:p>
            <a:pPr lvl="1"/>
            <a:r>
              <a:rPr lang="en-US" dirty="0"/>
              <a:t>An element T[</a:t>
            </a:r>
            <a:r>
              <a:rPr lang="en-US" dirty="0" err="1"/>
              <a:t>i,j</a:t>
            </a:r>
            <a:r>
              <a:rPr lang="en-US" dirty="0"/>
              <a:t>] indicates the time to transfer data from Device </a:t>
            </a:r>
            <a:r>
              <a:rPr lang="en-US" dirty="0" err="1"/>
              <a:t>i</a:t>
            </a:r>
            <a:r>
              <a:rPr lang="en-US" dirty="0"/>
              <a:t> to device j.</a:t>
            </a:r>
          </a:p>
          <a:p>
            <a:r>
              <a:rPr lang="en-US" dirty="0"/>
              <a:t>3. Computation Time Matrix (C)</a:t>
            </a:r>
          </a:p>
          <a:p>
            <a:pPr lvl="1"/>
            <a:r>
              <a:rPr lang="en-US" dirty="0"/>
              <a:t>An element C[</a:t>
            </a:r>
            <a:r>
              <a:rPr lang="en-US" dirty="0" err="1"/>
              <a:t>i,j</a:t>
            </a:r>
            <a:r>
              <a:rPr lang="en-US" dirty="0"/>
              <a:t>] indicates the computation time that device j process layer </a:t>
            </a:r>
            <a:r>
              <a:rPr lang="en-US" dirty="0" err="1"/>
              <a:t>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B0ED7-7DC9-4A8D-F1BE-3C9545F4E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613" y="1354578"/>
            <a:ext cx="1314450" cy="1323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12AC83-E6FF-0C5B-20A6-83AA3B4D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257" y="1477971"/>
            <a:ext cx="1741425" cy="1111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8C74A5-2BED-A5C6-E960-F9E2A0654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271" y="2872588"/>
            <a:ext cx="1373616" cy="147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19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17F8-E014-2157-E1E3-1F3954E7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490A-41B6-60CF-4CD9-D92D09A8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Greedy Algorithm</a:t>
            </a:r>
          </a:p>
          <a:p>
            <a:r>
              <a:rPr lang="en-US" dirty="0"/>
              <a:t>Simulated Annealing</a:t>
            </a:r>
          </a:p>
          <a:p>
            <a:r>
              <a:rPr lang="en-US" dirty="0"/>
              <a:t>Genetic Algorithm</a:t>
            </a:r>
          </a:p>
          <a:p>
            <a:r>
              <a:rPr lang="en-US" dirty="0"/>
              <a:t>Particle Swarm Optimization</a:t>
            </a:r>
          </a:p>
          <a:p>
            <a:r>
              <a:rPr lang="en-US" dirty="0"/>
              <a:t>Ant Colony Optimization</a:t>
            </a:r>
          </a:p>
          <a:p>
            <a:r>
              <a:rPr lang="en-US" dirty="0"/>
              <a:t>Branch and Bound</a:t>
            </a:r>
          </a:p>
          <a:p>
            <a:r>
              <a:rPr lang="en-US" dirty="0"/>
              <a:t>Hill Climbing</a:t>
            </a:r>
          </a:p>
          <a:p>
            <a:r>
              <a:rPr lang="en-US" dirty="0"/>
              <a:t>Random Search</a:t>
            </a:r>
          </a:p>
          <a:p>
            <a:r>
              <a:rPr lang="en-US" dirty="0"/>
              <a:t>Mixed-Integer Linear Programming</a:t>
            </a:r>
          </a:p>
          <a:p>
            <a:r>
              <a:rPr lang="en-US" dirty="0"/>
              <a:t>Tabu Search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737084D-57FE-F690-829E-06EFC12310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597895"/>
              </p:ext>
            </p:extLst>
          </p:nvPr>
        </p:nvGraphicFramePr>
        <p:xfrm>
          <a:off x="6483927" y="1795930"/>
          <a:ext cx="4695075" cy="3266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920832" imgH="2031857" progId="Excel.Sheet.12">
                  <p:embed/>
                </p:oleObj>
              </mc:Choice>
              <mc:Fallback>
                <p:oleObj name="Worksheet" r:id="rId2" imgW="2920832" imgH="20318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83927" y="1795930"/>
                        <a:ext cx="4695075" cy="3266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997740-BADB-8D42-BDFA-5543D76C7577}"/>
              </a:ext>
            </a:extLst>
          </p:cNvPr>
          <p:cNvSpPr txBox="1"/>
          <p:nvPr/>
        </p:nvSpPr>
        <p:spPr>
          <a:xfrm>
            <a:off x="6354619" y="5253633"/>
            <a:ext cx="4999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</a:t>
            </a:r>
            <a:r>
              <a:rPr lang="en-US" dirty="0"/>
              <a:t>: Performance Comparison of Different Partitioning Algorithms for Layer-Device Assignment in Distributed Inference on a 6-Layer Model Across 5 Devices</a:t>
            </a:r>
          </a:p>
        </p:txBody>
      </p:sp>
    </p:spTree>
    <p:extLst>
      <p:ext uri="{BB962C8B-B14F-4D97-AF65-F5344CB8AC3E}">
        <p14:creationId xmlns:p14="http://schemas.microsoft.com/office/powerpoint/2010/main" val="1825789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71B6-787F-170F-81DA-B8BB6CD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D343-3913-F985-9C94-8C4C13B5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Per layer execution time</a:t>
            </a:r>
          </a:p>
          <a:p>
            <a:r>
              <a:rPr lang="en-US" dirty="0"/>
              <a:t>2. How to evaluate search methods?</a:t>
            </a:r>
          </a:p>
          <a:p>
            <a:r>
              <a:rPr lang="en-US" dirty="0"/>
              <a:t>3. C</a:t>
            </a:r>
            <a:r>
              <a:rPr lang="en-US" altLang="zh-CN" dirty="0"/>
              <a:t>ontributions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8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16C7-906F-AFDF-8B25-C677E36D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FB1E-EBA7-8E4E-DF52-9DD44016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to optimize the partitioning of DNN models across resource-limited MCU nodes in a BLE mesh network without internet connectivity, focusing on minimizing computation and transfer time while considering memory and energy constraints.</a:t>
            </a:r>
          </a:p>
          <a:p>
            <a:endParaRPr lang="en-US" dirty="0"/>
          </a:p>
          <a:p>
            <a:r>
              <a:rPr lang="en-US" dirty="0"/>
              <a:t>This involves:</a:t>
            </a:r>
          </a:p>
          <a:p>
            <a:r>
              <a:rPr lang="en-US" dirty="0"/>
              <a:t>1. Building an overlay network(BLE) </a:t>
            </a:r>
          </a:p>
          <a:p>
            <a:r>
              <a:rPr lang="en-US" dirty="0"/>
              <a:t>2. Implementing distributed inference strategies. (</a:t>
            </a:r>
            <a:r>
              <a:rPr lang="en-US" dirty="0">
                <a:solidFill>
                  <a:srgbClr val="FF0000"/>
                </a:solidFill>
              </a:rPr>
              <a:t>layer-based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354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0412-8F57-EF35-3491-E3B7D371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C0B05-0896-E2B3-A8F2-9DE90983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Internet-less decentralized network</a:t>
            </a:r>
          </a:p>
          <a:p>
            <a:pPr lvl="1"/>
            <a:r>
              <a:rPr lang="en-US" dirty="0"/>
              <a:t>Applications: underground mining, deep sea, mountains, UAVs </a:t>
            </a:r>
          </a:p>
          <a:p>
            <a:endParaRPr lang="en-US" dirty="0"/>
          </a:p>
          <a:p>
            <a:r>
              <a:rPr lang="en-US" dirty="0"/>
              <a:t>Distributed inference on embedding system</a:t>
            </a:r>
          </a:p>
          <a:p>
            <a:pPr lvl="1"/>
            <a:r>
              <a:rPr lang="en-US" dirty="0"/>
              <a:t>Leverage resources from multiple devices (data, processor)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5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B2AB-3665-15B4-2FCC-EFD0D533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 network (p2p as an example)</a:t>
            </a:r>
          </a:p>
        </p:txBody>
      </p:sp>
      <p:pic>
        <p:nvPicPr>
          <p:cNvPr id="1026" name="Picture 2" descr="P2P overlay network architecture | Download Scientific Diagram">
            <a:extLst>
              <a:ext uri="{FF2B5EF4-FFF2-40B4-BE49-F238E27FC236}">
                <a16:creationId xmlns:a16="http://schemas.microsoft.com/office/drawing/2014/main" id="{1A104C18-B709-264E-5B76-877E77C3C6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0332"/>
            <a:ext cx="5137855" cy="37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59B767-52FF-D4BB-7855-00103CB72F5B}"/>
              </a:ext>
            </a:extLst>
          </p:cNvPr>
          <p:cNvGraphicFramePr>
            <a:graphicFrameLocks noGrp="1"/>
          </p:cNvGraphicFramePr>
          <p:nvPr/>
        </p:nvGraphicFramePr>
        <p:xfrm>
          <a:off x="7800622" y="1950332"/>
          <a:ext cx="3239911" cy="352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911">
                  <a:extLst>
                    <a:ext uri="{9D8B030D-6E8A-4147-A177-3AD203B41FA5}">
                      <a16:colId xmlns:a16="http://schemas.microsoft.com/office/drawing/2014/main" val="1259202687"/>
                    </a:ext>
                  </a:extLst>
                </a:gridCol>
              </a:tblGrid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Distributed Inference/retraining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70162"/>
                  </a:ext>
                </a:extLst>
              </a:tr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Collaborative Virtual Network</a:t>
                      </a:r>
                    </a:p>
                    <a:p>
                      <a:r>
                        <a:rPr lang="en-US"/>
                        <a:t>Our new virtual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80382"/>
                  </a:ext>
                </a:extLst>
              </a:tr>
              <a:tr h="1013250">
                <a:tc>
                  <a:txBody>
                    <a:bodyPr/>
                    <a:lstStyle/>
                    <a:p>
                      <a:r>
                        <a:rPr lang="en-US"/>
                        <a:t>BLE 1.1 Mesh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176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5852A6-3D76-1170-44A8-D41DB4542A51}"/>
              </a:ext>
            </a:extLst>
          </p:cNvPr>
          <p:cNvSpPr txBox="1"/>
          <p:nvPr/>
        </p:nvSpPr>
        <p:spPr>
          <a:xfrm>
            <a:off x="1034390" y="5944191"/>
            <a:ext cx="101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computing/super nodes to establish the distributed learning path on the overlay network.</a:t>
            </a:r>
          </a:p>
        </p:txBody>
      </p:sp>
    </p:spTree>
    <p:extLst>
      <p:ext uri="{BB962C8B-B14F-4D97-AF65-F5344CB8AC3E}">
        <p14:creationId xmlns:p14="http://schemas.microsoft.com/office/powerpoint/2010/main" val="227799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9BBE8A-48E2-EDB7-67CA-52D925701399}"/>
              </a:ext>
            </a:extLst>
          </p:cNvPr>
          <p:cNvSpPr/>
          <p:nvPr/>
        </p:nvSpPr>
        <p:spPr>
          <a:xfrm>
            <a:off x="369550" y="99494"/>
            <a:ext cx="11062819" cy="31980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7591ACB-4325-BDF3-E3A9-F679556D0E63}"/>
              </a:ext>
            </a:extLst>
          </p:cNvPr>
          <p:cNvSpPr/>
          <p:nvPr/>
        </p:nvSpPr>
        <p:spPr>
          <a:xfrm>
            <a:off x="3529679" y="168781"/>
            <a:ext cx="7585256" cy="21284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EEC607-324E-25F5-B6E7-707AD8D2552F}"/>
              </a:ext>
            </a:extLst>
          </p:cNvPr>
          <p:cNvSpPr/>
          <p:nvPr/>
        </p:nvSpPr>
        <p:spPr>
          <a:xfrm>
            <a:off x="753315" y="5356506"/>
            <a:ext cx="2274155" cy="822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BLE Mesh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87686-FAFE-9436-ED8C-C1B0782AFC7D}"/>
              </a:ext>
            </a:extLst>
          </p:cNvPr>
          <p:cNvSpPr/>
          <p:nvPr/>
        </p:nvSpPr>
        <p:spPr>
          <a:xfrm>
            <a:off x="715412" y="3704385"/>
            <a:ext cx="2274155" cy="822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Overlay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C9F72-CF74-AD49-189A-475EEB07EC38}"/>
              </a:ext>
            </a:extLst>
          </p:cNvPr>
          <p:cNvSpPr/>
          <p:nvPr/>
        </p:nvSpPr>
        <p:spPr>
          <a:xfrm>
            <a:off x="753315" y="476545"/>
            <a:ext cx="1942507" cy="2451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 Partitioning</a:t>
            </a:r>
          </a:p>
          <a:p>
            <a:pPr algn="ctr"/>
            <a:r>
              <a:rPr lang="en-US" sz="2800" dirty="0"/>
              <a:t>Scheduler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4D91E-8F55-4DA0-B00C-BA97DD807663}"/>
              </a:ext>
            </a:extLst>
          </p:cNvPr>
          <p:cNvSpPr/>
          <p:nvPr/>
        </p:nvSpPr>
        <p:spPr>
          <a:xfrm>
            <a:off x="3672207" y="412980"/>
            <a:ext cx="1298164" cy="1482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Profiler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A99AB6-8776-7E96-6984-1EC52F55D2EF}"/>
              </a:ext>
            </a:extLst>
          </p:cNvPr>
          <p:cNvSpPr/>
          <p:nvPr/>
        </p:nvSpPr>
        <p:spPr>
          <a:xfrm>
            <a:off x="3672208" y="2411552"/>
            <a:ext cx="1298164" cy="588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838477-8178-27A5-3F0A-C0DAFAD32DB1}"/>
              </a:ext>
            </a:extLst>
          </p:cNvPr>
          <p:cNvSpPr/>
          <p:nvPr/>
        </p:nvSpPr>
        <p:spPr>
          <a:xfrm>
            <a:off x="5587079" y="412981"/>
            <a:ext cx="2867964" cy="559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Inference performance predictor for MCUs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67B26A-77BE-2802-B101-9A32B2548331}"/>
              </a:ext>
            </a:extLst>
          </p:cNvPr>
          <p:cNvSpPr/>
          <p:nvPr/>
        </p:nvSpPr>
        <p:spPr>
          <a:xfrm>
            <a:off x="9015290" y="207280"/>
            <a:ext cx="1076276" cy="26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Latency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4263E1-0431-0F13-AEBF-0399496D2342}"/>
              </a:ext>
            </a:extLst>
          </p:cNvPr>
          <p:cNvSpPr/>
          <p:nvPr/>
        </p:nvSpPr>
        <p:spPr>
          <a:xfrm>
            <a:off x="9015290" y="557484"/>
            <a:ext cx="1076276" cy="276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4BB857-473D-F063-838A-1735BD4EBB1E}"/>
              </a:ext>
            </a:extLst>
          </p:cNvPr>
          <p:cNvSpPr/>
          <p:nvPr/>
        </p:nvSpPr>
        <p:spPr>
          <a:xfrm>
            <a:off x="9015290" y="914794"/>
            <a:ext cx="1076276" cy="276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Energy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7F899C-F3CF-844A-3D9D-A35BED202F88}"/>
              </a:ext>
            </a:extLst>
          </p:cNvPr>
          <p:cNvSpPr/>
          <p:nvPr/>
        </p:nvSpPr>
        <p:spPr>
          <a:xfrm>
            <a:off x="5608200" y="1468128"/>
            <a:ext cx="2702140" cy="517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Conditions</a:t>
            </a:r>
          </a:p>
          <a:p>
            <a:pPr algn="ctr"/>
            <a:r>
              <a:rPr lang="en-US" sz="2000" dirty="0"/>
              <a:t>Profiler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2F5EC2-15CC-EFB0-CB48-6DC1483C09BF}"/>
              </a:ext>
            </a:extLst>
          </p:cNvPr>
          <p:cNvSpPr/>
          <p:nvPr/>
        </p:nvSpPr>
        <p:spPr>
          <a:xfrm>
            <a:off x="8948169" y="1394989"/>
            <a:ext cx="1246838" cy="32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Bandwidth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0EAEDF-91BD-91C0-3CE7-84EAF24CBA1C}"/>
              </a:ext>
            </a:extLst>
          </p:cNvPr>
          <p:cNvSpPr/>
          <p:nvPr/>
        </p:nvSpPr>
        <p:spPr>
          <a:xfrm>
            <a:off x="8663896" y="1825141"/>
            <a:ext cx="1905397" cy="383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Nodes Capabilities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E703FB-41A1-D209-0C31-2804212102AC}"/>
              </a:ext>
            </a:extLst>
          </p:cNvPr>
          <p:cNvSpPr/>
          <p:nvPr/>
        </p:nvSpPr>
        <p:spPr>
          <a:xfrm>
            <a:off x="3866852" y="3600744"/>
            <a:ext cx="1496363" cy="42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Routing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52E885-6E88-1904-09BB-E28603C2E9F8}"/>
              </a:ext>
            </a:extLst>
          </p:cNvPr>
          <p:cNvSpPr/>
          <p:nvPr/>
        </p:nvSpPr>
        <p:spPr>
          <a:xfrm>
            <a:off x="3730246" y="5136199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Provisioning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DB65E-FB4B-0D2D-DA06-3B22F137B872}"/>
              </a:ext>
            </a:extLst>
          </p:cNvPr>
          <p:cNvSpPr/>
          <p:nvPr/>
        </p:nvSpPr>
        <p:spPr>
          <a:xfrm>
            <a:off x="3730246" y="5899383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Forwarding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01F528-8900-A8CE-5D8D-BF4E05CA0B41}"/>
              </a:ext>
            </a:extLst>
          </p:cNvPr>
          <p:cNvSpPr/>
          <p:nvPr/>
        </p:nvSpPr>
        <p:spPr>
          <a:xfrm>
            <a:off x="3866851" y="4230875"/>
            <a:ext cx="1496363" cy="42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979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9EB1-AC01-2A64-C7CE-5EEEBB35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B5C7-8C1F-DFA1-BA2D-49F9C6A8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Network Profiling</a:t>
            </a:r>
          </a:p>
          <a:p>
            <a:pPr lvl="1"/>
            <a:r>
              <a:rPr lang="en-US" dirty="0"/>
              <a:t>Nodes capabilities(CPU, Memory, Architecture)-&gt;processing time</a:t>
            </a:r>
          </a:p>
          <a:p>
            <a:pPr lvl="1"/>
            <a:r>
              <a:rPr lang="en-US" dirty="0"/>
              <a:t>Network bandwidth -&gt; transfer time</a:t>
            </a:r>
          </a:p>
          <a:p>
            <a:r>
              <a:rPr lang="en-US" dirty="0"/>
              <a:t>2.  Model Partitioning</a:t>
            </a:r>
          </a:p>
          <a:p>
            <a:pPr lvl="1"/>
            <a:r>
              <a:rPr lang="en-US" dirty="0"/>
              <a:t>Per layer execution time (</a:t>
            </a:r>
            <a:r>
              <a:rPr lang="en-US" dirty="0">
                <a:solidFill>
                  <a:srgbClr val="FF0000"/>
                </a:solidFill>
              </a:rPr>
              <a:t>Assume that each layer is independent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Assignment(layer-device) determination</a:t>
            </a:r>
          </a:p>
          <a:p>
            <a:r>
              <a:rPr lang="en-US" dirty="0"/>
              <a:t>3.  Model Deployment</a:t>
            </a:r>
          </a:p>
          <a:p>
            <a:pPr lvl="1"/>
            <a:r>
              <a:rPr lang="en-US" dirty="0"/>
              <a:t>Select virtual ‘routing’ for distributed inference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(Does the model also affect the construction of the network?)</a:t>
            </a:r>
          </a:p>
        </p:txBody>
      </p:sp>
    </p:spTree>
    <p:extLst>
      <p:ext uri="{BB962C8B-B14F-4D97-AF65-F5344CB8AC3E}">
        <p14:creationId xmlns:p14="http://schemas.microsoft.com/office/powerpoint/2010/main" val="158058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78BE-3AEA-F21A-A00D-D96F5C4E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Partitioning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9D81-B9C6-94F9-3C49-5B78F318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Determination of assignment(layer-device)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(search problem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Input(network, model)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Network(nodes,)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Model(layers,)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Output(assignment)</a:t>
            </a:r>
          </a:p>
          <a:p>
            <a:r>
              <a:rPr lang="en-US" dirty="0"/>
              <a:t>Model partition: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Input(assignment, model)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Output(model segment 1, model segment 2)</a:t>
            </a:r>
          </a:p>
          <a:p>
            <a:r>
              <a:rPr lang="en-US" dirty="0"/>
              <a:t>Model deployment: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1 -&gt; MCU 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2 -&gt; MCU 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……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8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C0D26A-EF43-06BF-A6D5-77187393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467" y="4543613"/>
            <a:ext cx="4889211" cy="2106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60E9A2-BC0F-43EA-5D2B-A17EF4F0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Partitioning Existing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4F7F-58B6-B22D-A34F-EC6FEA2C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384792" cy="45948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Applicable Scenarios: Edge-Cloud</a:t>
            </a:r>
          </a:p>
          <a:p>
            <a:r>
              <a:rPr lang="en-US" b="1" dirty="0"/>
              <a:t>Neurosurgeon</a:t>
            </a:r>
            <a:r>
              <a:rPr lang="en-US" dirty="0"/>
              <a:t>(ASPLOS’17)[1]: </a:t>
            </a:r>
          </a:p>
          <a:p>
            <a:pPr lvl="1"/>
            <a:r>
              <a:rPr lang="en-US" dirty="0"/>
              <a:t>Analyze DNN Architecture-&gt; Predict Layer Performance-&gt;Evaluate Partition Points-&gt;Execute Partitioned DNN</a:t>
            </a:r>
          </a:p>
          <a:p>
            <a:r>
              <a:rPr lang="en-US" b="1" dirty="0"/>
              <a:t>DADS</a:t>
            </a:r>
            <a:r>
              <a:rPr lang="en-US" dirty="0"/>
              <a:t>(INFOCOM’19)[2]: Min-Cut</a:t>
            </a:r>
          </a:p>
          <a:p>
            <a:r>
              <a:rPr lang="en-US" b="1" dirty="0"/>
              <a:t>QDMP</a:t>
            </a:r>
            <a:r>
              <a:rPr lang="en-US" dirty="0"/>
              <a:t>(IMWUT’20)[3]: Per layer latency is calculated by subtracting the maximum latency of all precursor layers from the total latency up to the current layer.</a:t>
            </a:r>
          </a:p>
          <a:p>
            <a:r>
              <a:rPr lang="en-US" b="1" dirty="0"/>
              <a:t>Auto-Split</a:t>
            </a:r>
            <a:r>
              <a:rPr lang="en-US" dirty="0"/>
              <a:t>(KDD’21 ADS Track)[4]: Graph Optimization(Layer folding, layer fusion)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BF5F02-34DF-C847-EDF9-38FFD97C4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073" y="1790213"/>
            <a:ext cx="4362077" cy="28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005D-E2B3-1DD9-23B0-99EECEC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Inference Performance Predictor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959C-AA11-B8DF-ECC0-5CED3B80B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95" y="1868266"/>
            <a:ext cx="10515600" cy="4351338"/>
          </a:xfrm>
        </p:spPr>
        <p:txBody>
          <a:bodyPr/>
          <a:lstStyle/>
          <a:p>
            <a:r>
              <a:rPr lang="en-US" dirty="0"/>
              <a:t>LPM-TPU[1]</a:t>
            </a:r>
          </a:p>
          <a:p>
            <a:r>
              <a:rPr lang="en-US" dirty="0"/>
              <a:t>NP-NAS[2]</a:t>
            </a:r>
          </a:p>
          <a:p>
            <a:r>
              <a:rPr lang="en-US" dirty="0"/>
              <a:t>BRP-NAS (Eagle)[3]</a:t>
            </a:r>
          </a:p>
          <a:p>
            <a:r>
              <a:rPr lang="en-US" dirty="0" err="1"/>
              <a:t>Nn</a:t>
            </a:r>
            <a:r>
              <a:rPr lang="en-US" dirty="0"/>
              <a:t>-Meter[4]</a:t>
            </a:r>
          </a:p>
          <a:p>
            <a:r>
              <a:rPr lang="en-US" dirty="0" err="1"/>
              <a:t>PerfSAGE</a:t>
            </a:r>
            <a:r>
              <a:rPr lang="en-US" dirty="0"/>
              <a:t>[5]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737B8-7B70-58E5-5624-7604B3AD6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581" y="4439341"/>
            <a:ext cx="7288110" cy="219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1AD1E-AD0C-6A1B-8F35-4F5D22C05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173" y="1454416"/>
            <a:ext cx="5285331" cy="27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1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1212</Words>
  <Application>Microsoft Office PowerPoint</Application>
  <PresentationFormat>Widescreen</PresentationFormat>
  <Paragraphs>142</Paragraphs>
  <Slides>16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Courier New</vt:lpstr>
      <vt:lpstr>Wingdings</vt:lpstr>
      <vt:lpstr>Office Theme</vt:lpstr>
      <vt:lpstr>Worksheet</vt:lpstr>
      <vt:lpstr>Micro-network-project</vt:lpstr>
      <vt:lpstr>Overview</vt:lpstr>
      <vt:lpstr>Motivations</vt:lpstr>
      <vt:lpstr>Overlay network (p2p as an example)</vt:lpstr>
      <vt:lpstr>PowerPoint Presentation</vt:lpstr>
      <vt:lpstr>Pipeline</vt:lpstr>
      <vt:lpstr>Model Partitioning Pipeline</vt:lpstr>
      <vt:lpstr>Model Partitioning Existing Works</vt:lpstr>
      <vt:lpstr>Inference Performance Predictor Existing Works</vt:lpstr>
      <vt:lpstr>Inference Performance Predictor Existing Works</vt:lpstr>
      <vt:lpstr>Regression Models and Datasets</vt:lpstr>
      <vt:lpstr>Search</vt:lpstr>
      <vt:lpstr>Cost Function</vt:lpstr>
      <vt:lpstr>Computation and transfer time</vt:lpstr>
      <vt:lpstr>Search Methods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Xiaoguang Guo (Student)</dc:creator>
  <cp:lastModifiedBy>Xiaoguang Guo (Student)</cp:lastModifiedBy>
  <cp:revision>38</cp:revision>
  <dcterms:created xsi:type="dcterms:W3CDTF">2024-08-18T21:12:14Z</dcterms:created>
  <dcterms:modified xsi:type="dcterms:W3CDTF">2024-08-20T20:48:34Z</dcterms:modified>
</cp:coreProperties>
</file>