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62" r:id="rId3"/>
    <p:sldId id="257" r:id="rId4"/>
    <p:sldId id="261" r:id="rId5"/>
    <p:sldId id="305" r:id="rId6"/>
    <p:sldId id="260" r:id="rId7"/>
    <p:sldId id="299" r:id="rId8"/>
    <p:sldId id="263" r:id="rId9"/>
    <p:sldId id="306" r:id="rId10"/>
    <p:sldId id="307" r:id="rId11"/>
    <p:sldId id="310" r:id="rId12"/>
    <p:sldId id="308" r:id="rId13"/>
    <p:sldId id="311" r:id="rId14"/>
    <p:sldId id="312" r:id="rId15"/>
    <p:sldId id="301" r:id="rId16"/>
    <p:sldId id="303" r:id="rId17"/>
    <p:sldId id="30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80" autoAdjust="0"/>
    <p:restoredTop sz="80820" autoAdjust="0"/>
  </p:normalViewPr>
  <p:slideViewPr>
    <p:cSldViewPr snapToGrid="0">
      <p:cViewPr varScale="1">
        <p:scale>
          <a:sx n="72" d="100"/>
          <a:sy n="72" d="100"/>
        </p:scale>
        <p:origin x="7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5D5C1C-6798-4FBE-88F4-FFD1BF4E1875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40ADDC-8370-4EF6-9B0F-387196F75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115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40ADDC-8370-4EF6-9B0F-387196F75E7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2592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[1] Kang, Y.,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Hauswald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J., Gao, C.,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Rovinski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A.,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Mudge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T., Mars, J., &amp; Tang, L. (2017). Neurosurgeon: Collaborative intelligence between the cloud and mobile edge. </a:t>
            </a:r>
            <a:r>
              <a:rPr lang="en-US" b="0" i="1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ACM SIGARCH Computer Architecture News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 </a:t>
            </a:r>
            <a:r>
              <a:rPr lang="en-US" b="0" i="1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45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(1), 615-629.</a:t>
            </a:r>
          </a:p>
          <a:p>
            <a:endParaRPr lang="en-US" dirty="0"/>
          </a:p>
          <a:p>
            <a:r>
              <a:rPr lang="en-US" dirty="0"/>
              <a:t>[2] 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Hu, Chuang, Wei Bao, Dan Wang, and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Fengming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Liu. "Dynamic adaptive DNN surgery for inference acceleration on the edge." In </a:t>
            </a:r>
            <a:r>
              <a:rPr lang="en-US" b="0" i="1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IEEE INFOCOM 2019-IEEE Conference on Computer Communications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pp. 1423-1431. IEEE, 2019.</a:t>
            </a:r>
          </a:p>
          <a:p>
            <a:endParaRPr lang="en-US" b="0" i="0" dirty="0">
              <a:solidFill>
                <a:srgbClr val="222222"/>
              </a:solidFill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[3] Zhang,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Shigeng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Yinggang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Li, Xuan Liu, Song Guo,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Weiping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Wang,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Jianxin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Wang, Bo Ding, and Di Wu. "Towards real-time cooperative deep inference over the cloud and edge end devices." </a:t>
            </a:r>
            <a:r>
              <a:rPr lang="en-US" b="0" i="1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Proceedings of the ACM on Interactive, Mobile, Wearable and Ubiquitous Technologies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 4, no. 2 (2020): 1-24.</a:t>
            </a:r>
          </a:p>
          <a:p>
            <a:endParaRPr lang="en-US" b="0" i="0" dirty="0">
              <a:solidFill>
                <a:srgbClr val="222222"/>
              </a:solidFill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[4]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Banitalebi-Dehkordi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Amin, Naveen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Vedula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Jian Pei, Fei Xia,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Lanjun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Wang, and Yong Zhang. "Auto-split: A general framework of collaborative edge-cloud AI." In </a:t>
            </a:r>
            <a:r>
              <a:rPr lang="en-US" b="0" i="1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Proceedings of the 27th ACM SIGKDD Conference on Knowledge Discovery &amp; Data Mining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pp. 2543-2553. 2021.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40ADDC-8370-4EF6-9B0F-387196F75E7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2022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[1]: Kaufman, S., </a:t>
            </a:r>
            <a:r>
              <a:rPr lang="en-US" dirty="0" err="1"/>
              <a:t>Phothilimthana</a:t>
            </a:r>
            <a:r>
              <a:rPr lang="en-US" dirty="0"/>
              <a:t>, P., Zhou, Y., Mendis, C., Roy, S., </a:t>
            </a:r>
            <a:r>
              <a:rPr lang="en-US" dirty="0" err="1"/>
              <a:t>Sabne</a:t>
            </a:r>
            <a:r>
              <a:rPr lang="en-US" dirty="0"/>
              <a:t>, A., and Burrows, M. A learned performance model for tensor processing units. Proceedings of Machine Learning and Systems, 3:387–400, 2021.</a:t>
            </a:r>
          </a:p>
          <a:p>
            <a:r>
              <a:rPr lang="en-US" dirty="0"/>
              <a:t>[2]: </a:t>
            </a:r>
          </a:p>
          <a:p>
            <a:r>
              <a:rPr lang="en-US" dirty="0"/>
              <a:t>[3]:</a:t>
            </a:r>
          </a:p>
          <a:p>
            <a:r>
              <a:rPr lang="en-US" dirty="0"/>
              <a:t>[4]:</a:t>
            </a:r>
          </a:p>
          <a:p>
            <a:r>
              <a:rPr lang="en-US" dirty="0"/>
              <a:t>[5]: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40ADDC-8370-4EF6-9B0F-387196F75E7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3530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[1]: 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Banbury, C., Zhou, C., Fedorov, I., Matas, R.,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Thakker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U.,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Gope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D., ... &amp;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Whatmough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P. (2021).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Micronets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: Neural network architectures for deploying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tinyml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applications on commodity microcontrollers. </a:t>
            </a:r>
            <a:r>
              <a:rPr lang="en-US" b="0" i="1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Proceedings of machine learning and systems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 </a:t>
            </a:r>
            <a:r>
              <a:rPr lang="en-US" b="0" i="1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3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517-532.</a:t>
            </a:r>
          </a:p>
          <a:p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[2]: Banbury, Colby R., Vijay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Janapa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Reddi, Max Lam, William Fu, Amin Fazel, Jeremy Holleman, Xinyuan Huang et al. "Benchmarking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tinyml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systems: Challenges and direction." </a:t>
            </a:r>
            <a:r>
              <a:rPr lang="en-US" b="0" i="1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arXiv</a:t>
            </a:r>
            <a:r>
              <a:rPr lang="en-US" b="0" i="1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preprint arXiv:2003.04821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 (2020).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40ADDC-8370-4EF6-9B0F-387196F75E7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9211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40ADDC-8370-4EF6-9B0F-387196F75E7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6701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40ADDC-8370-4EF6-9B0F-387196F75E7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5270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DA7BC-01FB-405A-3666-A0D157A03E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492791-CD26-EFAA-C3FB-CC8800D617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A65D23-B010-CE76-91D5-CF294AEEA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99234-8B86-476D-9D9B-8192FE9AA948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559DF1-851B-9DA6-6DEF-7245EADC5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29E361-7375-94E9-A541-7EDD8AB26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422E6-59C1-46C7-B982-5CBF6F6EA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980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BA7E7-0574-7025-6A0A-D6B4FA548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EC6C2C-A113-A6E8-6DE7-5FA03698CF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EFCC9F-674B-02D7-C2D5-B0FE5CAAB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99234-8B86-476D-9D9B-8192FE9AA948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F4E572-6441-1A28-E83E-A4A099BDC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D21D38-9274-7938-082F-32F4506D7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422E6-59C1-46C7-B982-5CBF6F6EA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135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B1AC7E-2931-703A-2E57-9A3598BF17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A777C3-E88A-D60C-6846-E61A592B01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3F1D3D-5348-C6C2-A1CF-9F6528E3E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99234-8B86-476D-9D9B-8192FE9AA948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433802-AE0C-85F9-3A69-FB51E4F3B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468FB0-B1F9-901A-2429-9190DFEBB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422E6-59C1-46C7-B982-5CBF6F6EA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861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2D65B-02CC-1F14-143A-A0E0388E6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9D7451-40FF-7089-ACBE-EC93819386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21742C-8BAB-D684-01E6-A1694C3A4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99234-8B86-476D-9D9B-8192FE9AA948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DF8F31-35F4-2C59-A08D-EB178FA72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26E360-B1B1-CAF5-54DB-3D705ED4C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422E6-59C1-46C7-B982-5CBF6F6EA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861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AD2F0-3D88-3920-FD13-6AEE8AF00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6FCD65-F427-6AAD-583B-A9E6D6BC63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71DBA8-8E9C-39AB-B0B6-31F8CEADC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99234-8B86-476D-9D9B-8192FE9AA948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BB7E98-D814-42F1-7717-B84B2B6CD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D08C9E-AEE2-03F2-FA1D-ACD0601FE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422E6-59C1-46C7-B982-5CBF6F6EA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585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34FC2-654D-3D24-0847-B9AD63BEA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F10B3E-F0FE-1A17-538C-0838650485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5A81AE-2525-C2FA-3E1C-498F20D03D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CADFB6-325A-C5B4-0EF7-E389DCCA2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99234-8B86-476D-9D9B-8192FE9AA948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7514C8-A567-8AF0-9404-A7E7FA09B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ACB25D-DB7E-3CD8-2B07-B6A0F1FE5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422E6-59C1-46C7-B982-5CBF6F6EA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050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3694B-B991-CB1C-FF35-5092D6EAA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126BE5-0F3A-A8FE-C5BC-E5A655362B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31D4F0-13A5-15EA-8BD1-2E8B25129D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E49C6D-DDCD-FDD3-6BC7-6A9EDAF8EF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500109-5A41-8654-A807-9F7585EAE8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3BD469-C1D7-5F1B-DF93-841A7B727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99234-8B86-476D-9D9B-8192FE9AA948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014EFB-D920-9448-EEE1-DE110DFBB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365191-140D-E6FF-8E1A-A56B60614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422E6-59C1-46C7-B982-5CBF6F6EA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36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7DCDE-2352-718D-8EC2-F7787E222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3446AE-FF89-65A6-28EC-A80997F30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99234-8B86-476D-9D9B-8192FE9AA948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6705D2-FC63-912D-8C84-F70CE098B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9FA4D7-65F8-E3FD-3EF6-431D174C8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422E6-59C1-46C7-B982-5CBF6F6EA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102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3D85AD-56ED-53EB-C5DB-CA78CE2C9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99234-8B86-476D-9D9B-8192FE9AA948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8C1D6F-F494-4063-B8F0-CC9187185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7A86C0-BD19-7FA8-E0D7-816C6D00E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422E6-59C1-46C7-B982-5CBF6F6EA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403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CB729-1DEB-01F2-7A92-205F98F2D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3F88B-E4E0-569D-8DF6-A161002F14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DBC993-D02C-8061-D164-9DCB3A19EB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70F650-131D-F3D6-45E4-7119264F0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99234-8B86-476D-9D9B-8192FE9AA948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CB22EE-3701-87B2-BA8C-79C7728A0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F684C0-3FB0-D42B-6723-C5D95EB4F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422E6-59C1-46C7-B982-5CBF6F6EA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217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15C09-9B1D-CCF1-84B7-557A96928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FD0123-1D52-640F-8467-0621CD443E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B91119-FF88-6C0B-F074-BF1B661C34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1C0FCC-C555-21BC-6CDA-EDF28D2E9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99234-8B86-476D-9D9B-8192FE9AA948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8E5B37-A246-AD12-144C-D70E4917A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8910C6-0451-4A46-724D-861421F7D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422E6-59C1-46C7-B982-5CBF6F6EA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125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FB5DFE-A99E-704B-E2FD-9FE9E2998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6D55B5-B720-D95C-3134-CA63BDDD49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D2C274-CB52-E112-9B17-362F5F3F25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A099234-8B86-476D-9D9B-8192FE9AA948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4299B7-C9F2-4231-ABF2-E72C3D4C4D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0D60FB-B9F0-46E9-32C3-8F8D8041C6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77422E6-59C1-46C7-B982-5CBF6F6EA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763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package" Target="../embeddings/Microsoft_Excel_Worksheet.xlsx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27385-16BF-958A-9D49-301FC1F0E2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Micro-network-project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FC60E4-FE69-0254-8051-C04771E68E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Xiaoguang Guo</a:t>
            </a:r>
          </a:p>
        </p:txBody>
      </p:sp>
    </p:spTree>
    <p:extLst>
      <p:ext uri="{BB962C8B-B14F-4D97-AF65-F5344CB8AC3E}">
        <p14:creationId xmlns:p14="http://schemas.microsoft.com/office/powerpoint/2010/main" val="34301280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8ECA5DE-1C00-2055-D585-F705E57244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8979" y="2077759"/>
            <a:ext cx="4347696" cy="384755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865125A-C969-D953-54FE-44EC1FC4B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200" dirty="0"/>
              <a:t>Inference Performance Predictor Existing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ED046F-D813-73AB-8D87-9EECAB0EF3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760779" cy="4351338"/>
          </a:xfrm>
        </p:spPr>
        <p:txBody>
          <a:bodyPr/>
          <a:lstStyle/>
          <a:p>
            <a:r>
              <a:rPr lang="en-US" dirty="0" err="1"/>
              <a:t>MicroNets</a:t>
            </a:r>
            <a:r>
              <a:rPr lang="en-US" dirty="0"/>
              <a:t>[1]:</a:t>
            </a:r>
          </a:p>
          <a:p>
            <a:r>
              <a:rPr lang="en-US" dirty="0" err="1"/>
              <a:t>TinyMLPerf</a:t>
            </a:r>
            <a:r>
              <a:rPr lang="en-US" dirty="0"/>
              <a:t>[2]: overall performance of </a:t>
            </a:r>
            <a:r>
              <a:rPr lang="en-US" dirty="0" err="1"/>
              <a:t>TinyML</a:t>
            </a:r>
            <a:r>
              <a:rPr lang="en-US" dirty="0"/>
              <a:t> models.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Regression model: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79415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EC6A8-A25C-8346-826C-F89E7FD48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Models and Datasets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29F99F-CBC1-51F6-782C-F04234DDF2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Inference performance predictor datasets:</a:t>
            </a:r>
          </a:p>
          <a:p>
            <a:pPr lvl="1"/>
            <a:r>
              <a:rPr lang="en-US" dirty="0"/>
              <a:t>For various MCUs and different types of layers and sizes, latency, memory footprint, and energy consumption are measured using TensorFlow Lite for Microcontrollers (TFLM).</a:t>
            </a:r>
          </a:p>
          <a:p>
            <a:r>
              <a:rPr lang="en-US" b="1" dirty="0"/>
              <a:t>Inference performance predictor:</a:t>
            </a:r>
          </a:p>
          <a:p>
            <a:pPr lvl="1"/>
            <a:r>
              <a:rPr lang="en-US" dirty="0"/>
              <a:t>For various MCUs and different types of layers, we train a regression model, can predict inference performance including latency, memory footprint, and energy consumption.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61722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28F17EB-8777-EB4E-73B4-C6DC6F679D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4045" y="1943947"/>
            <a:ext cx="5537955" cy="38564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6100857-F4BD-5FAD-E385-DE457A479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CB7517-534B-E936-EFB0-C6CD58AC6E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299447" cy="4351338"/>
          </a:xfrm>
        </p:spPr>
        <p:txBody>
          <a:bodyPr/>
          <a:lstStyle/>
          <a:p>
            <a:r>
              <a:rPr lang="en-US" dirty="0"/>
              <a:t>Observation:</a:t>
            </a:r>
          </a:p>
          <a:p>
            <a:pPr lvl="1"/>
            <a:r>
              <a:rPr lang="en-US" dirty="0"/>
              <a:t>Early layers(Conv1, MaxPool1) have large output data sizes but relatively low latency.</a:t>
            </a:r>
          </a:p>
          <a:p>
            <a:pPr lvl="1"/>
            <a:r>
              <a:rPr lang="en-US" dirty="0"/>
              <a:t>Later dense layers(e.g., Dense1) have significantly higher execution latency despite lower output data sizes.</a:t>
            </a:r>
          </a:p>
          <a:p>
            <a:pPr lvl="1"/>
            <a:r>
              <a:rPr lang="en-US" dirty="0"/>
              <a:t>Intermediate layers(e.g., Conv2 to Conv5) show a balance between moderate data sizes and execution latency.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94924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B5D9A-FAEE-C87E-4F78-08A32C2FA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 Function: multi-objectives search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A274EAD-5829-CAD4-C252-58D0D969079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844814" cy="4351338"/>
              </a:xfrm>
            </p:spPr>
            <p:txBody>
              <a:bodyPr>
                <a:normAutofit fontScale="85000" lnSpcReduction="20000"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𝑇𝑟𝑎𝑛𝑠𝑓𝑒𝑟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𝑡𝑖𝑚𝑒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𝑓𝑟𝑜𝑚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𝑛𝑜𝑑𝑒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𝑡𝑜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𝑛𝑜𝑑𝑒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𝐶𝑜𝑚𝑝𝑢𝑡𝑎𝑡𝑖𝑜𝑛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𝑡𝑖𝑚𝑒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𝑙𝑎𝑦𝑒𝑟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𝑜𝑛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𝑎𝑠𝑠𝑖𝑔𝑛𝑒𝑑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𝑑𝑒𝑣𝑖𝑐𝑒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b="0" i="1" dirty="0">
                    <a:latin typeface="Cambria Math" panose="02040503050406030204" pitchFamily="18" charset="0"/>
                  </a:rPr>
                  <a:t>.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𝑡𝑟𝑎𝑛𝑠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𝐸𝑛𝑒𝑟𝑔𝑦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𝑐𝑜𝑛𝑠𝑢𝑚𝑝𝑡𝑖𝑜𝑛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𝑡𝑟𝑎𝑛𝑠𝑓𝑒𝑟𝑟𝑖𝑛𝑔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𝑑𝑎𝑡𝑎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𝑓𝑟𝑜𝑚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𝑛𝑜𝑑𝑒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𝑡𝑜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𝑛𝑜𝑑𝑒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𝑐𝑜𝑚𝑝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𝐸𝑛𝑒𝑟𝑔𝑦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𝑐𝑜𝑛𝑠𝑢𝑚𝑝𝑡𝑖𝑜𝑛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𝑐𝑜𝑚𝑝𝑢𝑡𝑖𝑛𝑔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𝑙𝑎𝑦𝑒𝑟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𝑜𝑛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𝑎𝑠𝑠𝑖𝑔𝑛𝑒𝑑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𝑑𝑒𝑣𝑖𝑐𝑒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b="0" dirty="0"/>
              </a:p>
              <a:p>
                <a:endParaRPr lang="en-US" b="0" dirty="0"/>
              </a:p>
              <a:p>
                <a:r>
                  <a:rPr lang="en-US" b="0" dirty="0"/>
                  <a:t>Linear: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𝐶𝑜𝑠𝑡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</m:e>
                        </m:nary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</m:e>
                        </m:nary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𝑐𝑜𝑚𝑝</m:t>
                            </m:r>
                          </m:sup>
                        </m:sSubSup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𝑡𝑟𝑎𝑛𝑠</m:t>
                            </m:r>
                          </m:sup>
                        </m:sSubSup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Or non-linear: 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𝐶𝑜𝑠𝑡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rgbClr val="FF0000"/>
                    </a:solidFill>
                  </a:rPr>
                  <a:t>How to find a cost function?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A274EAD-5829-CAD4-C252-58D0D96907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844814" cy="4351338"/>
              </a:xfrm>
              <a:blipFill>
                <a:blip r:embed="rId3"/>
                <a:stretch>
                  <a:fillRect l="-787" t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14037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8BA5A-4E37-105B-25E1-4DA00C514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altLang="zh-CN" dirty="0"/>
              <a:t>earch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CA0D7-D258-F0A0-D677-9D0CD614FC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Insights:</a:t>
            </a:r>
          </a:p>
          <a:p>
            <a:pPr lvl="1"/>
            <a:r>
              <a:rPr lang="en-US" dirty="0"/>
              <a:t>Memory Constraints First(hard conditions)</a:t>
            </a:r>
          </a:p>
          <a:p>
            <a:pPr lvl="1"/>
            <a:r>
              <a:rPr lang="en-US" dirty="0"/>
              <a:t>Latency-Intensive Layers to powerful devices</a:t>
            </a:r>
          </a:p>
        </p:txBody>
      </p:sp>
    </p:spTree>
    <p:extLst>
      <p:ext uri="{BB962C8B-B14F-4D97-AF65-F5344CB8AC3E}">
        <p14:creationId xmlns:p14="http://schemas.microsoft.com/office/powerpoint/2010/main" val="8853744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3D72F-F76A-2DC9-0601-E7E23C5B1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Computation and transfer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EDB800-BAB5-7EC0-2D74-D3D58ED01B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10688" cy="4351338"/>
          </a:xfrm>
        </p:spPr>
        <p:txBody>
          <a:bodyPr>
            <a:normAutofit/>
          </a:bodyPr>
          <a:lstStyle/>
          <a:p>
            <a:r>
              <a:rPr lang="en-US" dirty="0"/>
              <a:t>1. Layer-Device Assignment Matrix (X)</a:t>
            </a:r>
          </a:p>
          <a:p>
            <a:pPr lvl="1"/>
            <a:r>
              <a:rPr lang="en-US" dirty="0"/>
              <a:t>Represents which device each layer is assigned to.</a:t>
            </a:r>
          </a:p>
          <a:p>
            <a:pPr lvl="1"/>
            <a:r>
              <a:rPr lang="en-US" dirty="0"/>
              <a:t>Rows correspond to layers, and columns correspond to devices.</a:t>
            </a:r>
          </a:p>
          <a:p>
            <a:pPr lvl="1"/>
            <a:r>
              <a:rPr lang="en-US" dirty="0"/>
              <a:t>A ‘1’ in the matrix indicates the layer is assigned to that device.</a:t>
            </a:r>
          </a:p>
          <a:p>
            <a:r>
              <a:rPr lang="en-US" dirty="0"/>
              <a:t>2. Transfer Time Matrix (T)</a:t>
            </a:r>
          </a:p>
          <a:p>
            <a:pPr lvl="1"/>
            <a:r>
              <a:rPr lang="en-US" dirty="0"/>
              <a:t>Represents the time required to transfer data between devices.</a:t>
            </a:r>
          </a:p>
          <a:p>
            <a:pPr lvl="1"/>
            <a:r>
              <a:rPr lang="en-US" dirty="0"/>
              <a:t>Rows and columns correspond to devices.</a:t>
            </a:r>
          </a:p>
          <a:p>
            <a:pPr lvl="1"/>
            <a:r>
              <a:rPr lang="en-US" dirty="0"/>
              <a:t>An element T[</a:t>
            </a:r>
            <a:r>
              <a:rPr lang="en-US" dirty="0" err="1"/>
              <a:t>i,j</a:t>
            </a:r>
            <a:r>
              <a:rPr lang="en-US" dirty="0"/>
              <a:t>] indicates the time to transfer data from Device </a:t>
            </a:r>
            <a:r>
              <a:rPr lang="en-US" dirty="0" err="1"/>
              <a:t>i</a:t>
            </a:r>
            <a:r>
              <a:rPr lang="en-US" dirty="0"/>
              <a:t> to device j.</a:t>
            </a:r>
          </a:p>
          <a:p>
            <a:r>
              <a:rPr lang="en-US" dirty="0"/>
              <a:t>3. Computation Time Matrix (C)</a:t>
            </a:r>
          </a:p>
          <a:p>
            <a:pPr lvl="1"/>
            <a:r>
              <a:rPr lang="en-US" dirty="0"/>
              <a:t>An element C[</a:t>
            </a:r>
            <a:r>
              <a:rPr lang="en-US" dirty="0" err="1"/>
              <a:t>i,j</a:t>
            </a:r>
            <a:r>
              <a:rPr lang="en-US" dirty="0"/>
              <a:t>] indicates the computation time that device j process layer </a:t>
            </a:r>
            <a:r>
              <a:rPr lang="en-US" dirty="0" err="1"/>
              <a:t>i</a:t>
            </a:r>
            <a:endParaRPr lang="en-US" dirty="0"/>
          </a:p>
          <a:p>
            <a:pPr lvl="1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8FB0ED7-7DC9-4A8D-F1BE-3C9545F4EA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5613" y="1354578"/>
            <a:ext cx="1314450" cy="13239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B12AC83-E6FF-0C5B-20A6-83AA3B4D9D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89257" y="1477971"/>
            <a:ext cx="1741425" cy="111154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B8C74A5-2BED-A5C6-E960-F9E2A06545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75271" y="2872588"/>
            <a:ext cx="1373616" cy="1477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0194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B17F8-E014-2157-E1E3-1F3954E76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77490A-41B6-60CF-4CD9-D92D09A88A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Greedy Algorithm</a:t>
            </a:r>
          </a:p>
          <a:p>
            <a:r>
              <a:rPr lang="en-US" dirty="0"/>
              <a:t>Simulated Annealing</a:t>
            </a:r>
          </a:p>
          <a:p>
            <a:r>
              <a:rPr lang="en-US" dirty="0"/>
              <a:t>Genetic Algorithm</a:t>
            </a:r>
          </a:p>
          <a:p>
            <a:r>
              <a:rPr lang="en-US" dirty="0"/>
              <a:t>Particle Swarm Optimization</a:t>
            </a:r>
          </a:p>
          <a:p>
            <a:r>
              <a:rPr lang="en-US" dirty="0"/>
              <a:t>Ant Colony Optimization</a:t>
            </a:r>
          </a:p>
          <a:p>
            <a:r>
              <a:rPr lang="en-US" dirty="0"/>
              <a:t>Branch and Bound</a:t>
            </a:r>
          </a:p>
          <a:p>
            <a:r>
              <a:rPr lang="en-US" dirty="0"/>
              <a:t>Hill Climbing</a:t>
            </a:r>
          </a:p>
          <a:p>
            <a:r>
              <a:rPr lang="en-US" dirty="0"/>
              <a:t>Random Search</a:t>
            </a:r>
          </a:p>
          <a:p>
            <a:r>
              <a:rPr lang="en-US" dirty="0"/>
              <a:t>Mixed-Integer Linear Programming</a:t>
            </a:r>
          </a:p>
          <a:p>
            <a:r>
              <a:rPr lang="en-US" dirty="0"/>
              <a:t>Tabu Search</a:t>
            </a:r>
          </a:p>
          <a:p>
            <a:endParaRPr lang="en-US" dirty="0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1737084D-57FE-F690-829E-06EFC123104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8597895"/>
              </p:ext>
            </p:extLst>
          </p:nvPr>
        </p:nvGraphicFramePr>
        <p:xfrm>
          <a:off x="6483927" y="1795930"/>
          <a:ext cx="4695075" cy="32661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2920832" imgH="2031857" progId="Excel.Sheet.12">
                  <p:embed/>
                </p:oleObj>
              </mc:Choice>
              <mc:Fallback>
                <p:oleObj name="Worksheet" r:id="rId2" imgW="2920832" imgH="2031857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483927" y="1795930"/>
                        <a:ext cx="4695075" cy="32661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E997740-BADB-8D42-BDFA-5543D76C7577}"/>
              </a:ext>
            </a:extLst>
          </p:cNvPr>
          <p:cNvSpPr txBox="1"/>
          <p:nvPr/>
        </p:nvSpPr>
        <p:spPr>
          <a:xfrm>
            <a:off x="6354619" y="5253633"/>
            <a:ext cx="49991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Table</a:t>
            </a:r>
            <a:r>
              <a:rPr lang="en-US" dirty="0"/>
              <a:t>: Performance Comparison of Different Partitioning Algorithms for Layer-Device Assignment in Distributed Inference on a 6-Layer Model Across 5 Devices</a:t>
            </a:r>
          </a:p>
        </p:txBody>
      </p:sp>
    </p:spTree>
    <p:extLst>
      <p:ext uri="{BB962C8B-B14F-4D97-AF65-F5344CB8AC3E}">
        <p14:creationId xmlns:p14="http://schemas.microsoft.com/office/powerpoint/2010/main" val="18257891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D71B6-787F-170F-81DA-B8BB6CDFA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</a:t>
            </a:r>
            <a:r>
              <a:rPr lang="en-US" altLang="zh-CN" dirty="0"/>
              <a:t>uestions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C7D343-3913-F985-9C94-8C4C13B5DC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Per layer execution time</a:t>
            </a:r>
          </a:p>
          <a:p>
            <a:r>
              <a:rPr lang="en-US" dirty="0"/>
              <a:t>2. How to evaluate search methods?</a:t>
            </a:r>
          </a:p>
          <a:p>
            <a:r>
              <a:rPr lang="en-US" dirty="0"/>
              <a:t>3. C</a:t>
            </a:r>
            <a:r>
              <a:rPr lang="en-US" altLang="zh-CN" dirty="0"/>
              <a:t>ontributions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984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116C7-906F-AFDF-8B25-C677E36D5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37FB1E-EBA7-8E4E-DF52-9DD44016DC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goal is to optimize the partitioning of DNN models across resource-limited MCU nodes in a BLE mesh network without internet connectivity, focusing on minimizing computation and transfer time while considering memory and energy constraints.</a:t>
            </a:r>
          </a:p>
          <a:p>
            <a:endParaRPr lang="en-US" dirty="0"/>
          </a:p>
          <a:p>
            <a:r>
              <a:rPr lang="en-US" dirty="0"/>
              <a:t>This involves:</a:t>
            </a:r>
          </a:p>
          <a:p>
            <a:r>
              <a:rPr lang="en-US" dirty="0"/>
              <a:t>1. Building an overlay network(BLE) </a:t>
            </a:r>
          </a:p>
          <a:p>
            <a:r>
              <a:rPr lang="en-US" dirty="0"/>
              <a:t>2. Implementing distributed inference strategies. (</a:t>
            </a:r>
            <a:r>
              <a:rPr lang="en-US" dirty="0">
                <a:solidFill>
                  <a:srgbClr val="FF0000"/>
                </a:solidFill>
              </a:rPr>
              <a:t>layer-based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33540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60412-8F57-EF35-3491-E3B7D371F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EC0B05-0896-E2B3-A8F2-9DE909834B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Internet-less decentralized network</a:t>
            </a:r>
          </a:p>
          <a:p>
            <a:pPr lvl="1"/>
            <a:r>
              <a:rPr lang="en-US" dirty="0"/>
              <a:t>Applications: underground mining, deep sea, mountains, UAVs </a:t>
            </a:r>
          </a:p>
          <a:p>
            <a:endParaRPr lang="en-US" dirty="0"/>
          </a:p>
          <a:p>
            <a:r>
              <a:rPr lang="en-US" dirty="0"/>
              <a:t>Distributed inference on embedding system</a:t>
            </a:r>
          </a:p>
          <a:p>
            <a:pPr lvl="1"/>
            <a:r>
              <a:rPr lang="en-US" dirty="0"/>
              <a:t>Leverage resources from multiple devices (data, processor)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5556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3B2AB-3665-15B4-2FCC-EFD0D533F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Overlay network (p2p as an example)</a:t>
            </a:r>
          </a:p>
        </p:txBody>
      </p:sp>
      <p:pic>
        <p:nvPicPr>
          <p:cNvPr id="1026" name="Picture 2" descr="P2P overlay network architecture | Download Scientific Diagram">
            <a:extLst>
              <a:ext uri="{FF2B5EF4-FFF2-40B4-BE49-F238E27FC236}">
                <a16:creationId xmlns:a16="http://schemas.microsoft.com/office/drawing/2014/main" id="{1A104C18-B709-264E-5B76-877E77C3C65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950332"/>
            <a:ext cx="5137855" cy="3734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F59B767-52FF-D4BB-7855-00103CB72F5B}"/>
              </a:ext>
            </a:extLst>
          </p:cNvPr>
          <p:cNvGraphicFramePr>
            <a:graphicFrameLocks noGrp="1"/>
          </p:cNvGraphicFramePr>
          <p:nvPr/>
        </p:nvGraphicFramePr>
        <p:xfrm>
          <a:off x="7800622" y="1950332"/>
          <a:ext cx="3239911" cy="3524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9911">
                  <a:extLst>
                    <a:ext uri="{9D8B030D-6E8A-4147-A177-3AD203B41FA5}">
                      <a16:colId xmlns:a16="http://schemas.microsoft.com/office/drawing/2014/main" val="1259202687"/>
                    </a:ext>
                  </a:extLst>
                </a:gridCol>
              </a:tblGrid>
              <a:tr h="1255765">
                <a:tc>
                  <a:txBody>
                    <a:bodyPr/>
                    <a:lstStyle/>
                    <a:p>
                      <a:r>
                        <a:rPr lang="en-US"/>
                        <a:t>Distributed Inference/retraining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3870162"/>
                  </a:ext>
                </a:extLst>
              </a:tr>
              <a:tr h="1255765">
                <a:tc>
                  <a:txBody>
                    <a:bodyPr/>
                    <a:lstStyle/>
                    <a:p>
                      <a:r>
                        <a:rPr lang="en-US"/>
                        <a:t>Collaborative Virtual Network</a:t>
                      </a:r>
                    </a:p>
                    <a:p>
                      <a:r>
                        <a:rPr lang="en-US"/>
                        <a:t>Our new virtual network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8480382"/>
                  </a:ext>
                </a:extLst>
              </a:tr>
              <a:tr h="1013250">
                <a:tc>
                  <a:txBody>
                    <a:bodyPr/>
                    <a:lstStyle/>
                    <a:p>
                      <a:r>
                        <a:rPr lang="en-US"/>
                        <a:t>BLE 1.1 Mesh Network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421762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25852A6-3D76-1170-44A8-D41DB4542A51}"/>
              </a:ext>
            </a:extLst>
          </p:cNvPr>
          <p:cNvSpPr txBox="1"/>
          <p:nvPr/>
        </p:nvSpPr>
        <p:spPr>
          <a:xfrm>
            <a:off x="1034390" y="5944191"/>
            <a:ext cx="10123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will use computing/super nodes to establish the distributed learning path on the overlay network.</a:t>
            </a:r>
          </a:p>
        </p:txBody>
      </p:sp>
    </p:spTree>
    <p:extLst>
      <p:ext uri="{BB962C8B-B14F-4D97-AF65-F5344CB8AC3E}">
        <p14:creationId xmlns:p14="http://schemas.microsoft.com/office/powerpoint/2010/main" val="2277990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749BBE8A-48E2-EDB7-67CA-52D925701399}"/>
              </a:ext>
            </a:extLst>
          </p:cNvPr>
          <p:cNvSpPr/>
          <p:nvPr/>
        </p:nvSpPr>
        <p:spPr>
          <a:xfrm>
            <a:off x="369550" y="99494"/>
            <a:ext cx="11062819" cy="319803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D7591ACB-4325-BDF3-E3A9-F679556D0E63}"/>
              </a:ext>
            </a:extLst>
          </p:cNvPr>
          <p:cNvSpPr/>
          <p:nvPr/>
        </p:nvSpPr>
        <p:spPr>
          <a:xfrm>
            <a:off x="3529679" y="168781"/>
            <a:ext cx="7585256" cy="212846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8EEC607-324E-25F5-B6E7-707AD8D2552F}"/>
              </a:ext>
            </a:extLst>
          </p:cNvPr>
          <p:cNvSpPr/>
          <p:nvPr/>
        </p:nvSpPr>
        <p:spPr>
          <a:xfrm>
            <a:off x="753315" y="5356506"/>
            <a:ext cx="2274155" cy="8228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BLE Mesh Network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5987686-FAFE-9436-ED8C-C1B0782AFC7D}"/>
              </a:ext>
            </a:extLst>
          </p:cNvPr>
          <p:cNvSpPr/>
          <p:nvPr/>
        </p:nvSpPr>
        <p:spPr>
          <a:xfrm>
            <a:off x="715412" y="3704385"/>
            <a:ext cx="2274155" cy="8228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Overlay Network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68C9F72-CF74-AD49-189A-475EEB07EC38}"/>
              </a:ext>
            </a:extLst>
          </p:cNvPr>
          <p:cNvSpPr/>
          <p:nvPr/>
        </p:nvSpPr>
        <p:spPr>
          <a:xfrm>
            <a:off x="753315" y="476545"/>
            <a:ext cx="1942507" cy="24514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Model Partitioning</a:t>
            </a:r>
          </a:p>
          <a:p>
            <a:pPr algn="ctr"/>
            <a:r>
              <a:rPr lang="en-US" sz="2800" dirty="0"/>
              <a:t>Scheduler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8A4D91E-8F55-4DA0-B00C-BA97DD807663}"/>
              </a:ext>
            </a:extLst>
          </p:cNvPr>
          <p:cNvSpPr/>
          <p:nvPr/>
        </p:nvSpPr>
        <p:spPr>
          <a:xfrm>
            <a:off x="3672207" y="412980"/>
            <a:ext cx="1298164" cy="148214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Profiler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8A99AB6-8776-7E96-6984-1EC52F55D2EF}"/>
              </a:ext>
            </a:extLst>
          </p:cNvPr>
          <p:cNvSpPr/>
          <p:nvPr/>
        </p:nvSpPr>
        <p:spPr>
          <a:xfrm>
            <a:off x="3672208" y="2411552"/>
            <a:ext cx="1298164" cy="5882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Search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D838477-8178-27A5-3F0A-C0DAFAD32DB1}"/>
              </a:ext>
            </a:extLst>
          </p:cNvPr>
          <p:cNvSpPr/>
          <p:nvPr/>
        </p:nvSpPr>
        <p:spPr>
          <a:xfrm>
            <a:off x="5587079" y="412981"/>
            <a:ext cx="2867964" cy="5598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FF0000"/>
                </a:solidFill>
              </a:rPr>
              <a:t>Inference performance predictor for MCUs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B67B26A-77BE-2802-B101-9A32B2548331}"/>
              </a:ext>
            </a:extLst>
          </p:cNvPr>
          <p:cNvSpPr/>
          <p:nvPr/>
        </p:nvSpPr>
        <p:spPr>
          <a:xfrm>
            <a:off x="9015290" y="207280"/>
            <a:ext cx="920864" cy="1748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Latency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C4263E1-0431-0F13-AEBF-0399496D2342}"/>
              </a:ext>
            </a:extLst>
          </p:cNvPr>
          <p:cNvSpPr/>
          <p:nvPr/>
        </p:nvSpPr>
        <p:spPr>
          <a:xfrm>
            <a:off x="9015289" y="451377"/>
            <a:ext cx="920863" cy="2064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Memory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4BB857-473D-F063-838A-1735BD4EBB1E}"/>
              </a:ext>
            </a:extLst>
          </p:cNvPr>
          <p:cNvSpPr/>
          <p:nvPr/>
        </p:nvSpPr>
        <p:spPr>
          <a:xfrm>
            <a:off x="9015288" y="728627"/>
            <a:ext cx="920864" cy="152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Energy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C7F899C-F3CF-844A-3D9D-A35BED202F88}"/>
              </a:ext>
            </a:extLst>
          </p:cNvPr>
          <p:cNvSpPr/>
          <p:nvPr/>
        </p:nvSpPr>
        <p:spPr>
          <a:xfrm>
            <a:off x="5608200" y="1468128"/>
            <a:ext cx="2702140" cy="5170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Network Conditions</a:t>
            </a:r>
          </a:p>
          <a:p>
            <a:pPr algn="ctr"/>
            <a:r>
              <a:rPr lang="en-US" sz="2000" dirty="0"/>
              <a:t>Profiler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32F5EC2-15CC-EFB0-CB48-6DC1483C09BF}"/>
              </a:ext>
            </a:extLst>
          </p:cNvPr>
          <p:cNvSpPr/>
          <p:nvPr/>
        </p:nvSpPr>
        <p:spPr>
          <a:xfrm>
            <a:off x="8948169" y="1394989"/>
            <a:ext cx="1246838" cy="3219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Bandwidth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60EAEDF-91BD-91C0-3CE7-84EAF24CBA1C}"/>
              </a:ext>
            </a:extLst>
          </p:cNvPr>
          <p:cNvSpPr/>
          <p:nvPr/>
        </p:nvSpPr>
        <p:spPr>
          <a:xfrm>
            <a:off x="8663896" y="1825141"/>
            <a:ext cx="1905397" cy="38376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Nodes Capabilities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DE703FB-41A1-D209-0C31-2804212102AC}"/>
              </a:ext>
            </a:extLst>
          </p:cNvPr>
          <p:cNvSpPr/>
          <p:nvPr/>
        </p:nvSpPr>
        <p:spPr>
          <a:xfrm>
            <a:off x="3866852" y="3600744"/>
            <a:ext cx="1496363" cy="4267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Routing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F52E885-6E88-1904-09BB-E28603C2E9F8}"/>
              </a:ext>
            </a:extLst>
          </p:cNvPr>
          <p:cNvSpPr/>
          <p:nvPr/>
        </p:nvSpPr>
        <p:spPr>
          <a:xfrm>
            <a:off x="3730246" y="5136199"/>
            <a:ext cx="2078325" cy="5598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Provisioning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E8DB65E-FB4B-0D2D-DA06-3B22F137B872}"/>
              </a:ext>
            </a:extLst>
          </p:cNvPr>
          <p:cNvSpPr/>
          <p:nvPr/>
        </p:nvSpPr>
        <p:spPr>
          <a:xfrm>
            <a:off x="3730246" y="5899383"/>
            <a:ext cx="2078325" cy="5598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Forwarding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C01F528-8900-A8CE-5D8D-BF4E05CA0B41}"/>
              </a:ext>
            </a:extLst>
          </p:cNvPr>
          <p:cNvSpPr/>
          <p:nvPr/>
        </p:nvSpPr>
        <p:spPr>
          <a:xfrm>
            <a:off x="3866851" y="4230875"/>
            <a:ext cx="1496363" cy="4267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6BFD63E-4AEA-2936-C6AA-92FD531D64AF}"/>
              </a:ext>
            </a:extLst>
          </p:cNvPr>
          <p:cNvSpPr/>
          <p:nvPr/>
        </p:nvSpPr>
        <p:spPr>
          <a:xfrm>
            <a:off x="8962061" y="966810"/>
            <a:ext cx="1027317" cy="152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 Size</a:t>
            </a:r>
          </a:p>
        </p:txBody>
      </p:sp>
    </p:spTree>
    <p:extLst>
      <p:ext uri="{BB962C8B-B14F-4D97-AF65-F5344CB8AC3E}">
        <p14:creationId xmlns:p14="http://schemas.microsoft.com/office/powerpoint/2010/main" val="18197936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A9EB1-AC01-2A64-C7CE-5EEEBB35B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FB5C7-8C1F-DFA1-BA2D-49F9C6A846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1. Network Profiling</a:t>
            </a:r>
          </a:p>
          <a:p>
            <a:pPr lvl="1"/>
            <a:r>
              <a:rPr lang="en-US" dirty="0"/>
              <a:t>Nodes capabilities(CPU, Memory, Architecture)-&gt;processing time</a:t>
            </a:r>
          </a:p>
          <a:p>
            <a:pPr lvl="1"/>
            <a:r>
              <a:rPr lang="en-US" dirty="0"/>
              <a:t>Network bandwidth -&gt; transfer time</a:t>
            </a:r>
          </a:p>
          <a:p>
            <a:r>
              <a:rPr lang="en-US" dirty="0"/>
              <a:t>2.  Model Partitioning</a:t>
            </a:r>
          </a:p>
          <a:p>
            <a:pPr lvl="1"/>
            <a:r>
              <a:rPr lang="en-US" dirty="0"/>
              <a:t>Per layer execution time (</a:t>
            </a:r>
            <a:r>
              <a:rPr lang="en-US" dirty="0">
                <a:solidFill>
                  <a:srgbClr val="FF0000"/>
                </a:solidFill>
              </a:rPr>
              <a:t>Assume that each layer is independent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Assignment(layer-device) determination</a:t>
            </a:r>
          </a:p>
          <a:p>
            <a:r>
              <a:rPr lang="en-US" dirty="0"/>
              <a:t>3.  Model Deployment</a:t>
            </a:r>
          </a:p>
          <a:p>
            <a:pPr lvl="1"/>
            <a:r>
              <a:rPr lang="en-US" dirty="0"/>
              <a:t>Select virtual ‘routing’ for distributed inference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(Does the model also affect the construction of the network?)</a:t>
            </a:r>
          </a:p>
        </p:txBody>
      </p:sp>
    </p:spTree>
    <p:extLst>
      <p:ext uri="{BB962C8B-B14F-4D97-AF65-F5344CB8AC3E}">
        <p14:creationId xmlns:p14="http://schemas.microsoft.com/office/powerpoint/2010/main" val="1580585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F78BE-3AEA-F21A-A00D-D96F5C4EC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Partitioning Pipeline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FA9D81-B9C6-94F9-3C49-5B78F31889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dirty="0"/>
              <a:t>Determination of assignment(layer-device)</a:t>
            </a:r>
            <a:r>
              <a:rPr lang="en-US" dirty="0">
                <a:sym typeface="Wingdings" panose="05000000000000000000" pitchFamily="2" charset="2"/>
              </a:rPr>
              <a:t>: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(search problem</a:t>
            </a:r>
            <a:r>
              <a:rPr lang="en-US" dirty="0">
                <a:sym typeface="Wingdings" panose="05000000000000000000" pitchFamily="2" charset="2"/>
              </a:rPr>
              <a:t>)</a:t>
            </a:r>
            <a:endParaRPr lang="en-US" dirty="0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Input(network, model)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n-US" dirty="0"/>
              <a:t>Network(nodes,)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n-US" dirty="0"/>
              <a:t>Model(layers,) 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Output(assignment)</a:t>
            </a:r>
          </a:p>
          <a:p>
            <a:r>
              <a:rPr lang="en-US" dirty="0"/>
              <a:t>Model partition: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Input(assignment, model)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Output(model segment 1, model segment 2)</a:t>
            </a:r>
          </a:p>
          <a:p>
            <a:r>
              <a:rPr lang="en-US" dirty="0"/>
              <a:t>Model deployment: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Model segment 1 -&gt; MCU 1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Model segment 2 -&gt; MCU 2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……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0849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EC0D26A-EF43-06BF-A6D5-771873938A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9467" y="4543613"/>
            <a:ext cx="4889211" cy="210604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860E9A2-BC0F-43EA-5D2B-A17EF4F0B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Model Partitioning Existing Works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994F7F-58B6-B22D-A34F-EC6FEA2CBA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6384792" cy="459485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Applicable Scenarios: Edge-Cloud</a:t>
            </a:r>
          </a:p>
          <a:p>
            <a:r>
              <a:rPr lang="en-US" b="1" dirty="0"/>
              <a:t>Neurosurgeon</a:t>
            </a:r>
            <a:r>
              <a:rPr lang="en-US" dirty="0"/>
              <a:t>(ASPLOS’17)[1]: </a:t>
            </a:r>
          </a:p>
          <a:p>
            <a:pPr lvl="1"/>
            <a:r>
              <a:rPr lang="en-US" dirty="0"/>
              <a:t>Analyze DNN Architecture-&gt; Predict Layer Performance-&gt;Evaluate Partition Points-&gt;Execute Partitioned DNN</a:t>
            </a:r>
          </a:p>
          <a:p>
            <a:r>
              <a:rPr lang="en-US" b="1" dirty="0"/>
              <a:t>DADS</a:t>
            </a:r>
            <a:r>
              <a:rPr lang="en-US" dirty="0"/>
              <a:t>(INFOCOM’19)[2]: Min-Cut</a:t>
            </a:r>
          </a:p>
          <a:p>
            <a:r>
              <a:rPr lang="en-US" b="1" dirty="0"/>
              <a:t>QDMP</a:t>
            </a:r>
            <a:r>
              <a:rPr lang="en-US" dirty="0"/>
              <a:t>(IMWUT’20)[3]: Per layer latency is calculated by subtracting the maximum latency of all precursor layers from the total latency up to the current layer.</a:t>
            </a:r>
          </a:p>
          <a:p>
            <a:r>
              <a:rPr lang="en-US" b="1" dirty="0"/>
              <a:t>Auto-Split</a:t>
            </a:r>
            <a:r>
              <a:rPr lang="en-US" dirty="0"/>
              <a:t>(KDD’21 ADS Track)[4]: Graph Optimization(Layer folding, layer fusion)</a:t>
            </a:r>
          </a:p>
          <a:p>
            <a:pPr lvl="1"/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EBF5F02-34DF-C847-EDF9-38FFD97C46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4073" y="1790213"/>
            <a:ext cx="4362077" cy="2855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572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3005D-E2B3-1DD9-23B0-99EECECCF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200" dirty="0"/>
              <a:t>Inference Performance Predictor Existing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D0959C-AA11-B8DF-ECC0-5CED3B80B0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395" y="1868266"/>
            <a:ext cx="10515600" cy="4351338"/>
          </a:xfrm>
        </p:spPr>
        <p:txBody>
          <a:bodyPr/>
          <a:lstStyle/>
          <a:p>
            <a:r>
              <a:rPr lang="en-US" dirty="0"/>
              <a:t>LPM-TPU[1]</a:t>
            </a:r>
          </a:p>
          <a:p>
            <a:r>
              <a:rPr lang="en-US" dirty="0"/>
              <a:t>NP-NAS[2]</a:t>
            </a:r>
          </a:p>
          <a:p>
            <a:r>
              <a:rPr lang="en-US" dirty="0"/>
              <a:t>BRP-NAS (Eagle)[3]</a:t>
            </a:r>
          </a:p>
          <a:p>
            <a:r>
              <a:rPr lang="en-US" altLang="zh-CN" dirty="0" err="1"/>
              <a:t>n</a:t>
            </a:r>
            <a:r>
              <a:rPr lang="en-US" dirty="0" err="1"/>
              <a:t>n</a:t>
            </a:r>
            <a:r>
              <a:rPr lang="en-US" dirty="0"/>
              <a:t>-Meter[4]</a:t>
            </a:r>
          </a:p>
          <a:p>
            <a:r>
              <a:rPr lang="en-US" dirty="0" err="1"/>
              <a:t>PerfSAGE</a:t>
            </a:r>
            <a:r>
              <a:rPr lang="en-US" dirty="0"/>
              <a:t>[5]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0737B8-7B70-58E5-5624-7604B3AD6A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2581" y="4439341"/>
            <a:ext cx="7288110" cy="21941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221AD1E-AD0C-6A1B-8F35-4F5D22C05C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5173" y="1454416"/>
            <a:ext cx="5285331" cy="2755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4132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920</TotalTime>
  <Words>1256</Words>
  <Application>Microsoft Office PowerPoint</Application>
  <PresentationFormat>Widescreen</PresentationFormat>
  <Paragraphs>152</Paragraphs>
  <Slides>17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Aptos</vt:lpstr>
      <vt:lpstr>Aptos Display</vt:lpstr>
      <vt:lpstr>Arial</vt:lpstr>
      <vt:lpstr>Cambria Math</vt:lpstr>
      <vt:lpstr>Courier New</vt:lpstr>
      <vt:lpstr>Wingdings</vt:lpstr>
      <vt:lpstr>Office Theme</vt:lpstr>
      <vt:lpstr>Worksheet</vt:lpstr>
      <vt:lpstr>Micro-network-project</vt:lpstr>
      <vt:lpstr>Overview</vt:lpstr>
      <vt:lpstr>Motivations</vt:lpstr>
      <vt:lpstr>Overlay network (p2p as an example)</vt:lpstr>
      <vt:lpstr>PowerPoint Presentation</vt:lpstr>
      <vt:lpstr>Pipeline</vt:lpstr>
      <vt:lpstr>Model Partitioning Pipeline</vt:lpstr>
      <vt:lpstr>Model Partitioning Existing Works</vt:lpstr>
      <vt:lpstr>Inference Performance Predictor Existing Works</vt:lpstr>
      <vt:lpstr>Inference Performance Predictor Existing Works</vt:lpstr>
      <vt:lpstr>Regression Models and Datasets</vt:lpstr>
      <vt:lpstr>Search</vt:lpstr>
      <vt:lpstr>Cost Function: multi-objectives search </vt:lpstr>
      <vt:lpstr>Search</vt:lpstr>
      <vt:lpstr>Computation and transfer time</vt:lpstr>
      <vt:lpstr>Search Methods</vt:lpstr>
      <vt:lpstr>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Xiaoguang Guo (Student)</dc:creator>
  <cp:lastModifiedBy>Xiaoguang Guo (Student)</cp:lastModifiedBy>
  <cp:revision>48</cp:revision>
  <dcterms:created xsi:type="dcterms:W3CDTF">2024-08-18T21:12:14Z</dcterms:created>
  <dcterms:modified xsi:type="dcterms:W3CDTF">2024-08-21T03:31:13Z</dcterms:modified>
</cp:coreProperties>
</file>