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19" r:id="rId3"/>
    <p:sldId id="262" r:id="rId4"/>
    <p:sldId id="313" r:id="rId5"/>
    <p:sldId id="261" r:id="rId6"/>
    <p:sldId id="260" r:id="rId7"/>
    <p:sldId id="305" r:id="rId8"/>
    <p:sldId id="299" r:id="rId9"/>
    <p:sldId id="322" r:id="rId10"/>
    <p:sldId id="263" r:id="rId11"/>
    <p:sldId id="321" r:id="rId12"/>
    <p:sldId id="306" r:id="rId13"/>
    <p:sldId id="307" r:id="rId14"/>
    <p:sldId id="310" r:id="rId15"/>
    <p:sldId id="308" r:id="rId16"/>
    <p:sldId id="323" r:id="rId17"/>
    <p:sldId id="311" r:id="rId18"/>
    <p:sldId id="324" r:id="rId19"/>
    <p:sldId id="301" r:id="rId20"/>
    <p:sldId id="303" r:id="rId21"/>
    <p:sldId id="30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0" autoAdjust="0"/>
    <p:restoredTop sz="80820" autoAdjust="0"/>
  </p:normalViewPr>
  <p:slideViewPr>
    <p:cSldViewPr snapToGrid="0">
      <p:cViewPr varScale="1">
        <p:scale>
          <a:sx n="76" d="100"/>
          <a:sy n="76" d="100"/>
        </p:scale>
        <p:origin x="2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D5C1C-6798-4FBE-88F4-FFD1BF4E1875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0ADDC-8370-4EF6-9B0F-387196F7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1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59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27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[1]: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Alonso, Tobias, Lucian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Petrica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Mario Ruiz,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Jakoba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Petri-Koenig,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Yaman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Umuroglu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Ioannis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Stamelos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Elias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Koromilas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Michaela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Blott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and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Kees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Vissers. "Elastic-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df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Scaling performance of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dnn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inference in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fpga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clouds through automatic partitioning."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ACM Transactions on Reconfigurable Technology and Systems (TRETS)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15, no. 2 (2021): 1-34.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0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[1] Kang, Y.,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Hauswald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J., Gao, C.,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Rovinski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A.,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Mudge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T., Mars, J., &amp; Tang, L. (2017). Neurosurgeon: Collaborative intelligence between the cloud and mobile edge.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ACM SIGARCH Computer Architecture News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45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(1), 615-629.</a:t>
            </a:r>
          </a:p>
          <a:p>
            <a:endParaRPr lang="en-US" dirty="0"/>
          </a:p>
          <a:p>
            <a:r>
              <a:rPr lang="en-US" dirty="0"/>
              <a:t>[2]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Hu, Chuang, Wei Bao, Dan Wang, and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Fengming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Liu. "Dynamic adaptive DNN surgery for inference acceleration on the edge." In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IEEE INFOCOM 2019-IEEE Conference on Computer Communications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pp. 1423-1431. IEEE, 2019.</a:t>
            </a:r>
          </a:p>
          <a:p>
            <a:endParaRPr lang="en-US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[3] Zhang,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Shigeng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Yinggang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Li, Xuan Liu, Song Guo,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Weiping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Wang,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Jianxin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Wang, Bo Ding, and Di Wu. "Towards real-time cooperative deep inference over the cloud and edge end devices."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Proceedings of the ACM on Interactive, Mobile, Wearable and Ubiquitous Technologies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4, no. 2 (2020): 1-24.</a:t>
            </a:r>
          </a:p>
          <a:p>
            <a:endParaRPr lang="en-US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[4]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Banitalebi-Dehkordi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Amin, Naveen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Vedula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Jian Pei, Fei Xia,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Lanjun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Wang, and Yong Zhang. "Auto-split: A general framework of collaborative edge-cloud AI." In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Proceedings of the 27th ACM SIGKDD Conference on Knowledge Discovery &amp; Data Mining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pp. 2543-2553. 2021.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02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[1]: Chen,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Jianan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Qi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Qi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Jingyu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Wang, Haifeng Sun, and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Jianxin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Liao. "Accelerating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dnn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inference by edge-cloud collaboration." In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2021 IEEE International Performance, Computing, and Communications Conference (IPCCC)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pp. 1-7. IEEE, 2021.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[2]: Lin, Bing,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Yinhao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Huang,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Jianshan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Zhang,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Junqin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Hu, Xing Chen, and Jun Li. "Cost-driven off-loading for DNN-based applications over cloud, edge, and end devices."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IEEE Transactions on Industrial Informatics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16, no. 8 (2019): 5456-5466.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[3]: Li,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Chunlin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Long Chai, Kun Jiang, Yong Zhang, Jun Liu, and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Shaohua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Wan. "DNN partition and offloading strategy with improved particle swarm genetic algorithm in VEC."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IEEE Transactions on Intelligent Vehicles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(2023).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[4]: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Kayal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Paridhika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and Alberto Leon-Garcia. "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DNNSplit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Latency and Cost-efficient Split Point Identification for Multi-tier DNN Partitioning."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IEEE Access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(2024).</a:t>
            </a:r>
          </a:p>
          <a:p>
            <a:endParaRPr lang="en-US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09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[1]: Kaufman, S., </a:t>
            </a:r>
            <a:r>
              <a:rPr lang="en-US" dirty="0" err="1"/>
              <a:t>Phothilimthana</a:t>
            </a:r>
            <a:r>
              <a:rPr lang="en-US" dirty="0"/>
              <a:t>, P., Zhou, Y., Mendis, C., Roy, S., </a:t>
            </a:r>
            <a:r>
              <a:rPr lang="en-US" dirty="0" err="1"/>
              <a:t>Sabne</a:t>
            </a:r>
            <a:r>
              <a:rPr lang="en-US" dirty="0"/>
              <a:t>, A., and Burrows, M. A learned performance model for tensor processing units. Proceedings of Machine Learning and Systems, 3:387–400, 2021.</a:t>
            </a:r>
          </a:p>
          <a:p>
            <a:r>
              <a:rPr lang="en-US" dirty="0"/>
              <a:t>[2]: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Wen, Wei,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Hanxiao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Liu,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Yiran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Chen, Hai Li, Gabriel Bender, and Pieter-Jan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Kindermans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"Neural predictor for neural architecture search." In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European Conference on Computer Vision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pp. 660-676. Cham: Springer International Publishing, 2020.</a:t>
            </a:r>
            <a:endParaRPr lang="en-US" dirty="0"/>
          </a:p>
          <a:p>
            <a:r>
              <a:rPr lang="en-US" dirty="0"/>
              <a:t>[3]: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Dudziak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Lukasz, Thomas Chau, Mohamed Abdelfattah,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Royson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Lee,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Hyeji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Kim, and Nicholas Lane. "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Brp-nas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Prediction-based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nas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using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gcns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."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Advances in Neural Information Processing Systems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33 (2020): 10480-10490.</a:t>
            </a:r>
            <a:endParaRPr lang="en-US" dirty="0"/>
          </a:p>
          <a:p>
            <a:r>
              <a:rPr lang="en-US" dirty="0"/>
              <a:t>[4]: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Zhang, Li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Lyna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Shihao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Han, Jianyu Wei,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Ningxin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Zheng, Ting Cao,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Yuqing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Yang, and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Yunxin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Liu. "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-meter: Towards accurate latency prediction of deep-learning model inference on diverse edge devices." In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Proceedings of the 19th Annual International Conference on Mobile Systems, Applications, and Services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pp. 81-93. 2021.</a:t>
            </a:r>
            <a:endParaRPr lang="en-US" dirty="0"/>
          </a:p>
          <a:p>
            <a:r>
              <a:rPr lang="en-US" dirty="0"/>
              <a:t>[5]: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Chai, Yuji, Devashree Tripathy,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Chuteng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Zhou,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Dibakar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Gope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Igor Fedorov, Ramon Matas, David Brooks, Gu-Yeon Wei, and Paul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Whatmough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"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Perfsage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Generalized inference performance predictor for arbitrary deep learning models on edge devices." </a:t>
            </a:r>
            <a:r>
              <a:rPr lang="en-US" b="0" i="1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arXiv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preprint arXiv:2301.10999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(2023).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53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[1]: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Banbury, C., Zhou, C., Fedorov, I., Matas, R.,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Thakker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U.,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Gope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D., ... &amp;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Whatmough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P. (2021).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Micronets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Neural network architectures for deploying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tinyml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applications on commodity microcontrollers.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Proceedings of machine learning and systems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3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517-532.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[2]: Banbury, Colby R., Vijay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Janapa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Reddi, Max Lam, William Fu, Amin Fazel, Jeremy Holleman, Xinyuan Huang et al. "Benchmarking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tinyml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systems: Challenges and direction." </a:t>
            </a:r>
            <a:r>
              <a:rPr lang="en-US" b="0" i="1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arXiv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preprint arXiv:2003.04821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(2020).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21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[1]: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Banbury, C., Zhou, C., Fedorov, I., Matas, R.,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Thakker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U.,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Gope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D., ... &amp;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Whatmough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P. (2021).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Micronets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Neural network architectures for deploying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tinyml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applications on commodity microcontrollers.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Proceedings of machine learning and systems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3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517-532.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73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[1]: Zhang,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Shigeng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Yinggang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Li, Xuan Liu, Song Guo,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Weiping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Wang,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Jianxin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Wang, Bo Ding, and Di Wu. "Towards real-time cooperative deep inference over the cloud and edge end devices."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Proceedings of the ACM on Interactive, Mobile, Wearable and Ubiquitous Technologies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4, no. 2 (2020): 1-24.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[2]: Liang,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Huanghuang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Qianlong Sang, Chuang Hu,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Dazhao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Cheng, Xiaobo Zhou, Dan Wang, Wei Bao, and Yu Wang. "DNN surgery: Accelerating DNN inference on the edge through layer partitioning."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IEEE transactions on Cloud Computing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11, no. 3 (2023): 3111-3125.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34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70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DA7BC-01FB-405A-3666-A0D157A03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92791-CD26-EFAA-C3FB-CC8800D61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65D23-B010-CE76-91D5-CF294AEEA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59DF1-851B-9DA6-6DEF-7245EADC5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9E361-7375-94E9-A541-7EDD8AB26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8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A7E7-0574-7025-6A0A-D6B4FA548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C6C2C-A113-A6E8-6DE7-5FA03698C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FCC9F-674B-02D7-C2D5-B0FE5CAA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4E572-6441-1A28-E83E-A4A099BDC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21D38-9274-7938-082F-32F4506D7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3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B1AC7E-2931-703A-2E57-9A3598BF1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777C3-E88A-D60C-6846-E61A592B0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F1D3D-5348-C6C2-A1CF-9F6528E3E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33802-AE0C-85F9-3A69-FB51E4F3B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68FB0-B1F9-901A-2429-9190DFEBB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6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D65B-02CC-1F14-143A-A0E0388E6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7451-40FF-7089-ACBE-EC9381938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1742C-8BAB-D684-01E6-A1694C3A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F8F31-35F4-2C59-A08D-EB178FA72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6E360-B1B1-CAF5-54DB-3D705ED4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6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D2F0-3D88-3920-FD13-6AEE8AF00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FCD65-F427-6AAD-583B-A9E6D6BC6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1DBA8-8E9C-39AB-B0B6-31F8CEAD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B7E98-D814-42F1-7717-B84B2B6CD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08C9E-AEE2-03F2-FA1D-ACD0601FE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8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4FC2-654D-3D24-0847-B9AD63BEA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10B3E-F0FE-1A17-538C-083865048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A81AE-2525-C2FA-3E1C-498F20D03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ADFB6-325A-C5B4-0EF7-E389DCCA2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514C8-A567-8AF0-9404-A7E7FA09B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CB25D-DB7E-3CD8-2B07-B6A0F1FE5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5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694B-B991-CB1C-FF35-5092D6EA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26BE5-0F3A-A8FE-C5BC-E5A655362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1D4F0-13A5-15EA-8BD1-2E8B25129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E49C6D-DDCD-FDD3-6BC7-6A9EDAF8E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500109-5A41-8654-A807-9F7585EAE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BD469-C1D7-5F1B-DF93-841A7B72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014EFB-D920-9448-EEE1-DE110DFB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365191-140D-E6FF-8E1A-A56B60614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7DCDE-2352-718D-8EC2-F7787E22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3446AE-FF89-65A6-28EC-A80997F30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705D2-FC63-912D-8C84-F70CE098B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FA4D7-65F8-E3FD-3EF6-431D174C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02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3D85AD-56ED-53EB-C5DB-CA78CE2C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C1D6F-F494-4063-B8F0-CC9187185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A86C0-BD19-7FA8-E0D7-816C6D00E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03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CB729-1DEB-01F2-7A92-205F98F2D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3F88B-E4E0-569D-8DF6-A161002F1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BC993-D02C-8061-D164-9DCB3A19E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0F650-131D-F3D6-45E4-7119264F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B22EE-3701-87B2-BA8C-79C7728A0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684C0-3FB0-D42B-6723-C5D95EB4F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1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15C09-9B1D-CCF1-84B7-557A96928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FD0123-1D52-640F-8467-0621CD443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91119-FF88-6C0B-F074-BF1B661C3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C0FCC-C555-21BC-6CDA-EDF28D2E9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E5B37-A246-AD12-144C-D70E4917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910C6-0451-4A46-724D-861421F7D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2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FB5DFE-A99E-704B-E2FD-9FE9E2998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D55B5-B720-D95C-3134-CA63BDDD4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2C274-CB52-E112-9B17-362F5F3F25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099234-8B86-476D-9D9B-8192FE9AA948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299B7-C9F2-4231-ABF2-E72C3D4C4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D60FB-B9F0-46E9-32C3-8F8D8041C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6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27385-16BF-958A-9D49-301FC1F0E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Micro-network-project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C60E4-FE69-0254-8051-C04771E68E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Xiaoguang Guo</a:t>
            </a:r>
          </a:p>
        </p:txBody>
      </p:sp>
    </p:spTree>
    <p:extLst>
      <p:ext uri="{BB962C8B-B14F-4D97-AF65-F5344CB8AC3E}">
        <p14:creationId xmlns:p14="http://schemas.microsoft.com/office/powerpoint/2010/main" val="3430128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C0D26A-EF43-06BF-A6D5-771873938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467" y="4543613"/>
            <a:ext cx="4889211" cy="21060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60E9A2-BC0F-43EA-5D2B-A17EF4F0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6642" cy="1325563"/>
          </a:xfrm>
        </p:spPr>
        <p:txBody>
          <a:bodyPr>
            <a:normAutofit/>
          </a:bodyPr>
          <a:lstStyle/>
          <a:p>
            <a:r>
              <a:rPr lang="en-US" sz="4000" dirty="0"/>
              <a:t>3.1 Model Partitioning Existing Works(Edge - Cloud)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94F7F-58B6-B22D-A34F-EC6FEA2CB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384792" cy="4594851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Neurosurgeon</a:t>
            </a:r>
            <a:r>
              <a:rPr lang="en-US" dirty="0"/>
              <a:t>(ASPLOS’17)[1]: </a:t>
            </a:r>
          </a:p>
          <a:p>
            <a:pPr lvl="1"/>
            <a:r>
              <a:rPr lang="en-US" dirty="0"/>
              <a:t>Analyze DNN Architecture-&gt; Predict Layer Performance-&gt;Evaluate Partition Points-&gt;Execute Partitioned DNN</a:t>
            </a:r>
          </a:p>
          <a:p>
            <a:r>
              <a:rPr lang="en-US" b="1" dirty="0"/>
              <a:t>DADS</a:t>
            </a:r>
            <a:r>
              <a:rPr lang="en-US" dirty="0"/>
              <a:t>(INFOCOM’19)[2]: Min-Cut</a:t>
            </a:r>
          </a:p>
          <a:p>
            <a:r>
              <a:rPr lang="en-US" b="1" dirty="0"/>
              <a:t>QDMP</a:t>
            </a:r>
            <a:r>
              <a:rPr lang="en-US" dirty="0"/>
              <a:t>(IMWUT’20)[3]: Per layer latency is calculated by subtracting the maximum latency of all precursor layers from the total latency up to the current layer.</a:t>
            </a:r>
          </a:p>
          <a:p>
            <a:r>
              <a:rPr lang="en-US" b="1" dirty="0"/>
              <a:t>Auto-Split</a:t>
            </a:r>
            <a:r>
              <a:rPr lang="en-US" dirty="0"/>
              <a:t>(KDD’21 ADS Track)[4]: Graph Optimization(Layer folding, layer fusion)</a:t>
            </a:r>
          </a:p>
          <a:p>
            <a:pPr lvl="1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BF5F02-34DF-C847-EDF9-38FFD97C4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073" y="1790213"/>
            <a:ext cx="4362077" cy="285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57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83C7E-7958-2750-082C-00BA05DC2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3.2 Model Partitioning Existing Works(Three-tier)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D18FD-7B04-6D70-ABC1-F00DA776C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DECC[1]: Iteration</a:t>
            </a:r>
          </a:p>
          <a:p>
            <a:endParaRPr lang="en-US" dirty="0"/>
          </a:p>
          <a:p>
            <a:r>
              <a:rPr lang="en-US" dirty="0"/>
              <a:t>PSO-GA:</a:t>
            </a:r>
          </a:p>
          <a:p>
            <a:pPr lvl="1"/>
            <a:r>
              <a:rPr lang="en-US" dirty="0"/>
              <a:t>Cloud-Edge-End[2]</a:t>
            </a:r>
          </a:p>
          <a:p>
            <a:pPr lvl="1"/>
            <a:r>
              <a:rPr lang="en-US" dirty="0"/>
              <a:t>VEC[3]: Vehicles - Edge servers – Service vehicles</a:t>
            </a:r>
          </a:p>
          <a:p>
            <a:pPr lvl="1"/>
            <a:endParaRPr lang="en-US" dirty="0"/>
          </a:p>
          <a:p>
            <a:r>
              <a:rPr lang="en-US" dirty="0" err="1"/>
              <a:t>DNNSplit</a:t>
            </a:r>
            <a:r>
              <a:rPr lang="en-US" dirty="0"/>
              <a:t>[4]: </a:t>
            </a:r>
          </a:p>
          <a:p>
            <a:pPr lvl="1"/>
            <a:r>
              <a:rPr lang="en-US" dirty="0"/>
              <a:t>Greedy Search</a:t>
            </a:r>
          </a:p>
          <a:p>
            <a:pPr lvl="1"/>
            <a:r>
              <a:rPr lang="en-US" dirty="0"/>
              <a:t>D</a:t>
            </a:r>
            <a:r>
              <a:rPr lang="en-US" altLang="zh-CN" dirty="0"/>
              <a:t>eployment cost</a:t>
            </a:r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1317AA72-A394-6A09-36FE-00A2790DC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191" y="2242439"/>
            <a:ext cx="4032943" cy="11257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0DF99F-3E2A-19B2-2087-18FC04871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5810" y="1397876"/>
            <a:ext cx="3180161" cy="24331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600B9F-66F3-8A9B-5D7A-81C5B1EDF4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3857" y="4214524"/>
            <a:ext cx="3956619" cy="233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47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005D-E2B3-1DD9-23B0-99EECECCF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3.3 Inference Performance Predictor Existing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0959C-AA11-B8DF-ECC0-5CED3B80B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395" y="1868266"/>
            <a:ext cx="10515600" cy="4351338"/>
          </a:xfrm>
        </p:spPr>
        <p:txBody>
          <a:bodyPr/>
          <a:lstStyle/>
          <a:p>
            <a:r>
              <a:rPr lang="en-US" dirty="0"/>
              <a:t>LPM-TPU[1]</a:t>
            </a:r>
          </a:p>
          <a:p>
            <a:r>
              <a:rPr lang="en-US" dirty="0"/>
              <a:t>NP-NAS[2]</a:t>
            </a:r>
          </a:p>
          <a:p>
            <a:r>
              <a:rPr lang="en-US" dirty="0"/>
              <a:t>BRP-NAS (Eagle)[3]</a:t>
            </a:r>
          </a:p>
          <a:p>
            <a:r>
              <a:rPr lang="en-US" altLang="zh-CN" dirty="0" err="1"/>
              <a:t>n</a:t>
            </a:r>
            <a:r>
              <a:rPr lang="en-US" dirty="0" err="1"/>
              <a:t>n</a:t>
            </a:r>
            <a:r>
              <a:rPr lang="en-US" dirty="0"/>
              <a:t>-Meter[4]</a:t>
            </a:r>
          </a:p>
          <a:p>
            <a:r>
              <a:rPr lang="en-US" dirty="0" err="1"/>
              <a:t>PerfSAGE</a:t>
            </a:r>
            <a:r>
              <a:rPr lang="en-US" dirty="0"/>
              <a:t>[5]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737B8-7B70-58E5-5624-7604B3AD6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581" y="4439341"/>
            <a:ext cx="7288110" cy="2194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21AD1E-AD0C-6A1B-8F35-4F5D22C05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173" y="1454416"/>
            <a:ext cx="5285331" cy="275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13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125A-C969-D953-54FE-44EC1FC4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3.4 Inference Performance Predictor Existing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D046F-D813-73AB-8D87-9EECAB0EF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60779" cy="4351338"/>
          </a:xfrm>
        </p:spPr>
        <p:txBody>
          <a:bodyPr/>
          <a:lstStyle/>
          <a:p>
            <a:r>
              <a:rPr lang="en-US" dirty="0" err="1"/>
              <a:t>MicroNets</a:t>
            </a:r>
            <a:r>
              <a:rPr lang="en-US" dirty="0"/>
              <a:t>[1]:</a:t>
            </a:r>
          </a:p>
          <a:p>
            <a:r>
              <a:rPr lang="en-US" dirty="0" err="1"/>
              <a:t>TinyMLPerf</a:t>
            </a:r>
            <a:r>
              <a:rPr lang="en-US" dirty="0"/>
              <a:t>[2]: overall performance of </a:t>
            </a:r>
            <a:r>
              <a:rPr lang="en-US" dirty="0" err="1"/>
              <a:t>TinyML</a:t>
            </a:r>
            <a:r>
              <a:rPr lang="en-US" dirty="0"/>
              <a:t> models.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Regression model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ECA5DE-1C00-2055-D585-F705E5724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137" y="2478226"/>
            <a:ext cx="4179530" cy="369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41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7D8584-A03E-84F9-B55E-4D4544615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251" y="1240718"/>
            <a:ext cx="4351549" cy="5173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5EC6A8-A25C-8346-826C-F89E7FD48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Inference Performance Predictor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9F99F-CBC1-51F6-782C-F04234DDF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4889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Datasets</a:t>
            </a:r>
          </a:p>
          <a:p>
            <a:pPr lvl="1"/>
            <a:r>
              <a:rPr lang="en-US" dirty="0"/>
              <a:t>Latency datasets:</a:t>
            </a:r>
          </a:p>
          <a:p>
            <a:pPr lvl="2"/>
            <a:r>
              <a:rPr lang="en-US" dirty="0"/>
              <a:t>The latency for various MCUs, across different types of layers and sizes, is measured using TensorFlow Lite for Microcontrollers (TFLM).</a:t>
            </a:r>
          </a:p>
          <a:p>
            <a:pPr lvl="1"/>
            <a:r>
              <a:rPr lang="en-US" dirty="0"/>
              <a:t>Memory footprint datasets:</a:t>
            </a:r>
          </a:p>
          <a:p>
            <a:pPr lvl="2"/>
            <a:r>
              <a:rPr lang="en-US" dirty="0"/>
              <a:t>Simulation on Server?</a:t>
            </a:r>
          </a:p>
          <a:p>
            <a:pPr lvl="1"/>
            <a:r>
              <a:rPr lang="en-US" dirty="0"/>
              <a:t>Energy consumption datasets:</a:t>
            </a:r>
          </a:p>
          <a:p>
            <a:pPr lvl="1"/>
            <a:endParaRPr lang="en-US" dirty="0"/>
          </a:p>
          <a:p>
            <a:r>
              <a:rPr lang="en-US" dirty="0"/>
              <a:t>Predictor(MCU, Layer) = </a:t>
            </a:r>
          </a:p>
          <a:p>
            <a:pPr lvl="1"/>
            <a:r>
              <a:rPr lang="en-US" dirty="0"/>
              <a:t>Latency</a:t>
            </a:r>
          </a:p>
          <a:p>
            <a:pPr lvl="1"/>
            <a:r>
              <a:rPr lang="en-US" dirty="0"/>
              <a:t>Memory footprint (memory, storage)</a:t>
            </a:r>
          </a:p>
          <a:p>
            <a:pPr lvl="1"/>
            <a:r>
              <a:rPr lang="en-US" dirty="0"/>
              <a:t>Energy consumption</a:t>
            </a:r>
          </a:p>
        </p:txBody>
      </p:sp>
    </p:spTree>
    <p:extLst>
      <p:ext uri="{BB962C8B-B14F-4D97-AF65-F5344CB8AC3E}">
        <p14:creationId xmlns:p14="http://schemas.microsoft.com/office/powerpoint/2010/main" val="3936172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56907E-8FC4-20D5-6529-3B79732D4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83" y="4770080"/>
            <a:ext cx="3550477" cy="19354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719E29-278A-4A4F-D901-D65306E0A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83" y="2062578"/>
            <a:ext cx="4389037" cy="257315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B7517-534B-E936-EFB0-C6CD58AC6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559" y="1261404"/>
            <a:ext cx="3518647" cy="1021775"/>
          </a:xfrm>
        </p:spPr>
        <p:txBody>
          <a:bodyPr/>
          <a:lstStyle/>
          <a:p>
            <a:r>
              <a:rPr lang="en-US" sz="2400" dirty="0"/>
              <a:t>1. Per layer latency</a:t>
            </a:r>
          </a:p>
          <a:p>
            <a:r>
              <a:rPr lang="en-US" sz="2400" dirty="0"/>
              <a:t>2. Data size distribution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00857-F4BD-5FAD-E385-DE457A479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295" y="143080"/>
            <a:ext cx="10515600" cy="1325563"/>
          </a:xfrm>
        </p:spPr>
        <p:txBody>
          <a:bodyPr/>
          <a:lstStyle/>
          <a:p>
            <a:r>
              <a:rPr lang="en-US" dirty="0"/>
              <a:t>5. Insights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86BC01-8A11-9841-D34B-1E7F90C8F4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0481" y="609017"/>
            <a:ext cx="7008319" cy="39783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DBC500C-0D54-6E35-4B86-16A06693B3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9475" y="4614244"/>
            <a:ext cx="6350330" cy="209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492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4CEB4-AFEA-8850-B901-8A07525D5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CE54E-607F-5857-2CA6-E35678358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1. Per layer latency</a:t>
            </a:r>
          </a:p>
          <a:p>
            <a:pPr lvl="1"/>
            <a:r>
              <a:rPr lang="en-US" dirty="0"/>
              <a:t>As much as possible, concentrate multiple layers on one single node</a:t>
            </a:r>
          </a:p>
          <a:p>
            <a:pPr lvl="2"/>
            <a:r>
              <a:rPr lang="en-US" dirty="0"/>
              <a:t>Reduce transferring time</a:t>
            </a:r>
          </a:p>
          <a:p>
            <a:pPr lvl="2"/>
            <a:r>
              <a:rPr lang="en-US" dirty="0"/>
              <a:t>Utilize cross-optimization</a:t>
            </a:r>
          </a:p>
          <a:p>
            <a:r>
              <a:rPr lang="en-US" sz="2800" dirty="0"/>
              <a:t>2. Data size distribution</a:t>
            </a:r>
            <a:endParaRPr lang="en-US" dirty="0"/>
          </a:p>
          <a:p>
            <a:pPr lvl="1"/>
            <a:r>
              <a:rPr lang="en-US" dirty="0"/>
              <a:t>High memory: model parallel distribution (Layer-Partitioning )</a:t>
            </a:r>
          </a:p>
          <a:p>
            <a:pPr lvl="1"/>
            <a:r>
              <a:rPr lang="en-US" dirty="0"/>
              <a:t>High computation and low memory: data parallel distribution (maybe in optimization step)</a:t>
            </a:r>
          </a:p>
          <a:p>
            <a:r>
              <a:rPr lang="en-US" dirty="0"/>
              <a:t>3. Layer types:</a:t>
            </a:r>
          </a:p>
          <a:p>
            <a:pPr lvl="1"/>
            <a:r>
              <a:rPr lang="en-US" dirty="0"/>
              <a:t>After Pooling Layers: Pooling layers reduce the dimensionality of the data</a:t>
            </a:r>
          </a:p>
          <a:p>
            <a:pPr lvl="1"/>
            <a:r>
              <a:rPr lang="en-US" dirty="0"/>
              <a:t>After Dense Layers: Small output</a:t>
            </a:r>
          </a:p>
        </p:txBody>
      </p:sp>
    </p:spTree>
    <p:extLst>
      <p:ext uri="{BB962C8B-B14F-4D97-AF65-F5344CB8AC3E}">
        <p14:creationId xmlns:p14="http://schemas.microsoft.com/office/powerpoint/2010/main" val="2916927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B5D9A-FAEE-C87E-4F78-08A32C2FA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74EAD-5829-CAD4-C252-58D0D96907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44814" cy="435133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z="3600" b="1" dirty="0"/>
                  <a:t>Cost Function: multi-objectives search </a:t>
                </a:r>
                <a:endParaRPr lang="en-US" sz="3600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𝑇𝑟𝑎𝑛𝑠𝑓𝑒𝑟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𝐶𝑜𝑚𝑝𝑢𝑡𝑎𝑡𝑖𝑜𝑛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𝑎𝑠𝑠𝑖𝑔𝑛𝑒𝑑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𝑑𝑒𝑣𝑖𝑐𝑒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𝑡𝑟𝑎𝑛𝑠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𝐸𝑛𝑒𝑟𝑔𝑦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𝑐𝑜𝑛𝑠𝑢𝑚𝑝𝑡𝑖𝑜𝑛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𝑡𝑟𝑎𝑛𝑠𝑓𝑒𝑟𝑟𝑖𝑛𝑔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𝑐𝑜𝑚𝑝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𝐸𝑛𝑒𝑟𝑔𝑦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𝑐𝑜𝑛𝑠𝑢𝑚𝑝𝑡𝑖𝑜𝑛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𝑐𝑜𝑚𝑝𝑢𝑡𝑖𝑛𝑔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𝑎𝑠𝑠𝑖𝑔𝑛𝑒𝑑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𝑑𝑒𝑣𝑖𝑐𝑒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Linear: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𝑐𝑜𝑚𝑝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𝑡𝑟𝑎𝑛𝑠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Or non-linear: 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74EAD-5829-CAD4-C252-58D0D96907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44814" cy="4351338"/>
              </a:xfrm>
              <a:blipFill>
                <a:blip r:embed="rId3"/>
                <a:stretch>
                  <a:fillRect l="-1237" t="-350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C60CABE-D692-630D-D515-E04FD31B8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5871" y="5540075"/>
            <a:ext cx="4017758" cy="58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03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B0502-74B3-07B4-4F5F-13072F96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3B8AF-5CCE-BA61-00FF-7FF4F05B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Assignment Variables</a:t>
            </a:r>
          </a:p>
          <a:p>
            <a:r>
              <a:rPr lang="en-US" dirty="0"/>
              <a:t>Energy Variables</a:t>
            </a:r>
          </a:p>
          <a:p>
            <a:r>
              <a:rPr lang="en-US" dirty="0"/>
              <a:t>Time Variables</a:t>
            </a:r>
          </a:p>
          <a:p>
            <a:r>
              <a:rPr lang="en-US" dirty="0"/>
              <a:t>Objective function</a:t>
            </a:r>
          </a:p>
        </p:txBody>
      </p:sp>
    </p:spTree>
    <p:extLst>
      <p:ext uri="{BB962C8B-B14F-4D97-AF65-F5344CB8AC3E}">
        <p14:creationId xmlns:p14="http://schemas.microsoft.com/office/powerpoint/2010/main" val="2356480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3D72F-F76A-2DC9-0601-E7E23C5B1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DB800-BAB5-7EC0-2D74-D3D58ED01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10688" cy="435133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Computation and transfer time:</a:t>
            </a:r>
          </a:p>
          <a:p>
            <a:r>
              <a:rPr lang="en-US" dirty="0"/>
              <a:t>1. Layer-Device Assignment Matrix (X)</a:t>
            </a:r>
          </a:p>
          <a:p>
            <a:pPr lvl="1"/>
            <a:r>
              <a:rPr lang="en-US" dirty="0"/>
              <a:t>Represents which device each layer is assigned to.</a:t>
            </a:r>
          </a:p>
          <a:p>
            <a:pPr lvl="1"/>
            <a:r>
              <a:rPr lang="en-US" dirty="0"/>
              <a:t>Rows correspond to layers, and columns correspond to devices.</a:t>
            </a:r>
          </a:p>
          <a:p>
            <a:pPr lvl="1"/>
            <a:r>
              <a:rPr lang="en-US" dirty="0"/>
              <a:t>A ‘1’ in the matrix indicates the layer is assigned to that device.</a:t>
            </a:r>
          </a:p>
          <a:p>
            <a:r>
              <a:rPr lang="en-US" dirty="0"/>
              <a:t>2. Transfer Time Matrix (T)</a:t>
            </a:r>
          </a:p>
          <a:p>
            <a:pPr lvl="1"/>
            <a:r>
              <a:rPr lang="en-US" dirty="0"/>
              <a:t>Represents the time required to transfer data between devices.</a:t>
            </a:r>
          </a:p>
          <a:p>
            <a:pPr lvl="1"/>
            <a:r>
              <a:rPr lang="en-US" dirty="0"/>
              <a:t>Rows and columns correspond to devices.</a:t>
            </a:r>
          </a:p>
          <a:p>
            <a:pPr lvl="1"/>
            <a:r>
              <a:rPr lang="en-US" dirty="0"/>
              <a:t>An element T[</a:t>
            </a:r>
            <a:r>
              <a:rPr lang="en-US" dirty="0" err="1"/>
              <a:t>i,j</a:t>
            </a:r>
            <a:r>
              <a:rPr lang="en-US" dirty="0"/>
              <a:t>] indicates the time to transfer data from Device </a:t>
            </a:r>
            <a:r>
              <a:rPr lang="en-US" dirty="0" err="1"/>
              <a:t>i</a:t>
            </a:r>
            <a:r>
              <a:rPr lang="en-US" dirty="0"/>
              <a:t> to device j.</a:t>
            </a:r>
          </a:p>
          <a:p>
            <a:r>
              <a:rPr lang="en-US" dirty="0"/>
              <a:t>3. Computation Time Matrix (C)</a:t>
            </a:r>
          </a:p>
          <a:p>
            <a:pPr lvl="1"/>
            <a:r>
              <a:rPr lang="en-US" dirty="0"/>
              <a:t>An element C[</a:t>
            </a:r>
            <a:r>
              <a:rPr lang="en-US" dirty="0" err="1"/>
              <a:t>i,j</a:t>
            </a:r>
            <a:r>
              <a:rPr lang="en-US" dirty="0"/>
              <a:t>] indicates the computation time that device j process layer </a:t>
            </a:r>
            <a:r>
              <a:rPr lang="en-US" dirty="0" err="1"/>
              <a:t>i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FB0ED7-7DC9-4A8D-F1BE-3C9545F4E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613" y="1354578"/>
            <a:ext cx="1314450" cy="1323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12AC83-E6FF-0C5B-20A6-83AA3B4D9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9257" y="1477971"/>
            <a:ext cx="1741425" cy="11115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8C74A5-2BED-A5C6-E960-F9E2A0654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5271" y="2872588"/>
            <a:ext cx="1373616" cy="147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19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3BCF-BA60-7C37-10CB-D1996BA7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5BBC9-AAC2-9216-3CF3-ED005F196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Overview </a:t>
            </a:r>
          </a:p>
          <a:p>
            <a:r>
              <a:rPr lang="en-US" dirty="0"/>
              <a:t>2. System Design and Pipeline </a:t>
            </a:r>
          </a:p>
          <a:p>
            <a:r>
              <a:rPr lang="en-US" dirty="0"/>
              <a:t>3. Existing Works</a:t>
            </a:r>
          </a:p>
          <a:p>
            <a:r>
              <a:rPr lang="en-US" dirty="0"/>
              <a:t>4. Inference Performance Predictor</a:t>
            </a:r>
          </a:p>
          <a:p>
            <a:r>
              <a:rPr lang="en-US" dirty="0"/>
              <a:t>5. Insights</a:t>
            </a:r>
          </a:p>
          <a:p>
            <a:r>
              <a:rPr lang="en-US" dirty="0"/>
              <a:t>6. 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88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B17F8-E014-2157-E1E3-1F3954E7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Search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7490A-41B6-60CF-4CD9-D92D09A88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Greedy Algorithm</a:t>
            </a:r>
          </a:p>
          <a:p>
            <a:r>
              <a:rPr lang="en-US" dirty="0"/>
              <a:t>Simulated Annealing</a:t>
            </a:r>
          </a:p>
          <a:p>
            <a:r>
              <a:rPr lang="en-US" dirty="0"/>
              <a:t>Genetic Algorithm</a:t>
            </a:r>
          </a:p>
          <a:p>
            <a:r>
              <a:rPr lang="en-US" dirty="0"/>
              <a:t>Particle Swarm Optimization</a:t>
            </a:r>
          </a:p>
          <a:p>
            <a:r>
              <a:rPr lang="en-US" dirty="0"/>
              <a:t>Ant Colony Optimization</a:t>
            </a:r>
          </a:p>
          <a:p>
            <a:r>
              <a:rPr lang="en-US" dirty="0"/>
              <a:t>Branch and Bound</a:t>
            </a:r>
          </a:p>
          <a:p>
            <a:r>
              <a:rPr lang="en-US" dirty="0"/>
              <a:t>Hill Climbing</a:t>
            </a:r>
          </a:p>
          <a:p>
            <a:r>
              <a:rPr lang="en-US" dirty="0"/>
              <a:t>Random Search</a:t>
            </a:r>
          </a:p>
          <a:p>
            <a:r>
              <a:rPr lang="en-US" dirty="0"/>
              <a:t>Mixed-Integer Linear Programming</a:t>
            </a:r>
          </a:p>
          <a:p>
            <a:r>
              <a:rPr lang="en-US" dirty="0"/>
              <a:t>Tabu Search</a:t>
            </a:r>
          </a:p>
          <a:p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737084D-57FE-F690-829E-06EFC12310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597895"/>
              </p:ext>
            </p:extLst>
          </p:nvPr>
        </p:nvGraphicFramePr>
        <p:xfrm>
          <a:off x="6483927" y="1795930"/>
          <a:ext cx="4695075" cy="3266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920832" imgH="2031857" progId="Excel.Sheet.12">
                  <p:embed/>
                </p:oleObj>
              </mc:Choice>
              <mc:Fallback>
                <p:oleObj name="Worksheet" r:id="rId2" imgW="2920832" imgH="20318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83927" y="1795930"/>
                        <a:ext cx="4695075" cy="32661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E997740-BADB-8D42-BDFA-5543D76C7577}"/>
              </a:ext>
            </a:extLst>
          </p:cNvPr>
          <p:cNvSpPr txBox="1"/>
          <p:nvPr/>
        </p:nvSpPr>
        <p:spPr>
          <a:xfrm>
            <a:off x="6354619" y="5253633"/>
            <a:ext cx="4999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</a:t>
            </a:r>
            <a:r>
              <a:rPr lang="en-US" dirty="0"/>
              <a:t>: Performance Comparison of Different Partitioning Algorithms for Layer-Device Assignment in Distributed Inference on a 6-Layer Model Across 5 Devices</a:t>
            </a:r>
          </a:p>
        </p:txBody>
      </p:sp>
    </p:spTree>
    <p:extLst>
      <p:ext uri="{BB962C8B-B14F-4D97-AF65-F5344CB8AC3E}">
        <p14:creationId xmlns:p14="http://schemas.microsoft.com/office/powerpoint/2010/main" val="1825789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71B6-787F-170F-81DA-B8BB6CDF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US" altLang="zh-CN" dirty="0"/>
              <a:t>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7D343-3913-F985-9C94-8C4C13B5D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Per layer execution time</a:t>
            </a:r>
          </a:p>
          <a:p>
            <a:r>
              <a:rPr lang="en-US" dirty="0"/>
              <a:t>2. Feedback: model &lt;-&gt; network</a:t>
            </a:r>
          </a:p>
          <a:p>
            <a:r>
              <a:rPr lang="en-US" dirty="0"/>
              <a:t>2. How to evaluate search methods?</a:t>
            </a:r>
          </a:p>
          <a:p>
            <a:r>
              <a:rPr lang="en-US" dirty="0"/>
              <a:t>4. C</a:t>
            </a:r>
            <a:r>
              <a:rPr lang="en-US" altLang="zh-CN" dirty="0"/>
              <a:t>ontributions</a:t>
            </a:r>
          </a:p>
          <a:p>
            <a:r>
              <a:rPr lang="en-US" altLang="zh-CN" dirty="0"/>
              <a:t>5. Deployment cost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84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16C7-906F-AFDF-8B25-C677E36D5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7FB1E-EBA7-8E4E-DF52-9DD44016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goal is to optimize the partitioning of DNN models across resource-limited MCU nodes in a BLE mesh network without internet connectivity, focusing on minimizing computation and transfer time while considering memory and energy constraints.</a:t>
            </a:r>
          </a:p>
          <a:p>
            <a:endParaRPr lang="en-US" dirty="0"/>
          </a:p>
          <a:p>
            <a:r>
              <a:rPr lang="en-US" dirty="0"/>
              <a:t>This involves:</a:t>
            </a:r>
          </a:p>
          <a:p>
            <a:pPr lvl="1"/>
            <a:r>
              <a:rPr lang="en-US" dirty="0"/>
              <a:t>1. How to make multiple MCUs cooperate?</a:t>
            </a:r>
          </a:p>
          <a:p>
            <a:pPr lvl="2"/>
            <a:r>
              <a:rPr lang="en-US" dirty="0" err="1"/>
              <a:t>WiFi</a:t>
            </a:r>
            <a:r>
              <a:rPr lang="en-US" dirty="0"/>
              <a:t> and BLE-Mesh</a:t>
            </a:r>
          </a:p>
          <a:p>
            <a:pPr lvl="1"/>
            <a:r>
              <a:rPr lang="en-US" dirty="0"/>
              <a:t>2. How to run inference on multiple MCUs?</a:t>
            </a:r>
          </a:p>
          <a:p>
            <a:pPr lvl="2"/>
            <a:r>
              <a:rPr lang="en-US" dirty="0"/>
              <a:t>Model Partitioning</a:t>
            </a:r>
          </a:p>
        </p:txBody>
      </p:sp>
    </p:spTree>
    <p:extLst>
      <p:ext uri="{BB962C8B-B14F-4D97-AF65-F5344CB8AC3E}">
        <p14:creationId xmlns:p14="http://schemas.microsoft.com/office/powerpoint/2010/main" val="1933540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54947-2B35-7D0E-AD81-D17D4DCB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S</a:t>
            </a:r>
            <a:r>
              <a:rPr lang="en-US" altLang="zh-CN" dirty="0"/>
              <a:t>ystem Design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90C08B2-4BDD-E7D1-AC61-E9590AAF0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76" y="1755579"/>
            <a:ext cx="4004779" cy="13255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1. Network Construction</a:t>
            </a:r>
          </a:p>
          <a:p>
            <a:pPr lvl="1"/>
            <a:r>
              <a:rPr lang="en-US" dirty="0"/>
              <a:t>Network topology</a:t>
            </a:r>
          </a:p>
          <a:p>
            <a:pPr lvl="1"/>
            <a:r>
              <a:rPr lang="en-US" dirty="0"/>
              <a:t>Roles assignment</a:t>
            </a:r>
          </a:p>
          <a:p>
            <a:pPr lvl="1"/>
            <a:r>
              <a:rPr lang="en-US" dirty="0"/>
              <a:t>Link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311A4F-9A10-4E4E-BB28-969832C8948A}"/>
              </a:ext>
            </a:extLst>
          </p:cNvPr>
          <p:cNvGrpSpPr/>
          <p:nvPr/>
        </p:nvGrpSpPr>
        <p:grpSpPr>
          <a:xfrm>
            <a:off x="2306374" y="3559921"/>
            <a:ext cx="7579252" cy="2015810"/>
            <a:chOff x="1760342" y="1690688"/>
            <a:chExt cx="7579252" cy="201581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9E71B27-24AF-3C0B-83F8-69AED4E65A56}"/>
                </a:ext>
              </a:extLst>
            </p:cNvPr>
            <p:cNvSpPr/>
            <p:nvPr/>
          </p:nvSpPr>
          <p:spPr>
            <a:xfrm>
              <a:off x="1760342" y="1690688"/>
              <a:ext cx="7579252" cy="20158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C15C3BE-3B8B-FF1C-03F5-CAC1823B3D83}"/>
                </a:ext>
              </a:extLst>
            </p:cNvPr>
            <p:cNvGrpSpPr/>
            <p:nvPr/>
          </p:nvGrpSpPr>
          <p:grpSpPr>
            <a:xfrm>
              <a:off x="1939321" y="1821465"/>
              <a:ext cx="7221125" cy="1693929"/>
              <a:chOff x="1939321" y="1821465"/>
              <a:chExt cx="7221125" cy="169392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37540AF-AB86-CF97-5AE5-7B5DAA4F5701}"/>
                  </a:ext>
                </a:extLst>
              </p:cNvPr>
              <p:cNvSpPr/>
              <p:nvPr/>
            </p:nvSpPr>
            <p:spPr>
              <a:xfrm>
                <a:off x="7555566" y="2499037"/>
                <a:ext cx="1604880" cy="42679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Scheduler</a:t>
                </a:r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A1ACD45-A951-BD0A-7122-852A0F8804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39321" y="1821465"/>
                <a:ext cx="3374153" cy="1693929"/>
              </a:xfrm>
              <a:prstGeom prst="rect">
                <a:avLst/>
              </a:prstGeom>
            </p:spPr>
          </p:pic>
          <p:sp>
            <p:nvSpPr>
              <p:cNvPr id="12" name="Arrow: Left-Right 11">
                <a:extLst>
                  <a:ext uri="{FF2B5EF4-FFF2-40B4-BE49-F238E27FC236}">
                    <a16:creationId xmlns:a16="http://schemas.microsoft.com/office/drawing/2014/main" id="{A2C8BEE8-333B-B6F2-53B2-E29BD7449FFE}"/>
                  </a:ext>
                </a:extLst>
              </p:cNvPr>
              <p:cNvSpPr/>
              <p:nvPr/>
            </p:nvSpPr>
            <p:spPr>
              <a:xfrm>
                <a:off x="5760231" y="2568187"/>
                <a:ext cx="1163782" cy="288500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61F34F4-0748-1908-3A18-D32F7E625A0E}"/>
                  </a:ext>
                </a:extLst>
              </p:cNvPr>
              <p:cNvSpPr txBox="1"/>
              <p:nvPr/>
            </p:nvSpPr>
            <p:spPr>
              <a:xfrm>
                <a:off x="5313474" y="2198855"/>
                <a:ext cx="22420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Communication API</a:t>
                </a:r>
              </a:p>
            </p:txBody>
          </p:sp>
        </p:grpSp>
      </p:grp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533FEAB-1EBF-978F-79D0-1A2B4CCCBE05}"/>
              </a:ext>
            </a:extLst>
          </p:cNvPr>
          <p:cNvSpPr txBox="1">
            <a:spLocks/>
          </p:cNvSpPr>
          <p:nvPr/>
        </p:nvSpPr>
        <p:spPr>
          <a:xfrm>
            <a:off x="6479852" y="1755579"/>
            <a:ext cx="5172636" cy="1673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Scheduler:</a:t>
            </a:r>
          </a:p>
          <a:p>
            <a:pPr lvl="1"/>
            <a:r>
              <a:rPr lang="en-US" sz="2000" dirty="0"/>
              <a:t>1. Preconfigure the network</a:t>
            </a:r>
          </a:p>
          <a:p>
            <a:pPr lvl="1"/>
            <a:r>
              <a:rPr lang="en-US" sz="2000" dirty="0"/>
              <a:t>2. Model partitioning and deployment</a:t>
            </a:r>
          </a:p>
          <a:p>
            <a:pPr lvl="1"/>
            <a:r>
              <a:rPr lang="en-US" sz="2000" dirty="0"/>
              <a:t>3. Monitor the network (feedback loop)</a:t>
            </a:r>
          </a:p>
        </p:txBody>
      </p:sp>
    </p:spTree>
    <p:extLst>
      <p:ext uri="{BB962C8B-B14F-4D97-AF65-F5344CB8AC3E}">
        <p14:creationId xmlns:p14="http://schemas.microsoft.com/office/powerpoint/2010/main" val="2884314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3B2AB-3665-15B4-2FCC-EFD0D533F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System Design</a:t>
            </a:r>
          </a:p>
        </p:txBody>
      </p:sp>
      <p:pic>
        <p:nvPicPr>
          <p:cNvPr id="1026" name="Picture 2" descr="P2P overlay network architecture | Download Scientific Diagram">
            <a:extLst>
              <a:ext uri="{FF2B5EF4-FFF2-40B4-BE49-F238E27FC236}">
                <a16:creationId xmlns:a16="http://schemas.microsoft.com/office/drawing/2014/main" id="{1A104C18-B709-264E-5B76-877E77C3C6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50332"/>
            <a:ext cx="5137855" cy="373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59B767-52FF-D4BB-7855-00103CB72F5B}"/>
              </a:ext>
            </a:extLst>
          </p:cNvPr>
          <p:cNvGraphicFramePr>
            <a:graphicFrameLocks noGrp="1"/>
          </p:cNvGraphicFramePr>
          <p:nvPr/>
        </p:nvGraphicFramePr>
        <p:xfrm>
          <a:off x="7800622" y="1950332"/>
          <a:ext cx="3239911" cy="352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9911">
                  <a:extLst>
                    <a:ext uri="{9D8B030D-6E8A-4147-A177-3AD203B41FA5}">
                      <a16:colId xmlns:a16="http://schemas.microsoft.com/office/drawing/2014/main" val="1259202687"/>
                    </a:ext>
                  </a:extLst>
                </a:gridCol>
              </a:tblGrid>
              <a:tr h="1255765">
                <a:tc>
                  <a:txBody>
                    <a:bodyPr/>
                    <a:lstStyle/>
                    <a:p>
                      <a:r>
                        <a:rPr lang="en-US"/>
                        <a:t>Distributed Inference/retraining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870162"/>
                  </a:ext>
                </a:extLst>
              </a:tr>
              <a:tr h="1255765">
                <a:tc>
                  <a:txBody>
                    <a:bodyPr/>
                    <a:lstStyle/>
                    <a:p>
                      <a:r>
                        <a:rPr lang="en-US"/>
                        <a:t>Collaborative Virtual Network</a:t>
                      </a:r>
                    </a:p>
                    <a:p>
                      <a:r>
                        <a:rPr lang="en-US"/>
                        <a:t>Our new virtual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480382"/>
                  </a:ext>
                </a:extLst>
              </a:tr>
              <a:tr h="1013250">
                <a:tc>
                  <a:txBody>
                    <a:bodyPr/>
                    <a:lstStyle/>
                    <a:p>
                      <a:r>
                        <a:rPr lang="en-US"/>
                        <a:t>BLE 1.1 Mesh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2176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25852A6-3D76-1170-44A8-D41DB4542A51}"/>
              </a:ext>
            </a:extLst>
          </p:cNvPr>
          <p:cNvSpPr txBox="1"/>
          <p:nvPr/>
        </p:nvSpPr>
        <p:spPr>
          <a:xfrm>
            <a:off x="1034390" y="5944191"/>
            <a:ext cx="10123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use computing/super nodes to establish the distributed learning path on the overlay network.</a:t>
            </a:r>
          </a:p>
        </p:txBody>
      </p:sp>
    </p:spTree>
    <p:extLst>
      <p:ext uri="{BB962C8B-B14F-4D97-AF65-F5344CB8AC3E}">
        <p14:creationId xmlns:p14="http://schemas.microsoft.com/office/powerpoint/2010/main" val="2277990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A9EB1-AC01-2A64-C7CE-5EEEBB35B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2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FB5C7-8C1F-DFA1-BA2D-49F9C6A84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1. Network I</a:t>
            </a:r>
            <a:r>
              <a:rPr lang="en-US" altLang="zh-CN" dirty="0"/>
              <a:t>nitialization</a:t>
            </a:r>
            <a:endParaRPr lang="en-US" dirty="0"/>
          </a:p>
          <a:p>
            <a:r>
              <a:rPr lang="en-US" dirty="0"/>
              <a:t>2. Profiling</a:t>
            </a:r>
          </a:p>
          <a:p>
            <a:pPr lvl="1"/>
            <a:r>
              <a:rPr lang="en-US" dirty="0"/>
              <a:t>Network conditions:</a:t>
            </a:r>
          </a:p>
          <a:p>
            <a:pPr lvl="2"/>
            <a:r>
              <a:rPr lang="en-US" dirty="0"/>
              <a:t>Nodes capabilities(CPU, Memory, Architecture)-&gt;processing time</a:t>
            </a:r>
          </a:p>
          <a:p>
            <a:pPr lvl="2"/>
            <a:r>
              <a:rPr lang="en-US" dirty="0"/>
              <a:t>Network bandwidth -&gt; transfer time</a:t>
            </a:r>
          </a:p>
          <a:p>
            <a:pPr lvl="1"/>
            <a:r>
              <a:rPr lang="en-US" dirty="0"/>
              <a:t>DNN Model (per layer)</a:t>
            </a:r>
          </a:p>
          <a:p>
            <a:pPr lvl="2"/>
            <a:r>
              <a:rPr lang="en-US" dirty="0"/>
              <a:t>Latency, memory, energy, data size</a:t>
            </a:r>
          </a:p>
          <a:p>
            <a:r>
              <a:rPr lang="en-US" dirty="0"/>
              <a:t>3.  Model Partitioning</a:t>
            </a:r>
          </a:p>
          <a:p>
            <a:pPr lvl="1"/>
            <a:r>
              <a:rPr lang="en-US" dirty="0"/>
              <a:t>Per layer execution time (</a:t>
            </a:r>
            <a:r>
              <a:rPr lang="en-US" dirty="0">
                <a:solidFill>
                  <a:srgbClr val="FF0000"/>
                </a:solidFill>
              </a:rPr>
              <a:t>Assume that each layer is independent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Assignment(layer-device) determination</a:t>
            </a:r>
          </a:p>
          <a:p>
            <a:r>
              <a:rPr lang="en-US" dirty="0"/>
              <a:t>4.  Model Deployment</a:t>
            </a:r>
          </a:p>
          <a:p>
            <a:pPr lvl="1"/>
            <a:r>
              <a:rPr lang="en-US" dirty="0"/>
              <a:t>Select virtual ‘routing’ for distributed inference</a:t>
            </a:r>
          </a:p>
          <a:p>
            <a:r>
              <a:rPr lang="en-US" dirty="0"/>
              <a:t>5.  Optimization (optional)</a:t>
            </a:r>
          </a:p>
          <a:p>
            <a:pPr lvl="1"/>
            <a:r>
              <a:rPr lang="en-US" dirty="0"/>
              <a:t>Feedback loop (Network &lt;-&gt; Model performance)</a:t>
            </a:r>
          </a:p>
          <a:p>
            <a:pPr lvl="1"/>
            <a:r>
              <a:rPr lang="en-US" dirty="0"/>
              <a:t>Model optimization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585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49BBE8A-48E2-EDB7-67CA-52D925701399}"/>
              </a:ext>
            </a:extLst>
          </p:cNvPr>
          <p:cNvSpPr/>
          <p:nvPr/>
        </p:nvSpPr>
        <p:spPr>
          <a:xfrm>
            <a:off x="369550" y="99494"/>
            <a:ext cx="11062819" cy="31980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7591ACB-4325-BDF3-E3A9-F679556D0E63}"/>
              </a:ext>
            </a:extLst>
          </p:cNvPr>
          <p:cNvSpPr/>
          <p:nvPr/>
        </p:nvSpPr>
        <p:spPr>
          <a:xfrm>
            <a:off x="3529679" y="168781"/>
            <a:ext cx="7585256" cy="21284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EEC607-324E-25F5-B6E7-707AD8D2552F}"/>
              </a:ext>
            </a:extLst>
          </p:cNvPr>
          <p:cNvSpPr/>
          <p:nvPr/>
        </p:nvSpPr>
        <p:spPr>
          <a:xfrm>
            <a:off x="753315" y="5356506"/>
            <a:ext cx="2274155" cy="8228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BLE Mesh Network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987686-FAFE-9436-ED8C-C1B0782AFC7D}"/>
              </a:ext>
            </a:extLst>
          </p:cNvPr>
          <p:cNvSpPr/>
          <p:nvPr/>
        </p:nvSpPr>
        <p:spPr>
          <a:xfrm>
            <a:off x="715412" y="3704385"/>
            <a:ext cx="2274155" cy="8228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Overlay Network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8C9F72-CF74-AD49-189A-475EEB07EC38}"/>
              </a:ext>
            </a:extLst>
          </p:cNvPr>
          <p:cNvSpPr/>
          <p:nvPr/>
        </p:nvSpPr>
        <p:spPr>
          <a:xfrm>
            <a:off x="753315" y="476545"/>
            <a:ext cx="1942507" cy="2451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Model Partitioning</a:t>
            </a:r>
          </a:p>
          <a:p>
            <a:pPr algn="ctr"/>
            <a:r>
              <a:rPr lang="en-US" sz="2800" dirty="0"/>
              <a:t>Scheduler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A4D91E-8F55-4DA0-B00C-BA97DD807663}"/>
              </a:ext>
            </a:extLst>
          </p:cNvPr>
          <p:cNvSpPr/>
          <p:nvPr/>
        </p:nvSpPr>
        <p:spPr>
          <a:xfrm>
            <a:off x="3672207" y="412980"/>
            <a:ext cx="1298164" cy="14821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Profiler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A99AB6-8776-7E96-6984-1EC52F55D2EF}"/>
              </a:ext>
            </a:extLst>
          </p:cNvPr>
          <p:cNvSpPr/>
          <p:nvPr/>
        </p:nvSpPr>
        <p:spPr>
          <a:xfrm>
            <a:off x="3672208" y="2411552"/>
            <a:ext cx="1298164" cy="5882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838477-8178-27A5-3F0A-C0DAFAD32DB1}"/>
              </a:ext>
            </a:extLst>
          </p:cNvPr>
          <p:cNvSpPr/>
          <p:nvPr/>
        </p:nvSpPr>
        <p:spPr>
          <a:xfrm>
            <a:off x="5587079" y="412981"/>
            <a:ext cx="2867964" cy="5598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Inference performance predictor for MCUs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67B26A-77BE-2802-B101-9A32B2548331}"/>
              </a:ext>
            </a:extLst>
          </p:cNvPr>
          <p:cNvSpPr/>
          <p:nvPr/>
        </p:nvSpPr>
        <p:spPr>
          <a:xfrm>
            <a:off x="9015290" y="207280"/>
            <a:ext cx="920864" cy="1748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Latency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4263E1-0431-0F13-AEBF-0399496D2342}"/>
              </a:ext>
            </a:extLst>
          </p:cNvPr>
          <p:cNvSpPr/>
          <p:nvPr/>
        </p:nvSpPr>
        <p:spPr>
          <a:xfrm>
            <a:off x="9015289" y="451377"/>
            <a:ext cx="920863" cy="2064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Memory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4BB857-473D-F063-838A-1735BD4EBB1E}"/>
              </a:ext>
            </a:extLst>
          </p:cNvPr>
          <p:cNvSpPr/>
          <p:nvPr/>
        </p:nvSpPr>
        <p:spPr>
          <a:xfrm>
            <a:off x="9015288" y="728627"/>
            <a:ext cx="920864" cy="152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Energy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7F899C-F3CF-844A-3D9D-A35BED202F88}"/>
              </a:ext>
            </a:extLst>
          </p:cNvPr>
          <p:cNvSpPr/>
          <p:nvPr/>
        </p:nvSpPr>
        <p:spPr>
          <a:xfrm>
            <a:off x="5608200" y="1468128"/>
            <a:ext cx="2702140" cy="5170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Network Conditions</a:t>
            </a:r>
          </a:p>
          <a:p>
            <a:pPr algn="ctr"/>
            <a:r>
              <a:rPr lang="en-US" sz="2000" dirty="0"/>
              <a:t>Profiler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2F5EC2-15CC-EFB0-CB48-6DC1483C09BF}"/>
              </a:ext>
            </a:extLst>
          </p:cNvPr>
          <p:cNvSpPr/>
          <p:nvPr/>
        </p:nvSpPr>
        <p:spPr>
          <a:xfrm>
            <a:off x="8948169" y="1394989"/>
            <a:ext cx="1246838" cy="3219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Bandwidth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0EAEDF-91BD-91C0-3CE7-84EAF24CBA1C}"/>
              </a:ext>
            </a:extLst>
          </p:cNvPr>
          <p:cNvSpPr/>
          <p:nvPr/>
        </p:nvSpPr>
        <p:spPr>
          <a:xfrm>
            <a:off x="8663896" y="1825141"/>
            <a:ext cx="1905397" cy="3837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Nodes Capabilities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E703FB-41A1-D209-0C31-2804212102AC}"/>
              </a:ext>
            </a:extLst>
          </p:cNvPr>
          <p:cNvSpPr/>
          <p:nvPr/>
        </p:nvSpPr>
        <p:spPr>
          <a:xfrm>
            <a:off x="3866852" y="3600744"/>
            <a:ext cx="1496363" cy="426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Routing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52E885-6E88-1904-09BB-E28603C2E9F8}"/>
              </a:ext>
            </a:extLst>
          </p:cNvPr>
          <p:cNvSpPr/>
          <p:nvPr/>
        </p:nvSpPr>
        <p:spPr>
          <a:xfrm>
            <a:off x="3730246" y="5136199"/>
            <a:ext cx="2078325" cy="559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Provisioning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8DB65E-FB4B-0D2D-DA06-3B22F137B872}"/>
              </a:ext>
            </a:extLst>
          </p:cNvPr>
          <p:cNvSpPr/>
          <p:nvPr/>
        </p:nvSpPr>
        <p:spPr>
          <a:xfrm>
            <a:off x="3730246" y="5899383"/>
            <a:ext cx="2078325" cy="559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Flooding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01F528-8900-A8CE-5D8D-BF4E05CA0B41}"/>
              </a:ext>
            </a:extLst>
          </p:cNvPr>
          <p:cNvSpPr/>
          <p:nvPr/>
        </p:nvSpPr>
        <p:spPr>
          <a:xfrm>
            <a:off x="3866851" y="4230875"/>
            <a:ext cx="1496363" cy="426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BFD63E-4AEA-2936-C6AA-92FD531D64AF}"/>
              </a:ext>
            </a:extLst>
          </p:cNvPr>
          <p:cNvSpPr/>
          <p:nvPr/>
        </p:nvSpPr>
        <p:spPr>
          <a:xfrm>
            <a:off x="8962061" y="966810"/>
            <a:ext cx="1027317" cy="152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Size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08B222-789B-5812-0D1A-8E0417A1B5CD}"/>
              </a:ext>
            </a:extLst>
          </p:cNvPr>
          <p:cNvSpPr/>
          <p:nvPr/>
        </p:nvSpPr>
        <p:spPr>
          <a:xfrm>
            <a:off x="6096000" y="5136199"/>
            <a:ext cx="2078325" cy="559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Relaying</a:t>
            </a:r>
          </a:p>
        </p:txBody>
      </p:sp>
    </p:spTree>
    <p:extLst>
      <p:ext uri="{BB962C8B-B14F-4D97-AF65-F5344CB8AC3E}">
        <p14:creationId xmlns:p14="http://schemas.microsoft.com/office/powerpoint/2010/main" val="1819793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F78BE-3AEA-F21A-A00D-D96F5C4EC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3 Model Partitioning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A9D81-B9C6-94F9-3C49-5B78F3188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Determination of assignment(layer-device)</a:t>
            </a:r>
            <a:r>
              <a:rPr lang="en-US" dirty="0">
                <a:sym typeface="Wingdings" panose="05000000000000000000" pitchFamily="2" charset="2"/>
              </a:rPr>
              <a:t>: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(search problem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Input(network, model)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Network(nodes,)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Model(layers,)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Output(assignment)</a:t>
            </a:r>
          </a:p>
          <a:p>
            <a:r>
              <a:rPr lang="en-US" dirty="0"/>
              <a:t>Model partition: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Input(assignment, model)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Output(model segment 1, model segment 2)</a:t>
            </a:r>
          </a:p>
          <a:p>
            <a:r>
              <a:rPr lang="en-US" dirty="0"/>
              <a:t>Model deployment: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Model segment 1 -&gt; MCU 1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Model segment 2 -&gt; MCU 2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……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084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F62AB-648A-1AF8-2CFD-FE8D2F21B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Distributed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71250-AAB9-EDCD-7317-3D5B27957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1055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3ABB3D-2E28-FF91-6290-F7C4C2949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484" y="1865009"/>
            <a:ext cx="6237289" cy="248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42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2837</TotalTime>
  <Words>2018</Words>
  <Application>Microsoft Office PowerPoint</Application>
  <PresentationFormat>Widescreen</PresentationFormat>
  <Paragraphs>214</Paragraphs>
  <Slides>21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Aptos</vt:lpstr>
      <vt:lpstr>Aptos Display</vt:lpstr>
      <vt:lpstr>Arial</vt:lpstr>
      <vt:lpstr>Cambria Math</vt:lpstr>
      <vt:lpstr>Courier New</vt:lpstr>
      <vt:lpstr>Wingdings</vt:lpstr>
      <vt:lpstr>Office Theme</vt:lpstr>
      <vt:lpstr>Worksheet</vt:lpstr>
      <vt:lpstr>Micro-network-project</vt:lpstr>
      <vt:lpstr>Outline</vt:lpstr>
      <vt:lpstr>1. Overview</vt:lpstr>
      <vt:lpstr>2.1 System Design</vt:lpstr>
      <vt:lpstr>2.1 System Design</vt:lpstr>
      <vt:lpstr>2. 2 Pipeline</vt:lpstr>
      <vt:lpstr>PowerPoint Presentation</vt:lpstr>
      <vt:lpstr>2. 3 Model Partitioning Pipeline</vt:lpstr>
      <vt:lpstr>3. Distributed Inference</vt:lpstr>
      <vt:lpstr>3.1 Model Partitioning Existing Works(Edge - Cloud)</vt:lpstr>
      <vt:lpstr>3.2 Model Partitioning Existing Works(Three-tier)</vt:lpstr>
      <vt:lpstr>3.3 Inference Performance Predictor Existing Works</vt:lpstr>
      <vt:lpstr>3.4 Inference Performance Predictor Existing Works</vt:lpstr>
      <vt:lpstr>4. Inference Performance Predictor</vt:lpstr>
      <vt:lpstr>5. Insights</vt:lpstr>
      <vt:lpstr>5. Insights</vt:lpstr>
      <vt:lpstr>6. Search</vt:lpstr>
      <vt:lpstr>MILP</vt:lpstr>
      <vt:lpstr>6. Search</vt:lpstr>
      <vt:lpstr>6. Search Methods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Xiaoguang Guo (Student)</dc:creator>
  <cp:lastModifiedBy>Xiaoguang Guo (Student)</cp:lastModifiedBy>
  <cp:revision>198</cp:revision>
  <dcterms:created xsi:type="dcterms:W3CDTF">2024-08-18T21:12:14Z</dcterms:created>
  <dcterms:modified xsi:type="dcterms:W3CDTF">2024-08-27T03:22:20Z</dcterms:modified>
</cp:coreProperties>
</file>