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9" r:id="rId4"/>
    <p:sldId id="272" r:id="rId5"/>
    <p:sldId id="273" r:id="rId6"/>
    <p:sldId id="279" r:id="rId7"/>
    <p:sldId id="274" r:id="rId8"/>
    <p:sldId id="280" r:id="rId9"/>
    <p:sldId id="281" r:id="rId10"/>
    <p:sldId id="282" r:id="rId11"/>
    <p:sldId id="275" r:id="rId12"/>
    <p:sldId id="268" r:id="rId13"/>
    <p:sldId id="271" r:id="rId14"/>
    <p:sldId id="270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1" autoAdjust="0"/>
    <p:restoredTop sz="86229"/>
  </p:normalViewPr>
  <p:slideViewPr>
    <p:cSldViewPr snapToGrid="0">
      <p:cViewPr varScale="1">
        <p:scale>
          <a:sx n="69" d="100"/>
          <a:sy n="69" d="100"/>
        </p:scale>
        <p:origin x="82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3F962-2BBB-E94D-8C3E-BBFCC873C91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6D59D-5BF0-6346-A9F9-00BF8C37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</a:p>
          <a:p>
            <a:r>
              <a:rPr lang="en-US" altLang="zh-CN" dirty="0"/>
              <a:t>MCUs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r>
              <a:rPr lang="en-US" altLang="zh-CN" dirty="0"/>
              <a:t>6iowpm</a:t>
            </a:r>
            <a:r>
              <a:rPr lang="zh-CN" altLang="en-US" dirty="0"/>
              <a:t> </a:t>
            </a:r>
            <a:r>
              <a:rPr lang="en-US" altLang="zh-CN" dirty="0" err="1"/>
              <a:t>bluetooth</a:t>
            </a:r>
            <a:r>
              <a:rPr lang="zh-CN" altLang="en-US" dirty="0"/>
              <a:t>  </a:t>
            </a:r>
            <a:r>
              <a:rPr lang="en-US" altLang="zh-CN" dirty="0"/>
              <a:t>jig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</a:p>
          <a:p>
            <a:endParaRPr lang="en-US" altLang="zh-CN" dirty="0"/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MCUs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1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2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27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1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F38-0BFF-96EB-1EB2-69A753A5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EB91-0836-BB68-C1D0-B1D901C7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1BE0-CBFE-2D55-265D-3D2C715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9384-E01E-00D0-D380-BEA88CB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16FF-13BD-3E7D-390F-D24A23DE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5A1-4891-3BB0-697C-3C3F3DF4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E2AC6-52FA-6F34-F94C-04284A1B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ED45-EA2C-5B54-90FC-46860A8C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ABAD-D979-1C24-B19E-F5574F8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0DA5-D0AB-AC1A-8023-190D7E16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8552D-7A1A-0A3D-36A5-F9E82CA0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12AE-202A-6C08-AB5F-7F639E6A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49AB-065B-A64A-6F34-D2542C96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0D6-D912-40F2-D819-E172567C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9B89-67E4-F3D7-207A-233A9A7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16A-850B-264B-E20B-C4BB3A02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2548-AF26-F626-7C93-F44EC0E1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3C17-13D6-F411-E16E-FF68A85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9CF4-FC63-63EE-694A-CC8A7544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47E-4DB7-C1F4-9896-98EFAE7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C16-6EA3-3474-4F6F-F0F7566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EBB01-46E4-E6CF-E539-56940F07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8F7A-05AF-EAE1-867F-2808A5B9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55EE-AD52-A507-6B02-C563E95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C67B-E729-1303-2A27-8653EE41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CFD-7A84-94B0-2E08-5E3C622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C4C4-D918-5F40-DFA3-F927F0A7A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CE14-CB86-5023-7788-056171A9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E819-A97F-F301-DAD8-7DC76DC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0A68-6CDE-9F40-3579-5E322A0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745C-94BF-84CC-76A8-9D1CA4B9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230A-0511-1E20-D1B1-F4BA682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2BB8-BDA7-2111-7D00-9BA35936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DDA1-FE77-C446-9FAE-13B53E66E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F9597-C621-2C56-99B3-3FE6228A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16220-BEA4-94E8-F7A5-26D09D81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60F5-5D4C-C282-68C8-268EBFC5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06E52-5E6E-7570-2859-59CF5F73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89ED-D2FD-0267-DEAA-A45B8AE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534C-45EB-37E6-1961-DE937CA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64748-6853-9A8A-1243-A0FC22D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0687-48E9-AE88-5D5D-04EF2D4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5E381-C4A9-3917-C82A-AAD2F067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52ABB-1016-DEC5-C4D9-6A61BF1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9208-EA96-5F2E-E494-A5B7069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5755-B22D-5FC7-47E0-31509F3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8F2-67D5-2141-0F67-9C54FD0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1592-2F20-3AE7-9546-5801D87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CAC2-DBB0-0F42-EBC0-0E40B792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C5A4-8B58-68C9-116F-DBD5FF08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3AF-E800-D958-5360-A07802D0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7132-0CDB-245D-63A3-79F25AD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7875-4A54-E0B6-99E7-B578442C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31A33-97CB-5E06-A342-9116AD04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7D5E-B8B5-9A9E-0EBD-66750BA4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F735-4CC2-4658-B4F8-6B2AE94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73698-2EB4-1922-3EB5-425A0DD8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5829-2B06-CE15-D09C-1D5298B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68FD9-7961-AD13-AFA4-F68D5146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5940-3CCF-EF6E-51F0-FD558B03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2403-09A7-43BC-B5E2-1119855F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873E4-3B62-4C03-AC2E-F1BC5ACD71B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0719-341A-8E82-76C6-AF52998EF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47D8-026F-61C0-4B9D-1511ED1F3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2B9-9F11-99E3-4536-39E6D358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61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Swarm </a:t>
            </a:r>
            <a:r>
              <a:rPr lang="en-US" dirty="0" err="1"/>
              <a:t>TinyML</a:t>
            </a:r>
            <a:r>
              <a:rPr lang="en-US" dirty="0"/>
              <a:t>: Enabling Decentralized Machine Learning on heterogeneous Microcontroller Networks.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04C9-F079-ABD7-1E3F-B325B92FB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37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Xiaoguang Guo</a:t>
            </a:r>
          </a:p>
          <a:p>
            <a:r>
              <a:rPr lang="en-US" sz="4000" dirty="0"/>
              <a:t>5/5/2024</a:t>
            </a:r>
          </a:p>
        </p:txBody>
      </p:sp>
    </p:spTree>
    <p:extLst>
      <p:ext uri="{BB962C8B-B14F-4D97-AF65-F5344CB8AC3E}">
        <p14:creationId xmlns:p14="http://schemas.microsoft.com/office/powerpoint/2010/main" val="179021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9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6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r>
              <a:rPr lang="en-US" dirty="0"/>
              <a:t>A Systematic Literature Review on Distributed Machine Learning in Edge Computing</a:t>
            </a:r>
          </a:p>
          <a:p>
            <a:pPr lvl="1"/>
            <a:r>
              <a:rPr lang="en-US" dirty="0"/>
              <a:t>Table 8. EI frameworks</a:t>
            </a:r>
          </a:p>
          <a:p>
            <a:endParaRPr lang="en-US" dirty="0"/>
          </a:p>
          <a:p>
            <a:r>
              <a:rPr lang="en-US" dirty="0"/>
              <a:t>If applicable, decentralized learning frameworks</a:t>
            </a:r>
          </a:p>
          <a:p>
            <a:endParaRPr lang="en-US" dirty="0"/>
          </a:p>
          <a:p>
            <a:r>
              <a:rPr lang="en-US" dirty="0"/>
              <a:t>SWARM LEARNING: A SURVEY OF CONCEPTS, APPLICATIONS, AND TRENDS</a:t>
            </a:r>
          </a:p>
          <a:p>
            <a:endParaRPr lang="en-US" dirty="0"/>
          </a:p>
          <a:p>
            <a:r>
              <a:rPr lang="en-US" dirty="0"/>
              <a:t>Maybe MCUs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System Requirements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Power </a:t>
            </a:r>
          </a:p>
          <a:p>
            <a:pPr lvl="1"/>
            <a:r>
              <a:rPr lang="en-US" dirty="0"/>
              <a:t>Communication: distances, obstacles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4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System Objectives?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AI accelerators?</a:t>
            </a:r>
          </a:p>
          <a:p>
            <a:pPr lvl="1"/>
            <a:r>
              <a:rPr lang="en-US" dirty="0"/>
              <a:t>Peripheral Integration: Sensors and actuators</a:t>
            </a:r>
          </a:p>
          <a:p>
            <a:pPr lvl="1"/>
            <a:r>
              <a:rPr lang="en-US" dirty="0"/>
              <a:t>Power</a:t>
            </a:r>
          </a:p>
          <a:p>
            <a:r>
              <a:rPr lang="en-US" dirty="0"/>
              <a:t>Decentralized Network Architecture</a:t>
            </a:r>
          </a:p>
          <a:p>
            <a:pPr lvl="1"/>
            <a:r>
              <a:rPr lang="en-US" dirty="0"/>
              <a:t>Topology Design: peer-to-peer?</a:t>
            </a:r>
          </a:p>
          <a:p>
            <a:pPr lvl="1"/>
            <a:r>
              <a:rPr lang="en-US" dirty="0"/>
              <a:t>Communication Protocol: Zigbee, </a:t>
            </a:r>
            <a:r>
              <a:rPr lang="en-US" dirty="0" err="1"/>
              <a:t>bluetooth</a:t>
            </a:r>
            <a:r>
              <a:rPr lang="en-US" dirty="0"/>
              <a:t>, LoRa</a:t>
            </a:r>
          </a:p>
          <a:p>
            <a:r>
              <a:rPr lang="en-US" dirty="0"/>
              <a:t>AI and Swarm Learning Components</a:t>
            </a:r>
          </a:p>
          <a:p>
            <a:pPr lvl="1"/>
            <a:r>
              <a:rPr lang="en-US" dirty="0"/>
              <a:t>AI Model Development: Pruning, Quantization, model compression,…</a:t>
            </a:r>
          </a:p>
          <a:p>
            <a:pPr lvl="1"/>
            <a:r>
              <a:rPr lang="en-US" dirty="0"/>
              <a:t>Local Learning</a:t>
            </a:r>
          </a:p>
          <a:p>
            <a:pPr lvl="1"/>
            <a:r>
              <a:rPr lang="en-US" dirty="0"/>
              <a:t>Model Sharing Mechanism</a:t>
            </a:r>
          </a:p>
          <a:p>
            <a:pPr lvl="1"/>
            <a:r>
              <a:rPr lang="en-US" dirty="0"/>
              <a:t>Blockchain protocol</a:t>
            </a:r>
          </a:p>
          <a:p>
            <a:r>
              <a:rPr lang="en-US" dirty="0"/>
              <a:t>Software Development</a:t>
            </a:r>
          </a:p>
          <a:p>
            <a:pPr lvl="1"/>
            <a:r>
              <a:rPr lang="en-US" dirty="0"/>
              <a:t>Firmware Development: data collection, local processing, and communication</a:t>
            </a:r>
          </a:p>
          <a:p>
            <a:pPr lvl="1"/>
            <a:r>
              <a:rPr lang="en-US" dirty="0"/>
              <a:t>Swarm Intelligence Algorithms: collaboration and adaptation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5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7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9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9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EF11F-D2E4-8A81-633B-FEF6E83A3CAA}"/>
              </a:ext>
            </a:extLst>
          </p:cNvPr>
          <p:cNvSpPr/>
          <p:nvPr/>
        </p:nvSpPr>
        <p:spPr>
          <a:xfrm>
            <a:off x="5052970" y="2588003"/>
            <a:ext cx="1870745" cy="105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7017D-C6B0-F10D-6C8D-AAFEA45B364B}"/>
              </a:ext>
            </a:extLst>
          </p:cNvPr>
          <p:cNvSpPr/>
          <p:nvPr/>
        </p:nvSpPr>
        <p:spPr>
          <a:xfrm>
            <a:off x="9359317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Resources reallocation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B670F-F219-3EFD-5AD6-AEBB2EF07BB8}"/>
              </a:ext>
            </a:extLst>
          </p:cNvPr>
          <p:cNvSpPr/>
          <p:nvPr/>
        </p:nvSpPr>
        <p:spPr>
          <a:xfrm>
            <a:off x="3009549" y="2737260"/>
            <a:ext cx="1369505" cy="75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9D131-0BA5-0B48-CAC5-E5CCDBBA8BF0}"/>
              </a:ext>
            </a:extLst>
          </p:cNvPr>
          <p:cNvSpPr/>
          <p:nvPr/>
        </p:nvSpPr>
        <p:spPr>
          <a:xfrm>
            <a:off x="9359317" y="3116160"/>
            <a:ext cx="1391175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CPU-GPU co-run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A8F4F-DB07-F3B6-F572-587EC2F500DF}"/>
              </a:ext>
            </a:extLst>
          </p:cNvPr>
          <p:cNvSpPr/>
          <p:nvPr/>
        </p:nvSpPr>
        <p:spPr>
          <a:xfrm>
            <a:off x="1954635" y="5612234"/>
            <a:ext cx="1517712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6FA19-FA31-CB75-2EC0-909123105750}"/>
              </a:ext>
            </a:extLst>
          </p:cNvPr>
          <p:cNvSpPr/>
          <p:nvPr/>
        </p:nvSpPr>
        <p:spPr>
          <a:xfrm>
            <a:off x="1489746" y="3844256"/>
            <a:ext cx="1586919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transmission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C8897C-5A81-47E4-F184-6E47C517A10B}"/>
              </a:ext>
            </a:extLst>
          </p:cNvPr>
          <p:cNvSpPr/>
          <p:nvPr/>
        </p:nvSpPr>
        <p:spPr>
          <a:xfrm>
            <a:off x="7594138" y="2666298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E29C6D-DFEC-DC0A-4E8E-B2157CC0F958}"/>
              </a:ext>
            </a:extLst>
          </p:cNvPr>
          <p:cNvGrpSpPr/>
          <p:nvPr/>
        </p:nvGrpSpPr>
        <p:grpSpPr>
          <a:xfrm>
            <a:off x="113949" y="568355"/>
            <a:ext cx="1971413" cy="1721840"/>
            <a:chOff x="113949" y="568355"/>
            <a:chExt cx="1971413" cy="172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FDE7B-0885-D8EF-2B98-5AF9681A4ACE}"/>
                </a:ext>
              </a:extLst>
            </p:cNvPr>
            <p:cNvSpPr/>
            <p:nvPr/>
          </p:nvSpPr>
          <p:spPr>
            <a:xfrm>
              <a:off x="399872" y="1900106"/>
              <a:ext cx="1399563" cy="3900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compression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BC1FAE-793D-DA2B-532B-DED1CEC61BB7}"/>
                </a:ext>
              </a:extLst>
            </p:cNvPr>
            <p:cNvSpPr/>
            <p:nvPr/>
          </p:nvSpPr>
          <p:spPr>
            <a:xfrm>
              <a:off x="399873" y="1377892"/>
              <a:ext cx="1399563" cy="390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redundancy elimination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EB54D7-23AD-2525-18F3-2645C64AF495}"/>
                </a:ext>
              </a:extLst>
            </p:cNvPr>
            <p:cNvSpPr/>
            <p:nvPr/>
          </p:nvSpPr>
          <p:spPr>
            <a:xfrm>
              <a:off x="113949" y="568355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redundancy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8926D-F153-B035-F37C-AA9BE7B3C556}"/>
              </a:ext>
            </a:extLst>
          </p:cNvPr>
          <p:cNvSpPr/>
          <p:nvPr/>
        </p:nvSpPr>
        <p:spPr>
          <a:xfrm>
            <a:off x="5412299" y="5043181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On-device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38F6B-6585-4CD8-20C6-88AB63DFA754}"/>
              </a:ext>
            </a:extLst>
          </p:cNvPr>
          <p:cNvSpPr/>
          <p:nvPr/>
        </p:nvSpPr>
        <p:spPr>
          <a:xfrm>
            <a:off x="7246687" y="5356371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Decentralized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42906-B323-CBCA-AE97-2CFDF3E81173}"/>
              </a:ext>
            </a:extLst>
          </p:cNvPr>
          <p:cNvSpPr/>
          <p:nvPr/>
        </p:nvSpPr>
        <p:spPr>
          <a:xfrm>
            <a:off x="7246688" y="4865963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1003BB-ED28-23F4-E686-2736542B4AE3}"/>
              </a:ext>
            </a:extLst>
          </p:cNvPr>
          <p:cNvGrpSpPr/>
          <p:nvPr/>
        </p:nvGrpSpPr>
        <p:grpSpPr>
          <a:xfrm>
            <a:off x="7657746" y="933271"/>
            <a:ext cx="3432504" cy="1342937"/>
            <a:chOff x="4408414" y="437626"/>
            <a:chExt cx="3432504" cy="13429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D6BDB3-9794-8027-B9D0-8EB7B3C0FD95}"/>
                </a:ext>
              </a:extLst>
            </p:cNvPr>
            <p:cNvSpPr/>
            <p:nvPr/>
          </p:nvSpPr>
          <p:spPr>
            <a:xfrm>
              <a:off x="4408414" y="708870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Architecture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128AD1-8FE0-B9C6-ADB3-82BA01DAFDFE}"/>
                </a:ext>
              </a:extLst>
            </p:cNvPr>
            <p:cNvSpPr/>
            <p:nvPr/>
          </p:nvSpPr>
          <p:spPr>
            <a:xfrm>
              <a:off x="6567189" y="437626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CPU-GPU Integrated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2221BA-DB93-C092-8B4F-62FB40FD02D1}"/>
                </a:ext>
              </a:extLst>
            </p:cNvPr>
            <p:cNvSpPr/>
            <p:nvPr/>
          </p:nvSpPr>
          <p:spPr>
            <a:xfrm>
              <a:off x="6567187" y="931877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 CPU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10A827-FDE1-0C45-7250-555B29840ADB}"/>
                </a:ext>
              </a:extLst>
            </p:cNvPr>
            <p:cNvSpPr/>
            <p:nvPr/>
          </p:nvSpPr>
          <p:spPr>
            <a:xfrm>
              <a:off x="6567187" y="1426128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MCUs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496D8-59B4-5A24-CE74-CE3A9D47F1A6}"/>
              </a:ext>
            </a:extLst>
          </p:cNvPr>
          <p:cNvSpPr/>
          <p:nvPr/>
        </p:nvSpPr>
        <p:spPr>
          <a:xfrm>
            <a:off x="10809912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 detection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3827F5-6991-CBBC-D5A1-3A9725A2B154}"/>
              </a:ext>
            </a:extLst>
          </p:cNvPr>
          <p:cNvSpPr/>
          <p:nvPr/>
        </p:nvSpPr>
        <p:spPr>
          <a:xfrm>
            <a:off x="7246687" y="5847125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Federated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21118-F855-FDCD-2E2F-2762B2640DB1}"/>
              </a:ext>
            </a:extLst>
          </p:cNvPr>
          <p:cNvSpPr/>
          <p:nvPr/>
        </p:nvSpPr>
        <p:spPr>
          <a:xfrm>
            <a:off x="113949" y="371212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Streaming-data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9B1EF1-D591-CD11-A24B-AFC64AB74C25}"/>
              </a:ext>
            </a:extLst>
          </p:cNvPr>
          <p:cNvSpPr/>
          <p:nvPr/>
        </p:nvSpPr>
        <p:spPr>
          <a:xfrm>
            <a:off x="63620" y="5557707"/>
            <a:ext cx="1767978" cy="45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directly without decompression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E248D8-EFBD-4858-170C-DB38CC1C331C}"/>
              </a:ext>
            </a:extLst>
          </p:cNvPr>
          <p:cNvSpPr/>
          <p:nvPr/>
        </p:nvSpPr>
        <p:spPr>
          <a:xfrm>
            <a:off x="113948" y="4214420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devices</a:t>
            </a:r>
          </a:p>
        </p:txBody>
      </p:sp>
    </p:spTree>
    <p:extLst>
      <p:ext uri="{BB962C8B-B14F-4D97-AF65-F5344CB8AC3E}">
        <p14:creationId xmlns:p14="http://schemas.microsoft.com/office/powerpoint/2010/main" val="67555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IoT </a:t>
            </a:r>
            <a:r>
              <a:rPr lang="zh-CN" altLang="en-US" dirty="0"/>
              <a:t>↑</a:t>
            </a:r>
            <a:r>
              <a:rPr lang="en-US" dirty="0"/>
              <a:t>, MCUs</a:t>
            </a:r>
          </a:p>
          <a:p>
            <a:pPr lvl="1"/>
            <a:r>
              <a:rPr lang="en-US" dirty="0" err="1"/>
              <a:t>EdgeAI</a:t>
            </a:r>
            <a:r>
              <a:rPr lang="en-US" dirty="0"/>
              <a:t> &amp; </a:t>
            </a:r>
            <a:r>
              <a:rPr lang="en-US" dirty="0" err="1"/>
              <a:t>AIoT</a:t>
            </a:r>
            <a:r>
              <a:rPr lang="en-US" dirty="0"/>
              <a:t>: On-device learning, </a:t>
            </a:r>
            <a:r>
              <a:rPr lang="en-US" dirty="0" err="1"/>
              <a:t>TinyML</a:t>
            </a:r>
            <a:r>
              <a:rPr lang="en-US" dirty="0"/>
              <a:t>(Cloud -&gt; MCUs)</a:t>
            </a:r>
          </a:p>
          <a:p>
            <a:pPr lvl="1"/>
            <a:r>
              <a:rPr lang="en-US" dirty="0"/>
              <a:t>Distributed learning: local learning -&gt; FL -&gt; swarm learning</a:t>
            </a:r>
          </a:p>
          <a:p>
            <a:pPr lvl="1"/>
            <a:r>
              <a:rPr lang="en-US" dirty="0"/>
              <a:t>Despite progress in decentralized and swarm learning, significant gaps persist at the microcontroller level.</a:t>
            </a:r>
          </a:p>
          <a:p>
            <a:r>
              <a:rPr lang="en-US" dirty="0"/>
              <a:t>Research Problem:</a:t>
            </a:r>
          </a:p>
          <a:p>
            <a:pPr lvl="1"/>
            <a:r>
              <a:rPr lang="en-US" dirty="0"/>
              <a:t>Can we design a data-driven, decentralized MCUs system utilizing swarm learning to solve real-world problems?</a:t>
            </a:r>
          </a:p>
          <a:p>
            <a:endParaRPr lang="en-US" dirty="0"/>
          </a:p>
          <a:p>
            <a:r>
              <a:rPr lang="en-US" dirty="0"/>
              <a:t>Contributions:</a:t>
            </a:r>
          </a:p>
          <a:p>
            <a:pPr lvl="1"/>
            <a:r>
              <a:rPr lang="en-US" dirty="0"/>
              <a:t>Swarm Learning Framework for Multi-Device Collaboration on MCUs.</a:t>
            </a:r>
          </a:p>
          <a:p>
            <a:pPr lvl="1"/>
            <a:r>
              <a:rPr lang="en-US" dirty="0"/>
              <a:t>Development of an Efficient Communication Protocol for Decentralized MCU Networks.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mart Agriculture</a:t>
            </a:r>
          </a:p>
          <a:p>
            <a:pPr lvl="1"/>
            <a:r>
              <a:rPr lang="en-US" altLang="zh-CN" dirty="0"/>
              <a:t>Soil moisture, auto irrigation, pest activity, nutrient levels,…</a:t>
            </a:r>
            <a:endParaRPr lang="en-US" dirty="0"/>
          </a:p>
          <a:p>
            <a:r>
              <a:rPr lang="en-US" dirty="0"/>
              <a:t>Environmental Monitoring</a:t>
            </a:r>
          </a:p>
          <a:p>
            <a:pPr lvl="1"/>
            <a:r>
              <a:rPr lang="en-US" dirty="0"/>
              <a:t>Air &amp; water quality, forest fires, illegal logging in remote areas</a:t>
            </a:r>
          </a:p>
          <a:p>
            <a:r>
              <a:rPr lang="en-US" dirty="0"/>
              <a:t>Health Monitoring</a:t>
            </a:r>
          </a:p>
          <a:p>
            <a:pPr lvl="1"/>
            <a:r>
              <a:rPr lang="en-US" dirty="0"/>
              <a:t>Emergency alert</a:t>
            </a:r>
          </a:p>
          <a:p>
            <a:r>
              <a:rPr lang="en-US" dirty="0"/>
              <a:t>Industrial IoT</a:t>
            </a:r>
          </a:p>
          <a:p>
            <a:pPr lvl="1"/>
            <a:r>
              <a:rPr lang="en-US" dirty="0"/>
              <a:t>Maintenance of machinery</a:t>
            </a:r>
          </a:p>
          <a:p>
            <a:r>
              <a:rPr lang="en-US" dirty="0"/>
              <a:t>Smart Cities</a:t>
            </a:r>
          </a:p>
          <a:p>
            <a:pPr lvl="1"/>
            <a:r>
              <a:rPr lang="en-US" dirty="0"/>
              <a:t>Traffic flow management </a:t>
            </a:r>
          </a:p>
          <a:p>
            <a:r>
              <a:rPr lang="en-US" dirty="0"/>
              <a:t>Wildlife tracking and conservation</a:t>
            </a:r>
          </a:p>
          <a:p>
            <a:pPr lvl="1"/>
            <a:r>
              <a:rPr lang="en-US" dirty="0"/>
              <a:t>Monitoring wildlife movements</a:t>
            </a:r>
          </a:p>
        </p:txBody>
      </p:sp>
    </p:spTree>
    <p:extLst>
      <p:ext uri="{BB962C8B-B14F-4D97-AF65-F5344CB8AC3E}">
        <p14:creationId xmlns:p14="http://schemas.microsoft.com/office/powerpoint/2010/main" val="424955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Research questions:</a:t>
            </a:r>
          </a:p>
          <a:p>
            <a:pPr lvl="1"/>
            <a:r>
              <a:rPr lang="en-US" dirty="0"/>
              <a:t>How can </a:t>
            </a:r>
            <a:r>
              <a:rPr lang="en-US" b="1" dirty="0"/>
              <a:t>swarm learning </a:t>
            </a:r>
            <a:r>
              <a:rPr lang="en-US" dirty="0"/>
              <a:t>algorithms on MCUs be optimized for energy and computational efficiency in a decentralized network?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communication protocols </a:t>
            </a:r>
            <a:r>
              <a:rPr lang="en-US" dirty="0"/>
              <a:t>best support robust and efficient data exchange in intermittently connected decentralized MCU networks?</a:t>
            </a:r>
          </a:p>
          <a:p>
            <a:pPr lvl="1"/>
            <a:r>
              <a:rPr lang="en-US" dirty="0"/>
              <a:t>How can the </a:t>
            </a:r>
            <a:r>
              <a:rPr lang="en-US" b="1" dirty="0"/>
              <a:t>network topology </a:t>
            </a:r>
            <a:r>
              <a:rPr lang="en-US" dirty="0"/>
              <a:t>of decentralized MCU systems be dynamically managed to optimize learning and communication as nodes change?</a:t>
            </a:r>
          </a:p>
          <a:p>
            <a:pPr lvl="1"/>
            <a:r>
              <a:rPr lang="en-US" dirty="0"/>
              <a:t>What are the </a:t>
            </a:r>
            <a:r>
              <a:rPr lang="en-US" b="1" dirty="0"/>
              <a:t>trade-offs</a:t>
            </a:r>
            <a:r>
              <a:rPr lang="en-US" dirty="0"/>
              <a:t> between accuracy and efficiency in decentralized learning systems on MCUs?</a:t>
            </a:r>
          </a:p>
          <a:p>
            <a:pPr lvl="1"/>
            <a:r>
              <a:rPr lang="en-US" dirty="0"/>
              <a:t>How can machine learning models in decentralized MCU networks be </a:t>
            </a:r>
            <a:r>
              <a:rPr lang="en-US" b="1" dirty="0"/>
              <a:t>dynamically adjusted </a:t>
            </a:r>
            <a:r>
              <a:rPr lang="en-US" dirty="0"/>
              <a:t>in response to environmental changes?</a:t>
            </a:r>
          </a:p>
        </p:txBody>
      </p:sp>
    </p:spTree>
    <p:extLst>
      <p:ext uri="{BB962C8B-B14F-4D97-AF65-F5344CB8AC3E}">
        <p14:creationId xmlns:p14="http://schemas.microsoft.com/office/powerpoint/2010/main" val="236440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  <a:p>
            <a:pPr lvl="1"/>
            <a:r>
              <a:rPr lang="en-US" dirty="0"/>
              <a:t>MCUs Selection:</a:t>
            </a:r>
          </a:p>
          <a:p>
            <a:pPr lvl="1"/>
            <a:r>
              <a:rPr lang="en-US" dirty="0"/>
              <a:t>Sensor Integration:</a:t>
            </a:r>
          </a:p>
          <a:p>
            <a:pPr lvl="1"/>
            <a:r>
              <a:rPr lang="en-US" dirty="0"/>
              <a:t>Communication Infrastructure</a:t>
            </a:r>
          </a:p>
          <a:p>
            <a:pPr lvl="2"/>
            <a:r>
              <a:rPr lang="en-US" dirty="0"/>
              <a:t>Heterogeneous Communication System</a:t>
            </a:r>
          </a:p>
          <a:p>
            <a:endParaRPr lang="en-US" dirty="0"/>
          </a:p>
          <a:p>
            <a:r>
              <a:rPr lang="en-US" dirty="0"/>
              <a:t>Swarm Learning Algorithms</a:t>
            </a:r>
          </a:p>
          <a:p>
            <a:pPr lvl="1"/>
            <a:r>
              <a:rPr lang="en-US" dirty="0"/>
              <a:t>Algorithms Selection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59450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Communications Protocols: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9A635F-9A86-206F-C3FC-BE05CD62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46221"/>
              </p:ext>
            </p:extLst>
          </p:nvPr>
        </p:nvGraphicFramePr>
        <p:xfrm>
          <a:off x="1764370" y="992087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27">
                  <a:extLst>
                    <a:ext uri="{9D8B030D-6E8A-4147-A177-3AD203B41FA5}">
                      <a16:colId xmlns:a16="http://schemas.microsoft.com/office/drawing/2014/main" val="4036853646"/>
                    </a:ext>
                  </a:extLst>
                </a:gridCol>
                <a:gridCol w="2650273">
                  <a:extLst>
                    <a:ext uri="{9D8B030D-6E8A-4147-A177-3AD203B41FA5}">
                      <a16:colId xmlns:a16="http://schemas.microsoft.com/office/drawing/2014/main" val="4072895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1186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409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MCUs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3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TCP/IP, wide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ESP8266,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home, IoT,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3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range, low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nRF52840,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21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Zigbee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Mesh networking,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Xbee</a:t>
                      </a:r>
                      <a:r>
                        <a:rPr lang="en-US" dirty="0"/>
                        <a:t> modules, CC2530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8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range, rural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STM32(SX1278)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Agricultural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5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Robust, noisy env, automative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ATmega32M1,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Automative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0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short range, 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PN532 NFC,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Contactless 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8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2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6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2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538</Words>
  <Application>Microsoft Office PowerPoint</Application>
  <PresentationFormat>Widescreen</PresentationFormat>
  <Paragraphs>147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Swarm TinyML: Enabling Decentralized Machine Learning on heterogeneous Microcontroller Networks.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</dc:title>
  <dc:creator>Xiaoguang Guo (Student)</dc:creator>
  <cp:lastModifiedBy>Xiaoguang Guo (Student)</cp:lastModifiedBy>
  <cp:revision>330</cp:revision>
  <dcterms:created xsi:type="dcterms:W3CDTF">2024-05-06T05:13:51Z</dcterms:created>
  <dcterms:modified xsi:type="dcterms:W3CDTF">2024-05-10T20:05:16Z</dcterms:modified>
</cp:coreProperties>
</file>