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2" r:id="rId10"/>
    <p:sldId id="283" r:id="rId11"/>
    <p:sldId id="275" r:id="rId12"/>
    <p:sldId id="276" r:id="rId13"/>
    <p:sldId id="268" r:id="rId14"/>
    <p:sldId id="270" r:id="rId15"/>
    <p:sldId id="286" r:id="rId16"/>
    <p:sldId id="278" r:id="rId17"/>
    <p:sldId id="284" r:id="rId18"/>
    <p:sldId id="285" r:id="rId19"/>
    <p:sldId id="288" r:id="rId20"/>
    <p:sldId id="291" r:id="rId21"/>
    <p:sldId id="28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10" r:id="rId40"/>
    <p:sldId id="308" r:id="rId41"/>
    <p:sldId id="311" r:id="rId42"/>
    <p:sldId id="312" r:id="rId43"/>
    <p:sldId id="313" r:id="rId44"/>
    <p:sldId id="314" r:id="rId45"/>
    <p:sldId id="31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7295-B0F8-9927-4E66-41DA56E4CE31}" v="305" dt="2024-05-15T05:04:5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Chen" userId="S::dongchen@mines.edu::d96fa5ec-4313-4be9-bcac-1adad9054fe4" providerId="AD" clId="Web-{11F57295-B0F8-9927-4E66-41DA56E4CE31}"/>
    <pc:docChg chg="addSld delSld modSld">
      <pc:chgData name="Dong Chen" userId="S::dongchen@mines.edu::d96fa5ec-4313-4be9-bcac-1adad9054fe4" providerId="AD" clId="Web-{11F57295-B0F8-9927-4E66-41DA56E4CE31}" dt="2024-05-15T05:04:53.383" v="256" actId="20577"/>
      <pc:docMkLst>
        <pc:docMk/>
      </pc:docMkLst>
      <pc:sldChg chg="del">
        <pc:chgData name="Dong Chen" userId="S::dongchen@mines.edu::d96fa5ec-4313-4be9-bcac-1adad9054fe4" providerId="AD" clId="Web-{11F57295-B0F8-9927-4E66-41DA56E4CE31}" dt="2024-05-15T04:47:22.547" v="52"/>
        <pc:sldMkLst>
          <pc:docMk/>
          <pc:sldMk cId="1331093012" sldId="277"/>
        </pc:sldMkLst>
      </pc:sldChg>
      <pc:sldChg chg="modSp">
        <pc:chgData name="Dong Chen" userId="S::dongchen@mines.edu::d96fa5ec-4313-4be9-bcac-1adad9054fe4" providerId="AD" clId="Web-{11F57295-B0F8-9927-4E66-41DA56E4CE31}" dt="2024-05-15T05:03:28.273" v="221" actId="20577"/>
        <pc:sldMkLst>
          <pc:docMk/>
          <pc:sldMk cId="2742090806" sldId="278"/>
        </pc:sldMkLst>
        <pc:spChg chg="mod">
          <ac:chgData name="Dong Chen" userId="S::dongchen@mines.edu::d96fa5ec-4313-4be9-bcac-1adad9054fe4" providerId="AD" clId="Web-{11F57295-B0F8-9927-4E66-41DA56E4CE31}" dt="2024-05-15T05:03:28.273" v="221" actId="20577"/>
          <ac:spMkLst>
            <pc:docMk/>
            <pc:sldMk cId="2742090806" sldId="278"/>
            <ac:spMk id="3" creationId="{85E36873-996E-DE0C-2F0B-9B5EEA8AA4E6}"/>
          </ac:spMkLst>
        </pc:spChg>
      </pc:sldChg>
      <pc:sldChg chg="del">
        <pc:chgData name="Dong Chen" userId="S::dongchen@mines.edu::d96fa5ec-4313-4be9-bcac-1adad9054fe4" providerId="AD" clId="Web-{11F57295-B0F8-9927-4E66-41DA56E4CE31}" dt="2024-05-15T04:47:38.126" v="57"/>
        <pc:sldMkLst>
          <pc:docMk/>
          <pc:sldMk cId="2944727761" sldId="281"/>
        </pc:sldMkLst>
      </pc:sldChg>
      <pc:sldChg chg="addSp delSp modSp">
        <pc:chgData name="Dong Chen" userId="S::dongchen@mines.edu::d96fa5ec-4313-4be9-bcac-1adad9054fe4" providerId="AD" clId="Web-{11F57295-B0F8-9927-4E66-41DA56E4CE31}" dt="2024-05-15T04:56:28.661" v="76" actId="1076"/>
        <pc:sldMkLst>
          <pc:docMk/>
          <pc:sldMk cId="2317202704" sldId="283"/>
        </pc:sldMkLst>
        <pc:spChg chg="add del mod">
          <ac:chgData name="Dong Chen" userId="S::dongchen@mines.edu::d96fa5ec-4313-4be9-bcac-1adad9054fe4" providerId="AD" clId="Web-{11F57295-B0F8-9927-4E66-41DA56E4CE31}" dt="2024-05-15T04:55:27.926" v="62"/>
          <ac:spMkLst>
            <pc:docMk/>
            <pc:sldMk cId="2317202704" sldId="283"/>
            <ac:spMk id="2" creationId="{E6780B6C-6332-98B2-4A00-31C539CAD004}"/>
          </ac:spMkLst>
        </pc:spChg>
        <pc:spChg chg="add mod">
          <ac:chgData name="Dong Chen" userId="S::dongchen@mines.edu::d96fa5ec-4313-4be9-bcac-1adad9054fe4" providerId="AD" clId="Web-{11F57295-B0F8-9927-4E66-41DA56E4CE31}" dt="2024-05-15T04:56:28.661" v="76" actId="1076"/>
          <ac:spMkLst>
            <pc:docMk/>
            <pc:sldMk cId="2317202704" sldId="283"/>
            <ac:spMk id="5" creationId="{522BC8C6-0013-BCD7-7BB2-BD3026143696}"/>
          </ac:spMkLst>
        </pc:spChg>
        <pc:picChg chg="mod">
          <ac:chgData name="Dong Chen" userId="S::dongchen@mines.edu::d96fa5ec-4313-4be9-bcac-1adad9054fe4" providerId="AD" clId="Web-{11F57295-B0F8-9927-4E66-41DA56E4CE31}" dt="2024-05-15T04:55:20.160" v="58" actId="1076"/>
          <ac:picMkLst>
            <pc:docMk/>
            <pc:sldMk cId="2317202704" sldId="283"/>
            <ac:picMk id="4" creationId="{0ABE55F2-CA36-C665-D45D-B43363993AEE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812" v="5"/>
        <pc:sldMkLst>
          <pc:docMk/>
          <pc:sldMk cId="2602514514" sldId="284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3:57.852" v="232" actId="20577"/>
        <pc:sldMkLst>
          <pc:docMk/>
          <pc:sldMk cId="3133761834" sldId="284"/>
        </pc:sldMkLst>
        <pc:spChg chg="mod">
          <ac:chgData name="Dong Chen" userId="S::dongchen@mines.edu::d96fa5ec-4313-4be9-bcac-1adad9054fe4" providerId="AD" clId="Web-{11F57295-B0F8-9927-4E66-41DA56E4CE31}" dt="2024-05-15T05:03:57.852" v="232" actId="20577"/>
          <ac:spMkLst>
            <pc:docMk/>
            <pc:sldMk cId="3133761834" sldId="284"/>
            <ac:spMk id="2" creationId="{9648BDFF-773E-1C0B-218C-CB07D513F61F}"/>
          </ac:spMkLst>
        </pc:spChg>
        <pc:spChg chg="del mod">
          <ac:chgData name="Dong Chen" userId="S::dongchen@mines.edu::d96fa5ec-4313-4be9-bcac-1adad9054fe4" providerId="AD" clId="Web-{11F57295-B0F8-9927-4E66-41DA56E4CE31}" dt="2024-05-15T05:00:45.022" v="196"/>
          <ac:spMkLst>
            <pc:docMk/>
            <pc:sldMk cId="3133761834" sldId="284"/>
            <ac:spMk id="3" creationId="{C5EC1FA9-141A-D391-195B-70D00428EBB2}"/>
          </ac:spMkLst>
        </pc:spChg>
        <pc:picChg chg="add mod ord">
          <ac:chgData name="Dong Chen" userId="S::dongchen@mines.edu::d96fa5ec-4313-4be9-bcac-1adad9054fe4" providerId="AD" clId="Web-{11F57295-B0F8-9927-4E66-41DA56E4CE31}" dt="2024-05-15T05:00:45.022" v="196"/>
          <ac:picMkLst>
            <pc:docMk/>
            <pc:sldMk cId="3133761834" sldId="284"/>
            <ac:picMk id="4" creationId="{A90262AB-00DE-9009-8945-DA61753063DB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250" v="4"/>
        <pc:sldMkLst>
          <pc:docMk/>
          <pc:sldMk cId="1884430284" sldId="285"/>
        </pc:sldMkLst>
      </pc:sldChg>
      <pc:sldChg chg="addSp delSp modSp new mod setBg">
        <pc:chgData name="Dong Chen" userId="S::dongchen@mines.edu::d96fa5ec-4313-4be9-bcac-1adad9054fe4" providerId="AD" clId="Web-{11F57295-B0F8-9927-4E66-41DA56E4CE31}" dt="2024-05-15T05:02:49.789" v="218"/>
        <pc:sldMkLst>
          <pc:docMk/>
          <pc:sldMk cId="3194976740" sldId="285"/>
        </pc:sldMkLst>
        <pc:spChg chg="add del">
          <ac:chgData name="Dong Chen" userId="S::dongchen@mines.edu::d96fa5ec-4313-4be9-bcac-1adad9054fe4" providerId="AD" clId="Web-{11F57295-B0F8-9927-4E66-41DA56E4CE31}" dt="2024-05-15T05:02:23.851" v="206"/>
          <ac:spMkLst>
            <pc:docMk/>
            <pc:sldMk cId="3194976740" sldId="285"/>
            <ac:spMk id="2" creationId="{CD04C77D-5811-DA2F-1084-64B719351A99}"/>
          </ac:spMkLst>
        </pc:spChg>
        <pc:spChg chg="del">
          <ac:chgData name="Dong Chen" userId="S::dongchen@mines.edu::d96fa5ec-4313-4be9-bcac-1adad9054fe4" providerId="AD" clId="Web-{11F57295-B0F8-9927-4E66-41DA56E4CE31}" dt="2024-05-15T05:02:13.726" v="201"/>
          <ac:spMkLst>
            <pc:docMk/>
            <pc:sldMk cId="3194976740" sldId="285"/>
            <ac:spMk id="3" creationId="{AA6DD8A9-4D94-EE2C-1593-AB1766B6401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7" creationId="{CD04C77D-5811-DA2F-1084-64B719351A99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0" creationId="{56E9B3E6-E277-4D68-BA48-9CB43FFBD6E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7" creationId="{D5B0017B-2ECA-49AF-B397-DC140825DF8D}"/>
          </ac:spMkLst>
        </pc:spChg>
        <pc:grpChg chg="add del">
          <ac:chgData name="Dong Chen" userId="S::dongchen@mines.edu::d96fa5ec-4313-4be9-bcac-1adad9054fe4" providerId="AD" clId="Web-{11F57295-B0F8-9927-4E66-41DA56E4CE31}" dt="2024-05-15T05:02:23.757" v="205"/>
          <ac:grpSpMkLst>
            <pc:docMk/>
            <pc:sldMk cId="3194976740" sldId="285"/>
            <ac:grpSpMk id="12" creationId="{AE1C45F0-260A-458C-96ED-C1F6D2151219}"/>
          </ac:grpSpMkLst>
        </pc:grpChg>
        <pc:graphicFrameChg chg="add mod ord modGraphic">
          <ac:chgData name="Dong Chen" userId="S::dongchen@mines.edu::d96fa5ec-4313-4be9-bcac-1adad9054fe4" providerId="AD" clId="Web-{11F57295-B0F8-9927-4E66-41DA56E4CE31}" dt="2024-05-15T05:02:49.789" v="218"/>
          <ac:graphicFrameMkLst>
            <pc:docMk/>
            <pc:sldMk cId="3194976740" sldId="285"/>
            <ac:graphicFrameMk id="5" creationId="{C7302797-AC2C-9C90-AD64-A043FFF5A84A}"/>
          </ac:graphicFrameMkLst>
        </pc:graphicFrameChg>
        <pc:cxnChg chg="add del">
          <ac:chgData name="Dong Chen" userId="S::dongchen@mines.edu::d96fa5ec-4313-4be9-bcac-1adad9054fe4" providerId="AD" clId="Web-{11F57295-B0F8-9927-4E66-41DA56E4CE31}" dt="2024-05-15T05:02:23.757" v="205"/>
          <ac:cxnSpMkLst>
            <pc:docMk/>
            <pc:sldMk cId="3194976740" sldId="285"/>
            <ac:cxnSpMk id="19" creationId="{6CF1BAF6-AD41-4082-B212-8A1F9A2E8779}"/>
          </ac:cxnSpMkLst>
        </pc:cxnChg>
      </pc:sldChg>
      <pc:sldChg chg="del">
        <pc:chgData name="Dong Chen" userId="S::dongchen@mines.edu::d96fa5ec-4313-4be9-bcac-1adad9054fe4" providerId="AD" clId="Web-{11F57295-B0F8-9927-4E66-41DA56E4CE31}" dt="2024-05-15T04:46:13.937" v="3"/>
        <pc:sldMkLst>
          <pc:docMk/>
          <pc:sldMk cId="2261725338" sldId="286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4:53.383" v="256" actId="20577"/>
        <pc:sldMkLst>
          <pc:docMk/>
          <pc:sldMk cId="3212005156" sldId="286"/>
        </pc:sldMkLst>
        <pc:spChg chg="mod">
          <ac:chgData name="Dong Chen" userId="S::dongchen@mines.edu::d96fa5ec-4313-4be9-bcac-1adad9054fe4" providerId="AD" clId="Web-{11F57295-B0F8-9927-4E66-41DA56E4CE31}" dt="2024-05-15T05:03:47.383" v="230" actId="20577"/>
          <ac:spMkLst>
            <pc:docMk/>
            <pc:sldMk cId="3212005156" sldId="286"/>
            <ac:spMk id="2" creationId="{F40DD779-5765-3487-F6EF-1FCE34BFBC5C}"/>
          </ac:spMkLst>
        </pc:spChg>
        <pc:spChg chg="mod">
          <ac:chgData name="Dong Chen" userId="S::dongchen@mines.edu::d96fa5ec-4313-4be9-bcac-1adad9054fe4" providerId="AD" clId="Web-{11F57295-B0F8-9927-4E66-41DA56E4CE31}" dt="2024-05-15T05:04:53.383" v="256" actId="20577"/>
          <ac:spMkLst>
            <pc:docMk/>
            <pc:sldMk cId="3212005156" sldId="286"/>
            <ac:spMk id="3" creationId="{CCF6F1C5-BCD1-68BF-9DF1-CCD388CA7531}"/>
          </ac:spMkLst>
        </pc:spChg>
        <pc:spChg chg="add del">
          <ac:chgData name="Dong Chen" userId="S::dongchen@mines.edu::d96fa5ec-4313-4be9-bcac-1adad9054fe4" providerId="AD" clId="Web-{11F57295-B0F8-9927-4E66-41DA56E4CE31}" dt="2024-05-15T05:04:38.914" v="236"/>
          <ac:spMkLst>
            <pc:docMk/>
            <pc:sldMk cId="3212005156" sldId="286"/>
            <ac:spMk id="5" creationId="{893D940A-5C10-9FA1-BA98-5B49336B4723}"/>
          </ac:spMkLst>
        </pc:spChg>
        <pc:spChg chg="add del">
          <ac:chgData name="Dong Chen" userId="S::dongchen@mines.edu::d96fa5ec-4313-4be9-bcac-1adad9054fe4" providerId="AD" clId="Web-{11F57295-B0F8-9927-4E66-41DA56E4CE31}" dt="2024-05-15T05:04:36.555" v="235"/>
          <ac:spMkLst>
            <pc:docMk/>
            <pc:sldMk cId="3212005156" sldId="286"/>
            <ac:spMk id="7" creationId="{DD760F0F-AF0B-E78C-CCD0-F15EA46157A1}"/>
          </ac:spMkLst>
        </pc:spChg>
        <pc:spChg chg="add">
          <ac:chgData name="Dong Chen" userId="S::dongchen@mines.edu::d96fa5ec-4313-4be9-bcac-1adad9054fe4" providerId="AD" clId="Web-{11F57295-B0F8-9927-4E66-41DA56E4CE31}" dt="2024-05-15T05:04:41.961" v="237"/>
          <ac:spMkLst>
            <pc:docMk/>
            <pc:sldMk cId="3212005156" sldId="286"/>
            <ac:spMk id="9" creationId="{FD43904F-57FF-F8BA-A524-648B5456ECF3}"/>
          </ac:spMkLst>
        </pc:spChg>
      </pc:sldChg>
      <pc:sldChg chg="new del">
        <pc:chgData name="Dong Chen" userId="S::dongchen@mines.edu::d96fa5ec-4313-4be9-bcac-1adad9054fe4" providerId="AD" clId="Web-{11F57295-B0F8-9927-4E66-41DA56E4CE31}" dt="2024-05-15T05:03:22.508" v="220"/>
        <pc:sldMkLst>
          <pc:docMk/>
          <pc:sldMk cId="3285036670" sldId="286"/>
        </pc:sldMkLst>
      </pc:sldChg>
      <pc:sldChg chg="del">
        <pc:chgData name="Dong Chen" userId="S::dongchen@mines.edu::d96fa5ec-4313-4be9-bcac-1adad9054fe4" providerId="AD" clId="Web-{11F57295-B0F8-9927-4E66-41DA56E4CE31}" dt="2024-05-15T04:46:13.250" v="2"/>
        <pc:sldMkLst>
          <pc:docMk/>
          <pc:sldMk cId="935425112" sldId="287"/>
        </pc:sldMkLst>
      </pc:sldChg>
      <pc:sldChg chg="del">
        <pc:chgData name="Dong Chen" userId="S::dongchen@mines.edu::d96fa5ec-4313-4be9-bcac-1adad9054fe4" providerId="AD" clId="Web-{11F57295-B0F8-9927-4E66-41DA56E4CE31}" dt="2024-05-15T04:46:12.844" v="1"/>
        <pc:sldMkLst>
          <pc:docMk/>
          <pc:sldMk cId="3867027927" sldId="288"/>
        </pc:sldMkLst>
      </pc:sldChg>
      <pc:sldChg chg="del">
        <pc:chgData name="Dong Chen" userId="S::dongchen@mines.edu::d96fa5ec-4313-4be9-bcac-1adad9054fe4" providerId="AD" clId="Web-{11F57295-B0F8-9927-4E66-41DA56E4CE31}" dt="2024-05-15T04:46:12.453" v="0"/>
        <pc:sldMkLst>
          <pc:docMk/>
          <pc:sldMk cId="1667944022" sldId="289"/>
        </pc:sldMkLst>
      </pc:sldChg>
      <pc:sldChg chg="del">
        <pc:chgData name="Dong Chen" userId="S::dongchen@mines.edu::d96fa5ec-4313-4be9-bcac-1adad9054fe4" providerId="AD" clId="Web-{11F57295-B0F8-9927-4E66-41DA56E4CE31}" dt="2024-05-15T04:47:26.516" v="53"/>
        <pc:sldMkLst>
          <pc:docMk/>
          <pc:sldMk cId="933520890" sldId="290"/>
        </pc:sldMkLst>
      </pc:sldChg>
      <pc:sldChg chg="del">
        <pc:chgData name="Dong Chen" userId="S::dongchen@mines.edu::d96fa5ec-4313-4be9-bcac-1adad9054fe4" providerId="AD" clId="Web-{11F57295-B0F8-9927-4E66-41DA56E4CE31}" dt="2024-05-15T04:47:27.969" v="54"/>
        <pc:sldMkLst>
          <pc:docMk/>
          <pc:sldMk cId="4114501980" sldId="291"/>
        </pc:sldMkLst>
      </pc:sldChg>
      <pc:sldChg chg="del">
        <pc:chgData name="Dong Chen" userId="S::dongchen@mines.edu::d96fa5ec-4313-4be9-bcac-1adad9054fe4" providerId="AD" clId="Web-{11F57295-B0F8-9927-4E66-41DA56E4CE31}" dt="2024-05-15T04:47:29.438" v="55"/>
        <pc:sldMkLst>
          <pc:docMk/>
          <pc:sldMk cId="2223589013" sldId="292"/>
        </pc:sldMkLst>
      </pc:sldChg>
      <pc:sldChg chg="del">
        <pc:chgData name="Dong Chen" userId="S::dongchen@mines.edu::d96fa5ec-4313-4be9-bcac-1adad9054fe4" providerId="AD" clId="Web-{11F57295-B0F8-9927-4E66-41DA56E4CE31}" dt="2024-05-15T04:47:31.813" v="56"/>
        <pc:sldMkLst>
          <pc:docMk/>
          <pc:sldMk cId="25717233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3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1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6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6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4" Type="http://schemas.openxmlformats.org/officeDocument/2006/relationships/hyperlink" Target="https://www.amazon.com/gp/product/B0B3JD1K1T/ref=ox_sc_act_title_1?smid=A3S807LE0L63AP&amp;psc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2" Type="http://schemas.openxmlformats.org/officeDocument/2006/relationships/hyperlink" Target="https://www.amazon.com/gp/product/B0B3JD1K1T/ref=ox_sc_act_title_1?smid=A3S807LE0L63AP&amp;psc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usuniot.com/blog/bluetooth-iot-deploying-your-iot-projects-with-ease-and-low-co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7o2C0lPrK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3" y="100453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2BC8C6-0013-BCD7-7BB2-BD3026143696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779-5765-3487-F6EF-1FCE34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May 14th,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F1C5-BCD1-68BF-9DF1-CCD388C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evaluate both BLE and Wi-Fi.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3904F-57FF-F8BA-A524-648B5456ECF3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0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Swarm learning is an overlay network.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Block chain is necessary for all current system setup.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micro controller local network, is block chain feasible?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kind of block chain platform or market is assumed or built 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Distributed or decentralized on micro-controller ML learning.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Multiple local devices (who distributes IPs)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centroid node.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Wi-Fi or Bluetooth? </a:t>
            </a:r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DFF-773E-1C0B-218C-CB07D51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https://www.dusuniot.com/blog/bluetooth-iot-deploying-your-iot-projects-with-ease-and-low-cost/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Content Placeholder 3" descr="dusun iot bluetooth gateway ble">
            <a:extLst>
              <a:ext uri="{FF2B5EF4-FFF2-40B4-BE49-F238E27FC236}">
                <a16:creationId xmlns:a16="http://schemas.microsoft.com/office/drawing/2014/main" id="{A90262AB-00DE-9009-8945-DA617530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824" y="1825625"/>
            <a:ext cx="5746352" cy="4351338"/>
          </a:xfrm>
        </p:spPr>
      </p:pic>
    </p:spTree>
    <p:extLst>
      <p:ext uri="{BB962C8B-B14F-4D97-AF65-F5344CB8AC3E}">
        <p14:creationId xmlns:p14="http://schemas.microsoft.com/office/powerpoint/2010/main" val="313376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02797-AC2C-9C90-AD64-A043FFF5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2586"/>
              </p:ext>
            </p:extLst>
          </p:nvPr>
        </p:nvGraphicFramePr>
        <p:xfrm>
          <a:off x="1242419" y="643466"/>
          <a:ext cx="9707163" cy="5571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5721">
                  <a:extLst>
                    <a:ext uri="{9D8B030D-6E8A-4147-A177-3AD203B41FA5}">
                      <a16:colId xmlns:a16="http://schemas.microsoft.com/office/drawing/2014/main" val="2320271027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1923870178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338556063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Bluetooth Classic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Bluetooth Low Energy (BLE)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16757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Frequency 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386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6148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Data Transfer Rate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1-3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125 Kbps – 2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21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Communication Mode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Short bursts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38703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Consumption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Lower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22807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Voice &amp; Large File Transfer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772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Latency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411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Usage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Watt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 to 0.5 Watts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89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Bidirectional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60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Unidirectional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313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Indoor Location Tracking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accuracy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3563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Asset Management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tracking capabilities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8893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PC Peripherals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946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Security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Is block chain feasible?</a:t>
            </a:r>
          </a:p>
          <a:p>
            <a:r>
              <a:rPr lang="en-US" dirty="0"/>
              <a:t>Lightweight Blockchain Protocols:</a:t>
            </a:r>
          </a:p>
          <a:p>
            <a:pPr lvl="1"/>
            <a:r>
              <a:rPr lang="en-US" dirty="0"/>
              <a:t>T</a:t>
            </a:r>
            <a:r>
              <a:rPr lang="en-US" altLang="zh-CN" dirty="0"/>
              <a:t>angle (IOTA): Utilizes a directed acyclic graph reducing resource consumption.</a:t>
            </a:r>
          </a:p>
          <a:p>
            <a:pPr lvl="1"/>
            <a:r>
              <a:rPr lang="en-US" dirty="0"/>
              <a:t>Nano’s Block-Lattice</a:t>
            </a:r>
          </a:p>
          <a:p>
            <a:r>
              <a:rPr lang="en-US" dirty="0"/>
              <a:t>Consensus Mechanism:</a:t>
            </a:r>
          </a:p>
          <a:p>
            <a:pPr lvl="1"/>
            <a:r>
              <a:rPr lang="en-US" dirty="0"/>
              <a:t>Proof of Authority (</a:t>
            </a:r>
            <a:r>
              <a:rPr lang="en-US" dirty="0" err="1"/>
              <a:t>PoA</a:t>
            </a:r>
            <a:r>
              <a:rPr lang="en-US" dirty="0"/>
              <a:t>): Selected nodes (authorities) validate transactions, reducing computational load.</a:t>
            </a:r>
          </a:p>
          <a:p>
            <a:pPr lvl="1"/>
            <a:r>
              <a:rPr lang="en-US" dirty="0"/>
              <a:t>Delegated Proof of Stake (</a:t>
            </a:r>
            <a:r>
              <a:rPr lang="en-US" dirty="0" err="1"/>
              <a:t>DPoS</a:t>
            </a:r>
            <a:r>
              <a:rPr lang="en-US" dirty="0"/>
              <a:t>): Stakeholders vote for a small number of delegates to validate transactions.</a:t>
            </a:r>
          </a:p>
          <a:p>
            <a:pPr lvl="1"/>
            <a:r>
              <a:rPr lang="en-US" dirty="0"/>
              <a:t>Practical Byzantine Fault Tolerance (PBFT): Optimized for low-latency networks with known participants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Hybrid Blockchain IoT networks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37A39E-1175-6018-E31E-810759FA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04281"/>
              </p:ext>
            </p:extLst>
          </p:nvPr>
        </p:nvGraphicFramePr>
        <p:xfrm>
          <a:off x="-406400" y="-697366"/>
          <a:ext cx="13191066" cy="99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411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Component(s)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Hardware 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Node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Initialize the ESP32-WROVER nodes and set up blockchain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8MB PSRAM,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Collect sensor data (e.g., temperature, humidity, air quality) from the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Various sensors connected via GPIO, I2C, SPI,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Preprocess collected data (e.g., noise reduction, normalization) before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Train local ML models using the preprocessed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uTensor, 8MB PSRAM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Create a blockchain transaction containing the local model update (parameters).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Crypto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Sign the transaction using the node’s private key to ensure authenticity.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AES, SHA-2, RSA, 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Communication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Broadcast the signed transaction to other nodes in the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Wi-Fi 802.11 b/g/n, Bluetooth 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Consensus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Validator nodes verify transactions and add them to the blockchain.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PoA or DPoS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Smart contracts aggregate model updates from different nodes into a global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Smart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Deploy the aggregated global model to all nodes for inference.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Inference and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Sensors, 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Use the global model for real-time predictions and trigger actions based on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various sensors and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Persistence and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Store critical data, model parameters, and blockchain ledger in Flash memory to ensure data persistence.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4MB Flash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DC31B-200C-DE5D-6F93-BA93A61D0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810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262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918">
                <a:tc>
                  <a:txBody>
                    <a:bodyPr/>
                    <a:lstStyle/>
                    <a:p>
                      <a:r>
                        <a:rPr b="1" dirty="0"/>
                        <a:t>ESP32-WROVER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LX6, 240 MHz</a:t>
                      </a:r>
                    </a:p>
                    <a:p>
                      <a:r>
                        <a:t>8MB PSRAM</a:t>
                      </a:r>
                    </a:p>
                    <a:p>
                      <a:r>
                        <a:t>4MB Flash</a:t>
                      </a:r>
                    </a:p>
                    <a:p>
                      <a:r>
                        <a:t>Wi-Fi 802.11 b/g/n, Bluetooth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node for data collection, preprocessing, local model training, and blockchain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Connected via GPIO, I2C, SPI,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Collect environmental data (e.g., temperature, humidity, air quality).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sensor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Collect data from sensors for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Clean and normalize collected data for model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TensorFlow Lite for Microcontrollers, </a:t>
                      </a:r>
                      <a:r>
                        <a:rPr dirty="0" err="1"/>
                        <a:t>uTensor</a:t>
                      </a:r>
                      <a:r>
                        <a:rPr lang="en-US" dirty="0"/>
                        <a:t>, 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Train ML models using preprocessed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trained ML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Make predictions based on new sensor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Storage (Flash)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4MB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Store critical data, model parameters, and blockchain ledger.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0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48F47-629B-5554-BEFA-1A72B247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8856"/>
              </p:ext>
            </p:extLst>
          </p:nvPr>
        </p:nvGraphicFramePr>
        <p:xfrm>
          <a:off x="0" y="0"/>
          <a:ext cx="12192001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189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b="1" dirty="0"/>
                        <a:t>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Software running on 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Manages blockchain transactions, consensus participation, and smart contract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local data and model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blockchain transactions with collected data or model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AES, SHA-2, RSA,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 transactions using cryptographic keys to ensure authenticity.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341">
                <a:tc>
                  <a:txBody>
                    <a:bodyPr/>
                    <a:lstStyle/>
                    <a:p>
                      <a:r>
                        <a:t>Consensus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PoA or DPoS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Participate in the consensus process to validate transactions and add blocks to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Aggregate model updates from different nodes into a global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on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 actions based on blockchain data (e.g., reward distribution).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aggregated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the global model to all nodes for inference.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dirty="0"/>
                        <a:t>Data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Storing in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Ensure critical data is securely stored and remains persistent across power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D0040-DE74-B810-075D-480EE0E4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1084"/>
              </p:ext>
            </p:extLst>
          </p:nvPr>
        </p:nvGraphicFramePr>
        <p:xfrm>
          <a:off x="6350" y="0"/>
          <a:ext cx="12192000" cy="713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11">
                <a:tc>
                  <a:txBody>
                    <a:bodyPr/>
                    <a:lstStyle/>
                    <a:p>
                      <a:r>
                        <a:rPr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15">
                <a:tc>
                  <a:txBody>
                    <a:bodyPr/>
                    <a:lstStyle/>
                    <a:p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TensorFlow Lite for Microcontrollers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Train the local model on preprocessed data.</a:t>
                      </a:r>
                    </a:p>
                    <a:p>
                      <a:r>
                        <a:t>- Extract model parameters (e.g., weights).</a:t>
                      </a:r>
                    </a:p>
                    <a:p>
                      <a:r>
                        <a:t>- Create a transaction:</a:t>
                      </a:r>
                    </a:p>
                    <a:p>
                      <a:r>
                        <a:t>  `{ "node_id": "Node1", "model_update": { "weights": [0.1, 0.5, ...], "biases": [0.3, 0.7, ...] }, "timestamp": "2024-05-15T12:00:00Z" }`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641">
                <a:tc>
                  <a:txBody>
                    <a:bodyPr/>
                    <a:lstStyle/>
                    <a:p>
                      <a:r>
                        <a:t>Model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Sign the model update transaction using the node’s private key.</a:t>
                      </a:r>
                    </a:p>
                    <a:p>
                      <a:r>
                        <a:t>- Broadcast the signed transaction to other nodes in the network using Wi-Fi or 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52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Contracts,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Collect model updates from various nodes.</a:t>
                      </a:r>
                    </a:p>
                    <a:p>
                      <a:r>
                        <a:t>- Execute smart contracts to aggregate model updates:</a:t>
                      </a:r>
                    </a:p>
                    <a:p>
                      <a:r>
                        <a:t>  - Aggregation formula: `Global Weight = (1/N) Σ Node Weight_i`</a:t>
                      </a:r>
                    </a:p>
                    <a:p>
                      <a:r>
                        <a:t>- Store aggregated model parameters on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585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Monitor the blockchain for new global model updates.</a:t>
                      </a:r>
                    </a:p>
                    <a:p>
                      <a:r>
                        <a:rPr dirty="0"/>
                        <a:t>- Retrieve the aggregated global model parameters.</a:t>
                      </a:r>
                    </a:p>
                    <a:p>
                      <a:r>
                        <a:rPr dirty="0"/>
                        <a:t>- Update the local model with the new global parameters:</a:t>
                      </a:r>
                    </a:p>
                    <a:p>
                      <a:r>
                        <a:rPr dirty="0"/>
                        <a:t>  `</a:t>
                      </a:r>
                      <a:r>
                        <a:rPr dirty="0" err="1"/>
                        <a:t>updateModel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globalParams</a:t>
                      </a:r>
                      <a:r>
                        <a:rPr dirty="0"/>
                        <a:t>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8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3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Goals:</a:t>
            </a:r>
          </a:p>
          <a:p>
            <a:pPr lvl="1"/>
            <a:r>
              <a:rPr lang="en-US" dirty="0"/>
              <a:t>Minimizes Energy Consumption</a:t>
            </a:r>
          </a:p>
          <a:p>
            <a:pPr lvl="1"/>
            <a:r>
              <a:rPr lang="en-US" dirty="0"/>
              <a:t>Maximizes Performance</a:t>
            </a:r>
          </a:p>
          <a:p>
            <a:pPr lvl="1"/>
            <a:r>
              <a:rPr lang="en-US" dirty="0"/>
              <a:t>Handles Randomness and Uncertainty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Data Distribution</a:t>
            </a:r>
          </a:p>
          <a:p>
            <a:pPr lvl="1"/>
            <a:r>
              <a:rPr lang="en-US" dirty="0"/>
              <a:t>Decentralized Coordination</a:t>
            </a:r>
          </a:p>
          <a:p>
            <a:pPr lvl="1"/>
            <a:r>
              <a:rPr lang="en-US" dirty="0"/>
              <a:t>Energy Efficiency</a:t>
            </a:r>
          </a:p>
          <a:p>
            <a:pPr lvl="1"/>
            <a:r>
              <a:rPr lang="en-US" dirty="0"/>
              <a:t>Dynamic Synchronization</a:t>
            </a:r>
          </a:p>
          <a:p>
            <a:pPr lvl="1"/>
            <a:r>
              <a:rPr lang="en-US" dirty="0"/>
              <a:t>Subset Selection for Training</a:t>
            </a:r>
          </a:p>
          <a:p>
            <a:pPr lvl="1"/>
            <a:r>
              <a:rPr lang="en-US" dirty="0"/>
              <a:t>Communication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7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Questions</a:t>
            </a:r>
          </a:p>
          <a:p>
            <a:pPr lvl="1"/>
            <a:r>
              <a:rPr lang="en-US" dirty="0"/>
              <a:t>How to design energy-efficient swarm learning algorithms for MCUs?</a:t>
            </a:r>
          </a:p>
          <a:p>
            <a:pPr lvl="1"/>
            <a:r>
              <a:rPr lang="en-US" dirty="0"/>
              <a:t>What are the optimal communication protocols and synchronization strategies for decentralized MCU networks?</a:t>
            </a:r>
          </a:p>
          <a:p>
            <a:pPr lvl="1"/>
            <a:r>
              <a:rPr lang="en-US" dirty="0"/>
              <a:t>How to dynamically manage the network topology and MCU participation to optimize learning efficiency and energy consumption?</a:t>
            </a:r>
          </a:p>
          <a:p>
            <a:pPr lvl="1"/>
            <a:r>
              <a:rPr lang="en-US" dirty="0"/>
              <a:t>What are the trade-offs between training on subsets of MCUs versus the entire network?</a:t>
            </a:r>
          </a:p>
        </p:txBody>
      </p:sp>
    </p:spTree>
    <p:extLst>
      <p:ext uri="{BB962C8B-B14F-4D97-AF65-F5344CB8AC3E}">
        <p14:creationId xmlns:p14="http://schemas.microsoft.com/office/powerpoint/2010/main" val="25178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b="1" dirty="0"/>
              <a:t>Theoretical Framework</a:t>
            </a:r>
          </a:p>
          <a:p>
            <a:r>
              <a:rPr lang="en-US" dirty="0"/>
              <a:t>Energy Consumption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A57B-BC95-21EA-AD65-7C9FF9D8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80" y="1014511"/>
            <a:ext cx="5244026" cy="54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Synchronization and Training Strategy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CC697-BB47-C031-1E3A-DCDB0305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600200"/>
            <a:ext cx="7686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Objective Function:</a:t>
            </a:r>
          </a:p>
          <a:p>
            <a:pPr lvl="1"/>
            <a:r>
              <a:rPr lang="en-US" dirty="0"/>
              <a:t>Minimize the total energy consumption while maximizing model performance.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Ensure communication delays L are minimized.</a:t>
            </a:r>
          </a:p>
          <a:p>
            <a:pPr lvl="1"/>
            <a:r>
              <a:rPr lang="en-US" dirty="0"/>
              <a:t>Meet a minimum accuracy threshold </a:t>
            </a:r>
            <a:r>
              <a:rPr lang="en-US" dirty="0" err="1"/>
              <a:t>A_min</a:t>
            </a:r>
            <a:endParaRPr lang="en-US" dirty="0"/>
          </a:p>
          <a:p>
            <a:pPr lvl="1"/>
            <a:r>
              <a:rPr lang="en-US" dirty="0"/>
              <a:t>Adapt to dynamic availability and participation of MCUs.</a:t>
            </a:r>
          </a:p>
        </p:txBody>
      </p:sp>
    </p:spTree>
    <p:extLst>
      <p:ext uri="{BB962C8B-B14F-4D97-AF65-F5344CB8AC3E}">
        <p14:creationId xmlns:p14="http://schemas.microsoft.com/office/powerpoint/2010/main" val="11471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Data Distribution</a:t>
            </a:r>
          </a:p>
          <a:p>
            <a:endParaRPr lang="en-US" dirty="0"/>
          </a:p>
          <a:p>
            <a:r>
              <a:rPr lang="en-US"/>
              <a:t>Data bias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we need to redistribute data?</a:t>
            </a:r>
          </a:p>
        </p:txBody>
      </p:sp>
    </p:spTree>
    <p:extLst>
      <p:ext uri="{BB962C8B-B14F-4D97-AF65-F5344CB8AC3E}">
        <p14:creationId xmlns:p14="http://schemas.microsoft.com/office/powerpoint/2010/main" val="325430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Global model</a:t>
            </a:r>
          </a:p>
        </p:txBody>
      </p:sp>
    </p:spTree>
    <p:extLst>
      <p:ext uri="{BB962C8B-B14F-4D97-AF65-F5344CB8AC3E}">
        <p14:creationId xmlns:p14="http://schemas.microsoft.com/office/powerpoint/2010/main" val="70077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https://www.youtube.com/watch?v=e7o2C0lPrKg</a:t>
            </a:r>
            <a:endParaRPr lang="en-US" dirty="0"/>
          </a:p>
          <a:p>
            <a:r>
              <a:rPr lang="en-US" dirty="0"/>
              <a:t>Model parallel</a:t>
            </a:r>
          </a:p>
        </p:txBody>
      </p:sp>
    </p:spTree>
    <p:extLst>
      <p:ext uri="{BB962C8B-B14F-4D97-AF65-F5344CB8AC3E}">
        <p14:creationId xmlns:p14="http://schemas.microsoft.com/office/powerpoint/2010/main" val="15630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7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Distributed communication:</a:t>
            </a:r>
          </a:p>
          <a:p>
            <a:pPr lvl="1"/>
            <a:r>
              <a:rPr lang="en-US"/>
              <a:t>All-Reduce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luetooth Mesh Networking</a:t>
            </a:r>
          </a:p>
          <a:p>
            <a:pPr lvl="1"/>
            <a:r>
              <a:rPr lang="en-US" dirty="0"/>
              <a:t>Managed flooding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irect forwarding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2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Provisioning: the process of adding a device to a BLE Mesh Network</a:t>
            </a:r>
          </a:p>
          <a:p>
            <a:r>
              <a:rPr lang="en-US" dirty="0"/>
              <a:t>Proxy Node: a node that acts as an interface between a BLE Mesh Network and non-mesh BLE devices.</a:t>
            </a:r>
          </a:p>
          <a:p>
            <a:r>
              <a:rPr lang="en-US" dirty="0"/>
              <a:t>Friend Node: a node that stores messages for low-power nodes.</a:t>
            </a:r>
          </a:p>
          <a:p>
            <a:r>
              <a:rPr lang="en-US" dirty="0"/>
              <a:t>Low Power Node(LPN): a node that saves power by frequently sleeping and relies on a friend node.</a:t>
            </a:r>
          </a:p>
          <a:p>
            <a:r>
              <a:rPr lang="en-US" dirty="0"/>
              <a:t>Element: a functional unit within a node that can send and receive messages</a:t>
            </a:r>
          </a:p>
          <a:p>
            <a:r>
              <a:rPr lang="en-US" dirty="0"/>
              <a:t>Publish/Subscribe: mechanism for nodes to send and 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310416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 S</a:t>
            </a:r>
            <a:r>
              <a:rPr lang="en-US" altLang="zh-CN" dirty="0"/>
              <a:t>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Controller: this is the hardware part of the Bluetooth system, usually an integrated circuit or module that handles the radio frequency communication and basic operations</a:t>
            </a:r>
          </a:p>
          <a:p>
            <a:r>
              <a:rPr lang="en-US" dirty="0"/>
              <a:t>Host: this is the software part of the Bluetooth system running on the main processor. It implements higher-level protocols and profiles.</a:t>
            </a:r>
          </a:p>
          <a:p>
            <a:r>
              <a:rPr lang="en-US" dirty="0"/>
              <a:t>Host Controller Interface (HCI): this standard protocol allows communication between the Host and the Controller. It defines commands, events, and data packets.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Over-the-Air(OTA)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Prepare the Firmware Image</a:t>
            </a:r>
          </a:p>
          <a:p>
            <a:r>
              <a:rPr lang="en-US" dirty="0"/>
              <a:t>Setup the Initial Provisioner Node</a:t>
            </a:r>
          </a:p>
          <a:p>
            <a:r>
              <a:rPr lang="en-US" dirty="0"/>
              <a:t>Firmware Transfer Protocol: BLE Mesh</a:t>
            </a:r>
          </a:p>
          <a:p>
            <a:endParaRPr lang="en-US" dirty="0"/>
          </a:p>
          <a:p>
            <a:r>
              <a:rPr lang="en-US" dirty="0"/>
              <a:t>OTA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7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Master Node Setup (Provisioner and OTA Server)</a:t>
            </a:r>
          </a:p>
          <a:p>
            <a:pPr lvl="1"/>
            <a:r>
              <a:rPr lang="en-US" dirty="0"/>
              <a:t>Initialize BLE Mesh and Provisioning</a:t>
            </a:r>
          </a:p>
          <a:p>
            <a:pPr lvl="1"/>
            <a:r>
              <a:rPr lang="en-US" dirty="0"/>
              <a:t>Implement Automatic Provisioning</a:t>
            </a:r>
          </a:p>
          <a:p>
            <a:pPr lvl="1"/>
            <a:r>
              <a:rPr lang="en-US" dirty="0"/>
              <a:t>Implement OTA </a:t>
            </a:r>
            <a:r>
              <a:rPr lang="en-US"/>
              <a:t>Update Functionality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9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8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5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2368</Words>
  <Application>Microsoft Office PowerPoint</Application>
  <PresentationFormat>Widescreen</PresentationFormat>
  <Paragraphs>454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-apple-system</vt:lpstr>
      <vt:lpstr>Aptos</vt:lpstr>
      <vt:lpstr>Aptos Display</vt:lpstr>
      <vt:lpstr>Arial</vt:lpstr>
      <vt:lpstr>Courier New</vt:lpstr>
      <vt:lpstr>Office Theme</vt:lpstr>
      <vt:lpstr>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before May 14th, 2024</vt:lpstr>
      <vt:lpstr>PowerPoint Presentation</vt:lpstr>
      <vt:lpstr>https://www.dusuniot.com/blog/bluetooth-iot-deploying-your-iot-projects-with-ease-and-low-cost/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BLE</vt:lpstr>
      <vt:lpstr>BLE</vt:lpstr>
      <vt:lpstr>BLE</vt:lpstr>
      <vt:lpstr>BLE Stack</vt:lpstr>
      <vt:lpstr>Over-the-Air(OTA) updates</vt:lpstr>
      <vt:lpstr>BLE</vt:lpstr>
      <vt:lpstr>BLE</vt:lpstr>
      <vt:lpstr>BLE</vt:lpstr>
      <vt:lpstr>BLE</vt:lpstr>
      <vt:lpstr>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636</cp:revision>
  <dcterms:created xsi:type="dcterms:W3CDTF">2024-05-06T05:13:51Z</dcterms:created>
  <dcterms:modified xsi:type="dcterms:W3CDTF">2024-06-16T18:17:21Z</dcterms:modified>
</cp:coreProperties>
</file>