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1" r:id="rId6"/>
    <p:sldId id="264" r:id="rId7"/>
    <p:sldId id="260"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0" y="16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406D-2051-6898-CB8A-9849C5D07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2FAFCB-40A6-C0E4-6E80-CAC73EA16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417C6-8B17-E1E7-2B56-C612229CB6AC}"/>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5" name="Footer Placeholder 4">
            <a:extLst>
              <a:ext uri="{FF2B5EF4-FFF2-40B4-BE49-F238E27FC236}">
                <a16:creationId xmlns:a16="http://schemas.microsoft.com/office/drawing/2014/main" id="{321B0056-1003-0DAE-915D-C5F7B5425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7731-14C0-3FEC-AFF5-DB9819A3B639}"/>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343729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9212-C05F-CD77-760D-24D655C5BB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3F13E3-277D-52F9-CB2F-8B072A883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BE8CD-0AB6-D0E3-FEF4-05FF796BFA02}"/>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5" name="Footer Placeholder 4">
            <a:extLst>
              <a:ext uri="{FF2B5EF4-FFF2-40B4-BE49-F238E27FC236}">
                <a16:creationId xmlns:a16="http://schemas.microsoft.com/office/drawing/2014/main" id="{4E6C8ADE-939A-849F-9427-E928AC03C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45723-53B1-4F4A-E5F3-D8BA21693223}"/>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240091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2EB747-D5CE-2463-8516-97B28CA5B4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4B252A-B6AE-89C9-730C-8949A6EB28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3FF9C-C815-A68F-BF35-4453078B2C91}"/>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5" name="Footer Placeholder 4">
            <a:extLst>
              <a:ext uri="{FF2B5EF4-FFF2-40B4-BE49-F238E27FC236}">
                <a16:creationId xmlns:a16="http://schemas.microsoft.com/office/drawing/2014/main" id="{C832B69B-A9F6-32B5-78D9-C29973F80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2A2DE-2B25-3E64-8EBA-436198BB10D9}"/>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257783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A711-FF67-E30C-D962-3A9CDBB66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A2284-E8F5-9403-0616-0D5B0DB3B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90FEF-BCE2-A7C3-FAD0-6014563ECB0C}"/>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5" name="Footer Placeholder 4">
            <a:extLst>
              <a:ext uri="{FF2B5EF4-FFF2-40B4-BE49-F238E27FC236}">
                <a16:creationId xmlns:a16="http://schemas.microsoft.com/office/drawing/2014/main" id="{BF145F9C-8FA7-B28D-FFF7-A340D2657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F97BD-33D8-CCC1-79A7-E7133566A83E}"/>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171325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73AD-89EA-EB3A-F424-186110CF9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7C208-23C0-ECB2-5D48-769ABC0C0A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AE3EAF-70C4-DE67-74A0-BBBE1053F4E3}"/>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5" name="Footer Placeholder 4">
            <a:extLst>
              <a:ext uri="{FF2B5EF4-FFF2-40B4-BE49-F238E27FC236}">
                <a16:creationId xmlns:a16="http://schemas.microsoft.com/office/drawing/2014/main" id="{32F24AB7-7F93-CBC5-3E7D-3A05C1601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BE477-302B-6D60-EED4-189482D406DC}"/>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167038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E6CE-2FA7-8042-12CE-2CC3437442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0CC818-C2A8-24F8-AEBC-A6BC9FE4A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8B6667-F7B7-3C47-FA1F-637272277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86ED3B-840B-1C62-017E-0374B76ED3B1}"/>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6" name="Footer Placeholder 5">
            <a:extLst>
              <a:ext uri="{FF2B5EF4-FFF2-40B4-BE49-F238E27FC236}">
                <a16:creationId xmlns:a16="http://schemas.microsoft.com/office/drawing/2014/main" id="{C7E4F80C-D57C-72F4-210A-FC4777884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29E4A-65AF-7F3B-0C0A-E7602B111A87}"/>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91157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EBCB-1A14-C150-EC9B-42C51B6E8D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2E3626-91F3-40E8-0C26-96CD2A3AB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714DE6-71DA-57BA-8854-0EDE8C95CE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C0CA3C-D65A-E130-2457-3BE3F9AFE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BB9DA-C6D6-EE0E-D239-716AC95A9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2D7711-D480-0D83-1266-A08FF69A403F}"/>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8" name="Footer Placeholder 7">
            <a:extLst>
              <a:ext uri="{FF2B5EF4-FFF2-40B4-BE49-F238E27FC236}">
                <a16:creationId xmlns:a16="http://schemas.microsoft.com/office/drawing/2014/main" id="{12E2DCEB-0496-B96F-2DED-67EA702823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2B616C-0F80-419E-6C05-CC3783BA9F45}"/>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364578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42B1-634B-A502-D8B2-CB3BBCB53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1E448-E01C-44C8-7012-0F975F68C3B6}"/>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4" name="Footer Placeholder 3">
            <a:extLst>
              <a:ext uri="{FF2B5EF4-FFF2-40B4-BE49-F238E27FC236}">
                <a16:creationId xmlns:a16="http://schemas.microsoft.com/office/drawing/2014/main" id="{6E233304-C95A-0DBB-2E32-60E7C8D579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B846AC-AA0F-23AE-48C2-7A332AAB73AB}"/>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407147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8E65C-2C35-3882-4450-5986230089B2}"/>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3" name="Footer Placeholder 2">
            <a:extLst>
              <a:ext uri="{FF2B5EF4-FFF2-40B4-BE49-F238E27FC236}">
                <a16:creationId xmlns:a16="http://schemas.microsoft.com/office/drawing/2014/main" id="{0629D9B5-7FA2-3B55-93EA-C28274CD8D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EFFF2-3233-2613-0F51-F04AD56211CF}"/>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409054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81D3-B5E4-CA79-4161-B42E0D8DC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A34BAE-4E14-DB40-4F04-55A149BFD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88AEC9-45C2-B5D9-BEC7-EC41EB25E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E2CFC-1055-6CC1-D489-5BA071A95F55}"/>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6" name="Footer Placeholder 5">
            <a:extLst>
              <a:ext uri="{FF2B5EF4-FFF2-40B4-BE49-F238E27FC236}">
                <a16:creationId xmlns:a16="http://schemas.microsoft.com/office/drawing/2014/main" id="{1AD4695E-A933-ACE5-D6AA-B8AEBD29E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BE2C7-7FC3-5432-ACED-B4ACEFAA722F}"/>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274672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F477-5497-15EB-06B9-BD7B6E02C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4AA39-06E1-82AB-3EC8-5E4D8D377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FCD173-398E-1929-5488-5099C706B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9C519C-7968-D7FA-31BC-63DFE374D3B1}"/>
              </a:ext>
            </a:extLst>
          </p:cNvPr>
          <p:cNvSpPr>
            <a:spLocks noGrp="1"/>
          </p:cNvSpPr>
          <p:nvPr>
            <p:ph type="dt" sz="half" idx="10"/>
          </p:nvPr>
        </p:nvSpPr>
        <p:spPr/>
        <p:txBody>
          <a:bodyPr/>
          <a:lstStyle/>
          <a:p>
            <a:fld id="{CDD0374A-B193-4345-9797-2DBEA7A657A6}" type="datetimeFigureOut">
              <a:rPr lang="en-US" smtClean="0"/>
              <a:t>5/20/2024</a:t>
            </a:fld>
            <a:endParaRPr lang="en-US"/>
          </a:p>
        </p:txBody>
      </p:sp>
      <p:sp>
        <p:nvSpPr>
          <p:cNvPr id="6" name="Footer Placeholder 5">
            <a:extLst>
              <a:ext uri="{FF2B5EF4-FFF2-40B4-BE49-F238E27FC236}">
                <a16:creationId xmlns:a16="http://schemas.microsoft.com/office/drawing/2014/main" id="{6865101B-9736-DCE1-30B3-988D91AC4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90C1A-EAD6-E693-B842-1ADE97D8BC7A}"/>
              </a:ext>
            </a:extLst>
          </p:cNvPr>
          <p:cNvSpPr>
            <a:spLocks noGrp="1"/>
          </p:cNvSpPr>
          <p:nvPr>
            <p:ph type="sldNum" sz="quarter" idx="12"/>
          </p:nvPr>
        </p:nvSpPr>
        <p:spPr/>
        <p:txBody>
          <a:bodyPr/>
          <a:lstStyle/>
          <a:p>
            <a:fld id="{83222BC0-1092-4318-894F-B74381F62EE0}" type="slidenum">
              <a:rPr lang="en-US" smtClean="0"/>
              <a:t>‹#›</a:t>
            </a:fld>
            <a:endParaRPr lang="en-US"/>
          </a:p>
        </p:txBody>
      </p:sp>
    </p:spTree>
    <p:extLst>
      <p:ext uri="{BB962C8B-B14F-4D97-AF65-F5344CB8AC3E}">
        <p14:creationId xmlns:p14="http://schemas.microsoft.com/office/powerpoint/2010/main" val="104565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FDDAC-94B4-9F53-E64E-85D71FF82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C36AA-C30A-0E88-E254-1B85B7685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0EF9C-DD8C-F641-BDCB-1E1B377AB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D0374A-B193-4345-9797-2DBEA7A657A6}" type="datetimeFigureOut">
              <a:rPr lang="en-US" smtClean="0"/>
              <a:t>5/20/2024</a:t>
            </a:fld>
            <a:endParaRPr lang="en-US"/>
          </a:p>
        </p:txBody>
      </p:sp>
      <p:sp>
        <p:nvSpPr>
          <p:cNvPr id="5" name="Footer Placeholder 4">
            <a:extLst>
              <a:ext uri="{FF2B5EF4-FFF2-40B4-BE49-F238E27FC236}">
                <a16:creationId xmlns:a16="http://schemas.microsoft.com/office/drawing/2014/main" id="{79556C7A-0BDD-D9BF-7D8F-4203610C1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AA7743F-0F9D-42EE-A1C3-60BA61026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222BC0-1092-4318-894F-B74381F62EE0}" type="slidenum">
              <a:rPr lang="en-US" smtClean="0"/>
              <a:t>‹#›</a:t>
            </a:fld>
            <a:endParaRPr lang="en-US"/>
          </a:p>
        </p:txBody>
      </p:sp>
    </p:spTree>
    <p:extLst>
      <p:ext uri="{BB962C8B-B14F-4D97-AF65-F5344CB8AC3E}">
        <p14:creationId xmlns:p14="http://schemas.microsoft.com/office/powerpoint/2010/main" val="344427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94E3-03FC-77BC-6A24-8A5CB0BC3C4F}"/>
              </a:ext>
            </a:extLst>
          </p:cNvPr>
          <p:cNvSpPr>
            <a:spLocks noGrp="1"/>
          </p:cNvSpPr>
          <p:nvPr>
            <p:ph type="ctrTitle"/>
          </p:nvPr>
        </p:nvSpPr>
        <p:spPr>
          <a:xfrm>
            <a:off x="1524000" y="1808163"/>
            <a:ext cx="9144000" cy="2387600"/>
          </a:xfrm>
        </p:spPr>
        <p:txBody>
          <a:bodyPr>
            <a:normAutofit fontScale="90000"/>
          </a:bodyPr>
          <a:lstStyle/>
          <a:p>
            <a:r>
              <a:rPr lang="en-US" altLang="zh-CN" dirty="0"/>
              <a:t>Maximizing Smart TV Performance During Active Use Without Additional Power Costs</a:t>
            </a:r>
            <a:endParaRPr lang="en-US" dirty="0"/>
          </a:p>
        </p:txBody>
      </p:sp>
      <p:sp>
        <p:nvSpPr>
          <p:cNvPr id="3" name="Subtitle 2">
            <a:extLst>
              <a:ext uri="{FF2B5EF4-FFF2-40B4-BE49-F238E27FC236}">
                <a16:creationId xmlns:a16="http://schemas.microsoft.com/office/drawing/2014/main" id="{582C55F3-1FDB-EBE9-1A95-D00FA16C05C3}"/>
              </a:ext>
            </a:extLst>
          </p:cNvPr>
          <p:cNvSpPr>
            <a:spLocks noGrp="1"/>
          </p:cNvSpPr>
          <p:nvPr>
            <p:ph type="subTitle" idx="1"/>
          </p:nvPr>
        </p:nvSpPr>
        <p:spPr>
          <a:xfrm>
            <a:off x="1524000" y="4547969"/>
            <a:ext cx="9144000" cy="1655762"/>
          </a:xfrm>
        </p:spPr>
        <p:txBody>
          <a:bodyPr/>
          <a:lstStyle/>
          <a:p>
            <a:r>
              <a:rPr lang="en-US" dirty="0"/>
              <a:t>Xiaoguang Guo</a:t>
            </a:r>
          </a:p>
          <a:p>
            <a:r>
              <a:rPr lang="en-US" dirty="0"/>
              <a:t>5/18/2024</a:t>
            </a:r>
          </a:p>
        </p:txBody>
      </p:sp>
    </p:spTree>
    <p:extLst>
      <p:ext uri="{BB962C8B-B14F-4D97-AF65-F5344CB8AC3E}">
        <p14:creationId xmlns:p14="http://schemas.microsoft.com/office/powerpoint/2010/main" val="266061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80646"/>
            <a:ext cx="10515600" cy="5696317"/>
          </a:xfrm>
        </p:spPr>
        <p:txBody>
          <a:bodyPr/>
          <a:lstStyle/>
          <a:p>
            <a:endParaRPr lang="en-US" dirty="0"/>
          </a:p>
          <a:p>
            <a:endParaRPr lang="en-US" dirty="0"/>
          </a:p>
        </p:txBody>
      </p:sp>
    </p:spTree>
    <p:extLst>
      <p:ext uri="{BB962C8B-B14F-4D97-AF65-F5344CB8AC3E}">
        <p14:creationId xmlns:p14="http://schemas.microsoft.com/office/powerpoint/2010/main" val="140944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80646"/>
            <a:ext cx="10515600" cy="5696317"/>
          </a:xfrm>
        </p:spPr>
        <p:txBody>
          <a:bodyPr/>
          <a:lstStyle/>
          <a:p>
            <a:endParaRPr lang="en-US" dirty="0"/>
          </a:p>
          <a:p>
            <a:endParaRPr lang="en-US" dirty="0"/>
          </a:p>
        </p:txBody>
      </p:sp>
    </p:spTree>
    <p:extLst>
      <p:ext uri="{BB962C8B-B14F-4D97-AF65-F5344CB8AC3E}">
        <p14:creationId xmlns:p14="http://schemas.microsoft.com/office/powerpoint/2010/main" val="119505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80646"/>
            <a:ext cx="10515600" cy="5696317"/>
          </a:xfrm>
        </p:spPr>
        <p:txBody>
          <a:bodyPr/>
          <a:lstStyle/>
          <a:p>
            <a:r>
              <a:rPr lang="en-US" b="1" dirty="0"/>
              <a:t>B</a:t>
            </a:r>
            <a:r>
              <a:rPr lang="en-US" altLang="zh-CN" b="1" dirty="0"/>
              <a:t>ackground</a:t>
            </a:r>
          </a:p>
          <a:p>
            <a:endParaRPr lang="en-US" dirty="0"/>
          </a:p>
          <a:p>
            <a:r>
              <a:rPr lang="en-US" dirty="0"/>
              <a:t>Smart TV is becoming a </a:t>
            </a:r>
            <a:r>
              <a:rPr lang="en-US" dirty="0">
                <a:solidFill>
                  <a:schemeClr val="tx2">
                    <a:lumMod val="50000"/>
                    <a:lumOff val="50000"/>
                  </a:schemeClr>
                </a:solidFill>
              </a:rPr>
              <a:t>central hub</a:t>
            </a:r>
          </a:p>
          <a:p>
            <a:r>
              <a:rPr lang="en-US" dirty="0">
                <a:solidFill>
                  <a:schemeClr val="tx2">
                    <a:lumMod val="50000"/>
                    <a:lumOff val="50000"/>
                  </a:schemeClr>
                </a:solidFill>
              </a:rPr>
              <a:t>Web 2.0/Web 3.0</a:t>
            </a:r>
            <a:endParaRPr lang="en-US" dirty="0"/>
          </a:p>
          <a:p>
            <a:r>
              <a:rPr lang="en-US" dirty="0"/>
              <a:t>Smart TV is a </a:t>
            </a:r>
            <a:r>
              <a:rPr lang="en-US" dirty="0">
                <a:solidFill>
                  <a:schemeClr val="tx2">
                    <a:lumMod val="50000"/>
                    <a:lumOff val="50000"/>
                  </a:schemeClr>
                </a:solidFill>
              </a:rPr>
              <a:t>group device</a:t>
            </a:r>
            <a:r>
              <a:rPr lang="en-US" dirty="0"/>
              <a:t>: whole family (hard to predict) use on single email address.</a:t>
            </a:r>
          </a:p>
          <a:p>
            <a:endParaRPr lang="en-US" dirty="0"/>
          </a:p>
          <a:p>
            <a:endParaRPr lang="en-US" dirty="0"/>
          </a:p>
          <a:p>
            <a:endParaRPr lang="en-US" dirty="0"/>
          </a:p>
        </p:txBody>
      </p:sp>
    </p:spTree>
    <p:extLst>
      <p:ext uri="{BB962C8B-B14F-4D97-AF65-F5344CB8AC3E}">
        <p14:creationId xmlns:p14="http://schemas.microsoft.com/office/powerpoint/2010/main" val="11914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80646"/>
            <a:ext cx="10515600" cy="5696317"/>
          </a:xfrm>
        </p:spPr>
        <p:txBody>
          <a:bodyPr/>
          <a:lstStyle/>
          <a:p>
            <a:r>
              <a:rPr lang="en-US" dirty="0"/>
              <a:t>Resources on Smart TVs</a:t>
            </a:r>
          </a:p>
          <a:p>
            <a:pPr lvl="1"/>
            <a:r>
              <a:rPr lang="en-US" dirty="0"/>
              <a:t>Maximizing Existing Hardware:</a:t>
            </a:r>
          </a:p>
          <a:p>
            <a:pPr lvl="2"/>
            <a:r>
              <a:rPr lang="en-US" dirty="0"/>
              <a:t>Underutilized potential: processing power, connectivity, and display capabilities.</a:t>
            </a:r>
          </a:p>
          <a:p>
            <a:pPr lvl="1"/>
            <a:r>
              <a:rPr lang="en-US" dirty="0"/>
              <a:t>Enhanced User Experience:</a:t>
            </a:r>
          </a:p>
          <a:p>
            <a:pPr lvl="2"/>
            <a:r>
              <a:rPr lang="en-US" dirty="0"/>
              <a:t>Unified Interface: user-friendly experience compared to smaller screens</a:t>
            </a:r>
          </a:p>
          <a:p>
            <a:pPr lvl="2"/>
            <a:r>
              <a:rPr lang="en-US" dirty="0"/>
              <a:t>Visual feedback: improving interaction with smart home systems</a:t>
            </a:r>
          </a:p>
          <a:p>
            <a:pPr lvl="1"/>
            <a:r>
              <a:rPr lang="en-US" dirty="0"/>
              <a:t>Connectivity and Integration:</a:t>
            </a:r>
          </a:p>
          <a:p>
            <a:pPr lvl="2"/>
            <a:r>
              <a:rPr lang="en-US" dirty="0"/>
              <a:t>Built-In Connectivity: Wi-Fi, Bluetooth,…</a:t>
            </a:r>
          </a:p>
          <a:p>
            <a:pPr lvl="2"/>
            <a:r>
              <a:rPr lang="en-US" dirty="0"/>
              <a:t>Interoperability: integrate with popular smart home ecosystems(Google, Alexa)</a:t>
            </a:r>
          </a:p>
          <a:p>
            <a:pPr lvl="2"/>
            <a:endParaRPr lang="en-US" dirty="0"/>
          </a:p>
        </p:txBody>
      </p:sp>
    </p:spTree>
    <p:extLst>
      <p:ext uri="{BB962C8B-B14F-4D97-AF65-F5344CB8AC3E}">
        <p14:creationId xmlns:p14="http://schemas.microsoft.com/office/powerpoint/2010/main" val="63302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80646"/>
            <a:ext cx="10515600" cy="5696317"/>
          </a:xfrm>
        </p:spPr>
        <p:txBody>
          <a:bodyPr/>
          <a:lstStyle/>
          <a:p>
            <a:r>
              <a:rPr lang="en-US" dirty="0"/>
              <a:t>Limitations:</a:t>
            </a:r>
          </a:p>
          <a:p>
            <a:pPr lvl="1"/>
            <a:r>
              <a:rPr lang="en-US" dirty="0"/>
              <a:t>Always-On Capability: </a:t>
            </a:r>
          </a:p>
          <a:p>
            <a:pPr lvl="2"/>
            <a:r>
              <a:rPr lang="en-US" dirty="0"/>
              <a:t>Smart TVs typically consume more power and may not be designed for continuous operation as a hub.</a:t>
            </a:r>
          </a:p>
          <a:p>
            <a:pPr lvl="1"/>
            <a:r>
              <a:rPr lang="en-US" altLang="zh-CN" dirty="0"/>
              <a:t>Hardware and Software Optimizations: </a:t>
            </a:r>
          </a:p>
          <a:p>
            <a:pPr lvl="2"/>
            <a:r>
              <a:rPr lang="en-US" altLang="zh-CN" dirty="0"/>
              <a:t>Smart TVs cannot support protocols like Zigbee, Z-Wave,…</a:t>
            </a:r>
          </a:p>
          <a:p>
            <a:pPr lvl="2"/>
            <a:r>
              <a:rPr lang="en-US" dirty="0"/>
              <a:t>Smart TVs OS may not be optimized for energy-efficiency.</a:t>
            </a:r>
          </a:p>
          <a:p>
            <a:pPr marL="457200" lvl="1" indent="0">
              <a:buNone/>
            </a:pPr>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71891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80646"/>
            <a:ext cx="10515600" cy="5696317"/>
          </a:xfrm>
        </p:spPr>
        <p:txBody>
          <a:bodyPr/>
          <a:lstStyle/>
          <a:p>
            <a:r>
              <a:rPr lang="en-US" b="1" dirty="0"/>
              <a:t>Questions:</a:t>
            </a:r>
          </a:p>
          <a:p>
            <a:r>
              <a:rPr lang="en-US" dirty="0"/>
              <a:t>Can the resources of smart TVs be utilized while they are active without significantly increasing power consumption?</a:t>
            </a:r>
          </a:p>
        </p:txBody>
      </p:sp>
    </p:spTree>
    <p:extLst>
      <p:ext uri="{BB962C8B-B14F-4D97-AF65-F5344CB8AC3E}">
        <p14:creationId xmlns:p14="http://schemas.microsoft.com/office/powerpoint/2010/main" val="291996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56997"/>
            <a:ext cx="10515600" cy="5920155"/>
          </a:xfrm>
        </p:spPr>
        <p:txBody>
          <a:bodyPr>
            <a:normAutofit fontScale="92500" lnSpcReduction="10000"/>
          </a:bodyPr>
          <a:lstStyle/>
          <a:p>
            <a:r>
              <a:rPr lang="en-US" dirty="0"/>
              <a:t>Potential Applications: </a:t>
            </a:r>
          </a:p>
          <a:p>
            <a:pPr lvl="1"/>
            <a:r>
              <a:rPr lang="en-US" dirty="0"/>
              <a:t>Enhancing Viewing Experience:</a:t>
            </a:r>
          </a:p>
          <a:p>
            <a:pPr lvl="2"/>
            <a:r>
              <a:rPr lang="en-US" dirty="0"/>
              <a:t>Real-time Content Recommendations</a:t>
            </a:r>
          </a:p>
          <a:p>
            <a:pPr lvl="2"/>
            <a:r>
              <a:rPr lang="en-US" dirty="0"/>
              <a:t>Scene Recognition: Use DNN to analyze and recognize scenes or objects in the content, offering additional info or interactive features related to what’s on screen.(can smart TV processor access what’s on the screen?)</a:t>
            </a:r>
          </a:p>
          <a:p>
            <a:pPr lvl="1"/>
            <a:r>
              <a:rPr lang="en-US" dirty="0"/>
              <a:t>Smart Home Integration:</a:t>
            </a:r>
          </a:p>
          <a:p>
            <a:pPr lvl="2"/>
            <a:r>
              <a:rPr lang="en-US" dirty="0"/>
              <a:t>Voice and Gesture Recognition</a:t>
            </a:r>
          </a:p>
          <a:p>
            <a:pPr lvl="2"/>
            <a:r>
              <a:rPr lang="en-US" dirty="0"/>
              <a:t>Environmental Adaptation: Adjust the TV’s display settings dynamically based on ambient light conditions or user preferences detected through sensors.</a:t>
            </a:r>
          </a:p>
          <a:p>
            <a:pPr lvl="1"/>
            <a:r>
              <a:rPr lang="en-US" dirty="0"/>
              <a:t>Health and Wellness Monitoring:</a:t>
            </a:r>
          </a:p>
          <a:p>
            <a:pPr lvl="2"/>
            <a:r>
              <a:rPr lang="en-US" dirty="0"/>
              <a:t>Posture Detection: Run DNN to monitor viewer posture and provide reminders to adjust seating positions or take breaks to avoid strain.</a:t>
            </a:r>
          </a:p>
          <a:p>
            <a:pPr lvl="2"/>
            <a:r>
              <a:rPr lang="en-US" dirty="0"/>
              <a:t>Activity Tracking: track and encourage physical activities or exercise</a:t>
            </a:r>
          </a:p>
          <a:p>
            <a:pPr lvl="1"/>
            <a:r>
              <a:rPr lang="en-US" dirty="0"/>
              <a:t>Security and Surveillance:</a:t>
            </a:r>
          </a:p>
          <a:p>
            <a:pPr lvl="2"/>
            <a:r>
              <a:rPr lang="en-US" dirty="0"/>
              <a:t>Facial Recognition: Implement facial recognition to customize profiles and settings based on who is watching.</a:t>
            </a:r>
          </a:p>
          <a:p>
            <a:pPr lvl="2"/>
            <a:r>
              <a:rPr lang="en-US" dirty="0"/>
              <a:t>Real-Time Alerts: Use the TV as a display for real-time security alerts from connected home security systems, analyzing footage from security cameras using DNN (maybe combined with </a:t>
            </a:r>
            <a:r>
              <a:rPr lang="en-US" dirty="0" err="1"/>
              <a:t>secCam</a:t>
            </a:r>
            <a:r>
              <a:rPr lang="en-US" dirty="0"/>
              <a:t>?)</a:t>
            </a:r>
          </a:p>
        </p:txBody>
      </p:sp>
    </p:spTree>
    <p:extLst>
      <p:ext uri="{BB962C8B-B14F-4D97-AF65-F5344CB8AC3E}">
        <p14:creationId xmlns:p14="http://schemas.microsoft.com/office/powerpoint/2010/main" val="58506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80646"/>
            <a:ext cx="10515600" cy="5696317"/>
          </a:xfrm>
        </p:spPr>
        <p:txBody>
          <a:bodyPr/>
          <a:lstStyle/>
          <a:p>
            <a:r>
              <a:rPr lang="en-US" b="1" dirty="0"/>
              <a:t>Programmability</a:t>
            </a:r>
          </a:p>
          <a:p>
            <a:pPr lvl="1"/>
            <a:r>
              <a:rPr lang="en-US" dirty="0"/>
              <a:t>Development Tool:</a:t>
            </a:r>
          </a:p>
          <a:p>
            <a:pPr lvl="2"/>
            <a:r>
              <a:rPr lang="en-US" dirty="0"/>
              <a:t>Android TV SDK, </a:t>
            </a:r>
          </a:p>
          <a:p>
            <a:pPr lvl="2"/>
            <a:r>
              <a:rPr lang="en-US" dirty="0"/>
              <a:t>webOS SDK, </a:t>
            </a:r>
          </a:p>
          <a:p>
            <a:pPr lvl="2"/>
            <a:r>
              <a:rPr lang="en-US" dirty="0"/>
              <a:t>Tizen Studio</a:t>
            </a:r>
          </a:p>
          <a:p>
            <a:pPr lvl="1"/>
            <a:r>
              <a:rPr lang="en-US" altLang="zh-CN" dirty="0"/>
              <a:t>ML Frameworks:</a:t>
            </a:r>
          </a:p>
          <a:p>
            <a:pPr lvl="2"/>
            <a:r>
              <a:rPr lang="en-US" altLang="zh-CN" dirty="0"/>
              <a:t>TensorFlow Lite</a:t>
            </a:r>
          </a:p>
          <a:p>
            <a:pPr lvl="2"/>
            <a:r>
              <a:rPr lang="en-US" altLang="zh-CN" dirty="0"/>
              <a:t>ONNX Runtime</a:t>
            </a:r>
          </a:p>
          <a:p>
            <a:pPr lvl="1"/>
            <a:endParaRPr lang="en-US" altLang="zh-CN"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173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80646"/>
            <a:ext cx="10515600" cy="5696317"/>
          </a:xfrm>
        </p:spPr>
        <p:txBody>
          <a:bodyPr/>
          <a:lstStyle/>
          <a:p>
            <a:endParaRPr lang="en-US" dirty="0"/>
          </a:p>
          <a:p>
            <a:endParaRPr lang="en-US" dirty="0"/>
          </a:p>
          <a:p>
            <a:endParaRPr lang="en-US" dirty="0"/>
          </a:p>
        </p:txBody>
      </p:sp>
    </p:spTree>
    <p:extLst>
      <p:ext uri="{BB962C8B-B14F-4D97-AF65-F5344CB8AC3E}">
        <p14:creationId xmlns:p14="http://schemas.microsoft.com/office/powerpoint/2010/main" val="91125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87FEC-DC44-6F4C-57D3-620207BB07CA}"/>
              </a:ext>
            </a:extLst>
          </p:cNvPr>
          <p:cNvSpPr>
            <a:spLocks noGrp="1"/>
          </p:cNvSpPr>
          <p:nvPr>
            <p:ph idx="1"/>
          </p:nvPr>
        </p:nvSpPr>
        <p:spPr>
          <a:xfrm>
            <a:off x="838200" y="480646"/>
            <a:ext cx="10515600" cy="5696317"/>
          </a:xfrm>
        </p:spPr>
        <p:txBody>
          <a:bodyPr/>
          <a:lstStyle/>
          <a:p>
            <a:endParaRPr lang="en-US" dirty="0"/>
          </a:p>
          <a:p>
            <a:endParaRPr lang="en-US" dirty="0"/>
          </a:p>
        </p:txBody>
      </p:sp>
    </p:spTree>
    <p:extLst>
      <p:ext uri="{BB962C8B-B14F-4D97-AF65-F5344CB8AC3E}">
        <p14:creationId xmlns:p14="http://schemas.microsoft.com/office/powerpoint/2010/main" val="404466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2240</TotalTime>
  <Words>369</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Maximizing Smart TV Performance During Active Use Without Additional Power Costs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Xiaoguang Guo (Student)</dc:creator>
  <cp:lastModifiedBy>Xiaoguang Guo (Student)</cp:lastModifiedBy>
  <cp:revision>134</cp:revision>
  <dcterms:created xsi:type="dcterms:W3CDTF">2024-05-16T17:17:20Z</dcterms:created>
  <dcterms:modified xsi:type="dcterms:W3CDTF">2024-05-20T18:45:07Z</dcterms:modified>
</cp:coreProperties>
</file>