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sldIdLst>
    <p:sldId id="256" r:id="rId2"/>
    <p:sldId id="259" r:id="rId3"/>
    <p:sldId id="257" r:id="rId4"/>
    <p:sldId id="258" r:id="rId5"/>
    <p:sldId id="260" r:id="rId6"/>
    <p:sldId id="262" r:id="rId7"/>
    <p:sldId id="267" r:id="rId8"/>
    <p:sldId id="273" r:id="rId9"/>
    <p:sldId id="271" r:id="rId10"/>
    <p:sldId id="264" r:id="rId11"/>
    <p:sldId id="265" r:id="rId12"/>
    <p:sldId id="261" r:id="rId13"/>
    <p:sldId id="269" r:id="rId14"/>
    <p:sldId id="268" r:id="rId15"/>
    <p:sldId id="274" r:id="rId16"/>
    <p:sldId id="270" r:id="rId17"/>
    <p:sldId id="275" r:id="rId18"/>
    <p:sldId id="279" r:id="rId19"/>
    <p:sldId id="280" r:id="rId20"/>
    <p:sldId id="282" r:id="rId21"/>
    <p:sldId id="283" r:id="rId22"/>
    <p:sldId id="293" r:id="rId23"/>
    <p:sldId id="287" r:id="rId24"/>
    <p:sldId id="289" r:id="rId25"/>
    <p:sldId id="292" r:id="rId26"/>
    <p:sldId id="290" r:id="rId27"/>
    <p:sldId id="291" r:id="rId28"/>
    <p:sldId id="285" r:id="rId29"/>
    <p:sldId id="296" r:id="rId30"/>
    <p:sldId id="294" r:id="rId31"/>
    <p:sldId id="295" r:id="rId32"/>
    <p:sldId id="298" r:id="rId33"/>
    <p:sldId id="297" r:id="rId34"/>
    <p:sldId id="299" r:id="rId35"/>
    <p:sldId id="300" r:id="rId36"/>
    <p:sldId id="301" r:id="rId37"/>
    <p:sldId id="302" r:id="rId38"/>
    <p:sldId id="303" r:id="rId39"/>
    <p:sldId id="304" r:id="rId40"/>
    <p:sldId id="305" r:id="rId41"/>
    <p:sldId id="306" r:id="rId42"/>
    <p:sldId id="307" r:id="rId43"/>
    <p:sldId id="310" r:id="rId44"/>
    <p:sldId id="308"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4"/>
    <p:restoredTop sz="92548" autoAdjust="0"/>
  </p:normalViewPr>
  <p:slideViewPr>
    <p:cSldViewPr snapToGrid="0">
      <p:cViewPr varScale="1">
        <p:scale>
          <a:sx n="117" d="100"/>
          <a:sy n="117" d="100"/>
        </p:scale>
        <p:origin x="19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46578-14F6-4B4C-9607-C52529FEB0BF}" type="datetimeFigureOut">
              <a:rPr lang="en-US" smtClean="0"/>
              <a:t>3/4/24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82BC9-22E9-B640-848B-A22C37F71A64}" type="slidenum">
              <a:rPr lang="en-US" smtClean="0"/>
              <a:t>‹#›</a:t>
            </a:fld>
            <a:endParaRPr lang="en-US"/>
          </a:p>
        </p:txBody>
      </p:sp>
    </p:spTree>
    <p:extLst>
      <p:ext uri="{BB962C8B-B14F-4D97-AF65-F5344CB8AC3E}">
        <p14:creationId xmlns:p14="http://schemas.microsoft.com/office/powerpoint/2010/main" val="61375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a:t>
            </a:r>
            <a:r>
              <a:rPr lang="zh-CN" altLang="en-US" dirty="0"/>
              <a:t> </a:t>
            </a:r>
            <a:r>
              <a:rPr lang="en-US" altLang="zh-CN" dirty="0"/>
              <a:t>we</a:t>
            </a:r>
            <a:r>
              <a:rPr lang="zh-CN" altLang="en-US" dirty="0"/>
              <a:t> </a:t>
            </a:r>
            <a:r>
              <a:rPr lang="en-US" altLang="zh-CN" dirty="0"/>
              <a:t>collect</a:t>
            </a:r>
            <a:r>
              <a:rPr lang="zh-CN" altLang="en-US" dirty="0"/>
              <a:t> </a:t>
            </a:r>
            <a:r>
              <a:rPr lang="en-US" altLang="zh-CN" dirty="0"/>
              <a:t>simple</a:t>
            </a:r>
            <a:r>
              <a:rPr lang="zh-CN" altLang="en-US" dirty="0"/>
              <a:t> </a:t>
            </a:r>
            <a:r>
              <a:rPr lang="en-US" altLang="zh-CN" dirty="0"/>
              <a:t>dataset.</a:t>
            </a:r>
            <a:r>
              <a:rPr lang="zh-CN" altLang="en-US" dirty="0"/>
              <a:t> </a:t>
            </a:r>
            <a:r>
              <a:rPr lang="en-US" altLang="zh-CN" dirty="0"/>
              <a:t>Not</a:t>
            </a:r>
            <a:r>
              <a:rPr lang="zh-CN" altLang="en-US" dirty="0"/>
              <a:t> </a:t>
            </a:r>
            <a:r>
              <a:rPr lang="en-US" altLang="zh-CN" dirty="0"/>
              <a:t>long</a:t>
            </a:r>
            <a:r>
              <a:rPr lang="zh-CN" altLang="en-US" dirty="0"/>
              <a:t> </a:t>
            </a:r>
            <a:r>
              <a:rPr lang="en-US" altLang="zh-CN" dirty="0"/>
              <a:t>question.</a:t>
            </a:r>
            <a:r>
              <a:rPr lang="zh-CN" altLang="en-US" dirty="0"/>
              <a:t> </a:t>
            </a:r>
            <a:endParaRPr lang="en-US" altLang="zh-CN" dirty="0"/>
          </a:p>
          <a:p>
            <a:r>
              <a:rPr lang="en-US" altLang="zh-CN" dirty="0"/>
              <a:t>And</a:t>
            </a:r>
            <a:r>
              <a:rPr lang="zh-CN" altLang="en-US" dirty="0"/>
              <a:t> </a:t>
            </a:r>
            <a:r>
              <a:rPr lang="en-US" altLang="zh-CN" dirty="0"/>
              <a:t>the</a:t>
            </a:r>
            <a:r>
              <a:rPr lang="zh-CN" altLang="en-US" dirty="0"/>
              <a:t> </a:t>
            </a:r>
            <a:r>
              <a:rPr lang="en-US" altLang="zh-CN" dirty="0"/>
              <a:t>beginning,</a:t>
            </a:r>
            <a:r>
              <a:rPr lang="zh-CN" altLang="en-US" dirty="0"/>
              <a:t> </a:t>
            </a:r>
            <a:r>
              <a:rPr lang="en-US" altLang="zh-CN" dirty="0"/>
              <a:t>From</a:t>
            </a:r>
            <a:r>
              <a:rPr lang="zh-CN" altLang="en-US" dirty="0"/>
              <a:t> </a:t>
            </a:r>
            <a:r>
              <a:rPr lang="en-US" altLang="zh-CN" dirty="0"/>
              <a:t>text</a:t>
            </a:r>
            <a:r>
              <a:rPr lang="zh-CN" altLang="en-US" dirty="0"/>
              <a:t> </a:t>
            </a:r>
            <a:r>
              <a:rPr lang="en-US" altLang="zh-CN" dirty="0"/>
              <a:t>to</a:t>
            </a:r>
            <a:r>
              <a:rPr lang="zh-CN" altLang="en-US" dirty="0"/>
              <a:t> </a:t>
            </a:r>
            <a:r>
              <a:rPr lang="en-US" altLang="zh-CN" dirty="0"/>
              <a:t>voice.</a:t>
            </a:r>
            <a:br>
              <a:rPr lang="en-US" altLang="zh-CN" dirty="0"/>
            </a:br>
            <a:r>
              <a:rPr lang="en-US" altLang="zh-CN" dirty="0"/>
              <a:t>https://</a:t>
            </a:r>
            <a:r>
              <a:rPr lang="en-US" altLang="zh-CN" dirty="0" err="1"/>
              <a:t>pytorch.org</a:t>
            </a:r>
            <a:r>
              <a:rPr lang="en-US" altLang="zh-CN" dirty="0"/>
              <a:t>/audio/stable/tutorials/tacotron2_pipeline_tutorial.html</a:t>
            </a:r>
          </a:p>
          <a:p>
            <a:r>
              <a:rPr lang="en-US" dirty="0"/>
              <a:t>TEXT-TO-SPEECH WITH TACOTRON2</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a:t>
            </a:fld>
            <a:endParaRPr lang="en-US"/>
          </a:p>
        </p:txBody>
      </p:sp>
    </p:spTree>
    <p:extLst>
      <p:ext uri="{BB962C8B-B14F-4D97-AF65-F5344CB8AC3E}">
        <p14:creationId xmlns:p14="http://schemas.microsoft.com/office/powerpoint/2010/main" val="147641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https://developer.amazon.com/en-GB/docs/alexa/alexa-voice-service/speechrecognizer.html#recognize</a:t>
            </a:r>
          </a:p>
        </p:txBody>
      </p:sp>
      <p:sp>
        <p:nvSpPr>
          <p:cNvPr id="4" name="Slide Number Placeholder 3"/>
          <p:cNvSpPr>
            <a:spLocks noGrp="1"/>
          </p:cNvSpPr>
          <p:nvPr>
            <p:ph type="sldNum" sz="quarter" idx="5"/>
          </p:nvPr>
        </p:nvSpPr>
        <p:spPr/>
        <p:txBody>
          <a:bodyPr/>
          <a:lstStyle/>
          <a:p>
            <a:fld id="{88682BC9-22E9-B640-848B-A22C37F71A64}" type="slidenum">
              <a:rPr lang="en-US" smtClean="0"/>
              <a:t>43</a:t>
            </a:fld>
            <a:endParaRPr lang="en-US"/>
          </a:p>
        </p:txBody>
      </p:sp>
    </p:spTree>
    <p:extLst>
      <p:ext uri="{BB962C8B-B14F-4D97-AF65-F5344CB8AC3E}">
        <p14:creationId xmlns:p14="http://schemas.microsoft.com/office/powerpoint/2010/main" val="69791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a:t>
            </a:r>
          </a:p>
          <a:p>
            <a:r>
              <a:rPr lang="en-US" dirty="0"/>
              <a:t>https://developer.amazon.com/en-GB/docs/alexa/alexa-voice-service/speechsynthesizer.html#speechstarted</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44</a:t>
            </a:fld>
            <a:endParaRPr lang="en-US"/>
          </a:p>
        </p:txBody>
      </p:sp>
    </p:spTree>
    <p:extLst>
      <p:ext uri="{BB962C8B-B14F-4D97-AF65-F5344CB8AC3E}">
        <p14:creationId xmlns:p14="http://schemas.microsoft.com/office/powerpoint/2010/main" val="177910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Scapy</a:t>
            </a:r>
            <a:r>
              <a:rPr lang="en-US" altLang="zh-CN" dirty="0"/>
              <a:t>,</a:t>
            </a:r>
            <a:r>
              <a:rPr lang="zh-CN" altLang="en-US" dirty="0"/>
              <a:t> </a:t>
            </a:r>
            <a:r>
              <a:rPr lang="en-US" altLang="zh-CN" dirty="0" err="1"/>
              <a:t>tcpdump</a:t>
            </a:r>
            <a:r>
              <a:rPr lang="en-US" altLang="zh-CN" dirty="0"/>
              <a:t>,</a:t>
            </a:r>
          </a:p>
          <a:p>
            <a:r>
              <a:rPr lang="en-US" altLang="zh-CN" dirty="0"/>
              <a:t>Use</a:t>
            </a:r>
            <a:r>
              <a:rPr lang="zh-CN" altLang="en-US" dirty="0"/>
              <a:t> </a:t>
            </a:r>
            <a:r>
              <a:rPr lang="en-US" altLang="zh-CN" dirty="0"/>
              <a:t>pc</a:t>
            </a:r>
            <a:r>
              <a:rPr lang="zh-CN" altLang="en-US" dirty="0"/>
              <a:t> </a:t>
            </a:r>
            <a:r>
              <a:rPr lang="en-US" altLang="zh-CN" dirty="0"/>
              <a:t>to</a:t>
            </a:r>
            <a:r>
              <a:rPr lang="zh-CN" altLang="en-US" dirty="0"/>
              <a:t> </a:t>
            </a:r>
            <a:r>
              <a:rPr lang="en-US" altLang="zh-CN" dirty="0"/>
              <a:t>play</a:t>
            </a:r>
            <a:r>
              <a:rPr lang="zh-CN" altLang="en-US" dirty="0"/>
              <a:t> </a:t>
            </a:r>
            <a:r>
              <a:rPr lang="en-US" altLang="zh-CN" dirty="0"/>
              <a:t>audio</a:t>
            </a:r>
          </a:p>
          <a:p>
            <a:r>
              <a:rPr lang="en-US" altLang="zh-CN" dirty="0"/>
              <a:t>compared</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a:t>
            </a:fld>
            <a:endParaRPr lang="en-US"/>
          </a:p>
        </p:txBody>
      </p:sp>
    </p:spTree>
    <p:extLst>
      <p:ext uri="{BB962C8B-B14F-4D97-AF65-F5344CB8AC3E}">
        <p14:creationId xmlns:p14="http://schemas.microsoft.com/office/powerpoint/2010/main" val="417526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Accent</a:t>
            </a:r>
            <a:r>
              <a:rPr lang="zh-CN" altLang="en-US" dirty="0"/>
              <a:t> </a:t>
            </a:r>
            <a:r>
              <a:rPr lang="en-US" altLang="zh-CN" dirty="0"/>
              <a:t>&amp;</a:t>
            </a:r>
            <a:r>
              <a:rPr lang="zh-CN" altLang="en-US" dirty="0"/>
              <a:t> </a:t>
            </a:r>
            <a:r>
              <a:rPr lang="en-US" altLang="zh-CN" dirty="0"/>
              <a:t>Background</a:t>
            </a:r>
            <a:r>
              <a:rPr lang="zh-CN" altLang="en-US" dirty="0"/>
              <a:t> </a:t>
            </a:r>
            <a:r>
              <a:rPr lang="en-US" altLang="zh-CN" dirty="0"/>
              <a:t>noise</a:t>
            </a:r>
            <a:r>
              <a:rPr lang="zh-CN" altLang="en-US" dirty="0"/>
              <a:t> </a:t>
            </a:r>
            <a:r>
              <a:rPr lang="en-US" altLang="zh-CN" dirty="0"/>
              <a:t>&amp;</a:t>
            </a:r>
            <a:r>
              <a:rPr lang="zh-CN" altLang="en-US" dirty="0"/>
              <a:t> </a:t>
            </a:r>
            <a:r>
              <a:rPr lang="en-US" altLang="zh-CN" dirty="0"/>
              <a:t>Network</a:t>
            </a:r>
            <a:r>
              <a:rPr lang="zh-CN" altLang="en-US" dirty="0"/>
              <a:t> </a:t>
            </a:r>
            <a:r>
              <a:rPr lang="en-US" altLang="zh-CN" dirty="0"/>
              <a:t>latency</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6</a:t>
            </a:fld>
            <a:endParaRPr lang="en-US"/>
          </a:p>
        </p:txBody>
      </p:sp>
    </p:spTree>
    <p:extLst>
      <p:ext uri="{BB962C8B-B14F-4D97-AF65-F5344CB8AC3E}">
        <p14:creationId xmlns:p14="http://schemas.microsoft.com/office/powerpoint/2010/main" val="37924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14</a:t>
            </a:fld>
            <a:endParaRPr lang="en-US"/>
          </a:p>
        </p:txBody>
      </p:sp>
    </p:spTree>
    <p:extLst>
      <p:ext uri="{BB962C8B-B14F-4D97-AF65-F5344CB8AC3E}">
        <p14:creationId xmlns:p14="http://schemas.microsoft.com/office/powerpoint/2010/main" val="31838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16</a:t>
            </a:fld>
            <a:endParaRPr lang="en-US"/>
          </a:p>
        </p:txBody>
      </p:sp>
    </p:spTree>
    <p:extLst>
      <p:ext uri="{BB962C8B-B14F-4D97-AF65-F5344CB8AC3E}">
        <p14:creationId xmlns:p14="http://schemas.microsoft.com/office/powerpoint/2010/main" val="18434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18</a:t>
            </a:fld>
            <a:endParaRPr lang="en-US"/>
          </a:p>
        </p:txBody>
      </p:sp>
    </p:spTree>
    <p:extLst>
      <p:ext uri="{BB962C8B-B14F-4D97-AF65-F5344CB8AC3E}">
        <p14:creationId xmlns:p14="http://schemas.microsoft.com/office/powerpoint/2010/main" val="168694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https://developer.amazon.com/en-US/docs/alexa/avs-device-sdk/smart-screen-raspberry-pi.html</a:t>
            </a:r>
          </a:p>
        </p:txBody>
      </p:sp>
      <p:sp>
        <p:nvSpPr>
          <p:cNvPr id="4" name="Slide Number Placeholder 3"/>
          <p:cNvSpPr>
            <a:spLocks noGrp="1"/>
          </p:cNvSpPr>
          <p:nvPr>
            <p:ph type="sldNum" sz="quarter" idx="5"/>
          </p:nvPr>
        </p:nvSpPr>
        <p:spPr/>
        <p:txBody>
          <a:bodyPr/>
          <a:lstStyle/>
          <a:p>
            <a:fld id="{88682BC9-22E9-B640-848B-A22C37F71A64}" type="slidenum">
              <a:rPr lang="en-US" smtClean="0"/>
              <a:t>27</a:t>
            </a:fld>
            <a:endParaRPr lang="en-US"/>
          </a:p>
        </p:txBody>
      </p:sp>
    </p:spTree>
    <p:extLst>
      <p:ext uri="{BB962C8B-B14F-4D97-AF65-F5344CB8AC3E}">
        <p14:creationId xmlns:p14="http://schemas.microsoft.com/office/powerpoint/2010/main" val="26542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31</a:t>
            </a:fld>
            <a:endParaRPr lang="en-US"/>
          </a:p>
        </p:txBody>
      </p:sp>
    </p:spTree>
    <p:extLst>
      <p:ext uri="{BB962C8B-B14F-4D97-AF65-F5344CB8AC3E}">
        <p14:creationId xmlns:p14="http://schemas.microsoft.com/office/powerpoint/2010/main" val="53597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https://developer.amazon.com/en-US/docs/alexa/smapi/quick-start-alexa-skills-kit-command-line-interface.html</a:t>
            </a:r>
          </a:p>
        </p:txBody>
      </p:sp>
      <p:sp>
        <p:nvSpPr>
          <p:cNvPr id="4" name="Slide Number Placeholder 3"/>
          <p:cNvSpPr>
            <a:spLocks noGrp="1"/>
          </p:cNvSpPr>
          <p:nvPr>
            <p:ph type="sldNum" sz="quarter" idx="5"/>
          </p:nvPr>
        </p:nvSpPr>
        <p:spPr/>
        <p:txBody>
          <a:bodyPr/>
          <a:lstStyle/>
          <a:p>
            <a:fld id="{88682BC9-22E9-B640-848B-A22C37F71A64}" type="slidenum">
              <a:rPr lang="en-US" smtClean="0"/>
              <a:t>35</a:t>
            </a:fld>
            <a:endParaRPr lang="en-US"/>
          </a:p>
        </p:txBody>
      </p:sp>
    </p:spTree>
    <p:extLst>
      <p:ext uri="{BB962C8B-B14F-4D97-AF65-F5344CB8AC3E}">
        <p14:creationId xmlns:p14="http://schemas.microsoft.com/office/powerpoint/2010/main" val="357122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32D-F8AD-1EA5-21B7-754219F8C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649FE-FD4D-6D15-CC30-A80A62E33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CADA8-AEB0-A54D-9FBF-EEB1F7EFCFE7}"/>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5" name="Footer Placeholder 4">
            <a:extLst>
              <a:ext uri="{FF2B5EF4-FFF2-40B4-BE49-F238E27FC236}">
                <a16:creationId xmlns:a16="http://schemas.microsoft.com/office/drawing/2014/main" id="{BAA48CBC-0155-6DF2-CCCF-40B8CCA28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B5E24-A1C8-2669-4F9A-A57549BE48CC}"/>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73981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FF1C-DC26-929F-88CE-803928C2A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A63F7-FB76-4525-3A6D-960022628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260E-9842-1F9F-9F92-B7ACC66C078E}"/>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5" name="Footer Placeholder 4">
            <a:extLst>
              <a:ext uri="{FF2B5EF4-FFF2-40B4-BE49-F238E27FC236}">
                <a16:creationId xmlns:a16="http://schemas.microsoft.com/office/drawing/2014/main" id="{E25B6F0B-4E57-883C-D8D5-B050AD80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21D9-AD27-0C89-AF89-A9CD369606B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4103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D800B-721D-6067-784B-4B771FA93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02FD1-FC70-8AB5-CFE6-3105C6A30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17D68-4C3B-D490-D200-C5F9CF79083E}"/>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5" name="Footer Placeholder 4">
            <a:extLst>
              <a:ext uri="{FF2B5EF4-FFF2-40B4-BE49-F238E27FC236}">
                <a16:creationId xmlns:a16="http://schemas.microsoft.com/office/drawing/2014/main" id="{B87A19B4-F883-950A-6FD2-248C6776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DFAD-DE83-9A0B-5CA6-A7C23ABC73A5}"/>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314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2A7F-A1F0-CFA1-F324-ADE96C56D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BAF4-6B4B-4298-7227-06FB1EF23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A89C4-2F48-5F1C-9C88-D1488886286D}"/>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5" name="Footer Placeholder 4">
            <a:extLst>
              <a:ext uri="{FF2B5EF4-FFF2-40B4-BE49-F238E27FC236}">
                <a16:creationId xmlns:a16="http://schemas.microsoft.com/office/drawing/2014/main" id="{3D613424-4460-834C-D4BE-B95C275C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39914-CBE1-188D-B319-1AB419D78F8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6160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1E16-87E3-AB91-9589-2B0B0C78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BB152-4393-F743-387E-C7C803187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98823-252A-B118-EA26-F41EE0799D28}"/>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5" name="Footer Placeholder 4">
            <a:extLst>
              <a:ext uri="{FF2B5EF4-FFF2-40B4-BE49-F238E27FC236}">
                <a16:creationId xmlns:a16="http://schemas.microsoft.com/office/drawing/2014/main" id="{762E11DD-A8AB-6EDB-1894-2E927D41D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6905C-9FC9-0FF1-62E7-0B4DDE8B9A90}"/>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1897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E081-1796-3935-C3E9-FA7F8C197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00781-E53F-1AD5-7294-19314E9F4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3D125-8C40-76E6-EB59-BFEA71859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6CEA2-B67A-FDD3-E33B-D43533F816B3}"/>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6" name="Footer Placeholder 5">
            <a:extLst>
              <a:ext uri="{FF2B5EF4-FFF2-40B4-BE49-F238E27FC236}">
                <a16:creationId xmlns:a16="http://schemas.microsoft.com/office/drawing/2014/main" id="{7CF589AB-E8BA-5A38-3EC0-13A5FC368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97F70-2445-A1CB-7A59-D62C2BC9F57B}"/>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790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2A16-3EFF-FB41-0D0A-271F44462E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55CE9-140A-DE2A-4A01-B79A604E7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91C11-9EAA-A807-AE69-145682FA77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9B97A-DC06-CDBB-B741-328F47A7B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3F60F-6D4E-23A1-3E9F-899A1316E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AA08C8-7061-2F78-0095-84DEBBDE9277}"/>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8" name="Footer Placeholder 7">
            <a:extLst>
              <a:ext uri="{FF2B5EF4-FFF2-40B4-BE49-F238E27FC236}">
                <a16:creationId xmlns:a16="http://schemas.microsoft.com/office/drawing/2014/main" id="{36944E0F-128D-78BE-BEFF-7852B7518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CAAFD2-555E-0984-6CD3-C64ECA72D8E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421884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AEAB-E2D0-4545-619B-38848686D0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BD3EB-5B1B-F5BB-F3DB-0403D0BF8D36}"/>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4" name="Footer Placeholder 3">
            <a:extLst>
              <a:ext uri="{FF2B5EF4-FFF2-40B4-BE49-F238E27FC236}">
                <a16:creationId xmlns:a16="http://schemas.microsoft.com/office/drawing/2014/main" id="{68DBF573-A743-84F4-FC69-59D864BA5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7EE1-D334-84FF-8511-696B44A87E1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0604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E6A6C-3A46-E224-495B-8F3ED57F1023}"/>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3" name="Footer Placeholder 2">
            <a:extLst>
              <a:ext uri="{FF2B5EF4-FFF2-40B4-BE49-F238E27FC236}">
                <a16:creationId xmlns:a16="http://schemas.microsoft.com/office/drawing/2014/main" id="{E4B39936-D287-14E9-CCF1-606212B6C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D6FC3-7C1D-95B1-7B46-257A51A802D4}"/>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6444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37A-BEF9-CA27-9F95-4E43255DE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E192B-51D9-2AA1-1BAA-F46F3ADE5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65109-9AD9-67F8-8564-6E13213F6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4795F-D9A7-5DF7-CA67-D8894F5093EC}"/>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6" name="Footer Placeholder 5">
            <a:extLst>
              <a:ext uri="{FF2B5EF4-FFF2-40B4-BE49-F238E27FC236}">
                <a16:creationId xmlns:a16="http://schemas.microsoft.com/office/drawing/2014/main" id="{EA9F1B96-409B-C31B-A85B-21A62E0CE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DDF2D-DF6C-9975-2B65-4F8A84736903}"/>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2839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E11F-DBC6-7E67-8969-4DBBEBBA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1F13A-03A4-A255-82FB-882B77BAD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AF2D5B-7DBB-577F-B345-5E1A48E96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569A-D598-A5B4-6C30-7B2060386836}"/>
              </a:ext>
            </a:extLst>
          </p:cNvPr>
          <p:cNvSpPr>
            <a:spLocks noGrp="1"/>
          </p:cNvSpPr>
          <p:nvPr>
            <p:ph type="dt" sz="half" idx="10"/>
          </p:nvPr>
        </p:nvSpPr>
        <p:spPr/>
        <p:txBody>
          <a:bodyPr/>
          <a:lstStyle/>
          <a:p>
            <a:fld id="{78CD1D6E-A027-634F-BC83-5ADA8E496EAB}" type="datetimeFigureOut">
              <a:rPr lang="en-US" smtClean="0"/>
              <a:t>3/4/24</a:t>
            </a:fld>
            <a:endParaRPr lang="en-US"/>
          </a:p>
        </p:txBody>
      </p:sp>
      <p:sp>
        <p:nvSpPr>
          <p:cNvPr id="6" name="Footer Placeholder 5">
            <a:extLst>
              <a:ext uri="{FF2B5EF4-FFF2-40B4-BE49-F238E27FC236}">
                <a16:creationId xmlns:a16="http://schemas.microsoft.com/office/drawing/2014/main" id="{84C256A0-5C7E-AB5D-4E3C-7544F093D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A779E-C969-5877-52E2-339DECE32806}"/>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03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872EB-5315-2226-6CE3-945B0E83E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581BC-6CE9-CE78-8FFD-D0501DCB1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42F7-C72A-9976-83E8-F909A8D4D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1D6E-A027-634F-BC83-5ADA8E496EAB}" type="datetimeFigureOut">
              <a:rPr lang="en-US" smtClean="0"/>
              <a:t>3/4/24</a:t>
            </a:fld>
            <a:endParaRPr lang="en-US"/>
          </a:p>
        </p:txBody>
      </p:sp>
      <p:sp>
        <p:nvSpPr>
          <p:cNvPr id="5" name="Footer Placeholder 4">
            <a:extLst>
              <a:ext uri="{FF2B5EF4-FFF2-40B4-BE49-F238E27FC236}">
                <a16:creationId xmlns:a16="http://schemas.microsoft.com/office/drawing/2014/main" id="{23D6D8C1-F87B-A8AA-BA3D-5E59BE3AC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77E7A-7EEF-30A8-B9F7-A2B506C9B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5F7AE-65CE-E048-AD2C-BB7C17020E9A}" type="slidenum">
              <a:rPr lang="en-US" smtClean="0"/>
              <a:t>‹#›</a:t>
            </a:fld>
            <a:endParaRPr lang="en-US"/>
          </a:p>
        </p:txBody>
      </p:sp>
    </p:spTree>
    <p:extLst>
      <p:ext uri="{BB962C8B-B14F-4D97-AF65-F5344CB8AC3E}">
        <p14:creationId xmlns:p14="http://schemas.microsoft.com/office/powerpoint/2010/main" val="18202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11/26/2023</a:t>
            </a:r>
            <a:endParaRPr lang="en-US" dirty="0"/>
          </a:p>
        </p:txBody>
      </p:sp>
    </p:spTree>
    <p:extLst>
      <p:ext uri="{BB962C8B-B14F-4D97-AF65-F5344CB8AC3E}">
        <p14:creationId xmlns:p14="http://schemas.microsoft.com/office/powerpoint/2010/main" val="27278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DA6D-7310-874F-3878-C5AAC19A2650}"/>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endParaRPr lang="en-US" dirty="0"/>
          </a:p>
        </p:txBody>
      </p:sp>
      <p:sp>
        <p:nvSpPr>
          <p:cNvPr id="3" name="Content Placeholder 2">
            <a:extLst>
              <a:ext uri="{FF2B5EF4-FFF2-40B4-BE49-F238E27FC236}">
                <a16:creationId xmlns:a16="http://schemas.microsoft.com/office/drawing/2014/main" id="{2B8A2C63-EA85-7079-3A28-C8572C1FE10A}"/>
              </a:ext>
            </a:extLst>
          </p:cNvPr>
          <p:cNvSpPr>
            <a:spLocks noGrp="1"/>
          </p:cNvSpPr>
          <p:nvPr>
            <p:ph idx="1"/>
          </p:nvPr>
        </p:nvSpPr>
        <p:spPr/>
        <p:txBody>
          <a:bodyPr>
            <a:normAutofit/>
          </a:bodyPr>
          <a:lstStyle/>
          <a:p>
            <a:r>
              <a:rPr lang="en-US" altLang="zh-CN" b="1" dirty="0"/>
              <a:t>Text</a:t>
            </a:r>
            <a:r>
              <a:rPr lang="zh-CN" altLang="en-US" b="1" dirty="0"/>
              <a:t> </a:t>
            </a:r>
            <a:r>
              <a:rPr lang="en-US" altLang="zh-CN" b="1" dirty="0"/>
              <a:t>Preparation:</a:t>
            </a:r>
            <a:r>
              <a:rPr lang="zh-CN" altLang="en-US" b="1" dirty="0"/>
              <a:t> </a:t>
            </a:r>
            <a:r>
              <a:rPr lang="en-US" altLang="zh-CN" dirty="0"/>
              <a:t>Create</a:t>
            </a:r>
            <a:r>
              <a:rPr lang="zh-CN" altLang="en-US" dirty="0"/>
              <a:t> </a:t>
            </a:r>
            <a:r>
              <a:rPr lang="en-US" altLang="zh-CN" dirty="0"/>
              <a:t>scripts</a:t>
            </a:r>
            <a:r>
              <a:rPr lang="zh-CN" altLang="en-US" dirty="0"/>
              <a:t> </a:t>
            </a:r>
            <a:r>
              <a:rPr lang="en-US" altLang="zh-CN" dirty="0"/>
              <a:t>of</a:t>
            </a:r>
            <a:r>
              <a:rPr lang="zh-CN" altLang="en-US" dirty="0"/>
              <a:t> </a:t>
            </a:r>
            <a:r>
              <a:rPr lang="en-US" altLang="zh-CN" dirty="0"/>
              <a:t>text(</a:t>
            </a:r>
            <a:r>
              <a:rPr lang="en-US" altLang="zh-CN" dirty="0">
                <a:solidFill>
                  <a:srgbClr val="FF0000"/>
                </a:solidFill>
              </a:rPr>
              <a:t>C</a:t>
            </a:r>
            <a:r>
              <a:rPr lang="en-US" altLang="zh-CN" dirty="0"/>
              <a:t>)</a:t>
            </a:r>
          </a:p>
          <a:p>
            <a:r>
              <a:rPr lang="en-US" altLang="zh-CN" b="1" dirty="0"/>
              <a:t>Speech</a:t>
            </a:r>
            <a:r>
              <a:rPr lang="zh-CN" altLang="en-US" b="1" dirty="0"/>
              <a:t> </a:t>
            </a:r>
            <a:r>
              <a:rPr lang="en-US" altLang="zh-CN" b="1" dirty="0"/>
              <a:t>Synthesis:</a:t>
            </a:r>
            <a:r>
              <a:rPr lang="zh-CN" altLang="en-US" b="1" dirty="0"/>
              <a:t> </a:t>
            </a:r>
            <a:r>
              <a:rPr lang="en-US" altLang="zh-CN" dirty="0"/>
              <a:t>Use</a:t>
            </a:r>
            <a:r>
              <a:rPr lang="zh-CN" altLang="en-US" dirty="0"/>
              <a:t> </a:t>
            </a:r>
            <a:r>
              <a:rPr lang="en-US" altLang="zh-CN" dirty="0"/>
              <a:t>Tacotron2</a:t>
            </a:r>
            <a:r>
              <a:rPr lang="zh-CN" altLang="en-US" dirty="0"/>
              <a:t> </a:t>
            </a:r>
            <a:r>
              <a:rPr lang="en-US" altLang="zh-CN" dirty="0"/>
              <a:t>to</a:t>
            </a:r>
            <a:r>
              <a:rPr lang="zh-CN" altLang="en-US" dirty="0"/>
              <a:t> </a:t>
            </a:r>
            <a:r>
              <a:rPr lang="en-US" altLang="zh-CN" dirty="0"/>
              <a:t>convert</a:t>
            </a:r>
            <a:r>
              <a:rPr lang="zh-CN" altLang="en-US" dirty="0"/>
              <a:t> </a:t>
            </a:r>
            <a:r>
              <a:rPr lang="en-US" altLang="zh-CN" dirty="0"/>
              <a:t>these</a:t>
            </a:r>
            <a:r>
              <a:rPr lang="zh-CN" altLang="en-US" dirty="0"/>
              <a:t> </a:t>
            </a:r>
            <a:r>
              <a:rPr lang="en-US" altLang="zh-CN" dirty="0"/>
              <a:t>texts</a:t>
            </a:r>
            <a:r>
              <a:rPr lang="zh-CN" altLang="en-US" dirty="0"/>
              <a:t> </a:t>
            </a:r>
            <a:r>
              <a:rPr lang="en-US" altLang="zh-CN" dirty="0"/>
              <a:t>into</a:t>
            </a:r>
            <a:r>
              <a:rPr lang="zh-CN" altLang="en-US" dirty="0"/>
              <a:t> </a:t>
            </a:r>
            <a:r>
              <a:rPr lang="en-US" altLang="zh-CN" dirty="0"/>
              <a:t>audio</a:t>
            </a:r>
            <a:r>
              <a:rPr lang="zh-CN" altLang="en-US" dirty="0"/>
              <a:t> </a:t>
            </a:r>
            <a:r>
              <a:rPr lang="en-US" altLang="zh-CN" dirty="0"/>
              <a:t>files</a:t>
            </a:r>
            <a:r>
              <a:rPr lang="zh-CN" altLang="en-US" dirty="0"/>
              <a:t> </a:t>
            </a:r>
            <a:r>
              <a:rPr lang="en-US" altLang="zh-CN" dirty="0"/>
              <a:t>(</a:t>
            </a:r>
            <a:r>
              <a:rPr lang="en-US" altLang="zh-CN" dirty="0">
                <a:solidFill>
                  <a:srgbClr val="FF0000"/>
                </a:solidFill>
              </a:rPr>
              <a:t>A</a:t>
            </a:r>
            <a:r>
              <a:rPr lang="en-US" altLang="zh-CN" dirty="0"/>
              <a:t>)</a:t>
            </a:r>
          </a:p>
          <a:p>
            <a:r>
              <a:rPr lang="en-US" altLang="zh-CN" b="1" dirty="0"/>
              <a:t>Play</a:t>
            </a:r>
            <a:r>
              <a:rPr lang="zh-CN" altLang="en-US" b="1" dirty="0"/>
              <a:t> </a:t>
            </a:r>
            <a:r>
              <a:rPr lang="en-US" altLang="zh-CN" b="1" dirty="0"/>
              <a:t>Audio</a:t>
            </a:r>
            <a:r>
              <a:rPr lang="zh-CN" altLang="en-US" b="1" dirty="0"/>
              <a:t> </a:t>
            </a:r>
            <a:r>
              <a:rPr lang="en-US" altLang="zh-CN" b="1" dirty="0"/>
              <a:t>Files</a:t>
            </a:r>
            <a:r>
              <a:rPr lang="zh-CN" altLang="en-US" b="1" dirty="0"/>
              <a:t> </a:t>
            </a:r>
            <a:r>
              <a:rPr lang="en-US" altLang="zh-CN" b="1" dirty="0"/>
              <a:t>for</a:t>
            </a:r>
            <a:r>
              <a:rPr lang="zh-CN" altLang="en-US" b="1" dirty="0"/>
              <a:t> </a:t>
            </a:r>
            <a:r>
              <a:rPr lang="en-US" altLang="zh-CN" b="1" dirty="0"/>
              <a:t>Interaction:</a:t>
            </a:r>
            <a:r>
              <a:rPr lang="zh-CN" altLang="en-US" b="1" dirty="0"/>
              <a:t> </a:t>
            </a:r>
            <a:r>
              <a:rPr lang="en-US" altLang="zh-CN" dirty="0"/>
              <a:t>Play</a:t>
            </a:r>
            <a:r>
              <a:rPr lang="zh-CN" altLang="en-US" dirty="0"/>
              <a:t> </a:t>
            </a:r>
            <a:r>
              <a:rPr lang="en-US" altLang="zh-CN" dirty="0"/>
              <a:t>one</a:t>
            </a:r>
            <a:r>
              <a:rPr lang="zh-CN" altLang="en-US" dirty="0"/>
              <a:t> </a:t>
            </a:r>
            <a:r>
              <a:rPr lang="en-US" altLang="zh-CN" dirty="0"/>
              <a:t>speech</a:t>
            </a:r>
            <a:r>
              <a:rPr lang="zh-CN" altLang="en-US" dirty="0"/>
              <a:t> </a:t>
            </a:r>
            <a:r>
              <a:rPr lang="en-US" altLang="zh-CN" dirty="0"/>
              <a:t>at</a:t>
            </a:r>
            <a:r>
              <a:rPr lang="zh-CN" altLang="en-US" dirty="0"/>
              <a:t> </a:t>
            </a:r>
            <a:r>
              <a:rPr lang="en-US" altLang="zh-CN" dirty="0"/>
              <a:t>a</a:t>
            </a:r>
            <a:r>
              <a:rPr lang="zh-CN" altLang="en-US" dirty="0"/>
              <a:t> </a:t>
            </a:r>
            <a:r>
              <a:rPr lang="en-US" altLang="zh-CN" dirty="0"/>
              <a:t>time</a:t>
            </a:r>
            <a:r>
              <a:rPr lang="zh-CN" altLang="en-US" dirty="0"/>
              <a:t> </a:t>
            </a:r>
            <a:r>
              <a:rPr lang="en-US" altLang="zh-CN" dirty="0"/>
              <a:t>on</a:t>
            </a:r>
            <a:r>
              <a:rPr lang="zh-CN" altLang="en-US" dirty="0"/>
              <a:t> </a:t>
            </a:r>
            <a:r>
              <a:rPr lang="en-US" altLang="zh-CN" dirty="0">
                <a:solidFill>
                  <a:srgbClr val="0070C0"/>
                </a:solidFill>
              </a:rPr>
              <a:t>Pi</a:t>
            </a:r>
          </a:p>
          <a:p>
            <a:r>
              <a:rPr lang="en-US" altLang="zh-CN" b="1" dirty="0"/>
              <a:t>Traffic</a:t>
            </a:r>
            <a:r>
              <a:rPr lang="zh-CN" altLang="en-US" b="1" dirty="0"/>
              <a:t> </a:t>
            </a:r>
            <a:r>
              <a:rPr lang="en-US" altLang="zh-CN" b="1" dirty="0"/>
              <a:t>data</a:t>
            </a:r>
            <a:r>
              <a:rPr lang="zh-CN" altLang="en-US" b="1" dirty="0"/>
              <a:t> </a:t>
            </a:r>
            <a:r>
              <a:rPr lang="en-US" altLang="zh-CN" b="1" dirty="0"/>
              <a:t>collection</a:t>
            </a:r>
            <a:r>
              <a:rPr lang="en-US" altLang="zh-CN" dirty="0"/>
              <a:t>(</a:t>
            </a:r>
            <a:r>
              <a:rPr lang="en-US" altLang="zh-CN" dirty="0">
                <a:solidFill>
                  <a:srgbClr val="FF0000"/>
                </a:solidFill>
              </a:rPr>
              <a:t>W</a:t>
            </a:r>
            <a:r>
              <a:rPr lang="en-US" altLang="zh-CN" dirty="0"/>
              <a:t>)</a:t>
            </a:r>
            <a:r>
              <a:rPr lang="en-US" altLang="zh-CN" b="1" dirty="0"/>
              <a:t>:</a:t>
            </a:r>
            <a:r>
              <a:rPr lang="zh-CN" altLang="en-US" b="1" dirty="0"/>
              <a:t> </a:t>
            </a:r>
            <a:r>
              <a:rPr lang="en-US" altLang="zh-CN" dirty="0"/>
              <a:t>R</a:t>
            </a:r>
            <a:r>
              <a:rPr lang="en-US" b="0" i="0" dirty="0">
                <a:effectLst/>
              </a:rPr>
              <a:t>ecord the traffic data at the same time.</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5081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3C5D-DA27-6994-5F77-64AA33FF463C}"/>
              </a:ext>
            </a:extLst>
          </p:cNvPr>
          <p:cNvSpPr>
            <a:spLocks noGrp="1"/>
          </p:cNvSpPr>
          <p:nvPr>
            <p:ph type="title"/>
          </p:nvPr>
        </p:nvSpPr>
        <p:spPr/>
        <p:txBody>
          <a:bodyPr/>
          <a:lstStyle/>
          <a:p>
            <a:r>
              <a:rPr lang="en-US" altLang="zh-CN" dirty="0"/>
              <a:t>Datasets</a:t>
            </a:r>
            <a:r>
              <a:rPr lang="zh-CN" altLang="en-US" dirty="0"/>
              <a:t> </a:t>
            </a:r>
            <a:r>
              <a:rPr lang="en-US" altLang="zh-CN" dirty="0"/>
              <a:t>Components</a:t>
            </a:r>
            <a:r>
              <a:rPr lang="zh-CN" altLang="en-US" dirty="0"/>
              <a:t> </a:t>
            </a:r>
            <a:endParaRPr lang="en-US" dirty="0"/>
          </a:p>
        </p:txBody>
      </p:sp>
      <p:sp>
        <p:nvSpPr>
          <p:cNvPr id="3" name="Content Placeholder 2">
            <a:extLst>
              <a:ext uri="{FF2B5EF4-FFF2-40B4-BE49-F238E27FC236}">
                <a16:creationId xmlns:a16="http://schemas.microsoft.com/office/drawing/2014/main" id="{92E69B51-D05D-F7F2-2106-FF63DB2E0DBC}"/>
              </a:ext>
            </a:extLst>
          </p:cNvPr>
          <p:cNvSpPr>
            <a:spLocks noGrp="1"/>
          </p:cNvSpPr>
          <p:nvPr>
            <p:ph idx="1"/>
          </p:nvPr>
        </p:nvSpPr>
        <p:spPr/>
        <p:txBody>
          <a:bodyPr>
            <a:normAutofit/>
          </a:bodyPr>
          <a:lstStyle/>
          <a:p>
            <a:r>
              <a:rPr lang="en-US" altLang="zh-CN" b="1" dirty="0"/>
              <a:t>Ground</a:t>
            </a:r>
            <a:r>
              <a:rPr lang="zh-CN" altLang="en-US" b="1" dirty="0"/>
              <a:t> </a:t>
            </a:r>
            <a:r>
              <a:rPr lang="en-US" altLang="zh-CN" b="1" dirty="0"/>
              <a:t>True</a:t>
            </a:r>
            <a:r>
              <a:rPr lang="zh-CN" altLang="en-US" b="1" dirty="0"/>
              <a:t> </a:t>
            </a:r>
            <a:r>
              <a:rPr lang="en-US" altLang="zh-CN" b="1" dirty="0"/>
              <a:t>Data(</a:t>
            </a:r>
            <a:r>
              <a:rPr lang="en-US" altLang="zh-CN" b="1" dirty="0">
                <a:solidFill>
                  <a:srgbClr val="FF0000"/>
                </a:solidFill>
              </a:rPr>
              <a:t>C</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en-US" altLang="zh-CN" b="1" dirty="0" err="1">
                <a:solidFill>
                  <a:srgbClr val="FF0000"/>
                </a:solidFill>
              </a:rPr>
              <a:t>C_u</a:t>
            </a:r>
            <a:r>
              <a:rPr lang="en-US" altLang="zh-CN" b="1" dirty="0"/>
              <a:t>)</a:t>
            </a:r>
            <a:r>
              <a:rPr lang="en-US" altLang="zh-CN" dirty="0"/>
              <a:t>:</a:t>
            </a:r>
            <a:r>
              <a:rPr lang="zh-CN" altLang="en-US" dirty="0"/>
              <a:t> </a:t>
            </a:r>
            <a:r>
              <a:rPr lang="en-US" altLang="zh-CN" dirty="0"/>
              <a:t>The</a:t>
            </a:r>
            <a:r>
              <a:rPr lang="zh-CN" altLang="en-US" dirty="0"/>
              <a:t> </a:t>
            </a:r>
            <a:r>
              <a:rPr lang="en-US" altLang="zh-CN" i="1" dirty="0"/>
              <a:t>original</a:t>
            </a:r>
            <a:r>
              <a:rPr lang="zh-CN" altLang="en-US" b="1" i="1" dirty="0"/>
              <a:t> </a:t>
            </a:r>
            <a:r>
              <a:rPr lang="en-US" altLang="zh-CN" i="1" dirty="0"/>
              <a:t>text</a:t>
            </a:r>
            <a:r>
              <a:rPr lang="zh-CN" altLang="en-US" b="1" dirty="0"/>
              <a:t> </a:t>
            </a:r>
            <a:r>
              <a:rPr lang="en-US" altLang="zh-CN" dirty="0"/>
              <a:t>used</a:t>
            </a:r>
            <a:r>
              <a:rPr lang="zh-CN" altLang="en-US" dirty="0"/>
              <a:t> </a:t>
            </a:r>
            <a:r>
              <a:rPr lang="en-US" altLang="zh-CN" dirty="0"/>
              <a:t>to</a:t>
            </a:r>
            <a:r>
              <a:rPr lang="zh-CN" altLang="en-US" dirty="0"/>
              <a:t> </a:t>
            </a:r>
            <a:r>
              <a:rPr lang="en-US" altLang="zh-CN" dirty="0"/>
              <a:t>generate</a:t>
            </a:r>
            <a:r>
              <a:rPr lang="zh-CN" altLang="en-US" dirty="0"/>
              <a:t> </a:t>
            </a:r>
            <a:r>
              <a:rPr lang="en-US" altLang="zh-CN" dirty="0"/>
              <a:t>the</a:t>
            </a:r>
            <a:r>
              <a:rPr lang="zh-CN" altLang="en-US" dirty="0"/>
              <a:t> </a:t>
            </a:r>
            <a:r>
              <a:rPr lang="en-US" altLang="zh-CN" dirty="0"/>
              <a:t>speech.</a:t>
            </a:r>
            <a:r>
              <a:rPr lang="zh-CN" altLang="en-US" dirty="0"/>
              <a:t> </a:t>
            </a:r>
            <a:endParaRPr lang="en-US" altLang="zh-CN" dirty="0"/>
          </a:p>
          <a:p>
            <a:pPr lvl="1"/>
            <a:r>
              <a:rPr lang="en-US" altLang="zh-CN" b="1" dirty="0"/>
              <a:t>Alexa’s</a:t>
            </a:r>
            <a:r>
              <a:rPr lang="zh-CN" altLang="en-US" b="1" dirty="0"/>
              <a:t> </a:t>
            </a:r>
            <a:r>
              <a:rPr lang="en-US" altLang="zh-CN" b="1" dirty="0"/>
              <a:t>Response</a:t>
            </a:r>
            <a:r>
              <a:rPr lang="en-US" altLang="zh-CN" dirty="0"/>
              <a:t>(</a:t>
            </a:r>
            <a:r>
              <a:rPr lang="en-US" altLang="zh-CN" b="1" dirty="0" err="1">
                <a:solidFill>
                  <a:srgbClr val="FF0000"/>
                </a:solidFill>
              </a:rPr>
              <a:t>C_r</a:t>
            </a:r>
            <a:r>
              <a:rPr lang="en-US" altLang="zh-CN" dirty="0"/>
              <a:t>):</a:t>
            </a:r>
            <a:r>
              <a:rPr lang="zh-CN" altLang="en-US" dirty="0"/>
              <a:t> </a:t>
            </a:r>
            <a:r>
              <a:rPr lang="en-US" altLang="zh-CN" dirty="0"/>
              <a:t>The</a:t>
            </a:r>
            <a:r>
              <a:rPr lang="zh-CN" altLang="en-US" dirty="0"/>
              <a:t> </a:t>
            </a:r>
            <a:r>
              <a:rPr lang="en-US" altLang="zh-CN" i="1" dirty="0"/>
              <a:t>transcribed</a:t>
            </a:r>
            <a:r>
              <a:rPr lang="zh-CN" altLang="en-US" i="1" dirty="0"/>
              <a:t> </a:t>
            </a:r>
            <a:r>
              <a:rPr lang="en-US" altLang="zh-CN" i="1" dirty="0"/>
              <a:t>text</a:t>
            </a:r>
            <a:r>
              <a:rPr lang="zh-CN" altLang="en-US" i="1" dirty="0"/>
              <a:t> </a:t>
            </a:r>
            <a:r>
              <a:rPr lang="en-US" altLang="zh-CN" dirty="0"/>
              <a:t>from</a:t>
            </a:r>
            <a:r>
              <a:rPr lang="zh-CN" altLang="en-US" dirty="0"/>
              <a:t> </a:t>
            </a:r>
            <a:r>
              <a:rPr lang="en-US" altLang="zh-CN" dirty="0"/>
              <a:t>responses</a:t>
            </a:r>
            <a:r>
              <a:rPr lang="zh-CN" altLang="en-US" dirty="0"/>
              <a:t> </a:t>
            </a:r>
            <a:r>
              <a:rPr lang="en-US" altLang="zh-CN" dirty="0"/>
              <a:t>of</a:t>
            </a:r>
            <a:r>
              <a:rPr lang="zh-CN" altLang="en-US" dirty="0"/>
              <a:t> </a:t>
            </a:r>
            <a:r>
              <a:rPr lang="en-US" altLang="zh-CN" dirty="0"/>
              <a:t>Alexa.</a:t>
            </a:r>
          </a:p>
          <a:p>
            <a:r>
              <a:rPr lang="en-US" altLang="zh-CN" b="1" dirty="0"/>
              <a:t>Audio</a:t>
            </a:r>
            <a:r>
              <a:rPr lang="zh-CN" altLang="en-US" b="1" dirty="0"/>
              <a:t> </a:t>
            </a:r>
            <a:r>
              <a:rPr lang="en-US" altLang="zh-CN" b="1" dirty="0"/>
              <a:t>Data(</a:t>
            </a:r>
            <a:r>
              <a:rPr lang="en-US" altLang="zh-CN" b="1" dirty="0">
                <a:solidFill>
                  <a:srgbClr val="FF0000"/>
                </a:solidFill>
              </a:rPr>
              <a:t>A</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zh-CN" altLang="en-US" b="1" dirty="0"/>
              <a:t> </a:t>
            </a:r>
            <a:r>
              <a:rPr lang="en-US" altLang="zh-CN" b="1" dirty="0"/>
              <a:t>Audio(</a:t>
            </a:r>
            <a:r>
              <a:rPr lang="en-US" altLang="zh-CN" b="1" dirty="0" err="1">
                <a:solidFill>
                  <a:srgbClr val="FF0000"/>
                </a:solidFill>
              </a:rPr>
              <a:t>A_u</a:t>
            </a:r>
            <a:r>
              <a:rPr lang="en-US" altLang="zh-CN" b="1" dirty="0"/>
              <a:t>):</a:t>
            </a:r>
            <a:r>
              <a:rPr lang="zh-CN" altLang="en-US" b="1" dirty="0"/>
              <a:t> </a:t>
            </a:r>
            <a:endParaRPr lang="en-US" altLang="zh-CN" b="1" dirty="0"/>
          </a:p>
          <a:p>
            <a:pPr lvl="2"/>
            <a:r>
              <a:rPr lang="en-US" altLang="zh-CN" dirty="0"/>
              <a:t>Generated</a:t>
            </a:r>
            <a:r>
              <a:rPr lang="zh-CN" altLang="en-US" dirty="0"/>
              <a:t> </a:t>
            </a:r>
            <a:r>
              <a:rPr lang="en-US" altLang="zh-CN" dirty="0"/>
              <a:t>from</a:t>
            </a:r>
            <a:r>
              <a:rPr lang="zh-CN" altLang="en-US" dirty="0"/>
              <a:t> </a:t>
            </a:r>
            <a:r>
              <a:rPr lang="en-US" altLang="zh-CN" dirty="0"/>
              <a:t>the</a:t>
            </a:r>
            <a:r>
              <a:rPr lang="zh-CN" altLang="en-US" dirty="0"/>
              <a:t> </a:t>
            </a:r>
            <a:r>
              <a:rPr lang="en-US" altLang="zh-CN" dirty="0"/>
              <a:t>user’s</a:t>
            </a:r>
            <a:r>
              <a:rPr lang="zh-CN" altLang="en-US" dirty="0"/>
              <a:t> </a:t>
            </a:r>
            <a:r>
              <a:rPr lang="en-US" altLang="zh-CN" dirty="0"/>
              <a:t>input</a:t>
            </a:r>
            <a:r>
              <a:rPr lang="zh-CN" altLang="en-US" dirty="0"/>
              <a:t> </a:t>
            </a:r>
            <a:r>
              <a:rPr lang="en-US" altLang="zh-CN" dirty="0"/>
              <a:t>text(</a:t>
            </a:r>
            <a:r>
              <a:rPr lang="en-US" altLang="zh-CN" dirty="0" err="1">
                <a:solidFill>
                  <a:srgbClr val="FF0000"/>
                </a:solidFill>
              </a:rPr>
              <a:t>C_u</a:t>
            </a:r>
            <a:r>
              <a:rPr lang="en-US" altLang="zh-CN" dirty="0"/>
              <a:t>)</a:t>
            </a:r>
            <a:r>
              <a:rPr lang="zh-CN" altLang="en-US" dirty="0"/>
              <a:t> </a:t>
            </a:r>
            <a:r>
              <a:rPr lang="en-US" altLang="zh-CN" dirty="0"/>
              <a:t>by</a:t>
            </a:r>
            <a:r>
              <a:rPr lang="zh-CN" altLang="en-US" dirty="0"/>
              <a:t> </a:t>
            </a:r>
            <a:r>
              <a:rPr lang="en-US" altLang="zh-CN" dirty="0"/>
              <a:t>Tacotron2</a:t>
            </a:r>
            <a:r>
              <a:rPr lang="zh-CN" altLang="en-US" dirty="0"/>
              <a:t> </a:t>
            </a:r>
            <a:r>
              <a:rPr lang="en-US" altLang="zh-CN" dirty="0"/>
              <a:t>in</a:t>
            </a:r>
            <a:r>
              <a:rPr lang="zh-CN" altLang="en-US" dirty="0"/>
              <a:t> </a:t>
            </a:r>
            <a:r>
              <a:rPr lang="en-US" altLang="zh-CN" dirty="0"/>
              <a:t>the</a:t>
            </a:r>
            <a:r>
              <a:rPr lang="zh-CN" altLang="en-US" dirty="0"/>
              <a:t> </a:t>
            </a:r>
            <a:r>
              <a:rPr lang="en-US" altLang="zh-CN" dirty="0"/>
              <a:t>simple</a:t>
            </a:r>
            <a:r>
              <a:rPr lang="zh-CN" altLang="en-US" dirty="0"/>
              <a:t> </a:t>
            </a:r>
            <a:r>
              <a:rPr lang="en-US" altLang="zh-CN" dirty="0"/>
              <a:t>version</a:t>
            </a:r>
            <a:r>
              <a:rPr lang="zh-CN" altLang="en-US" dirty="0"/>
              <a:t> </a:t>
            </a:r>
            <a:r>
              <a:rPr lang="en-US" altLang="zh-CN" dirty="0"/>
              <a:t>step.</a:t>
            </a:r>
          </a:p>
          <a:p>
            <a:pPr lvl="2"/>
            <a:r>
              <a:rPr lang="en-US" altLang="zh-CN" dirty="0"/>
              <a:t>Recorded</a:t>
            </a:r>
            <a:r>
              <a:rPr lang="zh-CN" altLang="en-US" dirty="0"/>
              <a:t> </a:t>
            </a:r>
            <a:r>
              <a:rPr lang="en-US" altLang="zh-CN" dirty="0"/>
              <a:t>by</a:t>
            </a:r>
            <a:r>
              <a:rPr lang="zh-CN" altLang="en-US" dirty="0"/>
              <a:t> </a:t>
            </a:r>
            <a:r>
              <a:rPr lang="en-US" altLang="zh-CN" dirty="0"/>
              <a:t>Pi</a:t>
            </a:r>
            <a:r>
              <a:rPr lang="zh-CN" altLang="en-US" dirty="0"/>
              <a:t> </a:t>
            </a:r>
            <a:r>
              <a:rPr lang="en-US" altLang="zh-CN" dirty="0"/>
              <a:t>for</a:t>
            </a:r>
            <a:r>
              <a:rPr lang="zh-CN" altLang="en-US" dirty="0"/>
              <a:t> </a:t>
            </a:r>
            <a:r>
              <a:rPr lang="en-US" altLang="zh-CN" dirty="0"/>
              <a:t>real</a:t>
            </a:r>
            <a:r>
              <a:rPr lang="zh-CN" altLang="en-US" dirty="0"/>
              <a:t> </a:t>
            </a:r>
            <a:r>
              <a:rPr lang="en-US" altLang="zh-CN" dirty="0"/>
              <a:t>later.</a:t>
            </a:r>
          </a:p>
          <a:p>
            <a:pPr lvl="1"/>
            <a:r>
              <a:rPr lang="en-US" altLang="zh-CN" b="1" dirty="0"/>
              <a:t>Alexa’s</a:t>
            </a:r>
            <a:r>
              <a:rPr lang="zh-CN" altLang="en-US" b="1" dirty="0"/>
              <a:t> </a:t>
            </a:r>
            <a:r>
              <a:rPr lang="en-US" altLang="zh-CN" b="1" dirty="0"/>
              <a:t>Response(</a:t>
            </a:r>
            <a:r>
              <a:rPr lang="en-US" altLang="zh-CN" b="1" dirty="0" err="1">
                <a:solidFill>
                  <a:srgbClr val="FF0000"/>
                </a:solidFill>
              </a:rPr>
              <a:t>A_r</a:t>
            </a:r>
            <a:r>
              <a:rPr lang="en-US" altLang="zh-CN" b="1" dirty="0"/>
              <a:t>):</a:t>
            </a:r>
            <a:endParaRPr lang="en-US" altLang="zh-CN" dirty="0"/>
          </a:p>
          <a:p>
            <a:r>
              <a:rPr lang="en-US" altLang="zh-CN" b="1" dirty="0"/>
              <a:t>Traffic</a:t>
            </a:r>
            <a:r>
              <a:rPr lang="zh-CN" altLang="en-US" b="1" dirty="0"/>
              <a:t> </a:t>
            </a:r>
            <a:r>
              <a:rPr lang="en-US" altLang="zh-CN" b="1" dirty="0"/>
              <a:t>Data(</a:t>
            </a:r>
            <a:r>
              <a:rPr lang="en-US" altLang="zh-CN" b="1" dirty="0">
                <a:solidFill>
                  <a:srgbClr val="FF0000"/>
                </a:solidFill>
              </a:rPr>
              <a:t>W</a:t>
            </a:r>
            <a:r>
              <a:rPr lang="en-US" altLang="zh-CN" b="1" dirty="0"/>
              <a:t>):</a:t>
            </a:r>
            <a:r>
              <a:rPr lang="zh-CN" altLang="en-US" b="1" dirty="0"/>
              <a:t> </a:t>
            </a:r>
            <a:r>
              <a:rPr lang="en-US" altLang="zh-CN" dirty="0"/>
              <a:t>Captured</a:t>
            </a:r>
            <a:r>
              <a:rPr lang="zh-CN" altLang="en-US" dirty="0"/>
              <a:t> </a:t>
            </a:r>
            <a:r>
              <a:rPr lang="en-US" altLang="zh-CN" dirty="0"/>
              <a:t>traffic</a:t>
            </a:r>
            <a:r>
              <a:rPr lang="zh-CN" altLang="en-US" dirty="0"/>
              <a:t> </a:t>
            </a:r>
            <a:r>
              <a:rPr lang="en-US" altLang="zh-CN" dirty="0"/>
              <a:t>data</a:t>
            </a:r>
            <a:r>
              <a:rPr lang="zh-CN" altLang="en-US" dirty="0"/>
              <a:t> </a:t>
            </a:r>
            <a:r>
              <a:rPr lang="en-US" altLang="zh-CN" dirty="0"/>
              <a:t>corresponding</a:t>
            </a:r>
            <a:r>
              <a:rPr lang="zh-CN" altLang="en-US" dirty="0"/>
              <a:t> </a:t>
            </a:r>
            <a:r>
              <a:rPr lang="en-US" altLang="zh-CN" dirty="0"/>
              <a:t>to</a:t>
            </a:r>
            <a:r>
              <a:rPr lang="zh-CN" altLang="en-US" dirty="0"/>
              <a:t> </a:t>
            </a:r>
            <a:r>
              <a:rPr lang="en-US" altLang="zh-CN" dirty="0"/>
              <a:t>interaction.</a:t>
            </a:r>
          </a:p>
          <a:p>
            <a:endParaRPr lang="en-US" altLang="zh-CN" dirty="0"/>
          </a:p>
          <a:p>
            <a:endParaRPr lang="en-US" dirty="0"/>
          </a:p>
          <a:p>
            <a:endParaRPr lang="en-US" dirty="0"/>
          </a:p>
        </p:txBody>
      </p:sp>
    </p:spTree>
    <p:extLst>
      <p:ext uri="{BB962C8B-B14F-4D97-AF65-F5344CB8AC3E}">
        <p14:creationId xmlns:p14="http://schemas.microsoft.com/office/powerpoint/2010/main" val="403590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49D9B-306B-BC24-EA72-489197770DAF}"/>
              </a:ext>
            </a:extLst>
          </p:cNvPr>
          <p:cNvPicPr>
            <a:picLocks noChangeAspect="1"/>
          </p:cNvPicPr>
          <p:nvPr/>
        </p:nvPicPr>
        <p:blipFill>
          <a:blip r:embed="rId2"/>
          <a:stretch>
            <a:fillRect/>
          </a:stretch>
        </p:blipFill>
        <p:spPr>
          <a:xfrm>
            <a:off x="6337377" y="2773254"/>
            <a:ext cx="5854623" cy="2972347"/>
          </a:xfrm>
          <a:prstGeom prst="rect">
            <a:avLst/>
          </a:prstGeom>
        </p:spPr>
      </p:pic>
      <p:sp>
        <p:nvSpPr>
          <p:cNvPr id="2" name="Title 1">
            <a:extLst>
              <a:ext uri="{FF2B5EF4-FFF2-40B4-BE49-F238E27FC236}">
                <a16:creationId xmlns:a16="http://schemas.microsoft.com/office/drawing/2014/main" id="{6370BA86-52DA-5BA3-9DD4-6F3AA7A2F9B7}"/>
              </a:ext>
            </a:extLst>
          </p:cNvPr>
          <p:cNvSpPr>
            <a:spLocks noGrp="1"/>
          </p:cNvSpPr>
          <p:nvPr>
            <p:ph type="title"/>
          </p:nvPr>
        </p:nvSpPr>
        <p:spPr/>
        <p:txBody>
          <a:bodyPr/>
          <a:lstStyle/>
          <a:p>
            <a:r>
              <a:rPr lang="en-US" altLang="zh-CN" dirty="0"/>
              <a:t>Traffic</a:t>
            </a:r>
            <a:r>
              <a:rPr lang="zh-CN" altLang="en-US" dirty="0"/>
              <a:t> </a:t>
            </a:r>
            <a:r>
              <a:rPr lang="en-US" altLang="zh-CN" dirty="0"/>
              <a:t>Data</a:t>
            </a:r>
            <a:r>
              <a:rPr lang="zh-CN" altLang="en-US" dirty="0"/>
              <a:t> </a:t>
            </a:r>
            <a:r>
              <a:rPr lang="en-US" altLang="zh-CN" dirty="0"/>
              <a:t>Components:</a:t>
            </a:r>
          </a:p>
        </p:txBody>
      </p:sp>
      <p:sp>
        <p:nvSpPr>
          <p:cNvPr id="3" name="Content Placeholder 2">
            <a:extLst>
              <a:ext uri="{FF2B5EF4-FFF2-40B4-BE49-F238E27FC236}">
                <a16:creationId xmlns:a16="http://schemas.microsoft.com/office/drawing/2014/main" id="{6AC2285B-36E7-9197-ED38-F17BC1B3A0AC}"/>
              </a:ext>
            </a:extLst>
          </p:cNvPr>
          <p:cNvSpPr>
            <a:spLocks noGrp="1"/>
          </p:cNvSpPr>
          <p:nvPr>
            <p:ph idx="1"/>
          </p:nvPr>
        </p:nvSpPr>
        <p:spPr/>
        <p:txBody>
          <a:bodyPr>
            <a:normAutofit/>
          </a:bodyPr>
          <a:lstStyle/>
          <a:p>
            <a:r>
              <a:rPr lang="en-US" altLang="zh-CN" b="1" dirty="0"/>
              <a:t>Timestamps:</a:t>
            </a:r>
            <a:r>
              <a:rPr lang="zh-CN" altLang="en-US" b="1" dirty="0"/>
              <a:t> </a:t>
            </a:r>
            <a:r>
              <a:rPr lang="en-US" altLang="zh-CN" b="0" i="0" dirty="0">
                <a:effectLst/>
              </a:rPr>
              <a:t>When</a:t>
            </a:r>
            <a:r>
              <a:rPr lang="zh-CN" altLang="en-US" b="0" i="0" dirty="0">
                <a:effectLst/>
              </a:rPr>
              <a:t> </a:t>
            </a:r>
            <a:r>
              <a:rPr lang="en-US" altLang="zh-CN" b="0" i="0" dirty="0">
                <a:effectLst/>
              </a:rPr>
              <a:t>the</a:t>
            </a:r>
            <a:r>
              <a:rPr lang="zh-CN" altLang="en-US" b="0" i="0" dirty="0">
                <a:effectLst/>
              </a:rPr>
              <a:t> </a:t>
            </a:r>
            <a:r>
              <a:rPr lang="en-US" altLang="zh-CN" b="0" i="0" dirty="0">
                <a:effectLst/>
              </a:rPr>
              <a:t>interaction</a:t>
            </a:r>
            <a:r>
              <a:rPr lang="zh-CN" altLang="en-US" b="0" i="0" dirty="0">
                <a:effectLst/>
              </a:rPr>
              <a:t> </a:t>
            </a:r>
            <a:r>
              <a:rPr lang="en-US" altLang="zh-CN" b="0" i="0" dirty="0">
                <a:effectLst/>
              </a:rPr>
              <a:t>occurred</a:t>
            </a:r>
          </a:p>
          <a:p>
            <a:r>
              <a:rPr lang="en-US" altLang="zh-CN" b="1" dirty="0"/>
              <a:t>Source</a:t>
            </a:r>
            <a:r>
              <a:rPr lang="zh-CN" altLang="en-US" b="1" dirty="0"/>
              <a:t> </a:t>
            </a:r>
            <a:r>
              <a:rPr lang="en-US" altLang="zh-CN" b="1" dirty="0"/>
              <a:t>and</a:t>
            </a:r>
            <a:r>
              <a:rPr lang="zh-CN" altLang="en-US" b="1" dirty="0"/>
              <a:t> </a:t>
            </a:r>
            <a:r>
              <a:rPr lang="en-US" altLang="zh-CN" b="1" dirty="0"/>
              <a:t>Destination:</a:t>
            </a:r>
          </a:p>
          <a:p>
            <a:pPr lvl="1"/>
            <a:r>
              <a:rPr lang="en-US" altLang="zh-CN" b="1" dirty="0"/>
              <a:t>Alexa</a:t>
            </a:r>
            <a:r>
              <a:rPr lang="zh-CN" altLang="en-US" b="1" dirty="0"/>
              <a:t> </a:t>
            </a:r>
            <a:r>
              <a:rPr lang="en-US" altLang="zh-CN" b="1" dirty="0"/>
              <a:t>Echo</a:t>
            </a:r>
            <a:r>
              <a:rPr lang="zh-CN" altLang="en-US" b="1" dirty="0"/>
              <a:t> </a:t>
            </a:r>
            <a:r>
              <a:rPr lang="en-US" altLang="zh-CN" b="1" dirty="0"/>
              <a:t>Dot’s</a:t>
            </a:r>
            <a:r>
              <a:rPr lang="zh-CN" altLang="en-US" b="1" dirty="0"/>
              <a:t> </a:t>
            </a:r>
            <a:r>
              <a:rPr lang="en-US" altLang="zh-CN" b="1" dirty="0"/>
              <a:t>IP:</a:t>
            </a:r>
            <a:r>
              <a:rPr lang="zh-CN" altLang="en-US" b="1" dirty="0"/>
              <a:t> </a:t>
            </a:r>
            <a:r>
              <a:rPr lang="en-US" altLang="zh-CN" dirty="0"/>
              <a:t>10.3.141.158</a:t>
            </a:r>
          </a:p>
          <a:p>
            <a:pPr lvl="1"/>
            <a:r>
              <a:rPr lang="en-US" altLang="zh-CN" b="1" dirty="0"/>
              <a:t>Amazon</a:t>
            </a:r>
            <a:r>
              <a:rPr lang="zh-CN" altLang="en-US" b="1" dirty="0"/>
              <a:t> </a:t>
            </a:r>
            <a:r>
              <a:rPr lang="en-US" altLang="zh-CN" b="1" dirty="0"/>
              <a:t>server’s</a:t>
            </a:r>
            <a:r>
              <a:rPr lang="zh-CN" altLang="en-US" b="1" dirty="0"/>
              <a:t> </a:t>
            </a:r>
            <a:r>
              <a:rPr lang="en-US" altLang="zh-CN" b="1" dirty="0"/>
              <a:t>IP:</a:t>
            </a:r>
            <a:r>
              <a:rPr lang="zh-CN" altLang="en-US" b="1" dirty="0"/>
              <a:t> </a:t>
            </a:r>
            <a:r>
              <a:rPr lang="en-US" altLang="zh-CN" dirty="0"/>
              <a:t>3.217.147.217</a:t>
            </a:r>
            <a:endParaRPr lang="en-US" altLang="zh-CN" b="1" dirty="0"/>
          </a:p>
          <a:p>
            <a:r>
              <a:rPr lang="en-US" altLang="zh-CN" b="1" dirty="0"/>
              <a:t>Protocol:</a:t>
            </a:r>
            <a:r>
              <a:rPr lang="zh-CN" altLang="en-US" b="1" dirty="0"/>
              <a:t> </a:t>
            </a:r>
            <a:r>
              <a:rPr lang="en-US" altLang="zh-CN" dirty="0"/>
              <a:t>TCP,</a:t>
            </a:r>
            <a:r>
              <a:rPr lang="zh-CN" altLang="en-US" dirty="0"/>
              <a:t> </a:t>
            </a:r>
            <a:r>
              <a:rPr lang="en-US" altLang="zh-CN" dirty="0"/>
              <a:t>TLSv1.2</a:t>
            </a:r>
          </a:p>
          <a:p>
            <a:r>
              <a:rPr lang="en-US" altLang="zh-CN" b="1" dirty="0"/>
              <a:t>Packet</a:t>
            </a:r>
            <a:r>
              <a:rPr lang="zh-CN" altLang="en-US" b="1" dirty="0"/>
              <a:t> </a:t>
            </a:r>
            <a:r>
              <a:rPr lang="en-US" altLang="zh-CN" b="1" dirty="0"/>
              <a:t>Sizes:</a:t>
            </a:r>
            <a:r>
              <a:rPr lang="zh-CN" altLang="en-US" b="1" dirty="0"/>
              <a:t> </a:t>
            </a:r>
            <a:r>
              <a:rPr lang="en-US" altLang="zh-CN" dirty="0"/>
              <a:t>Sizes</a:t>
            </a:r>
            <a:r>
              <a:rPr lang="zh-CN" altLang="en-US" dirty="0"/>
              <a:t> </a:t>
            </a:r>
            <a:r>
              <a:rPr lang="en-US" altLang="zh-CN" dirty="0"/>
              <a:t>of</a:t>
            </a:r>
            <a:r>
              <a:rPr lang="zh-CN" altLang="en-US" dirty="0"/>
              <a:t> </a:t>
            </a:r>
            <a:r>
              <a:rPr lang="en-US" altLang="zh-CN" dirty="0"/>
              <a:t>the</a:t>
            </a:r>
            <a:r>
              <a:rPr lang="zh-CN" altLang="en-US" dirty="0"/>
              <a:t> </a:t>
            </a:r>
            <a:r>
              <a:rPr lang="en-US" altLang="zh-CN" dirty="0"/>
              <a:t>packets</a:t>
            </a:r>
            <a:r>
              <a:rPr lang="zh-CN" altLang="en-US" dirty="0"/>
              <a:t> </a:t>
            </a:r>
            <a:r>
              <a:rPr lang="en-US" altLang="zh-CN" dirty="0"/>
              <a:t>sent</a:t>
            </a:r>
            <a:r>
              <a:rPr lang="zh-CN" altLang="en-US" dirty="0"/>
              <a:t> </a:t>
            </a:r>
            <a:r>
              <a:rPr lang="en-US" altLang="zh-CN" dirty="0"/>
              <a:t>and</a:t>
            </a:r>
            <a:r>
              <a:rPr lang="zh-CN" altLang="en-US" dirty="0"/>
              <a:t> </a:t>
            </a:r>
            <a:r>
              <a:rPr lang="en-US" altLang="zh-CN" dirty="0"/>
              <a:t>received</a:t>
            </a:r>
          </a:p>
          <a:p>
            <a:endParaRPr lang="en-US" altLang="zh-CN" dirty="0"/>
          </a:p>
        </p:txBody>
      </p:sp>
    </p:spTree>
    <p:extLst>
      <p:ext uri="{BB962C8B-B14F-4D97-AF65-F5344CB8AC3E}">
        <p14:creationId xmlns:p14="http://schemas.microsoft.com/office/powerpoint/2010/main" val="154427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DAE9-6933-0376-4926-50C9D9979629}"/>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FBC061D-B29E-A60A-7A5C-2710AC1D949C}"/>
              </a:ext>
            </a:extLst>
          </p:cNvPr>
          <p:cNvSpPr>
            <a:spLocks noGrp="1"/>
          </p:cNvSpPr>
          <p:nvPr>
            <p:ph idx="1"/>
          </p:nvPr>
        </p:nvSpPr>
        <p:spPr/>
        <p:txBody>
          <a:bodyPr>
            <a:normAutofit/>
          </a:bodyPr>
          <a:lstStyle/>
          <a:p>
            <a:r>
              <a:rPr lang="en-US" altLang="zh-CN" b="1" dirty="0"/>
              <a:t>Incoming</a:t>
            </a:r>
            <a:r>
              <a:rPr lang="zh-CN" altLang="en-US" b="1" dirty="0"/>
              <a:t> </a:t>
            </a:r>
            <a:r>
              <a:rPr lang="en-US" altLang="zh-CN" b="1" dirty="0"/>
              <a:t>data:</a:t>
            </a:r>
            <a:r>
              <a:rPr lang="zh-CN" altLang="en-US" b="1" dirty="0"/>
              <a:t> </a:t>
            </a:r>
            <a:r>
              <a:rPr lang="en-US" altLang="zh-CN" dirty="0"/>
              <a:t>3.217.147.217</a:t>
            </a:r>
            <a:r>
              <a:rPr lang="zh-CN" altLang="en-US" dirty="0"/>
              <a:t> </a:t>
            </a:r>
            <a:r>
              <a:rPr lang="en-US" altLang="zh-CN" dirty="0"/>
              <a:t>-&gt;</a:t>
            </a:r>
            <a:r>
              <a:rPr lang="zh-CN" altLang="en-US" dirty="0"/>
              <a:t> </a:t>
            </a:r>
            <a:r>
              <a:rPr lang="en-US" altLang="zh-CN" dirty="0"/>
              <a:t>10.3.141.158</a:t>
            </a:r>
          </a:p>
          <a:p>
            <a:pPr lvl="1"/>
            <a:r>
              <a:rPr lang="en-US" altLang="zh-CN" dirty="0"/>
              <a:t>Amazon’s</a:t>
            </a:r>
            <a:r>
              <a:rPr lang="zh-CN" altLang="en-US" dirty="0"/>
              <a:t> </a:t>
            </a:r>
            <a:r>
              <a:rPr lang="en-US" altLang="zh-CN" dirty="0"/>
              <a:t>servers</a:t>
            </a:r>
            <a:r>
              <a:rPr lang="zh-CN" altLang="en-US" dirty="0"/>
              <a:t> </a:t>
            </a:r>
            <a:r>
              <a:rPr lang="en-US" altLang="zh-CN" dirty="0"/>
              <a:t>process</a:t>
            </a:r>
            <a:r>
              <a:rPr lang="zh-CN" altLang="en-US" dirty="0"/>
              <a:t> </a:t>
            </a:r>
            <a:r>
              <a:rPr lang="en-US" altLang="zh-CN" dirty="0"/>
              <a:t>the</a:t>
            </a:r>
            <a:r>
              <a:rPr lang="zh-CN" altLang="en-US" dirty="0"/>
              <a:t> </a:t>
            </a:r>
            <a:r>
              <a:rPr lang="en-US" altLang="zh-CN" dirty="0"/>
              <a:t>request</a:t>
            </a:r>
            <a:r>
              <a:rPr lang="zh-CN" altLang="en-US" dirty="0"/>
              <a:t> </a:t>
            </a:r>
            <a:r>
              <a:rPr lang="en-US" altLang="zh-CN" dirty="0"/>
              <a:t>and</a:t>
            </a:r>
            <a:r>
              <a:rPr lang="zh-CN" altLang="en-US" dirty="0"/>
              <a:t> </a:t>
            </a:r>
            <a:r>
              <a:rPr lang="en-US" altLang="zh-CN" dirty="0"/>
              <a:t>send</a:t>
            </a:r>
            <a:r>
              <a:rPr lang="zh-CN" altLang="en-US" dirty="0"/>
              <a:t> </a:t>
            </a:r>
            <a:r>
              <a:rPr lang="en-US" altLang="zh-CN" dirty="0"/>
              <a:t>back</a:t>
            </a:r>
            <a:r>
              <a:rPr lang="zh-CN" altLang="en-US" dirty="0"/>
              <a:t> </a:t>
            </a:r>
            <a:r>
              <a:rPr lang="en-US" altLang="zh-CN" dirty="0"/>
              <a:t>a</a:t>
            </a:r>
            <a:r>
              <a:rPr lang="zh-CN" altLang="en-US" dirty="0"/>
              <a:t> </a:t>
            </a:r>
            <a:r>
              <a:rPr lang="en-US" altLang="zh-CN" dirty="0"/>
              <a:t>response</a:t>
            </a:r>
            <a:r>
              <a:rPr lang="zh-CN" altLang="en-US" dirty="0"/>
              <a:t> </a:t>
            </a:r>
            <a:r>
              <a:rPr lang="en-US" altLang="zh-CN" dirty="0"/>
              <a:t>to</a:t>
            </a:r>
            <a:r>
              <a:rPr lang="zh-CN" altLang="en-US" dirty="0"/>
              <a:t> </a:t>
            </a:r>
            <a:r>
              <a:rPr lang="en-US" altLang="zh-CN" dirty="0"/>
              <a:t>Alexa.</a:t>
            </a:r>
            <a:r>
              <a:rPr lang="zh-CN" altLang="en-US" dirty="0"/>
              <a:t> </a:t>
            </a:r>
            <a:r>
              <a:rPr lang="en-US" altLang="zh-CN" dirty="0"/>
              <a:t>This</a:t>
            </a:r>
            <a:r>
              <a:rPr lang="zh-CN" altLang="en-US" dirty="0"/>
              <a:t> </a:t>
            </a:r>
            <a:r>
              <a:rPr lang="en-US" altLang="zh-CN" dirty="0"/>
              <a:t>response</a:t>
            </a:r>
            <a:r>
              <a:rPr lang="zh-CN" altLang="en-US" dirty="0"/>
              <a:t> </a:t>
            </a:r>
            <a:r>
              <a:rPr lang="en-US" altLang="zh-CN" dirty="0"/>
              <a:t>could</a:t>
            </a:r>
            <a:r>
              <a:rPr lang="zh-CN" altLang="en-US" dirty="0"/>
              <a:t> </a:t>
            </a:r>
            <a:r>
              <a:rPr lang="en-US" altLang="zh-CN" dirty="0"/>
              <a:t>include</a:t>
            </a:r>
            <a:r>
              <a:rPr lang="zh-CN" altLang="en-US" dirty="0"/>
              <a:t> </a:t>
            </a:r>
            <a:r>
              <a:rPr lang="en-US" altLang="zh-CN" dirty="0"/>
              <a:t>data</a:t>
            </a:r>
            <a:r>
              <a:rPr lang="zh-CN" altLang="en-US" dirty="0"/>
              <a:t> </a:t>
            </a:r>
            <a:r>
              <a:rPr lang="en-US" altLang="zh-CN" dirty="0"/>
              <a:t>for</a:t>
            </a:r>
            <a:r>
              <a:rPr lang="zh-CN" altLang="en-US" dirty="0"/>
              <a:t> </a:t>
            </a:r>
            <a:r>
              <a:rPr lang="en-US" altLang="zh-CN" dirty="0"/>
              <a:t>speech</a:t>
            </a:r>
            <a:r>
              <a:rPr lang="zh-CN" altLang="en-US" dirty="0"/>
              <a:t> </a:t>
            </a:r>
            <a:r>
              <a:rPr lang="en-US" altLang="zh-CN" dirty="0"/>
              <a:t>synthesis(Alexa’s</a:t>
            </a:r>
            <a:r>
              <a:rPr lang="zh-CN" altLang="en-US" dirty="0"/>
              <a:t> </a:t>
            </a:r>
            <a:r>
              <a:rPr lang="en-US" altLang="zh-CN" dirty="0"/>
              <a:t>reply),</a:t>
            </a:r>
            <a:r>
              <a:rPr lang="zh-CN" altLang="en-US" dirty="0"/>
              <a:t> </a:t>
            </a:r>
            <a:r>
              <a:rPr lang="en-US" altLang="zh-CN" dirty="0"/>
              <a:t>streaming</a:t>
            </a:r>
            <a:r>
              <a:rPr lang="zh-CN" altLang="en-US" dirty="0"/>
              <a:t> </a:t>
            </a:r>
            <a:r>
              <a:rPr lang="en-US" altLang="zh-CN" dirty="0"/>
              <a:t>audio,</a:t>
            </a:r>
            <a:r>
              <a:rPr lang="zh-CN" altLang="en-US" dirty="0"/>
              <a:t> </a:t>
            </a:r>
            <a:r>
              <a:rPr lang="en-US" altLang="zh-CN" dirty="0"/>
              <a:t>or</a:t>
            </a:r>
            <a:r>
              <a:rPr lang="zh-CN" altLang="en-US" dirty="0"/>
              <a:t> </a:t>
            </a:r>
            <a:r>
              <a:rPr lang="en-US" altLang="zh-CN" dirty="0"/>
              <a:t>control</a:t>
            </a:r>
            <a:r>
              <a:rPr lang="zh-CN" altLang="en-US" dirty="0"/>
              <a:t> </a:t>
            </a:r>
            <a:r>
              <a:rPr lang="en-US" altLang="zh-CN" dirty="0"/>
              <a:t>signals</a:t>
            </a:r>
            <a:r>
              <a:rPr lang="zh-CN" altLang="en-US" dirty="0"/>
              <a:t> </a:t>
            </a:r>
            <a:r>
              <a:rPr lang="en-US" altLang="zh-CN" dirty="0"/>
              <a:t>for</a:t>
            </a:r>
            <a:r>
              <a:rPr lang="zh-CN" altLang="en-US" dirty="0"/>
              <a:t> </a:t>
            </a:r>
            <a:r>
              <a:rPr lang="en-US" altLang="zh-CN" dirty="0"/>
              <a:t>smart</a:t>
            </a:r>
            <a:r>
              <a:rPr lang="zh-CN" altLang="en-US" dirty="0"/>
              <a:t> </a:t>
            </a:r>
            <a:r>
              <a:rPr lang="en-US" altLang="zh-CN" dirty="0"/>
              <a:t>home</a:t>
            </a:r>
            <a:r>
              <a:rPr lang="zh-CN" altLang="en-US" dirty="0"/>
              <a:t> </a:t>
            </a:r>
            <a:r>
              <a:rPr lang="en-US" altLang="zh-CN" dirty="0"/>
              <a:t>devices.</a:t>
            </a:r>
          </a:p>
          <a:p>
            <a:r>
              <a:rPr lang="en-US" altLang="zh-CN" b="1" dirty="0"/>
              <a:t>Outgoing</a:t>
            </a:r>
            <a:r>
              <a:rPr lang="zh-CN" altLang="en-US" b="1" dirty="0"/>
              <a:t> </a:t>
            </a:r>
            <a:r>
              <a:rPr lang="en-US" altLang="zh-CN" b="1" dirty="0"/>
              <a:t>data:</a:t>
            </a:r>
            <a:r>
              <a:rPr lang="zh-CN" altLang="en-US" b="1" dirty="0"/>
              <a:t> </a:t>
            </a:r>
            <a:r>
              <a:rPr lang="en-US" altLang="zh-CN" dirty="0"/>
              <a:t>10.3.141.158</a:t>
            </a:r>
            <a:r>
              <a:rPr lang="zh-CN" altLang="en-US" dirty="0"/>
              <a:t> </a:t>
            </a:r>
            <a:r>
              <a:rPr lang="en-US" altLang="zh-CN" dirty="0"/>
              <a:t>-&gt;</a:t>
            </a:r>
            <a:r>
              <a:rPr lang="zh-CN" altLang="en-US" dirty="0"/>
              <a:t> </a:t>
            </a:r>
            <a:r>
              <a:rPr lang="en-US" altLang="zh-CN" dirty="0"/>
              <a:t>3.217.147.217</a:t>
            </a:r>
          </a:p>
          <a:p>
            <a:pPr lvl="1"/>
            <a:r>
              <a:rPr lang="en-US" altLang="zh-CN" dirty="0"/>
              <a:t>Alexa</a:t>
            </a:r>
            <a:r>
              <a:rPr lang="zh-CN" altLang="en-US" dirty="0"/>
              <a:t> </a:t>
            </a:r>
            <a:r>
              <a:rPr lang="en-US" altLang="zh-CN" dirty="0"/>
              <a:t>processes</a:t>
            </a:r>
            <a:r>
              <a:rPr lang="zh-CN" altLang="en-US" dirty="0"/>
              <a:t> </a:t>
            </a:r>
            <a:r>
              <a:rPr lang="en-US" altLang="zh-CN" dirty="0"/>
              <a:t>the</a:t>
            </a:r>
            <a:r>
              <a:rPr lang="zh-CN" altLang="en-US" dirty="0"/>
              <a:t> </a:t>
            </a:r>
            <a:r>
              <a:rPr lang="en-US" altLang="zh-CN" dirty="0"/>
              <a:t>audio</a:t>
            </a:r>
            <a:r>
              <a:rPr lang="zh-CN" altLang="en-US" dirty="0"/>
              <a:t> </a:t>
            </a:r>
            <a:r>
              <a:rPr lang="en-US" altLang="zh-CN" dirty="0"/>
              <a:t>and</a:t>
            </a:r>
            <a:r>
              <a:rPr lang="zh-CN" altLang="en-US" dirty="0"/>
              <a:t> </a:t>
            </a:r>
            <a:r>
              <a:rPr lang="en-US" altLang="zh-CN" dirty="0"/>
              <a:t>sends</a:t>
            </a:r>
            <a:r>
              <a:rPr lang="zh-CN" altLang="en-US" dirty="0"/>
              <a:t> </a:t>
            </a:r>
            <a:r>
              <a:rPr lang="en-US" altLang="zh-CN" dirty="0"/>
              <a:t>a</a:t>
            </a:r>
            <a:r>
              <a:rPr lang="zh-CN" altLang="en-US" dirty="0"/>
              <a:t> </a:t>
            </a:r>
            <a:r>
              <a:rPr lang="en-US" altLang="zh-CN" dirty="0"/>
              <a:t>request</a:t>
            </a:r>
            <a:r>
              <a:rPr lang="zh-CN" altLang="en-US" dirty="0"/>
              <a:t> </a:t>
            </a:r>
            <a:r>
              <a:rPr lang="en-US" altLang="zh-CN" dirty="0"/>
              <a:t>to</a:t>
            </a:r>
            <a:r>
              <a:rPr lang="zh-CN" altLang="en-US" dirty="0"/>
              <a:t> </a:t>
            </a:r>
            <a:r>
              <a:rPr lang="en-US" altLang="zh-CN" dirty="0"/>
              <a:t>Amazon’s</a:t>
            </a:r>
            <a:r>
              <a:rPr lang="zh-CN" altLang="en-US" dirty="0"/>
              <a:t> </a:t>
            </a:r>
            <a:r>
              <a:rPr lang="en-US" altLang="zh-CN" dirty="0"/>
              <a:t>servers.</a:t>
            </a:r>
            <a:r>
              <a:rPr lang="zh-CN" altLang="en-US" dirty="0"/>
              <a:t> </a:t>
            </a:r>
            <a:r>
              <a:rPr lang="en-US" altLang="zh-CN" dirty="0"/>
              <a:t>This</a:t>
            </a:r>
            <a:r>
              <a:rPr lang="zh-CN" altLang="en-US" dirty="0"/>
              <a:t> </a:t>
            </a:r>
            <a:r>
              <a:rPr lang="en-US" altLang="zh-CN" dirty="0"/>
              <a:t>request</a:t>
            </a:r>
            <a:r>
              <a:rPr lang="zh-CN" altLang="en-US" dirty="0"/>
              <a:t> </a:t>
            </a:r>
            <a:r>
              <a:rPr lang="en-US" altLang="zh-CN" dirty="0"/>
              <a:t>likely</a:t>
            </a:r>
            <a:r>
              <a:rPr lang="zh-CN" altLang="en-US" dirty="0"/>
              <a:t> </a:t>
            </a:r>
            <a:r>
              <a:rPr lang="en-US" altLang="zh-CN" dirty="0"/>
              <a:t>includes</a:t>
            </a:r>
            <a:r>
              <a:rPr lang="zh-CN" altLang="en-US" dirty="0"/>
              <a:t> </a:t>
            </a:r>
            <a:r>
              <a:rPr lang="en-US" altLang="zh-CN" dirty="0"/>
              <a:t>a</a:t>
            </a:r>
            <a:r>
              <a:rPr lang="zh-CN" altLang="en-US" dirty="0"/>
              <a:t> </a:t>
            </a:r>
            <a:r>
              <a:rPr lang="en-US" altLang="zh-CN" dirty="0"/>
              <a:t>digitized</a:t>
            </a:r>
            <a:r>
              <a:rPr lang="zh-CN" altLang="en-US" dirty="0"/>
              <a:t> </a:t>
            </a:r>
            <a:r>
              <a:rPr lang="en-US" altLang="zh-CN" dirty="0"/>
              <a:t>version</a:t>
            </a:r>
            <a:r>
              <a:rPr lang="zh-CN" altLang="en-US" dirty="0"/>
              <a:t> </a:t>
            </a:r>
            <a:r>
              <a:rPr lang="en-US" altLang="zh-CN" dirty="0"/>
              <a:t>of</a:t>
            </a:r>
            <a:r>
              <a:rPr lang="zh-CN" altLang="en-US" dirty="0"/>
              <a:t> </a:t>
            </a:r>
            <a:r>
              <a:rPr lang="en-US" altLang="zh-CN" dirty="0"/>
              <a:t>spoken</a:t>
            </a:r>
            <a:r>
              <a:rPr lang="zh-CN" altLang="en-US" dirty="0"/>
              <a:t> </a:t>
            </a:r>
            <a:r>
              <a:rPr lang="en-US" altLang="zh-CN" dirty="0"/>
              <a:t>command</a:t>
            </a:r>
            <a:r>
              <a:rPr lang="zh-CN" altLang="en-US" dirty="0"/>
              <a:t> </a:t>
            </a:r>
            <a:r>
              <a:rPr lang="en-US" altLang="zh-CN" dirty="0"/>
              <a:t>or</a:t>
            </a:r>
            <a:r>
              <a:rPr lang="zh-CN" altLang="en-US" dirty="0"/>
              <a:t> </a:t>
            </a:r>
            <a:r>
              <a:rPr lang="en-US" altLang="zh-CN" dirty="0"/>
              <a:t>query.</a:t>
            </a:r>
          </a:p>
          <a:p>
            <a:pPr lvl="1"/>
            <a:endParaRPr lang="en-US" dirty="0"/>
          </a:p>
        </p:txBody>
      </p:sp>
    </p:spTree>
    <p:extLst>
      <p:ext uri="{BB962C8B-B14F-4D97-AF65-F5344CB8AC3E}">
        <p14:creationId xmlns:p14="http://schemas.microsoft.com/office/powerpoint/2010/main" val="126761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EF8D-EF5C-5793-3E60-018150240903}"/>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DA27256-6C48-C4F3-0AA7-2923F1C403E3}"/>
              </a:ext>
            </a:extLst>
          </p:cNvPr>
          <p:cNvSpPr>
            <a:spLocks noGrp="1"/>
          </p:cNvSpPr>
          <p:nvPr>
            <p:ph idx="1"/>
          </p:nvPr>
        </p:nvSpPr>
        <p:spPr>
          <a:xfrm>
            <a:off x="838199" y="1825625"/>
            <a:ext cx="10702159" cy="4351338"/>
          </a:xfrm>
        </p:spPr>
        <p:txBody>
          <a:bodyPr>
            <a:normAutofit fontScale="92500" lnSpcReduction="10000"/>
          </a:bodyPr>
          <a:lstStyle/>
          <a:p>
            <a:r>
              <a:rPr lang="en-US" altLang="zh-CN" dirty="0"/>
              <a:t>We</a:t>
            </a:r>
            <a:r>
              <a:rPr lang="zh-CN" altLang="en-US" dirty="0"/>
              <a:t> </a:t>
            </a:r>
            <a:r>
              <a:rPr lang="en-US" altLang="zh-CN" dirty="0"/>
              <a:t>must</a:t>
            </a:r>
            <a:r>
              <a:rPr lang="zh-CN" altLang="en-US" dirty="0"/>
              <a:t> </a:t>
            </a:r>
            <a:r>
              <a:rPr lang="en-US" altLang="zh-CN" dirty="0"/>
              <a:t>make</a:t>
            </a:r>
            <a:r>
              <a:rPr lang="zh-CN" altLang="en-US" dirty="0"/>
              <a:t> </a:t>
            </a:r>
            <a:r>
              <a:rPr lang="en-US" altLang="zh-CN" dirty="0"/>
              <a:t>sure</a:t>
            </a:r>
            <a:r>
              <a:rPr lang="zh-CN" altLang="en-US" dirty="0"/>
              <a:t> </a:t>
            </a:r>
            <a:r>
              <a:rPr lang="en-US" altLang="zh-CN" dirty="0"/>
              <a:t>that</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have</a:t>
            </a:r>
            <a:r>
              <a:rPr lang="zh-CN" altLang="en-US" dirty="0"/>
              <a:t> </a:t>
            </a:r>
            <a:r>
              <a:rPr lang="en-US" altLang="zh-CN" dirty="0"/>
              <a:t>some</a:t>
            </a:r>
            <a:r>
              <a:rPr lang="zh-CN" altLang="en-US" dirty="0"/>
              <a:t> </a:t>
            </a:r>
            <a:r>
              <a:rPr lang="en-US" altLang="zh-CN" b="1" dirty="0"/>
              <a:t>patterns</a:t>
            </a:r>
            <a:r>
              <a:rPr lang="zh-CN" altLang="en-US" dirty="0"/>
              <a:t> </a:t>
            </a:r>
            <a:r>
              <a:rPr lang="en-US" altLang="zh-CN" dirty="0"/>
              <a:t>to</a:t>
            </a:r>
            <a:r>
              <a:rPr lang="zh-CN" altLang="en-US" dirty="0"/>
              <a:t> </a:t>
            </a:r>
            <a:r>
              <a:rPr lang="en-US" altLang="zh-CN" dirty="0"/>
              <a:t>learn.</a:t>
            </a:r>
          </a:p>
          <a:p>
            <a:r>
              <a:rPr lang="en-US" altLang="zh-CN" dirty="0"/>
              <a:t>Learn</a:t>
            </a:r>
            <a:r>
              <a:rPr lang="zh-CN" altLang="en-US" dirty="0"/>
              <a:t> </a:t>
            </a:r>
            <a:r>
              <a:rPr lang="en-US" altLang="zh-CN" dirty="0"/>
              <a:t>from</a:t>
            </a:r>
            <a:r>
              <a:rPr lang="zh-CN" altLang="en-US" dirty="0"/>
              <a:t> </a:t>
            </a:r>
            <a:r>
              <a:rPr lang="en-US" altLang="zh-CN" dirty="0"/>
              <a:t>incoming</a:t>
            </a:r>
            <a:r>
              <a:rPr lang="zh-CN" altLang="en-US" dirty="0"/>
              <a:t> </a:t>
            </a:r>
            <a:r>
              <a:rPr lang="en-US" altLang="zh-CN" dirty="0"/>
              <a:t>data?</a:t>
            </a:r>
            <a:r>
              <a:rPr lang="zh-CN" altLang="en-US" dirty="0"/>
              <a:t> </a:t>
            </a:r>
            <a:endParaRPr lang="en-US" altLang="zh-CN" dirty="0"/>
          </a:p>
          <a:p>
            <a:pPr lvl="1"/>
            <a:r>
              <a:rPr lang="en-US" altLang="zh-CN" dirty="0"/>
              <a:t>Both</a:t>
            </a:r>
            <a:r>
              <a:rPr lang="zh-CN" altLang="en-US" dirty="0"/>
              <a:t> </a:t>
            </a:r>
            <a:r>
              <a:rPr lang="en-US" altLang="zh-CN" dirty="0"/>
              <a:t>user’s</a:t>
            </a:r>
            <a:r>
              <a:rPr lang="zh-CN" altLang="en-US" dirty="0"/>
              <a:t> </a:t>
            </a:r>
            <a:r>
              <a:rPr lang="en-US" altLang="zh-CN" dirty="0"/>
              <a:t>input</a:t>
            </a:r>
            <a:r>
              <a:rPr lang="zh-CN" altLang="en-US" dirty="0"/>
              <a:t> </a:t>
            </a:r>
            <a:r>
              <a:rPr lang="en-US" altLang="zh-CN" dirty="0"/>
              <a:t>and</a:t>
            </a:r>
            <a:r>
              <a:rPr lang="zh-CN" altLang="en-US" dirty="0"/>
              <a:t> </a:t>
            </a:r>
            <a:r>
              <a:rPr lang="en-US" altLang="zh-CN" dirty="0"/>
              <a:t>the</a:t>
            </a:r>
            <a:r>
              <a:rPr lang="zh-CN" altLang="en-US" dirty="0"/>
              <a:t> </a:t>
            </a:r>
            <a:r>
              <a:rPr lang="en-US" altLang="zh-CN" dirty="0"/>
              <a:t>cloud</a:t>
            </a:r>
            <a:r>
              <a:rPr lang="zh-CN" altLang="en-US" dirty="0"/>
              <a:t> </a:t>
            </a:r>
            <a:r>
              <a:rPr lang="en-US" altLang="zh-CN" dirty="0"/>
              <a:t>response</a:t>
            </a:r>
            <a:r>
              <a:rPr lang="zh-CN" altLang="en-US" dirty="0"/>
              <a:t> </a:t>
            </a:r>
            <a:r>
              <a:rPr lang="en-US" altLang="zh-CN" dirty="0"/>
              <a:t>have</a:t>
            </a:r>
            <a:r>
              <a:rPr lang="zh-CN" altLang="en-US" dirty="0"/>
              <a:t> </a:t>
            </a:r>
            <a:r>
              <a:rPr lang="en-US" altLang="zh-CN" dirty="0"/>
              <a:t>contributions.</a:t>
            </a:r>
          </a:p>
          <a:p>
            <a:pPr lvl="1"/>
            <a:r>
              <a:rPr lang="en-US" altLang="zh-CN" dirty="0"/>
              <a:t>We</a:t>
            </a:r>
            <a:r>
              <a:rPr lang="zh-CN" altLang="en-US" dirty="0"/>
              <a:t> </a:t>
            </a:r>
            <a:r>
              <a:rPr lang="en-US" altLang="zh-CN" dirty="0"/>
              <a:t>cannot</a:t>
            </a:r>
            <a:r>
              <a:rPr lang="zh-CN" altLang="en-US" dirty="0"/>
              <a:t> </a:t>
            </a:r>
            <a:r>
              <a:rPr lang="en-US" altLang="zh-CN" dirty="0"/>
              <a:t>get</a:t>
            </a:r>
            <a:r>
              <a:rPr lang="zh-CN" altLang="en-US" dirty="0"/>
              <a:t> </a:t>
            </a:r>
            <a:r>
              <a:rPr lang="en-US" altLang="zh-CN" dirty="0"/>
              <a:t>the</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Alexa</a:t>
            </a:r>
            <a:r>
              <a:rPr lang="zh-CN" altLang="en-US" dirty="0"/>
              <a:t> </a:t>
            </a:r>
            <a:r>
              <a:rPr lang="en-US" altLang="zh-CN" dirty="0"/>
              <a:t>from</a:t>
            </a:r>
            <a:r>
              <a:rPr lang="zh-CN" altLang="en-US" dirty="0"/>
              <a:t> </a:t>
            </a:r>
            <a:r>
              <a:rPr lang="en-US" altLang="zh-CN" dirty="0"/>
              <a:t>cloud</a:t>
            </a:r>
            <a:r>
              <a:rPr lang="zh-CN" altLang="en-US" dirty="0"/>
              <a:t> </a:t>
            </a:r>
            <a:r>
              <a:rPr lang="en-US" altLang="zh-CN" dirty="0"/>
              <a:t>directly.</a:t>
            </a:r>
          </a:p>
          <a:p>
            <a:r>
              <a:rPr lang="en-US" altLang="zh-CN" dirty="0"/>
              <a:t>Learn</a:t>
            </a:r>
            <a:r>
              <a:rPr lang="zh-CN" altLang="en-US" dirty="0"/>
              <a:t> </a:t>
            </a:r>
            <a:r>
              <a:rPr lang="en-US" altLang="zh-CN" dirty="0"/>
              <a:t>from</a:t>
            </a:r>
            <a:r>
              <a:rPr lang="zh-CN" altLang="en-US" dirty="0"/>
              <a:t> </a:t>
            </a:r>
            <a:r>
              <a:rPr lang="en-US" altLang="zh-CN" dirty="0"/>
              <a:t>outgoing</a:t>
            </a:r>
            <a:r>
              <a:rPr lang="zh-CN" altLang="en-US" dirty="0"/>
              <a:t> </a:t>
            </a:r>
            <a:r>
              <a:rPr lang="en-US" altLang="zh-CN" dirty="0"/>
              <a:t>data?</a:t>
            </a:r>
            <a:r>
              <a:rPr lang="zh-CN" altLang="en-US" dirty="0"/>
              <a:t> </a:t>
            </a:r>
            <a:endParaRPr lang="en-US" altLang="zh-CN" dirty="0"/>
          </a:p>
          <a:p>
            <a:pPr lvl="1"/>
            <a:r>
              <a:rPr lang="en-US" altLang="zh-CN" dirty="0"/>
              <a:t>Only user’s audio input</a:t>
            </a:r>
            <a:r>
              <a:rPr lang="zh-CN" altLang="en-US" dirty="0"/>
              <a:t> </a:t>
            </a:r>
            <a:r>
              <a:rPr lang="en-US" altLang="zh-CN" dirty="0"/>
              <a:t>has</a:t>
            </a:r>
            <a:r>
              <a:rPr lang="zh-CN" altLang="en-US" dirty="0"/>
              <a:t> </a:t>
            </a:r>
            <a:r>
              <a:rPr lang="en-US" altLang="zh-CN" dirty="0"/>
              <a:t>contributions.</a:t>
            </a:r>
            <a:endParaRPr lang="en-US" dirty="0"/>
          </a:p>
          <a:p>
            <a:r>
              <a:rPr lang="en-US" altLang="zh-CN" dirty="0"/>
              <a:t>Questions:</a:t>
            </a:r>
            <a:r>
              <a:rPr lang="zh-CN" altLang="en-US" dirty="0"/>
              <a:t> </a:t>
            </a:r>
            <a:endParaRPr lang="en-US" altLang="zh-CN" dirty="0"/>
          </a:p>
          <a:p>
            <a:pPr lvl="1"/>
            <a:r>
              <a:rPr lang="en-US" altLang="zh-CN" dirty="0"/>
              <a:t>What</a:t>
            </a:r>
            <a:r>
              <a:rPr lang="zh-CN" altLang="en-US" dirty="0"/>
              <a:t> </a:t>
            </a:r>
            <a:r>
              <a:rPr lang="en-US" altLang="zh-CN" dirty="0"/>
              <a:t>is</a:t>
            </a:r>
            <a:r>
              <a:rPr lang="zh-CN" altLang="en-US" dirty="0"/>
              <a:t> </a:t>
            </a:r>
            <a:r>
              <a:rPr lang="en-US" altLang="zh-CN" dirty="0"/>
              <a:t>our</a:t>
            </a:r>
            <a:r>
              <a:rPr lang="zh-CN" altLang="en-US" dirty="0"/>
              <a:t> </a:t>
            </a:r>
            <a:r>
              <a:rPr lang="en-US" altLang="zh-CN" b="1" dirty="0"/>
              <a:t>motivation</a:t>
            </a:r>
            <a:r>
              <a:rPr lang="en-US" altLang="zh-CN" dirty="0"/>
              <a:t>?</a:t>
            </a:r>
            <a:r>
              <a:rPr lang="zh-CN" altLang="en-US" dirty="0"/>
              <a:t> </a:t>
            </a:r>
            <a:r>
              <a:rPr lang="en-US" altLang="zh-CN" dirty="0"/>
              <a:t>Design a way to gain privacy?</a:t>
            </a:r>
          </a:p>
          <a:p>
            <a:pPr lvl="1"/>
            <a:r>
              <a:rPr lang="en-US" dirty="0"/>
              <a:t>What is the </a:t>
            </a:r>
            <a:r>
              <a:rPr lang="en-US" b="1" dirty="0"/>
              <a:t>application scenario</a:t>
            </a:r>
            <a:r>
              <a:rPr lang="en-US" dirty="0"/>
              <a:t>?</a:t>
            </a:r>
            <a:r>
              <a:rPr lang="zh-CN" altLang="en-US" dirty="0"/>
              <a:t> </a:t>
            </a:r>
            <a:r>
              <a:rPr lang="en-US" altLang="zh-CN" dirty="0"/>
              <a:t>Attack</a:t>
            </a:r>
            <a:r>
              <a:rPr lang="zh-CN" altLang="en-US" dirty="0"/>
              <a:t> </a:t>
            </a:r>
            <a:r>
              <a:rPr lang="en-US" altLang="zh-CN" dirty="0"/>
              <a:t>and</a:t>
            </a:r>
            <a:r>
              <a:rPr lang="zh-CN" altLang="en-US" dirty="0"/>
              <a:t> </a:t>
            </a:r>
            <a:r>
              <a:rPr lang="en-US" altLang="zh-CN" dirty="0"/>
              <a:t>capture</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so</a:t>
            </a:r>
            <a:r>
              <a:rPr lang="zh-CN" altLang="en-US" dirty="0"/>
              <a:t> </a:t>
            </a:r>
            <a:r>
              <a:rPr lang="en-US" altLang="zh-CN" dirty="0"/>
              <a:t>that</a:t>
            </a:r>
            <a:r>
              <a:rPr lang="zh-CN" altLang="en-US" dirty="0"/>
              <a:t> </a:t>
            </a:r>
            <a:r>
              <a:rPr lang="en-US" altLang="zh-CN" dirty="0"/>
              <a:t>the</a:t>
            </a:r>
            <a:r>
              <a:rPr lang="zh-CN" altLang="en-US" dirty="0"/>
              <a:t> </a:t>
            </a:r>
            <a:r>
              <a:rPr lang="en-US" altLang="zh-CN" dirty="0"/>
              <a:t>model</a:t>
            </a:r>
            <a:r>
              <a:rPr lang="zh-CN" altLang="en-US" dirty="0"/>
              <a:t> </a:t>
            </a:r>
            <a:r>
              <a:rPr lang="en-US" altLang="zh-CN" dirty="0"/>
              <a:t>can</a:t>
            </a:r>
            <a:r>
              <a:rPr lang="zh-CN" altLang="en-US" dirty="0"/>
              <a:t> </a:t>
            </a:r>
            <a:r>
              <a:rPr lang="en-US" altLang="zh-CN" dirty="0"/>
              <a:t>get</a:t>
            </a:r>
            <a:r>
              <a:rPr lang="zh-CN" altLang="en-US" dirty="0"/>
              <a:t> </a:t>
            </a:r>
            <a:r>
              <a:rPr lang="en-US" altLang="zh-CN" dirty="0"/>
              <a:t>what</a:t>
            </a:r>
            <a:r>
              <a:rPr lang="zh-CN" altLang="en-US" dirty="0"/>
              <a:t> </a:t>
            </a:r>
            <a:r>
              <a:rPr lang="en-US" altLang="zh-CN" dirty="0"/>
              <a:t>people</a:t>
            </a:r>
            <a:r>
              <a:rPr lang="zh-CN" altLang="en-US" dirty="0"/>
              <a:t> </a:t>
            </a:r>
            <a:r>
              <a:rPr lang="en-US" altLang="zh-CN" dirty="0"/>
              <a:t>said.</a:t>
            </a:r>
            <a:r>
              <a:rPr lang="zh-CN" altLang="en-US" dirty="0"/>
              <a:t> </a:t>
            </a:r>
            <a:endParaRPr lang="en-US" altLang="zh-CN" dirty="0"/>
          </a:p>
          <a:p>
            <a:pPr lvl="1"/>
            <a:r>
              <a:rPr lang="en-US" altLang="zh-CN" dirty="0"/>
              <a:t>Are</a:t>
            </a:r>
            <a:r>
              <a:rPr lang="zh-CN" altLang="en-US" dirty="0"/>
              <a:t> </a:t>
            </a:r>
            <a:r>
              <a:rPr lang="en-US" altLang="zh-CN" dirty="0"/>
              <a:t>Alexa’s</a:t>
            </a:r>
            <a:r>
              <a:rPr lang="zh-CN" altLang="en-US" dirty="0"/>
              <a:t> </a:t>
            </a:r>
            <a:r>
              <a:rPr lang="en-US" altLang="zh-CN" dirty="0"/>
              <a:t>responses</a:t>
            </a:r>
            <a:r>
              <a:rPr lang="zh-CN" altLang="en-US" dirty="0"/>
              <a:t> </a:t>
            </a:r>
            <a:r>
              <a:rPr lang="en-US" altLang="zh-CN" dirty="0"/>
              <a:t>important?</a:t>
            </a:r>
            <a:r>
              <a:rPr lang="zh-CN" altLang="en-US" dirty="0"/>
              <a:t> </a:t>
            </a:r>
            <a:r>
              <a:rPr lang="en-US" altLang="zh-CN" dirty="0"/>
              <a:t>I</a:t>
            </a:r>
            <a:r>
              <a:rPr lang="zh-CN" altLang="en-US" dirty="0"/>
              <a:t> </a:t>
            </a:r>
            <a:r>
              <a:rPr lang="en-US" altLang="zh-CN" dirty="0"/>
              <a:t>think</a:t>
            </a:r>
            <a:r>
              <a:rPr lang="zh-CN" altLang="en-US" dirty="0"/>
              <a:t> </a:t>
            </a:r>
            <a:r>
              <a:rPr lang="en-US" altLang="zh-CN" dirty="0"/>
              <a:t>attacker</a:t>
            </a:r>
            <a:r>
              <a:rPr lang="zh-CN" altLang="en-US" dirty="0"/>
              <a:t> </a:t>
            </a:r>
            <a:r>
              <a:rPr lang="en-US" altLang="zh-CN" dirty="0"/>
              <a:t>can</a:t>
            </a:r>
            <a:r>
              <a:rPr lang="zh-CN" altLang="en-US" dirty="0"/>
              <a:t> </a:t>
            </a:r>
            <a:r>
              <a:rPr lang="en-US" altLang="zh-CN" dirty="0"/>
              <a:t>get</a:t>
            </a:r>
            <a:r>
              <a:rPr lang="zh-CN" altLang="en-US" dirty="0"/>
              <a:t> </a:t>
            </a:r>
            <a:r>
              <a:rPr lang="en-US" altLang="zh-CN" dirty="0"/>
              <a:t>info</a:t>
            </a:r>
            <a:r>
              <a:rPr lang="zh-CN" altLang="en-US" dirty="0"/>
              <a:t> </a:t>
            </a:r>
            <a:r>
              <a:rPr lang="en-US" altLang="zh-CN" dirty="0"/>
              <a:t>from</a:t>
            </a:r>
            <a:r>
              <a:rPr lang="zh-CN" altLang="en-US" dirty="0"/>
              <a:t> </a:t>
            </a:r>
            <a:r>
              <a:rPr lang="en-US" altLang="zh-CN" dirty="0"/>
              <a:t>them.</a:t>
            </a:r>
            <a:r>
              <a:rPr lang="zh-CN" altLang="en-US" dirty="0"/>
              <a:t>  </a:t>
            </a:r>
            <a:r>
              <a:rPr lang="en-US" altLang="zh-CN" dirty="0"/>
              <a:t>Maybe</a:t>
            </a:r>
            <a:r>
              <a:rPr lang="zh-CN" altLang="en-US" dirty="0"/>
              <a:t> </a:t>
            </a:r>
            <a:r>
              <a:rPr lang="en-US" altLang="zh-CN" dirty="0"/>
              <a:t>in</a:t>
            </a:r>
            <a:r>
              <a:rPr lang="zh-CN" altLang="en-US" dirty="0"/>
              <a:t> </a:t>
            </a:r>
            <a:r>
              <a:rPr lang="en-US" altLang="zh-CN" dirty="0"/>
              <a:t>the</a:t>
            </a:r>
            <a:r>
              <a:rPr lang="zh-CN" altLang="en-US" dirty="0"/>
              <a:t> </a:t>
            </a:r>
            <a:r>
              <a:rPr lang="en-US" altLang="zh-CN" dirty="0"/>
              <a:t>first</a:t>
            </a:r>
            <a:r>
              <a:rPr lang="zh-CN" altLang="en-US" dirty="0"/>
              <a:t> </a:t>
            </a:r>
            <a:r>
              <a:rPr lang="en-US" altLang="zh-CN" dirty="0"/>
              <a:t>step</a:t>
            </a:r>
            <a:r>
              <a:rPr lang="zh-CN" altLang="en-US" dirty="0"/>
              <a:t> </a:t>
            </a:r>
            <a:r>
              <a:rPr lang="en-US" altLang="zh-CN" dirty="0"/>
              <a:t>we</a:t>
            </a:r>
            <a:r>
              <a:rPr lang="zh-CN" altLang="en-US" dirty="0"/>
              <a:t> </a:t>
            </a:r>
            <a:r>
              <a:rPr lang="en-US" altLang="zh-CN" dirty="0"/>
              <a:t>can</a:t>
            </a:r>
            <a:r>
              <a:rPr lang="zh-CN" altLang="en-US" dirty="0"/>
              <a:t> </a:t>
            </a:r>
            <a:r>
              <a:rPr lang="en-US" altLang="zh-CN" dirty="0"/>
              <a:t>ignore</a:t>
            </a:r>
            <a:r>
              <a:rPr lang="zh-CN" altLang="en-US" dirty="0"/>
              <a:t> </a:t>
            </a:r>
            <a:r>
              <a:rPr lang="en-US" altLang="zh-CN" dirty="0"/>
              <a:t>the</a:t>
            </a:r>
            <a:r>
              <a:rPr lang="zh-CN" altLang="en-US" dirty="0"/>
              <a:t> </a:t>
            </a:r>
            <a:r>
              <a:rPr lang="en-US" altLang="zh-CN" dirty="0"/>
              <a:t>Alexa’s</a:t>
            </a:r>
            <a:r>
              <a:rPr lang="zh-CN" altLang="en-US" dirty="0"/>
              <a:t> </a:t>
            </a:r>
            <a:r>
              <a:rPr lang="en-US" altLang="zh-CN" dirty="0"/>
              <a:t>response.</a:t>
            </a:r>
            <a:endParaRPr lang="en-US" dirty="0"/>
          </a:p>
        </p:txBody>
      </p:sp>
    </p:spTree>
    <p:extLst>
      <p:ext uri="{BB962C8B-B14F-4D97-AF65-F5344CB8AC3E}">
        <p14:creationId xmlns:p14="http://schemas.microsoft.com/office/powerpoint/2010/main" val="75180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32F0-1266-0A90-119F-2DFE63C8104B}"/>
              </a:ext>
            </a:extLst>
          </p:cNvPr>
          <p:cNvSpPr>
            <a:spLocks noGrp="1"/>
          </p:cNvSpPr>
          <p:nvPr>
            <p:ph type="title"/>
          </p:nvPr>
        </p:nvSpPr>
        <p:spPr/>
        <p:txBody>
          <a:bodyPr/>
          <a:lstStyle/>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28B5E555-1957-0187-4018-49AC1EE792D5}"/>
              </a:ext>
            </a:extLst>
          </p:cNvPr>
          <p:cNvSpPr>
            <a:spLocks noGrp="1"/>
          </p:cNvSpPr>
          <p:nvPr>
            <p:ph idx="1"/>
          </p:nvPr>
        </p:nvSpPr>
        <p:spPr/>
        <p:txBody>
          <a:bodyPr/>
          <a:lstStyle/>
          <a:p>
            <a:r>
              <a:rPr lang="en-US" altLang="zh-CN" b="1" dirty="0"/>
              <a:t>Capture</a:t>
            </a:r>
            <a:r>
              <a:rPr lang="zh-CN" altLang="en-US" b="1" dirty="0"/>
              <a:t> </a:t>
            </a:r>
            <a:r>
              <a:rPr lang="en-US" altLang="zh-CN" b="1" dirty="0"/>
              <a:t>D</a:t>
            </a:r>
            <a:r>
              <a:rPr lang="en-US" b="1" dirty="0"/>
              <a:t>uration</a:t>
            </a:r>
            <a:r>
              <a:rPr lang="en-US" altLang="zh-CN" b="1" dirty="0"/>
              <a:t>:</a:t>
            </a:r>
            <a:r>
              <a:rPr lang="zh-CN" altLang="en-US" b="1" dirty="0"/>
              <a:t> </a:t>
            </a:r>
            <a:endParaRPr lang="en-US" altLang="zh-CN" b="1" dirty="0"/>
          </a:p>
          <a:p>
            <a:pPr lvl="1"/>
            <a:r>
              <a:rPr lang="en-US" altLang="zh-CN" dirty="0"/>
              <a:t>All</a:t>
            </a:r>
            <a:r>
              <a:rPr lang="zh-CN" altLang="en-US" dirty="0"/>
              <a:t> </a:t>
            </a:r>
            <a:r>
              <a:rPr lang="en-US" altLang="zh-CN" dirty="0"/>
              <a:t>captures</a:t>
            </a:r>
            <a:r>
              <a:rPr lang="zh-CN" altLang="en-US" dirty="0"/>
              <a:t> </a:t>
            </a:r>
            <a:r>
              <a:rPr lang="en-US" altLang="zh-CN" dirty="0"/>
              <a:t>should</a:t>
            </a:r>
            <a:r>
              <a:rPr lang="zh-CN" altLang="en-US" dirty="0"/>
              <a:t> </a:t>
            </a:r>
            <a:r>
              <a:rPr lang="en-US" altLang="zh-CN" dirty="0"/>
              <a:t>have</a:t>
            </a:r>
            <a:r>
              <a:rPr lang="zh-CN" altLang="en-US" dirty="0"/>
              <a:t> </a:t>
            </a:r>
            <a:r>
              <a:rPr lang="en-US" altLang="zh-CN" dirty="0"/>
              <a:t>the</a:t>
            </a:r>
            <a:r>
              <a:rPr lang="zh-CN" altLang="en-US" dirty="0"/>
              <a:t> </a:t>
            </a:r>
            <a:r>
              <a:rPr lang="en-US" altLang="zh-CN" dirty="0"/>
              <a:t>same</a:t>
            </a:r>
            <a:r>
              <a:rPr lang="zh-CN" altLang="en-US" dirty="0"/>
              <a:t> </a:t>
            </a:r>
            <a:r>
              <a:rPr lang="en-US" altLang="zh-CN" dirty="0"/>
              <a:t>duration</a:t>
            </a:r>
            <a:r>
              <a:rPr lang="zh-CN" altLang="en-US" dirty="0"/>
              <a:t> </a:t>
            </a:r>
            <a:r>
              <a:rPr lang="en-US" altLang="zh-CN" dirty="0"/>
              <a:t>time.</a:t>
            </a:r>
            <a:r>
              <a:rPr lang="zh-CN" altLang="en-US" dirty="0"/>
              <a:t> </a:t>
            </a:r>
            <a:endParaRPr lang="en-US" altLang="zh-CN" dirty="0"/>
          </a:p>
          <a:p>
            <a:pPr lvl="1"/>
            <a:r>
              <a:rPr lang="en-US" altLang="zh-CN" dirty="0"/>
              <a:t>Start</a:t>
            </a:r>
            <a:r>
              <a:rPr lang="zh-CN" altLang="en-US" dirty="0"/>
              <a:t> </a:t>
            </a:r>
            <a:r>
              <a:rPr lang="en-US" altLang="zh-CN" dirty="0"/>
              <a:t>from</a:t>
            </a:r>
            <a:r>
              <a:rPr lang="zh-CN" altLang="en-US" dirty="0"/>
              <a:t> </a:t>
            </a:r>
            <a:r>
              <a:rPr lang="en-US" altLang="zh-CN" dirty="0"/>
              <a:t>playing</a:t>
            </a:r>
            <a:r>
              <a:rPr lang="zh-CN" altLang="en-US" dirty="0"/>
              <a:t> </a:t>
            </a:r>
            <a:r>
              <a:rPr lang="en-US" altLang="zh-CN" dirty="0"/>
              <a:t>audio</a:t>
            </a:r>
            <a:r>
              <a:rPr lang="zh-CN" altLang="en-US" dirty="0"/>
              <a:t> </a:t>
            </a:r>
            <a:r>
              <a:rPr lang="en-US" altLang="zh-CN" dirty="0"/>
              <a:t>and</a:t>
            </a:r>
            <a:r>
              <a:rPr lang="zh-CN" altLang="en-US" dirty="0"/>
              <a:t> </a:t>
            </a:r>
            <a:r>
              <a:rPr lang="en-US" altLang="zh-CN" i="1" dirty="0"/>
              <a:t>sleep(12)</a:t>
            </a:r>
            <a:r>
              <a:rPr lang="en-US" altLang="zh-CN" dirty="0"/>
              <a:t>.</a:t>
            </a:r>
            <a:r>
              <a:rPr lang="zh-CN" altLang="en-US" dirty="0"/>
              <a:t> </a:t>
            </a:r>
            <a:r>
              <a:rPr lang="en-US" altLang="zh-CN" dirty="0"/>
              <a:t>And</a:t>
            </a:r>
            <a:r>
              <a:rPr lang="zh-CN" altLang="en-US" dirty="0"/>
              <a:t> </a:t>
            </a:r>
            <a:r>
              <a:rPr lang="en-US" altLang="zh-CN" dirty="0"/>
              <a:t>Stop.</a:t>
            </a:r>
          </a:p>
          <a:p>
            <a:pPr lvl="1"/>
            <a:r>
              <a:rPr lang="zh-CN" altLang="en-US" dirty="0"/>
              <a:t> </a:t>
            </a:r>
            <a:endParaRPr lang="en-US" dirty="0"/>
          </a:p>
        </p:txBody>
      </p:sp>
    </p:spTree>
    <p:extLst>
      <p:ext uri="{BB962C8B-B14F-4D97-AF65-F5344CB8AC3E}">
        <p14:creationId xmlns:p14="http://schemas.microsoft.com/office/powerpoint/2010/main" val="106746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8B15-257F-2D5E-0042-505119DDF159}"/>
              </a:ext>
            </a:extLst>
          </p:cNvPr>
          <p:cNvSpPr>
            <a:spLocks noGrp="1"/>
          </p:cNvSpPr>
          <p:nvPr>
            <p:ph type="title"/>
          </p:nvPr>
        </p:nvSpPr>
        <p:spPr/>
        <p:txBody>
          <a:bodyPr/>
          <a:lstStyle/>
          <a:p>
            <a:r>
              <a:rPr lang="en-US" altLang="zh-CN" dirty="0"/>
              <a:t>Apply Multiple Different TTS Models</a:t>
            </a:r>
            <a:endParaRPr lang="en-US" dirty="0"/>
          </a:p>
        </p:txBody>
      </p:sp>
      <p:sp>
        <p:nvSpPr>
          <p:cNvPr id="3" name="Content Placeholder 2">
            <a:extLst>
              <a:ext uri="{FF2B5EF4-FFF2-40B4-BE49-F238E27FC236}">
                <a16:creationId xmlns:a16="http://schemas.microsoft.com/office/drawing/2014/main" id="{CF84C6B4-30C7-E15E-8B9C-EF462F1C7002}"/>
              </a:ext>
            </a:extLst>
          </p:cNvPr>
          <p:cNvSpPr>
            <a:spLocks noGrp="1"/>
          </p:cNvSpPr>
          <p:nvPr>
            <p:ph idx="1"/>
          </p:nvPr>
        </p:nvSpPr>
        <p:spPr/>
        <p:txBody>
          <a:bodyPr/>
          <a:lstStyle/>
          <a:p>
            <a:r>
              <a:rPr lang="en-US" altLang="zh-CN" dirty="0"/>
              <a:t>One</a:t>
            </a:r>
            <a:r>
              <a:rPr lang="zh-CN" altLang="en-US" dirty="0"/>
              <a:t> </a:t>
            </a:r>
            <a:r>
              <a:rPr lang="en-US" altLang="zh-CN" dirty="0"/>
              <a:t>TTS</a:t>
            </a:r>
            <a:r>
              <a:rPr lang="zh-CN" altLang="en-US" dirty="0"/>
              <a:t> </a:t>
            </a:r>
            <a:r>
              <a:rPr lang="en-US" altLang="zh-CN" dirty="0"/>
              <a:t>model</a:t>
            </a:r>
            <a:r>
              <a:rPr lang="zh-CN" altLang="en-US" dirty="0"/>
              <a:t> </a:t>
            </a:r>
            <a:r>
              <a:rPr lang="en-US" altLang="zh-CN" dirty="0"/>
              <a:t>says</a:t>
            </a:r>
            <a:r>
              <a:rPr lang="zh-CN" altLang="en-US" dirty="0"/>
              <a:t> </a:t>
            </a:r>
            <a:r>
              <a:rPr lang="en-US" altLang="zh-CN" dirty="0"/>
              <a:t>10</a:t>
            </a:r>
            <a:r>
              <a:rPr lang="zh-CN" altLang="en-US" dirty="0"/>
              <a:t> </a:t>
            </a:r>
            <a:r>
              <a:rPr lang="en-US" altLang="zh-CN" dirty="0"/>
              <a:t>more</a:t>
            </a:r>
            <a:r>
              <a:rPr lang="zh-CN" altLang="en-US" dirty="0"/>
              <a:t> </a:t>
            </a:r>
            <a:r>
              <a:rPr lang="en-US" altLang="zh-CN" dirty="0"/>
              <a:t>times</a:t>
            </a:r>
            <a:r>
              <a:rPr lang="zh-CN" altLang="en-US" dirty="0"/>
              <a:t> </a:t>
            </a:r>
            <a:r>
              <a:rPr lang="en-US" altLang="zh-CN" dirty="0"/>
              <a:t>for</a:t>
            </a:r>
            <a:r>
              <a:rPr lang="zh-CN" altLang="en-US" dirty="0"/>
              <a:t> </a:t>
            </a:r>
            <a:r>
              <a:rPr lang="en-US" altLang="zh-CN" dirty="0"/>
              <a:t>one</a:t>
            </a:r>
            <a:r>
              <a:rPr lang="zh-CN" altLang="en-US" dirty="0"/>
              <a:t> </a:t>
            </a:r>
            <a:r>
              <a:rPr lang="en-US" altLang="zh-CN" dirty="0"/>
              <a:t>thing</a:t>
            </a:r>
            <a:r>
              <a:rPr lang="zh-CN" altLang="en-US" dirty="0"/>
              <a:t> </a:t>
            </a:r>
            <a:r>
              <a:rPr lang="en-US" altLang="zh-CN" dirty="0"/>
              <a:t>like</a:t>
            </a:r>
            <a:r>
              <a:rPr lang="zh-CN" altLang="en-US" dirty="0"/>
              <a:t> </a:t>
            </a:r>
            <a:r>
              <a:rPr lang="en-US" altLang="zh-CN" dirty="0"/>
              <a:t>“01234”,</a:t>
            </a:r>
            <a:r>
              <a:rPr lang="zh-CN" altLang="en-US" dirty="0"/>
              <a:t> </a:t>
            </a:r>
            <a:r>
              <a:rPr lang="en-US" altLang="zh-CN" dirty="0"/>
              <a:t>“Alexa”.</a:t>
            </a:r>
          </a:p>
          <a:p>
            <a:r>
              <a:rPr lang="en-US" altLang="zh-CN" dirty="0"/>
              <a:t>Maybe</a:t>
            </a:r>
            <a:r>
              <a:rPr lang="zh-CN" altLang="en-US" dirty="0"/>
              <a:t> </a:t>
            </a:r>
            <a:r>
              <a:rPr lang="en-US" altLang="zh-CN" dirty="0"/>
              <a:t>I</a:t>
            </a:r>
            <a:r>
              <a:rPr lang="zh-CN" altLang="en-US" dirty="0"/>
              <a:t> </a:t>
            </a:r>
            <a:r>
              <a:rPr lang="en-US" altLang="zh-CN" dirty="0"/>
              <a:t>can</a:t>
            </a:r>
            <a:r>
              <a:rPr lang="zh-CN" altLang="en-US" dirty="0"/>
              <a:t> </a:t>
            </a:r>
            <a:r>
              <a:rPr lang="en-US" altLang="zh-CN" dirty="0"/>
              <a:t>apply</a:t>
            </a:r>
            <a:r>
              <a:rPr lang="zh-CN" altLang="en-US" dirty="0"/>
              <a:t> </a:t>
            </a:r>
            <a:r>
              <a:rPr lang="en-US" altLang="zh-CN" dirty="0"/>
              <a:t>multiple</a:t>
            </a:r>
            <a:r>
              <a:rPr lang="zh-CN" altLang="en-US" dirty="0"/>
              <a:t> </a:t>
            </a:r>
            <a:r>
              <a:rPr lang="en-US" altLang="zh-CN" dirty="0"/>
              <a:t>models</a:t>
            </a:r>
            <a:r>
              <a:rPr lang="zh-CN" altLang="en-US" dirty="0"/>
              <a:t> </a:t>
            </a:r>
            <a:r>
              <a:rPr lang="en-US" altLang="zh-CN" dirty="0"/>
              <a:t>to</a:t>
            </a:r>
            <a:r>
              <a:rPr lang="zh-CN" altLang="en-US" dirty="0"/>
              <a:t> </a:t>
            </a:r>
            <a:r>
              <a:rPr lang="en-US" altLang="zh-CN" dirty="0"/>
              <a:t>generate</a:t>
            </a:r>
            <a:r>
              <a:rPr lang="zh-CN" altLang="en-US" dirty="0"/>
              <a:t> </a:t>
            </a:r>
            <a:r>
              <a:rPr lang="en-US" altLang="zh-CN" dirty="0"/>
              <a:t>”0”</a:t>
            </a:r>
            <a:r>
              <a:rPr lang="zh-CN" altLang="en-US" dirty="0"/>
              <a:t> </a:t>
            </a:r>
            <a:r>
              <a:rPr lang="en-US" altLang="zh-CN" dirty="0"/>
              <a:t>audio</a:t>
            </a:r>
            <a:r>
              <a:rPr lang="zh-CN" altLang="en-US" dirty="0"/>
              <a:t> </a:t>
            </a:r>
            <a:r>
              <a:rPr lang="en-US" altLang="zh-CN" dirty="0"/>
              <a:t>files</a:t>
            </a:r>
            <a:r>
              <a:rPr lang="zh-CN" altLang="en-US" dirty="0"/>
              <a:t> </a:t>
            </a:r>
            <a:r>
              <a:rPr lang="en-US" altLang="zh-CN" dirty="0"/>
              <a:t>repeatedly.</a:t>
            </a:r>
          </a:p>
          <a:p>
            <a:endParaRPr lang="en-US" dirty="0"/>
          </a:p>
          <a:p>
            <a:r>
              <a:rPr lang="en-US" altLang="zh-CN" dirty="0"/>
              <a:t>Questions:</a:t>
            </a:r>
            <a:r>
              <a:rPr lang="zh-CN" altLang="en-US" dirty="0"/>
              <a:t> </a:t>
            </a:r>
            <a:endParaRPr lang="en-US" altLang="zh-CN" dirty="0"/>
          </a:p>
          <a:p>
            <a:pPr lvl="1"/>
            <a:r>
              <a:rPr lang="en-US" altLang="zh-CN" dirty="0"/>
              <a:t>Machine</a:t>
            </a:r>
            <a:r>
              <a:rPr lang="zh-CN" altLang="en-US" dirty="0"/>
              <a:t> </a:t>
            </a:r>
            <a:r>
              <a:rPr lang="en-US" altLang="zh-CN" dirty="0"/>
              <a:t>learning</a:t>
            </a:r>
            <a:r>
              <a:rPr lang="zh-CN" altLang="en-US" dirty="0"/>
              <a:t> </a:t>
            </a:r>
            <a:r>
              <a:rPr lang="en-US" altLang="zh-CN" dirty="0"/>
              <a:t>advice?</a:t>
            </a:r>
            <a:endParaRPr lang="en-US" dirty="0"/>
          </a:p>
        </p:txBody>
      </p:sp>
    </p:spTree>
    <p:extLst>
      <p:ext uri="{BB962C8B-B14F-4D97-AF65-F5344CB8AC3E}">
        <p14:creationId xmlns:p14="http://schemas.microsoft.com/office/powerpoint/2010/main" val="168813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BD78-6D5A-C738-A5E0-B3E948FC60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BD4DC-A5AD-F84A-D35A-445119DD8D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587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ABE-0487-8037-91D1-3EAE6614E0B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67E960B-CCB9-8DF2-A90F-149E618A0913}"/>
              </a:ext>
            </a:extLst>
          </p:cNvPr>
          <p:cNvSpPr>
            <a:spLocks noGrp="1"/>
          </p:cNvSpPr>
          <p:nvPr>
            <p:ph idx="1"/>
          </p:nvPr>
        </p:nvSpPr>
        <p:spPr/>
        <p:txBody>
          <a:bodyPr>
            <a:normAutofit lnSpcReduction="10000"/>
          </a:bodyPr>
          <a:lstStyle/>
          <a:p>
            <a:r>
              <a:rPr lang="en-US" dirty="0"/>
              <a:t>I Can Hear Your Alexa: Voice Command Fingerprinting on Smart Home Speakers. CNS’19</a:t>
            </a:r>
          </a:p>
          <a:p>
            <a:pPr lvl="1"/>
            <a:r>
              <a:rPr lang="en-US" dirty="0"/>
              <a:t>ML models: LL-Jaccard, LL-NB, VNG++ and P-SVM</a:t>
            </a:r>
          </a:p>
          <a:p>
            <a:pPr lvl="1"/>
            <a:r>
              <a:rPr lang="en-US" dirty="0"/>
              <a:t>Small real-word datasets(100 commands with 10 traffic traces per command)</a:t>
            </a:r>
          </a:p>
          <a:p>
            <a:pPr lvl="1"/>
            <a:r>
              <a:rPr lang="en-US" dirty="0"/>
              <a:t>33.8% accuracy</a:t>
            </a:r>
          </a:p>
          <a:p>
            <a:pPr marL="0" indent="0">
              <a:buNone/>
            </a:pPr>
            <a:endParaRPr lang="en-US" dirty="0"/>
          </a:p>
          <a:p>
            <a:r>
              <a:rPr lang="en-US" dirty="0"/>
              <a:t>Fingerprinting Encrypted Voice Traffic on Smart Speakers with Deep Learning. </a:t>
            </a:r>
            <a:r>
              <a:rPr lang="en-US" dirty="0" err="1"/>
              <a:t>WiSec</a:t>
            </a:r>
            <a:r>
              <a:rPr lang="en-US" dirty="0"/>
              <a:t> ’20</a:t>
            </a:r>
          </a:p>
          <a:p>
            <a:pPr lvl="1"/>
            <a:r>
              <a:rPr lang="en-US" dirty="0"/>
              <a:t>DL models: CNN, LSTM, SAE</a:t>
            </a:r>
          </a:p>
          <a:p>
            <a:pPr lvl="1"/>
            <a:r>
              <a:rPr lang="en-US" dirty="0"/>
              <a:t>Large not real-word datasets(</a:t>
            </a:r>
            <a:r>
              <a:rPr lang="en-US"/>
              <a:t>1500 traffic traces per command)</a:t>
            </a:r>
            <a:endParaRPr lang="en-US" dirty="0"/>
          </a:p>
          <a:p>
            <a:pPr lvl="1"/>
            <a:r>
              <a:rPr lang="en-US" dirty="0"/>
              <a:t>92.89% accuracy</a:t>
            </a:r>
          </a:p>
          <a:p>
            <a:pPr lvl="1"/>
            <a:endParaRPr lang="en-US" dirty="0"/>
          </a:p>
        </p:txBody>
      </p:sp>
    </p:spTree>
    <p:extLst>
      <p:ext uri="{BB962C8B-B14F-4D97-AF65-F5344CB8AC3E}">
        <p14:creationId xmlns:p14="http://schemas.microsoft.com/office/powerpoint/2010/main" val="19271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C2A6-5CD7-8AB7-0F74-48F53AC3FB2C}"/>
              </a:ext>
            </a:extLst>
          </p:cNvPr>
          <p:cNvSpPr>
            <a:spLocks noGrp="1"/>
          </p:cNvSpPr>
          <p:nvPr>
            <p:ph type="title"/>
          </p:nvPr>
        </p:nvSpPr>
        <p:spPr/>
        <p:txBody>
          <a:bodyPr/>
          <a:lstStyle/>
          <a:p>
            <a:r>
              <a:rPr lang="en-US" dirty="0"/>
              <a:t>I Can Hear Your Alexa</a:t>
            </a:r>
          </a:p>
        </p:txBody>
      </p:sp>
      <p:sp>
        <p:nvSpPr>
          <p:cNvPr id="3" name="Content Placeholder 2">
            <a:extLst>
              <a:ext uri="{FF2B5EF4-FFF2-40B4-BE49-F238E27FC236}">
                <a16:creationId xmlns:a16="http://schemas.microsoft.com/office/drawing/2014/main" id="{6A81475E-9E71-41C1-B49A-B7FC34216608}"/>
              </a:ext>
            </a:extLst>
          </p:cNvPr>
          <p:cNvSpPr>
            <a:spLocks noGrp="1"/>
          </p:cNvSpPr>
          <p:nvPr>
            <p:ph idx="1"/>
          </p:nvPr>
        </p:nvSpPr>
        <p:spPr/>
        <p:txBody>
          <a:bodyPr/>
          <a:lstStyle/>
          <a:p>
            <a:r>
              <a:rPr lang="en-US" dirty="0"/>
              <a:t>33.8% </a:t>
            </a:r>
          </a:p>
          <a:p>
            <a:r>
              <a:rPr lang="en-US" dirty="0"/>
              <a:t>Real-word datasets</a:t>
            </a:r>
          </a:p>
        </p:txBody>
      </p:sp>
    </p:spTree>
    <p:extLst>
      <p:ext uri="{BB962C8B-B14F-4D97-AF65-F5344CB8AC3E}">
        <p14:creationId xmlns:p14="http://schemas.microsoft.com/office/powerpoint/2010/main" val="34282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B250-A55E-6EEE-CF74-770B50B04EBE}"/>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E994A327-8102-0D05-9BE3-D03D160B0229}"/>
              </a:ext>
            </a:extLst>
          </p:cNvPr>
          <p:cNvSpPr>
            <a:spLocks noGrp="1"/>
          </p:cNvSpPr>
          <p:nvPr>
            <p:ph idx="1"/>
          </p:nvPr>
        </p:nvSpPr>
        <p:spPr/>
        <p:txBody>
          <a:bodyPr/>
          <a:lstStyle/>
          <a:p>
            <a:r>
              <a:rPr lang="en-US" altLang="zh-CN" dirty="0"/>
              <a:t>Problem</a:t>
            </a:r>
            <a:r>
              <a:rPr lang="zh-CN" altLang="en-US" dirty="0"/>
              <a:t> </a:t>
            </a:r>
            <a:r>
              <a:rPr lang="en-US" altLang="zh-CN" dirty="0"/>
              <a:t>definition</a:t>
            </a:r>
          </a:p>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p>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p>
          <a:p>
            <a:r>
              <a:rPr lang="en-US" altLang="zh-CN" dirty="0"/>
              <a:t>Data</a:t>
            </a:r>
            <a:r>
              <a:rPr lang="zh-CN" altLang="en-US" dirty="0"/>
              <a:t> </a:t>
            </a:r>
            <a:r>
              <a:rPr lang="en-US" altLang="zh-CN" dirty="0"/>
              <a:t>preprocessing</a:t>
            </a:r>
            <a:endParaRPr lang="en-US" dirty="0"/>
          </a:p>
        </p:txBody>
      </p:sp>
    </p:spTree>
    <p:extLst>
      <p:ext uri="{BB962C8B-B14F-4D97-AF65-F5344CB8AC3E}">
        <p14:creationId xmlns:p14="http://schemas.microsoft.com/office/powerpoint/2010/main" val="327356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347-D89A-A2C5-E4D8-A7F9BE4F197B}"/>
              </a:ext>
            </a:extLst>
          </p:cNvPr>
          <p:cNvSpPr>
            <a:spLocks noGrp="1"/>
          </p:cNvSpPr>
          <p:nvPr>
            <p:ph type="title"/>
          </p:nvPr>
        </p:nvSpPr>
        <p:spPr/>
        <p:txBody>
          <a:bodyPr/>
          <a:lstStyle/>
          <a:p>
            <a:r>
              <a:rPr lang="en-US" dirty="0"/>
              <a:t>Fingerprinting Encrypted Voice Traffic on Smart Speakers with Deep Learning.</a:t>
            </a:r>
          </a:p>
        </p:txBody>
      </p:sp>
      <p:sp>
        <p:nvSpPr>
          <p:cNvPr id="3" name="Content Placeholder 2">
            <a:extLst>
              <a:ext uri="{FF2B5EF4-FFF2-40B4-BE49-F238E27FC236}">
                <a16:creationId xmlns:a16="http://schemas.microsoft.com/office/drawing/2014/main" id="{155104BC-8088-0924-A265-1CD8AE4B200C}"/>
              </a:ext>
            </a:extLst>
          </p:cNvPr>
          <p:cNvSpPr>
            <a:spLocks noGrp="1"/>
          </p:cNvSpPr>
          <p:nvPr>
            <p:ph idx="1"/>
          </p:nvPr>
        </p:nvSpPr>
        <p:spPr>
          <a:xfrm>
            <a:off x="838200" y="1809000"/>
            <a:ext cx="10515600" cy="4351338"/>
          </a:xfrm>
        </p:spPr>
        <p:txBody>
          <a:bodyPr/>
          <a:lstStyle/>
          <a:p>
            <a:r>
              <a:rPr lang="en-US" dirty="0"/>
              <a:t>Limitations:</a:t>
            </a:r>
          </a:p>
          <a:p>
            <a:pPr lvl="1"/>
            <a:r>
              <a:rPr lang="en-US" dirty="0"/>
              <a:t>Synthetic dataset</a:t>
            </a:r>
          </a:p>
          <a:p>
            <a:pPr lvl="1"/>
            <a:r>
              <a:rPr lang="en-US" dirty="0"/>
              <a:t>Use incoming traffic only </a:t>
            </a:r>
          </a:p>
          <a:p>
            <a:pPr lvl="1"/>
            <a:r>
              <a:rPr lang="en-US" dirty="0"/>
              <a:t>Inferring the IP address of a smart speaker?</a:t>
            </a:r>
          </a:p>
        </p:txBody>
      </p:sp>
    </p:spTree>
    <p:extLst>
      <p:ext uri="{BB962C8B-B14F-4D97-AF65-F5344CB8AC3E}">
        <p14:creationId xmlns:p14="http://schemas.microsoft.com/office/powerpoint/2010/main" val="269700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4D1-3CD3-EF95-3AD2-D0C56E6B5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ADBAF5-F0EB-5B62-CACB-C1FF087F55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84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DE66-5B1F-BBDD-11F7-C58446D5C54C}"/>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AD1C0B7-FD63-9D2C-8B99-174B7FC15F5E}"/>
              </a:ext>
            </a:extLst>
          </p:cNvPr>
          <p:cNvSpPr>
            <a:spLocks noGrp="1"/>
          </p:cNvSpPr>
          <p:nvPr>
            <p:ph idx="1"/>
          </p:nvPr>
        </p:nvSpPr>
        <p:spPr/>
        <p:txBody>
          <a:bodyPr/>
          <a:lstStyle/>
          <a:p>
            <a:r>
              <a:rPr lang="en-US" dirty="0"/>
              <a:t>Design a voice attack system which can infer interaction contents via traffic data(inside attack or outside attack) without knowing </a:t>
            </a:r>
            <a:r>
              <a:rPr lang="en-US" dirty="0" err="1"/>
              <a:t>ip</a:t>
            </a:r>
            <a:r>
              <a:rPr lang="en-US" dirty="0"/>
              <a:t>.</a:t>
            </a:r>
          </a:p>
          <a:p>
            <a:endParaRPr lang="en-US" dirty="0"/>
          </a:p>
          <a:p>
            <a:r>
              <a:rPr lang="en-US" dirty="0"/>
              <a:t>Learning Method: Voice Traffic Data Fingerprinting </a:t>
            </a:r>
          </a:p>
          <a:p>
            <a:endParaRPr lang="en-US" dirty="0"/>
          </a:p>
          <a:p>
            <a:endParaRPr lang="en-US" dirty="0"/>
          </a:p>
          <a:p>
            <a:endParaRPr lang="en-US" dirty="0"/>
          </a:p>
        </p:txBody>
      </p:sp>
    </p:spTree>
    <p:extLst>
      <p:ext uri="{BB962C8B-B14F-4D97-AF65-F5344CB8AC3E}">
        <p14:creationId xmlns:p14="http://schemas.microsoft.com/office/powerpoint/2010/main" val="336685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E1AD-927A-81D2-E29D-D3335D504465}"/>
              </a:ext>
            </a:extLst>
          </p:cNvPr>
          <p:cNvSpPr>
            <a:spLocks noGrp="1"/>
          </p:cNvSpPr>
          <p:nvPr>
            <p:ph type="title"/>
          </p:nvPr>
        </p:nvSpPr>
        <p:spPr/>
        <p:txBody>
          <a:bodyPr/>
          <a:lstStyle/>
          <a:p>
            <a:r>
              <a:rPr lang="en-US" dirty="0" err="1"/>
              <a:t>P</a:t>
            </a:r>
            <a:r>
              <a:rPr lang="en-US" altLang="zh-CN" dirty="0" err="1"/>
              <a:t>iVPN</a:t>
            </a:r>
            <a:endParaRPr lang="en-US" dirty="0"/>
          </a:p>
        </p:txBody>
      </p:sp>
      <p:sp>
        <p:nvSpPr>
          <p:cNvPr id="3" name="Content Placeholder 2">
            <a:extLst>
              <a:ext uri="{FF2B5EF4-FFF2-40B4-BE49-F238E27FC236}">
                <a16:creationId xmlns:a16="http://schemas.microsoft.com/office/drawing/2014/main" id="{A509BAC2-2AD0-74C8-C09E-43F2281757A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0F8F265-6F4F-289E-0FBD-3D31305D19DB}"/>
              </a:ext>
            </a:extLst>
          </p:cNvPr>
          <p:cNvPicPr>
            <a:picLocks noChangeAspect="1"/>
          </p:cNvPicPr>
          <p:nvPr/>
        </p:nvPicPr>
        <p:blipFill>
          <a:blip r:embed="rId2"/>
          <a:stretch>
            <a:fillRect/>
          </a:stretch>
        </p:blipFill>
        <p:spPr>
          <a:xfrm>
            <a:off x="2691029" y="2524537"/>
            <a:ext cx="6988389" cy="3162246"/>
          </a:xfrm>
          <a:prstGeom prst="rect">
            <a:avLst/>
          </a:prstGeom>
        </p:spPr>
      </p:pic>
    </p:spTree>
    <p:extLst>
      <p:ext uri="{BB962C8B-B14F-4D97-AF65-F5344CB8AC3E}">
        <p14:creationId xmlns:p14="http://schemas.microsoft.com/office/powerpoint/2010/main" val="368204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0CB1-E84F-31EA-321E-41AA743ED0A6}"/>
              </a:ext>
            </a:extLst>
          </p:cNvPr>
          <p:cNvSpPr>
            <a:spLocks noGrp="1"/>
          </p:cNvSpPr>
          <p:nvPr>
            <p:ph type="title"/>
          </p:nvPr>
        </p:nvSpPr>
        <p:spPr/>
        <p:txBody>
          <a:bodyPr/>
          <a:lstStyle/>
          <a:p>
            <a:r>
              <a:rPr lang="en-US" dirty="0"/>
              <a:t>S</a:t>
            </a:r>
            <a:r>
              <a:rPr lang="en-US" altLang="zh-CN" dirty="0"/>
              <a:t>ystem Components</a:t>
            </a:r>
            <a:endParaRPr lang="en-US" dirty="0"/>
          </a:p>
        </p:txBody>
      </p:sp>
      <p:sp>
        <p:nvSpPr>
          <p:cNvPr id="3" name="Content Placeholder 2">
            <a:extLst>
              <a:ext uri="{FF2B5EF4-FFF2-40B4-BE49-F238E27FC236}">
                <a16:creationId xmlns:a16="http://schemas.microsoft.com/office/drawing/2014/main" id="{8B6622C2-7ECF-0D4E-CA75-F3294F275316}"/>
              </a:ext>
            </a:extLst>
          </p:cNvPr>
          <p:cNvSpPr>
            <a:spLocks noGrp="1"/>
          </p:cNvSpPr>
          <p:nvPr>
            <p:ph idx="1"/>
          </p:nvPr>
        </p:nvSpPr>
        <p:spPr/>
        <p:txBody>
          <a:bodyPr/>
          <a:lstStyle/>
          <a:p>
            <a:r>
              <a:rPr lang="en-US" dirty="0"/>
              <a:t>Router </a:t>
            </a:r>
          </a:p>
          <a:p>
            <a:r>
              <a:rPr lang="en-US" dirty="0"/>
              <a:t>Pi A (</a:t>
            </a:r>
            <a:r>
              <a:rPr lang="en-US" b="1" dirty="0"/>
              <a:t>Wireless Access Point</a:t>
            </a:r>
            <a:r>
              <a:rPr lang="en-US" dirty="0"/>
              <a:t> setup via </a:t>
            </a:r>
            <a:r>
              <a:rPr lang="en-US" dirty="0" err="1"/>
              <a:t>RaspAP</a:t>
            </a:r>
            <a:r>
              <a:rPr lang="en-US" dirty="0"/>
              <a:t>)</a:t>
            </a:r>
          </a:p>
          <a:p>
            <a:pPr lvl="1"/>
            <a:r>
              <a:rPr lang="en-US" dirty="0"/>
              <a:t>Role: Acts as a Wireless Access Point</a:t>
            </a:r>
          </a:p>
          <a:p>
            <a:r>
              <a:rPr lang="en-US" dirty="0"/>
              <a:t>Pi B (</a:t>
            </a:r>
            <a:r>
              <a:rPr lang="en-US" b="1" dirty="0"/>
              <a:t>VPN Server </a:t>
            </a:r>
            <a:r>
              <a:rPr lang="en-US" dirty="0"/>
              <a:t>setup via </a:t>
            </a:r>
            <a:r>
              <a:rPr lang="en-US" dirty="0" err="1"/>
              <a:t>PiVPN</a:t>
            </a:r>
            <a:r>
              <a:rPr lang="en-US" dirty="0"/>
              <a:t>)</a:t>
            </a:r>
          </a:p>
          <a:p>
            <a:pPr lvl="1"/>
            <a:r>
              <a:rPr lang="en-US" dirty="0"/>
              <a:t>Role: Serves as a VPN server(</a:t>
            </a:r>
            <a:r>
              <a:rPr lang="en-US" dirty="0" err="1"/>
              <a:t>WireGurad</a:t>
            </a:r>
            <a:r>
              <a:rPr lang="en-US" dirty="0"/>
              <a:t>)</a:t>
            </a:r>
          </a:p>
          <a:p>
            <a:r>
              <a:rPr lang="en-US" dirty="0"/>
              <a:t>Pi C (</a:t>
            </a:r>
            <a:r>
              <a:rPr lang="en-US" b="1" dirty="0"/>
              <a:t>A</a:t>
            </a:r>
            <a:r>
              <a:rPr lang="en-US" altLang="zh-CN" b="1" dirty="0"/>
              <a:t>lexa</a:t>
            </a:r>
            <a:r>
              <a:rPr lang="en-US" altLang="zh-CN" dirty="0"/>
              <a:t>-Enabled device</a:t>
            </a:r>
            <a:r>
              <a:rPr lang="en-US" dirty="0"/>
              <a:t>)</a:t>
            </a:r>
          </a:p>
          <a:p>
            <a:pPr lvl="1"/>
            <a:r>
              <a:rPr lang="en-US" dirty="0"/>
              <a:t>Role: Functions as an Alexa-Enabled device for voice interactions</a:t>
            </a:r>
          </a:p>
          <a:p>
            <a:r>
              <a:rPr lang="en-US" dirty="0"/>
              <a:t>Maybe VPN Server can be integrated in Pi A(Wireless Access Point)</a:t>
            </a:r>
          </a:p>
          <a:p>
            <a:endParaRPr lang="en-US" dirty="0"/>
          </a:p>
        </p:txBody>
      </p:sp>
    </p:spTree>
    <p:extLst>
      <p:ext uri="{BB962C8B-B14F-4D97-AF65-F5344CB8AC3E}">
        <p14:creationId xmlns:p14="http://schemas.microsoft.com/office/powerpoint/2010/main" val="104984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500-364D-1562-2066-C9F84C64E60A}"/>
              </a:ext>
            </a:extLst>
          </p:cNvPr>
          <p:cNvSpPr>
            <a:spLocks noGrp="1"/>
          </p:cNvSpPr>
          <p:nvPr>
            <p:ph type="title"/>
          </p:nvPr>
        </p:nvSpPr>
        <p:spPr/>
        <p:txBody>
          <a:bodyPr/>
          <a:lstStyle/>
          <a:p>
            <a:r>
              <a:rPr lang="en-US" dirty="0"/>
              <a:t>Pi A Wireless Access Point</a:t>
            </a:r>
          </a:p>
        </p:txBody>
      </p:sp>
      <p:sp>
        <p:nvSpPr>
          <p:cNvPr id="3" name="Content Placeholder 2">
            <a:extLst>
              <a:ext uri="{FF2B5EF4-FFF2-40B4-BE49-F238E27FC236}">
                <a16:creationId xmlns:a16="http://schemas.microsoft.com/office/drawing/2014/main" id="{F24216F3-0120-07AD-0941-B2D3BE6B8FA1}"/>
              </a:ext>
            </a:extLst>
          </p:cNvPr>
          <p:cNvSpPr>
            <a:spLocks noGrp="1"/>
          </p:cNvSpPr>
          <p:nvPr>
            <p:ph idx="1"/>
          </p:nvPr>
        </p:nvSpPr>
        <p:spPr/>
        <p:txBody>
          <a:bodyPr/>
          <a:lstStyle/>
          <a:p>
            <a:r>
              <a:rPr lang="en-US" dirty="0"/>
              <a:t>Role:</a:t>
            </a:r>
          </a:p>
        </p:txBody>
      </p:sp>
    </p:spTree>
    <p:extLst>
      <p:ext uri="{BB962C8B-B14F-4D97-AF65-F5344CB8AC3E}">
        <p14:creationId xmlns:p14="http://schemas.microsoft.com/office/powerpoint/2010/main" val="3135284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336-FEA3-7F77-36AC-278CEDCBCE0E}"/>
              </a:ext>
            </a:extLst>
          </p:cNvPr>
          <p:cNvSpPr>
            <a:spLocks noGrp="1"/>
          </p:cNvSpPr>
          <p:nvPr>
            <p:ph type="title"/>
          </p:nvPr>
        </p:nvSpPr>
        <p:spPr/>
        <p:txBody>
          <a:bodyPr/>
          <a:lstStyle/>
          <a:p>
            <a:r>
              <a:rPr lang="en-US" dirty="0"/>
              <a:t>Pi B VPN Server</a:t>
            </a:r>
          </a:p>
        </p:txBody>
      </p:sp>
      <p:sp>
        <p:nvSpPr>
          <p:cNvPr id="3" name="Content Placeholder 2">
            <a:extLst>
              <a:ext uri="{FF2B5EF4-FFF2-40B4-BE49-F238E27FC236}">
                <a16:creationId xmlns:a16="http://schemas.microsoft.com/office/drawing/2014/main" id="{8D97B938-C687-DEDB-6DDD-5AC0231BF0E8}"/>
              </a:ext>
            </a:extLst>
          </p:cNvPr>
          <p:cNvSpPr>
            <a:spLocks noGrp="1"/>
          </p:cNvSpPr>
          <p:nvPr>
            <p:ph idx="1"/>
          </p:nvPr>
        </p:nvSpPr>
        <p:spPr/>
        <p:txBody>
          <a:bodyPr/>
          <a:lstStyle/>
          <a:p>
            <a:r>
              <a:rPr lang="en-US" dirty="0"/>
              <a:t>Tasks:</a:t>
            </a:r>
          </a:p>
          <a:p>
            <a:pPr lvl="1"/>
            <a:r>
              <a:rPr lang="en-US" dirty="0"/>
              <a:t>1. Generate VPN Configuration: ‘</a:t>
            </a:r>
            <a:r>
              <a:rPr lang="en-US" i="1" dirty="0" err="1"/>
              <a:t>pivpn</a:t>
            </a:r>
            <a:r>
              <a:rPr lang="en-US" i="1" dirty="0"/>
              <a:t> add</a:t>
            </a:r>
            <a:r>
              <a:rPr lang="en-US" dirty="0"/>
              <a:t>’ to create a client profile for Pi C</a:t>
            </a:r>
          </a:p>
          <a:p>
            <a:pPr lvl="1"/>
            <a:r>
              <a:rPr lang="en-US" dirty="0"/>
              <a:t>2. </a:t>
            </a:r>
            <a:r>
              <a:rPr lang="en-US" dirty="0" err="1"/>
              <a:t>ufw</a:t>
            </a:r>
            <a:r>
              <a:rPr lang="en-US" dirty="0"/>
              <a:t>:  Uncomplicated Firewall</a:t>
            </a:r>
          </a:p>
          <a:p>
            <a:pPr lvl="1"/>
            <a:r>
              <a:rPr lang="en-US" dirty="0"/>
              <a:t>3. Enable IP forwarding</a:t>
            </a:r>
          </a:p>
          <a:p>
            <a:pPr lvl="1"/>
            <a:r>
              <a:rPr lang="en-US" dirty="0"/>
              <a:t>4. Configure NAT for the Wi-Fi Interface</a:t>
            </a:r>
          </a:p>
          <a:p>
            <a:pPr lvl="1"/>
            <a:endParaRPr lang="en-US" dirty="0"/>
          </a:p>
        </p:txBody>
      </p:sp>
    </p:spTree>
    <p:extLst>
      <p:ext uri="{BB962C8B-B14F-4D97-AF65-F5344CB8AC3E}">
        <p14:creationId xmlns:p14="http://schemas.microsoft.com/office/powerpoint/2010/main" val="219253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4F46-F34A-5759-07FA-D0A0E0358A7E}"/>
              </a:ext>
            </a:extLst>
          </p:cNvPr>
          <p:cNvSpPr>
            <a:spLocks noGrp="1"/>
          </p:cNvSpPr>
          <p:nvPr>
            <p:ph type="title"/>
          </p:nvPr>
        </p:nvSpPr>
        <p:spPr/>
        <p:txBody>
          <a:bodyPr/>
          <a:lstStyle/>
          <a:p>
            <a:r>
              <a:rPr lang="en-US" dirty="0"/>
              <a:t>Pi C Alexa-Enable Device</a:t>
            </a:r>
          </a:p>
        </p:txBody>
      </p:sp>
      <p:sp>
        <p:nvSpPr>
          <p:cNvPr id="3" name="Content Placeholder 2">
            <a:extLst>
              <a:ext uri="{FF2B5EF4-FFF2-40B4-BE49-F238E27FC236}">
                <a16:creationId xmlns:a16="http://schemas.microsoft.com/office/drawing/2014/main" id="{3FAB9B83-0AD6-924C-C49E-9BDC8A6FBB6C}"/>
              </a:ext>
            </a:extLst>
          </p:cNvPr>
          <p:cNvSpPr>
            <a:spLocks noGrp="1"/>
          </p:cNvSpPr>
          <p:nvPr>
            <p:ph idx="1"/>
          </p:nvPr>
        </p:nvSpPr>
        <p:spPr/>
        <p:txBody>
          <a:bodyPr/>
          <a:lstStyle/>
          <a:p>
            <a:pPr algn="l"/>
            <a:r>
              <a:rPr lang="en-US" b="0" i="0" dirty="0">
                <a:solidFill>
                  <a:srgbClr val="111111"/>
                </a:solidFill>
                <a:effectLst/>
                <a:latin typeface="Amazon Ember Light"/>
              </a:rPr>
              <a:t>Alexa Voice Service (AVS) </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Console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(Voice </a:t>
            </a:r>
            <a:r>
              <a:rPr lang="fr-FR" b="0" i="0" dirty="0" err="1">
                <a:solidFill>
                  <a:srgbClr val="111111"/>
                </a:solidFill>
                <a:effectLst/>
                <a:latin typeface="Amazon Ember Light"/>
              </a:rPr>
              <a:t>only</a:t>
            </a:r>
            <a:r>
              <a:rPr lang="fr-FR" b="0" i="0" dirty="0">
                <a:solidFill>
                  <a:srgbClr val="111111"/>
                </a:solidFill>
                <a:effectLst/>
                <a:latin typeface="Amazon Ember Light"/>
              </a:rPr>
              <a:t>)</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IPC Server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a:t>
            </a:r>
            <a:r>
              <a:rPr lang="en-US" dirty="0">
                <a:solidFill>
                  <a:srgbClr val="111111"/>
                </a:solidFill>
                <a:latin typeface="Amazon Ember Regular"/>
              </a:rPr>
              <a:t>S</a:t>
            </a:r>
            <a:r>
              <a:rPr lang="en-US" b="0" i="0" dirty="0">
                <a:solidFill>
                  <a:srgbClr val="111111"/>
                </a:solidFill>
                <a:effectLst/>
                <a:latin typeface="Amazon Ember Regular"/>
              </a:rPr>
              <a:t>mart Screen device</a:t>
            </a:r>
            <a:r>
              <a:rPr lang="fr-FR" b="0" i="0" dirty="0">
                <a:solidFill>
                  <a:srgbClr val="111111"/>
                </a:solidFill>
                <a:effectLst/>
                <a:latin typeface="Amazon Ember Light"/>
              </a:rPr>
              <a:t>)</a:t>
            </a:r>
            <a:endParaRPr lang="en-US" b="0" i="0" dirty="0">
              <a:solidFill>
                <a:srgbClr val="111111"/>
              </a:solidFill>
              <a:effectLst/>
              <a:latin typeface="Amazon Ember Light"/>
            </a:endParaRPr>
          </a:p>
          <a:p>
            <a:pPr algn="l"/>
            <a:r>
              <a:rPr lang="sv-SE" b="0" i="0" dirty="0">
                <a:solidFill>
                  <a:srgbClr val="111111"/>
                </a:solidFill>
                <a:effectLst/>
                <a:latin typeface="Amazon Ember Light"/>
              </a:rPr>
              <a:t>Alexa Skills Kit (ASK) CLI(Command Line Interface)</a:t>
            </a:r>
            <a:endParaRPr lang="en-US" b="0" i="0" dirty="0">
              <a:solidFill>
                <a:srgbClr val="111111"/>
              </a:solidFill>
              <a:effectLst/>
              <a:latin typeface="Amazon Ember Light"/>
            </a:endParaRPr>
          </a:p>
          <a:p>
            <a:pPr algn="l"/>
            <a:r>
              <a:rPr lang="en-US" b="0" i="0" dirty="0">
                <a:solidFill>
                  <a:srgbClr val="111111"/>
                </a:solidFill>
                <a:effectLst/>
                <a:latin typeface="Amazon Ember Light"/>
              </a:rPr>
              <a:t>Set up the AVS Device SDK on Raspberry Pi</a:t>
            </a:r>
          </a:p>
          <a:p>
            <a:pPr algn="l"/>
            <a:endParaRPr lang="en-US" b="0" i="0" dirty="0">
              <a:solidFill>
                <a:srgbClr val="111111"/>
              </a:solidFill>
              <a:effectLst/>
              <a:latin typeface="Amazon Ember Light"/>
            </a:endParaRPr>
          </a:p>
        </p:txBody>
      </p:sp>
      <p:pic>
        <p:nvPicPr>
          <p:cNvPr id="5" name="Picture 4">
            <a:extLst>
              <a:ext uri="{FF2B5EF4-FFF2-40B4-BE49-F238E27FC236}">
                <a16:creationId xmlns:a16="http://schemas.microsoft.com/office/drawing/2014/main" id="{BFBF372D-44C4-A72D-EA96-7AF9B2BEAB0E}"/>
              </a:ext>
            </a:extLst>
          </p:cNvPr>
          <p:cNvPicPr>
            <a:picLocks noChangeAspect="1"/>
          </p:cNvPicPr>
          <p:nvPr/>
        </p:nvPicPr>
        <p:blipFill>
          <a:blip r:embed="rId3"/>
          <a:stretch>
            <a:fillRect/>
          </a:stretch>
        </p:blipFill>
        <p:spPr>
          <a:xfrm>
            <a:off x="6675120" y="3188099"/>
            <a:ext cx="4678680" cy="3382518"/>
          </a:xfrm>
          <a:prstGeom prst="rect">
            <a:avLst/>
          </a:prstGeom>
        </p:spPr>
      </p:pic>
    </p:spTree>
    <p:extLst>
      <p:ext uri="{BB962C8B-B14F-4D97-AF65-F5344CB8AC3E}">
        <p14:creationId xmlns:p14="http://schemas.microsoft.com/office/powerpoint/2010/main" val="1000784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6CE-2630-A84C-9325-64E7416F83D3}"/>
              </a:ext>
            </a:extLst>
          </p:cNvPr>
          <p:cNvSpPr>
            <a:spLocks noGrp="1"/>
          </p:cNvSpPr>
          <p:nvPr>
            <p:ph type="title"/>
          </p:nvPr>
        </p:nvSpPr>
        <p:spPr/>
        <p:txBody>
          <a:bodyPr/>
          <a:lstStyle/>
          <a:p>
            <a:r>
              <a:rPr lang="en-US" dirty="0"/>
              <a:t>Review Last </a:t>
            </a:r>
            <a:r>
              <a:rPr lang="en-US" dirty="0" err="1"/>
              <a:t>Disscussion</a:t>
            </a:r>
            <a:endParaRPr lang="en-US" dirty="0"/>
          </a:p>
        </p:txBody>
      </p:sp>
      <p:sp>
        <p:nvSpPr>
          <p:cNvPr id="3" name="Content Placeholder 2">
            <a:extLst>
              <a:ext uri="{FF2B5EF4-FFF2-40B4-BE49-F238E27FC236}">
                <a16:creationId xmlns:a16="http://schemas.microsoft.com/office/drawing/2014/main" id="{D163B259-D7F2-86B0-8739-8BB3A53FB3D9}"/>
              </a:ext>
            </a:extLst>
          </p:cNvPr>
          <p:cNvSpPr>
            <a:spLocks noGrp="1"/>
          </p:cNvSpPr>
          <p:nvPr>
            <p:ph idx="1"/>
          </p:nvPr>
        </p:nvSpPr>
        <p:spPr/>
        <p:txBody>
          <a:bodyPr/>
          <a:lstStyle/>
          <a:p>
            <a:r>
              <a:rPr lang="en-US" dirty="0"/>
              <a:t>Question: Can we still attack if we don’t know actually </a:t>
            </a:r>
            <a:r>
              <a:rPr lang="en-US" dirty="0" err="1"/>
              <a:t>ip</a:t>
            </a:r>
            <a:r>
              <a:rPr lang="en-US" dirty="0"/>
              <a:t> or the </a:t>
            </a:r>
            <a:r>
              <a:rPr lang="en-US" dirty="0" err="1"/>
              <a:t>ip</a:t>
            </a:r>
            <a:r>
              <a:rPr lang="en-US" dirty="0"/>
              <a:t> is changing all the time.</a:t>
            </a:r>
          </a:p>
          <a:p>
            <a:r>
              <a:rPr lang="en-US" dirty="0"/>
              <a:t>VPN</a:t>
            </a:r>
          </a:p>
          <a:p>
            <a:pPr lvl="1"/>
            <a:r>
              <a:rPr lang="en-US" dirty="0"/>
              <a:t>To answer the question: Can we still attack if people use VPN on a router?</a:t>
            </a:r>
          </a:p>
          <a:p>
            <a:pPr lvl="1"/>
            <a:r>
              <a:rPr lang="en-US" dirty="0"/>
              <a:t>Also VPN will bring some noise traffic, more challenge</a:t>
            </a:r>
          </a:p>
          <a:p>
            <a:pPr lvl="1"/>
            <a:r>
              <a:rPr lang="en-US" dirty="0"/>
              <a:t>But people typically don’t use VPN at their home I think. Not sure if it is a major contribution. Maybe a case study?</a:t>
            </a:r>
          </a:p>
          <a:p>
            <a:r>
              <a:rPr lang="en-US" dirty="0"/>
              <a:t>Turn Pi into an Alexa Echo</a:t>
            </a:r>
          </a:p>
          <a:p>
            <a:pPr lvl="1"/>
            <a:r>
              <a:rPr lang="en-US" dirty="0"/>
              <a:t>Why? Make it easy for more operations: Keyboard interaction</a:t>
            </a:r>
          </a:p>
          <a:p>
            <a:pPr lvl="1"/>
            <a:endParaRPr lang="en-US" dirty="0"/>
          </a:p>
          <a:p>
            <a:endParaRPr lang="en-US" dirty="0"/>
          </a:p>
        </p:txBody>
      </p:sp>
    </p:spTree>
    <p:extLst>
      <p:ext uri="{BB962C8B-B14F-4D97-AF65-F5344CB8AC3E}">
        <p14:creationId xmlns:p14="http://schemas.microsoft.com/office/powerpoint/2010/main" val="177022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E665-564F-6B0B-B4CE-4032D0C2D1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F3247-EFDC-E758-6A35-B65E0A878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428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344-1A40-DDBF-632B-4F54F6E3A6AB}"/>
              </a:ext>
            </a:extLst>
          </p:cNvPr>
          <p:cNvSpPr>
            <a:spLocks noGrp="1"/>
          </p:cNvSpPr>
          <p:nvPr>
            <p:ph type="title"/>
          </p:nvPr>
        </p:nvSpPr>
        <p:spPr/>
        <p:txBody>
          <a:bodyPr/>
          <a:lstStyle/>
          <a:p>
            <a:r>
              <a:rPr lang="en-US" altLang="zh-CN" dirty="0"/>
              <a:t>Problem</a:t>
            </a:r>
            <a:r>
              <a:rPr lang="zh-CN" altLang="en-US" dirty="0"/>
              <a:t> </a:t>
            </a:r>
            <a:r>
              <a:rPr lang="en-US" altLang="zh-CN" dirty="0"/>
              <a:t>Definition	</a:t>
            </a:r>
            <a:endParaRPr lang="en-US" dirty="0"/>
          </a:p>
        </p:txBody>
      </p:sp>
      <p:sp>
        <p:nvSpPr>
          <p:cNvPr id="3" name="Content Placeholder 2">
            <a:extLst>
              <a:ext uri="{FF2B5EF4-FFF2-40B4-BE49-F238E27FC236}">
                <a16:creationId xmlns:a16="http://schemas.microsoft.com/office/drawing/2014/main" id="{8A8128F3-DA46-D473-DDE7-93C0BA285FF7}"/>
              </a:ext>
            </a:extLst>
          </p:cNvPr>
          <p:cNvSpPr>
            <a:spLocks noGrp="1"/>
          </p:cNvSpPr>
          <p:nvPr>
            <p:ph idx="1"/>
          </p:nvPr>
        </p:nvSpPr>
        <p:spPr/>
        <p:txBody>
          <a:bodyPr/>
          <a:lstStyle/>
          <a:p>
            <a:r>
              <a:rPr lang="en-US" altLang="zh-CN" dirty="0"/>
              <a:t>Model</a:t>
            </a:r>
            <a:r>
              <a:rPr lang="zh-CN" altLang="en-US" dirty="0"/>
              <a:t> </a:t>
            </a:r>
            <a:r>
              <a:rPr lang="en-US" altLang="zh-CN" dirty="0">
                <a:solidFill>
                  <a:srgbClr val="FF0000"/>
                </a:solidFill>
              </a:rPr>
              <a:t>M</a:t>
            </a:r>
            <a:r>
              <a:rPr lang="zh-CN" altLang="en-US" dirty="0">
                <a:solidFill>
                  <a:srgbClr val="FF0000"/>
                </a:solidFill>
              </a:rPr>
              <a:t>  </a:t>
            </a:r>
            <a:r>
              <a:rPr lang="en-US" altLang="zh-CN" dirty="0">
                <a:solidFill>
                  <a:srgbClr val="00B050"/>
                </a:solidFill>
              </a:rPr>
              <a:t>M(W)</a:t>
            </a:r>
            <a:r>
              <a:rPr lang="zh-CN" altLang="en-US" dirty="0">
                <a:solidFill>
                  <a:srgbClr val="00B050"/>
                </a:solidFill>
              </a:rPr>
              <a:t> </a:t>
            </a:r>
            <a:r>
              <a:rPr lang="en-US" b="0" i="0" dirty="0">
                <a:solidFill>
                  <a:srgbClr val="00B050"/>
                </a:solidFill>
                <a:effectLst/>
                <a:latin typeface="Arial" panose="020B0604020202020204" pitchFamily="34" charset="0"/>
              </a:rPr>
              <a:t>→</a:t>
            </a:r>
            <a:r>
              <a:rPr lang="zh-CN" altLang="en-US" b="0" i="0" dirty="0">
                <a:solidFill>
                  <a:srgbClr val="00B050"/>
                </a:solidFill>
                <a:effectLst/>
                <a:latin typeface="Arial" panose="020B0604020202020204" pitchFamily="34" charset="0"/>
              </a:rPr>
              <a:t> </a:t>
            </a:r>
            <a:r>
              <a:rPr lang="en-US" altLang="zh-CN" b="0" i="0" dirty="0">
                <a:solidFill>
                  <a:srgbClr val="00B050"/>
                </a:solidFill>
                <a:effectLst/>
                <a:latin typeface="Arial" panose="020B0604020202020204" pitchFamily="34" charset="0"/>
              </a:rPr>
              <a:t>C</a:t>
            </a:r>
            <a:endParaRPr lang="en-US" altLang="zh-CN" dirty="0">
              <a:solidFill>
                <a:srgbClr val="00B050"/>
              </a:solidFill>
            </a:endParaRPr>
          </a:p>
          <a:p>
            <a:r>
              <a:rPr lang="en-US" altLang="zh-CN" dirty="0"/>
              <a:t>Content</a:t>
            </a:r>
            <a:r>
              <a:rPr lang="zh-CN" altLang="en-US" dirty="0"/>
              <a:t> </a:t>
            </a:r>
            <a:r>
              <a:rPr lang="en-US" altLang="zh-CN" dirty="0"/>
              <a:t>of</a:t>
            </a:r>
            <a:r>
              <a:rPr lang="zh-CN" altLang="en-US" dirty="0"/>
              <a:t> </a:t>
            </a:r>
            <a:r>
              <a:rPr lang="en-US" altLang="zh-CN" dirty="0"/>
              <a:t>user</a:t>
            </a:r>
            <a:r>
              <a:rPr lang="zh-CN" altLang="en-US" dirty="0"/>
              <a:t> </a:t>
            </a:r>
            <a:r>
              <a:rPr lang="en-US" altLang="zh-CN" dirty="0"/>
              <a:t>conversations</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t>Alexa</a:t>
            </a:r>
            <a:r>
              <a:rPr lang="zh-CN" altLang="en-US" dirty="0"/>
              <a:t> </a:t>
            </a:r>
            <a:r>
              <a:rPr lang="en-US" altLang="zh-CN" dirty="0"/>
              <a:t>(the</a:t>
            </a:r>
            <a:r>
              <a:rPr lang="zh-CN" altLang="en-US" dirty="0"/>
              <a:t> </a:t>
            </a:r>
            <a:r>
              <a:rPr lang="en-US" altLang="zh-CN" dirty="0"/>
              <a:t>text</a:t>
            </a:r>
            <a:r>
              <a:rPr lang="zh-CN" altLang="en-US" dirty="0"/>
              <a:t> </a:t>
            </a:r>
            <a:r>
              <a:rPr lang="en-US" altLang="zh-CN" dirty="0"/>
              <a:t>of</a:t>
            </a:r>
            <a:r>
              <a:rPr lang="zh-CN" altLang="en-US" dirty="0"/>
              <a:t> </a:t>
            </a:r>
            <a:r>
              <a:rPr lang="en-US" altLang="zh-CN" dirty="0"/>
              <a:t>speeches)</a:t>
            </a:r>
          </a:p>
          <a:p>
            <a:r>
              <a:rPr lang="en-US" altLang="zh-CN" dirty="0" err="1"/>
              <a:t>WiFi</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solidFill>
                  <a:srgbClr val="FF0000"/>
                </a:solidFill>
              </a:rPr>
              <a:t>W</a:t>
            </a:r>
            <a:r>
              <a:rPr lang="zh-CN" altLang="en-US" dirty="0">
                <a:solidFill>
                  <a:srgbClr val="FF0000"/>
                </a:solidFill>
              </a:rPr>
              <a:t> </a:t>
            </a:r>
            <a:r>
              <a:rPr lang="en-US" altLang="zh-CN" dirty="0"/>
              <a:t>collected</a:t>
            </a:r>
            <a:r>
              <a:rPr lang="zh-CN" altLang="en-US" dirty="0"/>
              <a:t> </a:t>
            </a:r>
            <a:r>
              <a:rPr lang="en-US" altLang="zh-CN" dirty="0"/>
              <a:t>by</a:t>
            </a:r>
            <a:r>
              <a:rPr lang="zh-CN" altLang="en-US" dirty="0"/>
              <a:t> </a:t>
            </a:r>
            <a:r>
              <a:rPr lang="en-US" altLang="zh-CN" dirty="0"/>
              <a:t>Raspberry</a:t>
            </a:r>
            <a:r>
              <a:rPr lang="zh-CN" altLang="en-US" dirty="0"/>
              <a:t> </a:t>
            </a:r>
            <a:r>
              <a:rPr lang="en-US" altLang="zh-CN" dirty="0"/>
              <a:t>Pi</a:t>
            </a:r>
            <a:r>
              <a:rPr lang="zh-CN" altLang="en-US" dirty="0"/>
              <a:t> </a:t>
            </a:r>
            <a:endParaRPr lang="en-US" altLang="zh-CN" dirty="0"/>
          </a:p>
          <a:p>
            <a:endParaRPr lang="en-US" altLang="zh-CN" dirty="0"/>
          </a:p>
          <a:p>
            <a:r>
              <a:rPr lang="en-US" altLang="zh-CN" dirty="0"/>
              <a:t>Questions:</a:t>
            </a:r>
          </a:p>
          <a:p>
            <a:pPr lvl="1"/>
            <a:r>
              <a:rPr lang="en-US" altLang="zh-CN" dirty="0"/>
              <a:t>How</a:t>
            </a:r>
            <a:r>
              <a:rPr lang="zh-CN" altLang="en-US" dirty="0"/>
              <a:t> </a:t>
            </a:r>
            <a:r>
              <a:rPr lang="en-US" altLang="zh-CN" dirty="0"/>
              <a:t>to</a:t>
            </a:r>
            <a:r>
              <a:rPr lang="zh-CN" altLang="en-US" dirty="0"/>
              <a:t> </a:t>
            </a:r>
            <a:r>
              <a:rPr lang="en-US" altLang="zh-CN" dirty="0"/>
              <a:t>align</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solidFill>
                  <a:srgbClr val="FF0000"/>
                </a:solidFill>
              </a:rPr>
              <a:t>W</a:t>
            </a:r>
            <a:r>
              <a:rPr lang="en-US" altLang="zh-CN" dirty="0"/>
              <a:t>?</a:t>
            </a:r>
            <a:r>
              <a:rPr lang="zh-CN" altLang="en-US" dirty="0"/>
              <a:t> </a:t>
            </a:r>
            <a:r>
              <a:rPr lang="en-US" altLang="zh-CN" dirty="0"/>
              <a:t>By</a:t>
            </a:r>
            <a:r>
              <a:rPr lang="zh-CN" altLang="en-US" dirty="0"/>
              <a:t> </a:t>
            </a:r>
            <a:r>
              <a:rPr lang="en-US" altLang="zh-CN" dirty="0"/>
              <a:t>timestamps?</a:t>
            </a:r>
            <a:r>
              <a:rPr lang="zh-CN" altLang="en-US" dirty="0"/>
              <a:t> </a:t>
            </a:r>
            <a:r>
              <a:rPr lang="en-US" altLang="zh-CN" dirty="0"/>
              <a:t>Sync.</a:t>
            </a:r>
            <a:r>
              <a:rPr lang="zh-CN" altLang="en-US" dirty="0"/>
              <a:t>  </a:t>
            </a:r>
            <a:endParaRPr lang="en-US" altLang="zh-CN" dirty="0"/>
          </a:p>
          <a:p>
            <a:endParaRPr lang="en-US" dirty="0">
              <a:solidFill>
                <a:srgbClr val="FF0000"/>
              </a:solidFill>
            </a:endParaRPr>
          </a:p>
          <a:p>
            <a:endParaRPr lang="en-US" dirty="0"/>
          </a:p>
        </p:txBody>
      </p:sp>
    </p:spTree>
    <p:extLst>
      <p:ext uri="{BB962C8B-B14F-4D97-AF65-F5344CB8AC3E}">
        <p14:creationId xmlns:p14="http://schemas.microsoft.com/office/powerpoint/2010/main" val="187076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C5DC-8F3A-249F-A684-2C0C4B8E076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B8CB769-D63F-0F77-59F2-DF7AAAC4A739}"/>
              </a:ext>
            </a:extLst>
          </p:cNvPr>
          <p:cNvSpPr>
            <a:spLocks noGrp="1"/>
          </p:cNvSpPr>
          <p:nvPr>
            <p:ph idx="1"/>
          </p:nvPr>
        </p:nvSpPr>
        <p:spPr/>
        <p:txBody>
          <a:bodyPr>
            <a:normAutofit/>
          </a:bodyPr>
          <a:lstStyle/>
          <a:p>
            <a:r>
              <a:rPr lang="en-US" dirty="0"/>
              <a:t>Can we do voice command fingerprint if knowing IP (Alexa &amp; Amazon Server) and models of IoT Devices in smart home? Maybe Yes</a:t>
            </a:r>
          </a:p>
          <a:p>
            <a:r>
              <a:rPr lang="en-US" dirty="0"/>
              <a:t>In below scenario, can we still attack?</a:t>
            </a:r>
          </a:p>
          <a:p>
            <a:pPr lvl="1"/>
            <a:r>
              <a:rPr lang="en-US" dirty="0"/>
              <a:t>The traffic data is encrypted by VPN.</a:t>
            </a:r>
          </a:p>
          <a:p>
            <a:pPr lvl="1"/>
            <a:r>
              <a:rPr lang="en-US" dirty="0"/>
              <a:t>Don’t know the Amazon Server’s IP because of VPN.</a:t>
            </a:r>
          </a:p>
          <a:p>
            <a:pPr lvl="1"/>
            <a:r>
              <a:rPr lang="en-US" dirty="0"/>
              <a:t>Don’t know the model of IoT devices in smart home.</a:t>
            </a:r>
          </a:p>
          <a:p>
            <a:pPr lvl="1"/>
            <a:r>
              <a:rPr lang="en-US" dirty="0"/>
              <a:t>Don’t know the IP of IoT devices because the IP is changing all the time.</a:t>
            </a:r>
          </a:p>
          <a:p>
            <a:r>
              <a:rPr lang="en-US" dirty="0"/>
              <a:t>Is this scenario common?</a:t>
            </a:r>
          </a:p>
          <a:p>
            <a:endParaRPr lang="en-US" dirty="0"/>
          </a:p>
        </p:txBody>
      </p:sp>
    </p:spTree>
    <p:extLst>
      <p:ext uri="{BB962C8B-B14F-4D97-AF65-F5344CB8AC3E}">
        <p14:creationId xmlns:p14="http://schemas.microsoft.com/office/powerpoint/2010/main" val="2395544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6493AC-7B67-6AA3-B7C4-5A42E297199E}"/>
              </a:ext>
            </a:extLst>
          </p:cNvPr>
          <p:cNvPicPr>
            <a:picLocks noChangeAspect="1"/>
          </p:cNvPicPr>
          <p:nvPr/>
        </p:nvPicPr>
        <p:blipFill>
          <a:blip r:embed="rId3"/>
          <a:stretch>
            <a:fillRect/>
          </a:stretch>
        </p:blipFill>
        <p:spPr>
          <a:xfrm>
            <a:off x="401023" y="105257"/>
            <a:ext cx="7073986" cy="2376984"/>
          </a:xfrm>
          <a:prstGeom prst="rect">
            <a:avLst/>
          </a:prstGeom>
        </p:spPr>
      </p:pic>
      <p:pic>
        <p:nvPicPr>
          <p:cNvPr id="5" name="Picture 4">
            <a:extLst>
              <a:ext uri="{FF2B5EF4-FFF2-40B4-BE49-F238E27FC236}">
                <a16:creationId xmlns:a16="http://schemas.microsoft.com/office/drawing/2014/main" id="{59468D63-4593-FA4B-6183-D4CD8C46A1FD}"/>
              </a:ext>
            </a:extLst>
          </p:cNvPr>
          <p:cNvPicPr>
            <a:picLocks noChangeAspect="1"/>
          </p:cNvPicPr>
          <p:nvPr/>
        </p:nvPicPr>
        <p:blipFill>
          <a:blip r:embed="rId4"/>
          <a:stretch>
            <a:fillRect/>
          </a:stretch>
        </p:blipFill>
        <p:spPr>
          <a:xfrm>
            <a:off x="401023" y="5094649"/>
            <a:ext cx="6384068" cy="1709684"/>
          </a:xfrm>
          <a:prstGeom prst="rect">
            <a:avLst/>
          </a:prstGeom>
        </p:spPr>
      </p:pic>
      <p:pic>
        <p:nvPicPr>
          <p:cNvPr id="7" name="Picture 6">
            <a:extLst>
              <a:ext uri="{FF2B5EF4-FFF2-40B4-BE49-F238E27FC236}">
                <a16:creationId xmlns:a16="http://schemas.microsoft.com/office/drawing/2014/main" id="{5C3F44DF-6A75-712D-9D8F-CCA38E47D500}"/>
              </a:ext>
            </a:extLst>
          </p:cNvPr>
          <p:cNvPicPr>
            <a:picLocks noChangeAspect="1"/>
          </p:cNvPicPr>
          <p:nvPr/>
        </p:nvPicPr>
        <p:blipFill>
          <a:blip r:embed="rId5"/>
          <a:stretch>
            <a:fillRect/>
          </a:stretch>
        </p:blipFill>
        <p:spPr>
          <a:xfrm>
            <a:off x="0" y="2482241"/>
            <a:ext cx="8515148" cy="2612408"/>
          </a:xfrm>
          <a:prstGeom prst="rect">
            <a:avLst/>
          </a:prstGeom>
        </p:spPr>
      </p:pic>
      <p:sp>
        <p:nvSpPr>
          <p:cNvPr id="10" name="TextBox 9">
            <a:extLst>
              <a:ext uri="{FF2B5EF4-FFF2-40B4-BE49-F238E27FC236}">
                <a16:creationId xmlns:a16="http://schemas.microsoft.com/office/drawing/2014/main" id="{9187584E-8ED8-A2C0-CB1E-077DAAF23DBC}"/>
              </a:ext>
            </a:extLst>
          </p:cNvPr>
          <p:cNvSpPr txBox="1"/>
          <p:nvPr/>
        </p:nvSpPr>
        <p:spPr>
          <a:xfrm>
            <a:off x="2898866" y="3940584"/>
            <a:ext cx="2078300" cy="369332"/>
          </a:xfrm>
          <a:prstGeom prst="rect">
            <a:avLst/>
          </a:prstGeom>
          <a:noFill/>
        </p:spPr>
        <p:txBody>
          <a:bodyPr wrap="square">
            <a:spAutoFit/>
          </a:bodyPr>
          <a:lstStyle/>
          <a:p>
            <a:r>
              <a:rPr lang="en-US" dirty="0">
                <a:solidFill>
                  <a:srgbClr val="FF0000"/>
                </a:solidFill>
              </a:rPr>
              <a:t>local eavesdropper</a:t>
            </a:r>
          </a:p>
        </p:txBody>
      </p:sp>
      <p:sp>
        <p:nvSpPr>
          <p:cNvPr id="11" name="TextBox 10">
            <a:extLst>
              <a:ext uri="{FF2B5EF4-FFF2-40B4-BE49-F238E27FC236}">
                <a16:creationId xmlns:a16="http://schemas.microsoft.com/office/drawing/2014/main" id="{4E2077C1-BBF6-B38E-A7BB-023ADE55B04A}"/>
              </a:ext>
            </a:extLst>
          </p:cNvPr>
          <p:cNvSpPr txBox="1"/>
          <p:nvPr/>
        </p:nvSpPr>
        <p:spPr>
          <a:xfrm>
            <a:off x="7597358" y="161145"/>
            <a:ext cx="4457047" cy="923330"/>
          </a:xfrm>
          <a:prstGeom prst="rect">
            <a:avLst/>
          </a:prstGeom>
          <a:noFill/>
        </p:spPr>
        <p:txBody>
          <a:bodyPr wrap="square" rtlCol="0">
            <a:spAutoFit/>
          </a:bodyPr>
          <a:lstStyle/>
          <a:p>
            <a:r>
              <a:rPr lang="en-US" b="1" dirty="0"/>
              <a:t>Why VPN?</a:t>
            </a:r>
          </a:p>
          <a:p>
            <a:pPr marL="342900" indent="-342900">
              <a:buAutoNum type="arabicPeriod"/>
            </a:pPr>
            <a:r>
              <a:rPr lang="en-US" dirty="0"/>
              <a:t>Tunneling: can it hide Amazon Server’s IP?</a:t>
            </a:r>
          </a:p>
          <a:p>
            <a:pPr marL="342900" indent="-342900">
              <a:buAutoNum type="arabicPeriod"/>
            </a:pPr>
            <a:r>
              <a:rPr lang="en-US" dirty="0"/>
              <a:t>Encryption: can it encrypt traffic?</a:t>
            </a:r>
          </a:p>
        </p:txBody>
      </p:sp>
      <p:sp>
        <p:nvSpPr>
          <p:cNvPr id="13" name="TextBox 12">
            <a:extLst>
              <a:ext uri="{FF2B5EF4-FFF2-40B4-BE49-F238E27FC236}">
                <a16:creationId xmlns:a16="http://schemas.microsoft.com/office/drawing/2014/main" id="{B137532D-DAA9-D092-3327-CB77BE7CAE24}"/>
              </a:ext>
            </a:extLst>
          </p:cNvPr>
          <p:cNvSpPr txBox="1"/>
          <p:nvPr/>
        </p:nvSpPr>
        <p:spPr>
          <a:xfrm>
            <a:off x="7501135" y="4891176"/>
            <a:ext cx="4854158" cy="1754326"/>
          </a:xfrm>
          <a:prstGeom prst="rect">
            <a:avLst/>
          </a:prstGeom>
          <a:noFill/>
        </p:spPr>
        <p:txBody>
          <a:bodyPr wrap="square" rtlCol="0">
            <a:spAutoFit/>
          </a:bodyPr>
          <a:lstStyle/>
          <a:p>
            <a:r>
              <a:rPr lang="en-US" b="1" dirty="0"/>
              <a:t>Assumption Scenario:</a:t>
            </a:r>
          </a:p>
          <a:p>
            <a:pPr marL="342900" indent="-342900">
              <a:buAutoNum type="arabicPeriod"/>
            </a:pPr>
            <a:r>
              <a:rPr lang="en-US" dirty="0"/>
              <a:t>Smart Speaker’s IP is changing all the time(DHCP? Leasing time?)</a:t>
            </a:r>
          </a:p>
          <a:p>
            <a:pPr marL="342900" indent="-342900">
              <a:buAutoNum type="arabicPeriod"/>
            </a:pPr>
            <a:r>
              <a:rPr lang="en-US" dirty="0"/>
              <a:t>Amazon Server’s IP is hide because of VPN.</a:t>
            </a:r>
          </a:p>
          <a:p>
            <a:pPr marL="342900" indent="-342900">
              <a:buAutoNum type="arabicPeriod"/>
            </a:pPr>
            <a:r>
              <a:rPr lang="en-US" dirty="0"/>
              <a:t>Traffic data is encrypted by VPN.</a:t>
            </a:r>
          </a:p>
          <a:p>
            <a:pPr marL="342900" indent="-342900">
              <a:buAutoNum type="arabicPeriod"/>
            </a:pPr>
            <a:r>
              <a:rPr lang="en-US" dirty="0"/>
              <a:t>Don’t know the model of IoT devices.</a:t>
            </a:r>
          </a:p>
        </p:txBody>
      </p:sp>
      <p:sp>
        <p:nvSpPr>
          <p:cNvPr id="14" name="TextBox 13">
            <a:extLst>
              <a:ext uri="{FF2B5EF4-FFF2-40B4-BE49-F238E27FC236}">
                <a16:creationId xmlns:a16="http://schemas.microsoft.com/office/drawing/2014/main" id="{C40CFB6C-F146-584B-FC36-5727842FDF2C}"/>
              </a:ext>
            </a:extLst>
          </p:cNvPr>
          <p:cNvSpPr txBox="1"/>
          <p:nvPr/>
        </p:nvSpPr>
        <p:spPr>
          <a:xfrm>
            <a:off x="8407453" y="1293749"/>
            <a:ext cx="3466883" cy="2862322"/>
          </a:xfrm>
          <a:prstGeom prst="rect">
            <a:avLst/>
          </a:prstGeom>
          <a:noFill/>
        </p:spPr>
        <p:txBody>
          <a:bodyPr wrap="square" rtlCol="0">
            <a:spAutoFit/>
          </a:bodyPr>
          <a:lstStyle/>
          <a:p>
            <a:r>
              <a:rPr lang="en-US" b="1" dirty="0"/>
              <a:t>Attacker Model:</a:t>
            </a:r>
          </a:p>
          <a:p>
            <a:r>
              <a:rPr lang="en-US" dirty="0"/>
              <a:t>Local eavesdropper(inside attack)?</a:t>
            </a:r>
          </a:p>
          <a:p>
            <a:r>
              <a:rPr lang="en-US" dirty="0"/>
              <a:t>What attacker can get?</a:t>
            </a:r>
          </a:p>
          <a:p>
            <a:r>
              <a:rPr lang="en-US" dirty="0"/>
              <a:t>If VPN Server is set in other place:</a:t>
            </a:r>
          </a:p>
          <a:p>
            <a:r>
              <a:rPr lang="en-US" dirty="0"/>
              <a:t>Outgoing: Alexa -&gt; VPN?</a:t>
            </a:r>
          </a:p>
          <a:p>
            <a:r>
              <a:rPr lang="en-US" dirty="0"/>
              <a:t>Incoming: VPN -&gt; Alexa</a:t>
            </a:r>
          </a:p>
          <a:p>
            <a:endParaRPr lang="en-US" dirty="0"/>
          </a:p>
          <a:p>
            <a:r>
              <a:rPr lang="en-US" dirty="0"/>
              <a:t>If VPN can only encrypt data:</a:t>
            </a:r>
          </a:p>
          <a:p>
            <a:r>
              <a:rPr lang="en-US" dirty="0"/>
              <a:t>Outgoing: Alexa -&gt; Amazon Server</a:t>
            </a:r>
          </a:p>
          <a:p>
            <a:r>
              <a:rPr lang="en-US" dirty="0"/>
              <a:t>Incoming: Amazon Server -&gt; Alexa </a:t>
            </a:r>
          </a:p>
        </p:txBody>
      </p:sp>
    </p:spTree>
    <p:extLst>
      <p:ext uri="{BB962C8B-B14F-4D97-AF65-F5344CB8AC3E}">
        <p14:creationId xmlns:p14="http://schemas.microsoft.com/office/powerpoint/2010/main" val="232251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6E88-D9BE-E8C7-116C-EBEB8DBA34FF}"/>
              </a:ext>
            </a:extLst>
          </p:cNvPr>
          <p:cNvSpPr>
            <a:spLocks noGrp="1"/>
          </p:cNvSpPr>
          <p:nvPr>
            <p:ph type="title"/>
          </p:nvPr>
        </p:nvSpPr>
        <p:spPr/>
        <p:txBody>
          <a:bodyPr/>
          <a:lstStyle/>
          <a:p>
            <a:r>
              <a:rPr lang="en-US" dirty="0"/>
              <a:t>Raspberry Pi Router</a:t>
            </a:r>
          </a:p>
        </p:txBody>
      </p:sp>
      <p:sp>
        <p:nvSpPr>
          <p:cNvPr id="3" name="Content Placeholder 2">
            <a:extLst>
              <a:ext uri="{FF2B5EF4-FFF2-40B4-BE49-F238E27FC236}">
                <a16:creationId xmlns:a16="http://schemas.microsoft.com/office/drawing/2014/main" id="{EA90F675-C552-E9A3-1CB9-71809D1C9AF2}"/>
              </a:ext>
            </a:extLst>
          </p:cNvPr>
          <p:cNvSpPr>
            <a:spLocks noGrp="1"/>
          </p:cNvSpPr>
          <p:nvPr>
            <p:ph idx="1"/>
          </p:nvPr>
        </p:nvSpPr>
        <p:spPr/>
        <p:txBody>
          <a:bodyPr/>
          <a:lstStyle/>
          <a:p>
            <a:r>
              <a:rPr lang="en-US" dirty="0"/>
              <a:t>I want to set up </a:t>
            </a:r>
            <a:r>
              <a:rPr lang="en-US" dirty="0" err="1"/>
              <a:t>OpenWrt</a:t>
            </a:r>
            <a:r>
              <a:rPr lang="en-US" dirty="0"/>
              <a:t> on pi, and enable VPN on it.</a:t>
            </a:r>
          </a:p>
          <a:p>
            <a:r>
              <a:rPr lang="en-US" dirty="0"/>
              <a:t>Device: </a:t>
            </a:r>
          </a:p>
          <a:p>
            <a:pPr lvl="1"/>
            <a:r>
              <a:rPr lang="en-US" dirty="0"/>
              <a:t>USB </a:t>
            </a:r>
            <a:r>
              <a:rPr lang="en-US" dirty="0" err="1"/>
              <a:t>Wifi</a:t>
            </a:r>
            <a:r>
              <a:rPr lang="en-US" dirty="0"/>
              <a:t> Adaptor </a:t>
            </a:r>
          </a:p>
          <a:p>
            <a:pPr lvl="1"/>
            <a:r>
              <a:rPr lang="en-US" dirty="0"/>
              <a:t>Switch maybe</a:t>
            </a:r>
          </a:p>
          <a:p>
            <a:r>
              <a:rPr lang="en-US" dirty="0"/>
              <a:t>VPN: </a:t>
            </a:r>
            <a:r>
              <a:rPr lang="en-US" dirty="0" err="1"/>
              <a:t>CyberGhost</a:t>
            </a:r>
            <a:r>
              <a:rPr lang="en-US" dirty="0"/>
              <a:t> </a:t>
            </a:r>
          </a:p>
        </p:txBody>
      </p:sp>
      <p:pic>
        <p:nvPicPr>
          <p:cNvPr id="5" name="Picture 4">
            <a:extLst>
              <a:ext uri="{FF2B5EF4-FFF2-40B4-BE49-F238E27FC236}">
                <a16:creationId xmlns:a16="http://schemas.microsoft.com/office/drawing/2014/main" id="{85005985-60DD-D90B-8866-1E7393E6E767}"/>
              </a:ext>
            </a:extLst>
          </p:cNvPr>
          <p:cNvPicPr>
            <a:picLocks noChangeAspect="1"/>
          </p:cNvPicPr>
          <p:nvPr/>
        </p:nvPicPr>
        <p:blipFill>
          <a:blip r:embed="rId2"/>
          <a:stretch>
            <a:fillRect/>
          </a:stretch>
        </p:blipFill>
        <p:spPr>
          <a:xfrm>
            <a:off x="6038822" y="2816353"/>
            <a:ext cx="3110193" cy="2881666"/>
          </a:xfrm>
          <a:prstGeom prst="rect">
            <a:avLst/>
          </a:prstGeom>
        </p:spPr>
      </p:pic>
    </p:spTree>
    <p:extLst>
      <p:ext uri="{BB962C8B-B14F-4D97-AF65-F5344CB8AC3E}">
        <p14:creationId xmlns:p14="http://schemas.microsoft.com/office/powerpoint/2010/main" val="13238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35FF-6A29-2352-3581-DFB52C13BFA3}"/>
              </a:ext>
            </a:extLst>
          </p:cNvPr>
          <p:cNvSpPr>
            <a:spLocks noGrp="1"/>
          </p:cNvSpPr>
          <p:nvPr>
            <p:ph type="title"/>
          </p:nvPr>
        </p:nvSpPr>
        <p:spPr/>
        <p:txBody>
          <a:bodyPr/>
          <a:lstStyle/>
          <a:p>
            <a:r>
              <a:rPr lang="en-US" dirty="0"/>
              <a:t>What finally model we want?</a:t>
            </a:r>
          </a:p>
        </p:txBody>
      </p:sp>
      <p:sp>
        <p:nvSpPr>
          <p:cNvPr id="3" name="Content Placeholder 2">
            <a:extLst>
              <a:ext uri="{FF2B5EF4-FFF2-40B4-BE49-F238E27FC236}">
                <a16:creationId xmlns:a16="http://schemas.microsoft.com/office/drawing/2014/main" id="{A07B4BA4-6145-6C58-0B0B-4B2A5F74247F}"/>
              </a:ext>
            </a:extLst>
          </p:cNvPr>
          <p:cNvSpPr>
            <a:spLocks noGrp="1"/>
          </p:cNvSpPr>
          <p:nvPr>
            <p:ph idx="1"/>
          </p:nvPr>
        </p:nvSpPr>
        <p:spPr/>
        <p:txBody>
          <a:bodyPr/>
          <a:lstStyle/>
          <a:p>
            <a:r>
              <a:rPr lang="en-US" dirty="0"/>
              <a:t>Input: whole-house traffic data.</a:t>
            </a:r>
          </a:p>
          <a:p>
            <a:r>
              <a:rPr lang="en-US" dirty="0"/>
              <a:t>Output: we can know which part of traffic is from Alexa or Google home, and the content of this traffic.</a:t>
            </a:r>
          </a:p>
          <a:p>
            <a:endParaRPr lang="en-US" dirty="0"/>
          </a:p>
          <a:p>
            <a:r>
              <a:rPr lang="en-US" dirty="0"/>
              <a:t>Maybe we can only focus on incoming data, because the response content of smart speaker is directly decided by incoming data and more fixed.</a:t>
            </a:r>
          </a:p>
          <a:p>
            <a:endParaRPr lang="en-US" dirty="0"/>
          </a:p>
        </p:txBody>
      </p:sp>
    </p:spTree>
    <p:extLst>
      <p:ext uri="{BB962C8B-B14F-4D97-AF65-F5344CB8AC3E}">
        <p14:creationId xmlns:p14="http://schemas.microsoft.com/office/powerpoint/2010/main" val="93702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8EEA-93B5-AB0F-050A-0D218D89F5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26289E-E74F-04C7-1C39-8C2BFEC1F7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2417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CDE8-EA9B-37CA-FE16-F9336719AFC8}"/>
              </a:ext>
            </a:extLst>
          </p:cNvPr>
          <p:cNvSpPr>
            <a:spLocks noGrp="1"/>
          </p:cNvSpPr>
          <p:nvPr>
            <p:ph type="title"/>
          </p:nvPr>
        </p:nvSpPr>
        <p:spPr/>
        <p:txBody>
          <a:bodyPr/>
          <a:lstStyle/>
          <a:p>
            <a:r>
              <a:rPr lang="en-US" dirty="0"/>
              <a:t>Text Interface</a:t>
            </a:r>
          </a:p>
        </p:txBody>
      </p:sp>
      <p:sp>
        <p:nvSpPr>
          <p:cNvPr id="3" name="Content Placeholder 2">
            <a:extLst>
              <a:ext uri="{FF2B5EF4-FFF2-40B4-BE49-F238E27FC236}">
                <a16:creationId xmlns:a16="http://schemas.microsoft.com/office/drawing/2014/main" id="{7D63A100-BA98-073C-358D-417AC0E8F4DF}"/>
              </a:ext>
            </a:extLst>
          </p:cNvPr>
          <p:cNvSpPr>
            <a:spLocks noGrp="1"/>
          </p:cNvSpPr>
          <p:nvPr>
            <p:ph idx="1"/>
          </p:nvPr>
        </p:nvSpPr>
        <p:spPr/>
        <p:txBody>
          <a:bodyPr/>
          <a:lstStyle/>
          <a:p>
            <a:r>
              <a:rPr lang="en-US" dirty="0"/>
              <a:t>Use Node.js to handle HTTP requests.</a:t>
            </a:r>
          </a:p>
          <a:p>
            <a:r>
              <a:rPr lang="en-US" dirty="0"/>
              <a:t>Text interface needs to be integrated with the AVS SDK.</a:t>
            </a:r>
          </a:p>
          <a:p>
            <a:pPr lvl="1"/>
            <a:r>
              <a:rPr lang="en-US" dirty="0"/>
              <a:t>Convert text input into a format that the AVS SDK can understand</a:t>
            </a:r>
          </a:p>
          <a:p>
            <a:endParaRPr lang="en-US" dirty="0"/>
          </a:p>
        </p:txBody>
      </p:sp>
    </p:spTree>
    <p:extLst>
      <p:ext uri="{BB962C8B-B14F-4D97-AF65-F5344CB8AC3E}">
        <p14:creationId xmlns:p14="http://schemas.microsoft.com/office/powerpoint/2010/main" val="4040234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FE8-D673-33A6-E340-FDA5A76EB755}"/>
              </a:ext>
            </a:extLst>
          </p:cNvPr>
          <p:cNvSpPr>
            <a:spLocks noGrp="1"/>
          </p:cNvSpPr>
          <p:nvPr>
            <p:ph type="title"/>
          </p:nvPr>
        </p:nvSpPr>
        <p:spPr/>
        <p:txBody>
          <a:bodyPr/>
          <a:lstStyle/>
          <a:p>
            <a:r>
              <a:rPr lang="en-US" dirty="0"/>
              <a:t>Interact with Alexa</a:t>
            </a:r>
          </a:p>
        </p:txBody>
      </p:sp>
      <p:sp>
        <p:nvSpPr>
          <p:cNvPr id="3" name="Content Placeholder 2">
            <a:extLst>
              <a:ext uri="{FF2B5EF4-FFF2-40B4-BE49-F238E27FC236}">
                <a16:creationId xmlns:a16="http://schemas.microsoft.com/office/drawing/2014/main" id="{305A42C7-CD65-CEFA-A694-8C10C47ADAD8}"/>
              </a:ext>
            </a:extLst>
          </p:cNvPr>
          <p:cNvSpPr>
            <a:spLocks noGrp="1"/>
          </p:cNvSpPr>
          <p:nvPr>
            <p:ph idx="1"/>
          </p:nvPr>
        </p:nvSpPr>
        <p:spPr/>
        <p:txBody>
          <a:bodyPr/>
          <a:lstStyle/>
          <a:p>
            <a:r>
              <a:rPr lang="en-US" dirty="0"/>
              <a:t>What data format will be sent to Alexa Cloud Server?</a:t>
            </a:r>
          </a:p>
          <a:p>
            <a:pPr lvl="1"/>
            <a:r>
              <a:rPr lang="en-US" dirty="0"/>
              <a:t>Audio file</a:t>
            </a:r>
          </a:p>
          <a:p>
            <a:pPr lvl="1"/>
            <a:r>
              <a:rPr lang="en-US" dirty="0"/>
              <a:t>Device and User Identification</a:t>
            </a:r>
          </a:p>
          <a:p>
            <a:pPr lvl="1"/>
            <a:r>
              <a:rPr lang="en-US" dirty="0"/>
              <a:t>Additional Metadata</a:t>
            </a:r>
          </a:p>
          <a:p>
            <a:endParaRPr lang="en-US" dirty="0"/>
          </a:p>
          <a:p>
            <a:r>
              <a:rPr lang="en-US" dirty="0"/>
              <a:t>Encrypted Communication: All data is sent over an HTTPS connection</a:t>
            </a:r>
          </a:p>
          <a:p>
            <a:endParaRPr lang="en-US" dirty="0"/>
          </a:p>
          <a:p>
            <a:r>
              <a:rPr lang="en-US" dirty="0"/>
              <a:t>Response Format: </a:t>
            </a:r>
          </a:p>
        </p:txBody>
      </p:sp>
    </p:spTree>
    <p:extLst>
      <p:ext uri="{BB962C8B-B14F-4D97-AF65-F5344CB8AC3E}">
        <p14:creationId xmlns:p14="http://schemas.microsoft.com/office/powerpoint/2010/main" val="265532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408EE-564C-30DE-3890-A4B6B642DEA4}"/>
              </a:ext>
            </a:extLst>
          </p:cNvPr>
          <p:cNvPicPr>
            <a:picLocks noChangeAspect="1"/>
          </p:cNvPicPr>
          <p:nvPr/>
        </p:nvPicPr>
        <p:blipFill>
          <a:blip r:embed="rId2"/>
          <a:stretch>
            <a:fillRect/>
          </a:stretch>
        </p:blipFill>
        <p:spPr>
          <a:xfrm>
            <a:off x="1617683" y="323957"/>
            <a:ext cx="8409365" cy="6079497"/>
          </a:xfrm>
          <a:prstGeom prst="rect">
            <a:avLst/>
          </a:prstGeom>
        </p:spPr>
      </p:pic>
    </p:spTree>
    <p:extLst>
      <p:ext uri="{BB962C8B-B14F-4D97-AF65-F5344CB8AC3E}">
        <p14:creationId xmlns:p14="http://schemas.microsoft.com/office/powerpoint/2010/main" val="136953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C953-CD4A-B0EB-DE78-E697F02FA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60AE4-ACA8-112D-22CD-362C8A57C41E}"/>
              </a:ext>
            </a:extLst>
          </p:cNvPr>
          <p:cNvSpPr>
            <a:spLocks noGrp="1"/>
          </p:cNvSpPr>
          <p:nvPr>
            <p:ph idx="1"/>
          </p:nvPr>
        </p:nvSpPr>
        <p:spPr/>
        <p:txBody>
          <a:bodyPr/>
          <a:lstStyle/>
          <a:p>
            <a:r>
              <a:rPr lang="en-US" dirty="0"/>
              <a:t>Modify the AVS SDK sample code to automate the sending of audio. Instead of capturing audio from a microphone</a:t>
            </a:r>
          </a:p>
        </p:txBody>
      </p:sp>
      <p:sp>
        <p:nvSpPr>
          <p:cNvPr id="5" name="TextBox 4">
            <a:extLst>
              <a:ext uri="{FF2B5EF4-FFF2-40B4-BE49-F238E27FC236}">
                <a16:creationId xmlns:a16="http://schemas.microsoft.com/office/drawing/2014/main" id="{FC11532B-3A2C-B03A-5A84-F70EBAA68A4C}"/>
              </a:ext>
            </a:extLst>
          </p:cNvPr>
          <p:cNvSpPr txBox="1"/>
          <p:nvPr/>
        </p:nvSpPr>
        <p:spPr>
          <a:xfrm>
            <a:off x="3050381" y="3105835"/>
            <a:ext cx="6100762" cy="646331"/>
          </a:xfrm>
          <a:prstGeom prst="rect">
            <a:avLst/>
          </a:prstGeom>
          <a:noFill/>
        </p:spPr>
        <p:txBody>
          <a:bodyPr wrap="square">
            <a:spAutoFit/>
          </a:bodyPr>
          <a:lstStyle/>
          <a:p>
            <a:r>
              <a:rPr lang="en-US" dirty="0"/>
              <a:t>za user can only invoke </a:t>
            </a:r>
            <a:r>
              <a:rPr lang="en-US" dirty="0" err="1"/>
              <a:t>alexa</a:t>
            </a:r>
            <a:r>
              <a:rPr lang="en-US" dirty="0"/>
              <a:t> using an app or another </a:t>
            </a:r>
            <a:r>
              <a:rPr lang="en-US" dirty="0" err="1"/>
              <a:t>alexa</a:t>
            </a:r>
            <a:r>
              <a:rPr lang="en-US" dirty="0"/>
              <a:t> built-in device</a:t>
            </a:r>
          </a:p>
        </p:txBody>
      </p:sp>
    </p:spTree>
    <p:extLst>
      <p:ext uri="{BB962C8B-B14F-4D97-AF65-F5344CB8AC3E}">
        <p14:creationId xmlns:p14="http://schemas.microsoft.com/office/powerpoint/2010/main" val="365891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1FD6-08CE-4F1D-5E38-B2AF1755C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07847C-92C3-EFDE-2F7A-8645555EF91A}"/>
              </a:ext>
            </a:extLst>
          </p:cNvPr>
          <p:cNvSpPr>
            <a:spLocks noGrp="1"/>
          </p:cNvSpPr>
          <p:nvPr>
            <p:ph idx="1"/>
          </p:nvPr>
        </p:nvSpPr>
        <p:spPr/>
        <p:txBody>
          <a:bodyPr/>
          <a:lstStyle/>
          <a:p>
            <a:r>
              <a:rPr lang="en-US" dirty="0"/>
              <a:t>Multiple types of Alexa products: </a:t>
            </a:r>
          </a:p>
          <a:p>
            <a:pPr lvl="1"/>
            <a:r>
              <a:rPr lang="en-US" dirty="0"/>
              <a:t>Smart speaker, Alexa mobile app, Alexa Echo Dot, Alexa Echo Show</a:t>
            </a:r>
          </a:p>
          <a:p>
            <a:r>
              <a:rPr lang="en-US" dirty="0"/>
              <a:t>Multiple types of interaction with Alexa products:</a:t>
            </a:r>
          </a:p>
          <a:p>
            <a:pPr lvl="1"/>
            <a:r>
              <a:rPr lang="en-US" dirty="0"/>
              <a:t>Voice, Typing, Tapping</a:t>
            </a:r>
          </a:p>
          <a:p>
            <a:r>
              <a:rPr lang="en-US" dirty="0"/>
              <a:t>Alexa has multiple types of responses: Audio, Texts</a:t>
            </a:r>
          </a:p>
          <a:p>
            <a:r>
              <a:rPr lang="en-US" dirty="0"/>
              <a:t>If these responses have the same meaning, do these responses have same pattern?</a:t>
            </a:r>
          </a:p>
          <a:p>
            <a:r>
              <a:rPr lang="en-US" dirty="0"/>
              <a:t>Should we compare all these types of traffic data.</a:t>
            </a:r>
          </a:p>
          <a:p>
            <a:r>
              <a:rPr lang="en-US" dirty="0"/>
              <a:t>Can the voice attack model apply in text or tapping? </a:t>
            </a:r>
          </a:p>
        </p:txBody>
      </p:sp>
    </p:spTree>
    <p:extLst>
      <p:ext uri="{BB962C8B-B14F-4D97-AF65-F5344CB8AC3E}">
        <p14:creationId xmlns:p14="http://schemas.microsoft.com/office/powerpoint/2010/main" val="11336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E6C-2F86-4935-0282-297DCB914D6F}"/>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1F05F351-6085-7273-0E31-E1D442A0BBEE}"/>
              </a:ext>
            </a:extLst>
          </p:cNvPr>
          <p:cNvSpPr>
            <a:spLocks noGrp="1"/>
          </p:cNvSpPr>
          <p:nvPr>
            <p:ph idx="1"/>
          </p:nvPr>
        </p:nvSpPr>
        <p:spPr>
          <a:xfrm>
            <a:off x="838199" y="1825625"/>
            <a:ext cx="11095300" cy="4351338"/>
          </a:xfrm>
        </p:spPr>
        <p:txBody>
          <a:bodyPr>
            <a:normAutofit lnSpcReduction="10000"/>
          </a:bodyPr>
          <a:lstStyle/>
          <a:p>
            <a:r>
              <a:rPr lang="en-US" altLang="zh-CN" dirty="0"/>
              <a:t>Configure</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as</a:t>
            </a:r>
            <a:r>
              <a:rPr lang="zh-CN" altLang="en-US" dirty="0"/>
              <a:t> </a:t>
            </a:r>
            <a:r>
              <a:rPr lang="en-US" altLang="zh-CN" dirty="0"/>
              <a:t>a</a:t>
            </a:r>
            <a:r>
              <a:rPr lang="zh-CN" altLang="en-US" dirty="0"/>
              <a:t> </a:t>
            </a:r>
            <a:r>
              <a:rPr lang="en-US" altLang="zh-CN" dirty="0" err="1"/>
              <a:t>WiFi</a:t>
            </a:r>
            <a:r>
              <a:rPr lang="zh-CN" altLang="en-US" dirty="0"/>
              <a:t> </a:t>
            </a:r>
            <a:r>
              <a:rPr lang="en-US" altLang="zh-CN" dirty="0"/>
              <a:t>router</a:t>
            </a:r>
            <a:r>
              <a:rPr lang="zh-CN" altLang="en-US" dirty="0"/>
              <a:t> </a:t>
            </a:r>
            <a:r>
              <a:rPr lang="en-US" altLang="zh-CN" dirty="0"/>
              <a:t>and</a:t>
            </a:r>
            <a:r>
              <a:rPr lang="zh-CN" altLang="en-US" dirty="0"/>
              <a:t> </a:t>
            </a:r>
            <a:r>
              <a:rPr lang="en-US" altLang="zh-CN" dirty="0"/>
              <a:t>data</a:t>
            </a:r>
            <a:r>
              <a:rPr lang="zh-CN" altLang="en-US" dirty="0"/>
              <a:t> </a:t>
            </a:r>
            <a:r>
              <a:rPr lang="en-US" altLang="zh-CN" dirty="0"/>
              <a:t>collector</a:t>
            </a:r>
          </a:p>
          <a:p>
            <a:r>
              <a:rPr lang="en-US" altLang="zh-CN" dirty="0"/>
              <a:t>Detect</a:t>
            </a:r>
            <a:r>
              <a:rPr lang="zh-CN" altLang="en-US" dirty="0"/>
              <a:t> </a:t>
            </a:r>
            <a:r>
              <a:rPr lang="en-US" altLang="zh-CN" dirty="0"/>
              <a:t>the</a:t>
            </a:r>
            <a:r>
              <a:rPr lang="zh-CN" altLang="en-US" dirty="0"/>
              <a:t> </a:t>
            </a:r>
            <a:r>
              <a:rPr lang="en-US" altLang="zh-CN" dirty="0" err="1"/>
              <a:t>WiFi</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Dot</a:t>
            </a:r>
            <a:r>
              <a:rPr lang="zh-CN" altLang="en-US" dirty="0"/>
              <a:t> </a:t>
            </a:r>
            <a:r>
              <a:rPr lang="en-US" altLang="zh-CN" dirty="0"/>
              <a:t>through</a:t>
            </a:r>
            <a:r>
              <a:rPr lang="zh-CN" altLang="en-US" dirty="0"/>
              <a:t> </a:t>
            </a:r>
            <a:r>
              <a:rPr lang="en-US" altLang="zh-CN" dirty="0"/>
              <a:t>its</a:t>
            </a:r>
            <a:r>
              <a:rPr lang="zh-CN" altLang="en-US" dirty="0"/>
              <a:t> </a:t>
            </a:r>
            <a:r>
              <a:rPr lang="en-US" altLang="zh-CN" dirty="0"/>
              <a:t>IP</a:t>
            </a:r>
          </a:p>
          <a:p>
            <a:r>
              <a:rPr lang="en-US" altLang="zh-CN" dirty="0"/>
              <a:t>Design recording trigger mechanism</a:t>
            </a:r>
          </a:p>
          <a:p>
            <a:r>
              <a:rPr lang="en-US" altLang="zh-CN" dirty="0"/>
              <a:t>Record</a:t>
            </a:r>
            <a:r>
              <a:rPr lang="zh-CN" altLang="en-US" dirty="0"/>
              <a:t> </a:t>
            </a:r>
            <a:r>
              <a:rPr lang="en-US" altLang="zh-CN" dirty="0">
                <a:solidFill>
                  <a:srgbClr val="0070C0"/>
                </a:solidFill>
              </a:rPr>
              <a:t>Alexa</a:t>
            </a:r>
            <a:r>
              <a:rPr lang="zh-CN" altLang="en-US" dirty="0"/>
              <a:t> </a:t>
            </a:r>
            <a:r>
              <a:rPr lang="en-US" altLang="zh-CN" dirty="0"/>
              <a:t>sessions</a:t>
            </a:r>
            <a:r>
              <a:rPr lang="zh-CN" altLang="en-US" dirty="0"/>
              <a:t> </a:t>
            </a:r>
            <a:r>
              <a:rPr lang="en-US" altLang="zh-CN" dirty="0"/>
              <a:t>by</a:t>
            </a:r>
            <a:r>
              <a:rPr lang="zh-CN" altLang="en-US" dirty="0"/>
              <a:t> </a:t>
            </a:r>
            <a:r>
              <a:rPr lang="en-US" altLang="zh-CN" dirty="0">
                <a:solidFill>
                  <a:srgbClr val="0070C0"/>
                </a:solidFill>
              </a:rPr>
              <a:t>USB</a:t>
            </a:r>
            <a:r>
              <a:rPr lang="zh-CN" altLang="en-US" dirty="0"/>
              <a:t> </a:t>
            </a:r>
            <a:r>
              <a:rPr lang="en-US" altLang="zh-CN" dirty="0">
                <a:solidFill>
                  <a:srgbClr val="0070C0"/>
                </a:solidFill>
              </a:rPr>
              <a:t>microphone </a:t>
            </a:r>
            <a:r>
              <a:rPr lang="en-US" altLang="zh-CN" dirty="0"/>
              <a:t>when</a:t>
            </a:r>
            <a:r>
              <a:rPr lang="zh-CN" altLang="en-US" dirty="0"/>
              <a:t> </a:t>
            </a:r>
            <a:r>
              <a:rPr lang="en-US" altLang="zh-CN" dirty="0"/>
              <a:t>interactions</a:t>
            </a:r>
            <a:r>
              <a:rPr lang="zh-CN" altLang="en-US" dirty="0"/>
              <a:t> </a:t>
            </a:r>
            <a:r>
              <a:rPr lang="en-US" altLang="zh-CN" dirty="0"/>
              <a:t>happen</a:t>
            </a:r>
          </a:p>
          <a:p>
            <a:r>
              <a:rPr lang="en-US" altLang="zh-CN" dirty="0"/>
              <a:t>Save conversation audio</a:t>
            </a:r>
            <a:r>
              <a:rPr lang="zh-CN" altLang="en-US" dirty="0"/>
              <a:t> </a:t>
            </a:r>
            <a:r>
              <a:rPr lang="en-US" altLang="zh-CN" dirty="0"/>
              <a:t>files(</a:t>
            </a:r>
            <a:r>
              <a:rPr lang="en-US" altLang="zh-CN" dirty="0">
                <a:solidFill>
                  <a:srgbClr val="FF0000"/>
                </a:solidFill>
              </a:rPr>
              <a:t>A</a:t>
            </a:r>
            <a:r>
              <a:rPr lang="en-US" altLang="zh-CN" dirty="0"/>
              <a:t>) and</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with timestamps(</a:t>
            </a:r>
            <a:r>
              <a:rPr lang="en-US" altLang="zh-CN" dirty="0">
                <a:solidFill>
                  <a:srgbClr val="FF0000"/>
                </a:solidFill>
              </a:rPr>
              <a:t>T</a:t>
            </a:r>
            <a:r>
              <a:rPr lang="en-US" altLang="zh-CN" dirty="0"/>
              <a:t>)</a:t>
            </a:r>
          </a:p>
          <a:p>
            <a:r>
              <a:rPr lang="en-US" altLang="zh-CN" dirty="0"/>
              <a:t>Transcribe</a:t>
            </a:r>
            <a:r>
              <a:rPr lang="zh-CN" altLang="en-US" dirty="0"/>
              <a:t> </a:t>
            </a:r>
            <a:r>
              <a:rPr lang="en-US" altLang="zh-CN" dirty="0"/>
              <a:t>the</a:t>
            </a:r>
            <a:r>
              <a:rPr lang="zh-CN" altLang="en-US" dirty="0"/>
              <a:t> </a:t>
            </a:r>
            <a:r>
              <a:rPr lang="en-US" altLang="zh-CN" dirty="0"/>
              <a:t>conversation</a:t>
            </a:r>
            <a:r>
              <a:rPr lang="zh-CN" altLang="en-US" dirty="0"/>
              <a:t> </a:t>
            </a:r>
            <a:r>
              <a:rPr lang="en-US" altLang="zh-CN" dirty="0"/>
              <a:t>recording</a:t>
            </a:r>
            <a:r>
              <a:rPr lang="zh-CN" altLang="en-US" dirty="0"/>
              <a:t> </a:t>
            </a:r>
            <a:r>
              <a:rPr lang="en-US" altLang="zh-CN" dirty="0"/>
              <a:t>for</a:t>
            </a:r>
            <a:r>
              <a:rPr lang="zh-CN" altLang="en-US" dirty="0"/>
              <a:t> </a:t>
            </a:r>
            <a:r>
              <a:rPr lang="en-US" altLang="zh-CN" dirty="0"/>
              <a:t>analysis</a:t>
            </a:r>
            <a:r>
              <a:rPr lang="zh-CN" altLang="en-US" dirty="0"/>
              <a:t> </a:t>
            </a:r>
            <a:r>
              <a:rPr lang="en-US" altLang="zh-CN" dirty="0"/>
              <a:t>using</a:t>
            </a:r>
            <a:r>
              <a:rPr lang="zh-CN" altLang="en-US" dirty="0"/>
              <a:t> </a:t>
            </a:r>
            <a:r>
              <a:rPr lang="en-US" altLang="zh-CN" dirty="0"/>
              <a:t>NLP(</a:t>
            </a:r>
            <a:r>
              <a:rPr lang="en-US" altLang="zh-CN" dirty="0">
                <a:solidFill>
                  <a:srgbClr val="FF0000"/>
                </a:solidFill>
              </a:rPr>
              <a:t>A</a:t>
            </a:r>
            <a:r>
              <a:rPr lang="zh-CN" altLang="en-US" dirty="0"/>
              <a:t> </a:t>
            </a:r>
            <a:r>
              <a:rPr lang="en-US" altLang="zh-CN" dirty="0"/>
              <a:t>-&gt;</a:t>
            </a:r>
            <a:r>
              <a:rPr lang="zh-CN" altLang="en-US" dirty="0"/>
              <a:t> </a:t>
            </a:r>
            <a:r>
              <a:rPr lang="en-US" altLang="zh-CN" dirty="0">
                <a:solidFill>
                  <a:srgbClr val="FF0000"/>
                </a:solidFill>
              </a:rPr>
              <a:t>C</a:t>
            </a:r>
            <a:r>
              <a:rPr lang="en-US" altLang="zh-CN" dirty="0"/>
              <a:t>)</a:t>
            </a:r>
          </a:p>
          <a:p>
            <a:r>
              <a:rPr lang="en-US" altLang="zh-CN" dirty="0"/>
              <a:t>Align conversation</a:t>
            </a:r>
            <a:r>
              <a:rPr lang="zh-CN" altLang="en-US" dirty="0"/>
              <a:t> </a:t>
            </a:r>
            <a:r>
              <a:rPr lang="en-US" altLang="zh-CN" dirty="0"/>
              <a:t>content(</a:t>
            </a:r>
            <a:r>
              <a:rPr lang="en-US" altLang="zh-CN" dirty="0">
                <a:solidFill>
                  <a:srgbClr val="FF0000"/>
                </a:solidFill>
              </a:rPr>
              <a:t>C</a:t>
            </a:r>
            <a:r>
              <a:rPr lang="en-US" altLang="zh-CN" dirty="0"/>
              <a:t>) with traffic data(</a:t>
            </a:r>
            <a:r>
              <a:rPr lang="en-US" altLang="zh-CN" dirty="0">
                <a:solidFill>
                  <a:srgbClr val="FF0000"/>
                </a:solidFill>
              </a:rPr>
              <a:t>W</a:t>
            </a:r>
            <a:r>
              <a:rPr lang="en-US" altLang="zh-CN" dirty="0"/>
              <a:t>) based on timestamps(</a:t>
            </a:r>
            <a:r>
              <a:rPr lang="en-US" altLang="zh-CN" dirty="0">
                <a:solidFill>
                  <a:srgbClr val="FF0000"/>
                </a:solidFill>
              </a:rPr>
              <a:t>T</a:t>
            </a:r>
            <a:r>
              <a:rPr lang="en-US" altLang="zh-CN" dirty="0"/>
              <a:t>).</a:t>
            </a:r>
          </a:p>
          <a:p>
            <a:r>
              <a:rPr lang="en-US" altLang="zh-CN" dirty="0"/>
              <a:t>Capture</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t>by</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t>
            </a:r>
            <a:r>
              <a:rPr lang="en-US" altLang="zh-CN" dirty="0">
                <a:solidFill>
                  <a:srgbClr val="FF0000"/>
                </a:solidFill>
              </a:rPr>
              <a:t>W</a:t>
            </a:r>
            <a:r>
              <a:rPr lang="en-US" altLang="zh-CN" dirty="0"/>
              <a:t>)</a:t>
            </a:r>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32665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1E21-30A5-EE45-B20A-6E6B10E4A1AD}"/>
              </a:ext>
            </a:extLst>
          </p:cNvPr>
          <p:cNvSpPr>
            <a:spLocks noGrp="1"/>
          </p:cNvSpPr>
          <p:nvPr>
            <p:ph type="title"/>
          </p:nvPr>
        </p:nvSpPr>
        <p:spPr/>
        <p:txBody>
          <a:bodyPr/>
          <a:lstStyle/>
          <a:p>
            <a:r>
              <a:rPr lang="en-US" dirty="0"/>
              <a:t>Always online sensor</a:t>
            </a:r>
          </a:p>
        </p:txBody>
      </p:sp>
      <p:sp>
        <p:nvSpPr>
          <p:cNvPr id="3" name="Content Placeholder 2">
            <a:extLst>
              <a:ext uri="{FF2B5EF4-FFF2-40B4-BE49-F238E27FC236}">
                <a16:creationId xmlns:a16="http://schemas.microsoft.com/office/drawing/2014/main" id="{09CCA092-1954-3A18-978B-947F0CE79563}"/>
              </a:ext>
            </a:extLst>
          </p:cNvPr>
          <p:cNvSpPr>
            <a:spLocks noGrp="1"/>
          </p:cNvSpPr>
          <p:nvPr>
            <p:ph idx="1"/>
          </p:nvPr>
        </p:nvSpPr>
        <p:spPr/>
        <p:txBody>
          <a:bodyPr/>
          <a:lstStyle/>
          <a:p>
            <a:r>
              <a:rPr lang="en-US" dirty="0"/>
              <a:t>Spying on the smart home</a:t>
            </a:r>
          </a:p>
        </p:txBody>
      </p:sp>
    </p:spTree>
    <p:extLst>
      <p:ext uri="{BB962C8B-B14F-4D97-AF65-F5344CB8AC3E}">
        <p14:creationId xmlns:p14="http://schemas.microsoft.com/office/powerpoint/2010/main" val="315377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2E51-6228-7875-3897-AD282140D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3C7BE-EDE8-B9E6-A6B8-2AAD930957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3915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E0A6-6E61-39E6-011A-2574EF8A389D}"/>
              </a:ext>
            </a:extLst>
          </p:cNvPr>
          <p:cNvSpPr>
            <a:spLocks noGrp="1"/>
          </p:cNvSpPr>
          <p:nvPr>
            <p:ph type="title"/>
          </p:nvPr>
        </p:nvSpPr>
        <p:spPr/>
        <p:txBody>
          <a:bodyPr/>
          <a:lstStyle/>
          <a:p>
            <a:r>
              <a:rPr lang="en-US" dirty="0"/>
              <a:t>Alexa Echo Dot Model</a:t>
            </a:r>
          </a:p>
        </p:txBody>
      </p:sp>
      <p:sp>
        <p:nvSpPr>
          <p:cNvPr id="3" name="Content Placeholder 2">
            <a:extLst>
              <a:ext uri="{FF2B5EF4-FFF2-40B4-BE49-F238E27FC236}">
                <a16:creationId xmlns:a16="http://schemas.microsoft.com/office/drawing/2014/main" id="{5DA0F07B-147D-4379-C604-F4F29E4DC5A8}"/>
              </a:ext>
            </a:extLst>
          </p:cNvPr>
          <p:cNvSpPr>
            <a:spLocks noGrp="1"/>
          </p:cNvSpPr>
          <p:nvPr>
            <p:ph idx="1"/>
          </p:nvPr>
        </p:nvSpPr>
        <p:spPr/>
        <p:txBody>
          <a:bodyPr>
            <a:normAutofit fontScale="92500" lnSpcReduction="10000"/>
          </a:bodyPr>
          <a:lstStyle/>
          <a:p>
            <a:r>
              <a:rPr lang="en-US" b="1" dirty="0"/>
              <a:t>Audio Capture and Compression:</a:t>
            </a:r>
          </a:p>
          <a:p>
            <a:pPr lvl="1"/>
            <a:r>
              <a:rPr lang="en-US" dirty="0"/>
              <a:t>Raw audio data: </a:t>
            </a:r>
          </a:p>
          <a:p>
            <a:pPr lvl="2"/>
            <a:r>
              <a:rPr lang="en-US" dirty="0"/>
              <a:t>Capture audio using built-in microphones.</a:t>
            </a:r>
          </a:p>
          <a:p>
            <a:pPr lvl="2"/>
            <a:r>
              <a:rPr lang="en-US" dirty="0"/>
              <a:t>Data format: PCM(Pulse Code Modulation) or Opus</a:t>
            </a:r>
          </a:p>
          <a:p>
            <a:pPr lvl="1"/>
            <a:r>
              <a:rPr lang="en-US" dirty="0"/>
              <a:t>Compressed audio data: </a:t>
            </a:r>
          </a:p>
          <a:p>
            <a:r>
              <a:rPr lang="en-US" b="1" dirty="0"/>
              <a:t>Encryption and Transmission:</a:t>
            </a:r>
            <a:r>
              <a:rPr lang="en-US" dirty="0"/>
              <a:t> </a:t>
            </a:r>
          </a:p>
          <a:p>
            <a:pPr lvl="1"/>
            <a:r>
              <a:rPr lang="en-US" dirty="0"/>
              <a:t>HTTPS </a:t>
            </a:r>
          </a:p>
          <a:p>
            <a:r>
              <a:rPr lang="en-US" b="1" dirty="0"/>
              <a:t>Server Processing and Response:</a:t>
            </a:r>
          </a:p>
          <a:p>
            <a:pPr lvl="1"/>
            <a:r>
              <a:rPr lang="en-US" dirty="0"/>
              <a:t>Speech recognition and natural language understanding </a:t>
            </a:r>
          </a:p>
          <a:p>
            <a:pPr lvl="1"/>
            <a:r>
              <a:rPr lang="en-US" dirty="0"/>
              <a:t>Generate a response in the form of a voice reply or an action</a:t>
            </a:r>
          </a:p>
          <a:p>
            <a:pPr lvl="1"/>
            <a:r>
              <a:rPr lang="en-US" dirty="0"/>
              <a:t>Voice reply will synthesize via TTS converted into an audio format</a:t>
            </a:r>
          </a:p>
          <a:p>
            <a:r>
              <a:rPr lang="en-US" b="1" dirty="0"/>
              <a:t>Response Reception and Playback</a:t>
            </a:r>
          </a:p>
          <a:p>
            <a:endParaRPr lang="en-US" dirty="0"/>
          </a:p>
          <a:p>
            <a:endParaRPr lang="en-US" dirty="0"/>
          </a:p>
        </p:txBody>
      </p:sp>
    </p:spTree>
    <p:extLst>
      <p:ext uri="{BB962C8B-B14F-4D97-AF65-F5344CB8AC3E}">
        <p14:creationId xmlns:p14="http://schemas.microsoft.com/office/powerpoint/2010/main" val="1692023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361E-CC0F-D0AB-FFD4-108A24A8B121}"/>
              </a:ext>
            </a:extLst>
          </p:cNvPr>
          <p:cNvSpPr>
            <a:spLocks noGrp="1"/>
          </p:cNvSpPr>
          <p:nvPr>
            <p:ph type="title"/>
          </p:nvPr>
        </p:nvSpPr>
        <p:spPr/>
        <p:txBody>
          <a:bodyPr/>
          <a:lstStyle/>
          <a:p>
            <a:r>
              <a:rPr lang="en-US" dirty="0"/>
              <a:t>Recognize Event</a:t>
            </a:r>
          </a:p>
        </p:txBody>
      </p:sp>
      <p:sp>
        <p:nvSpPr>
          <p:cNvPr id="3" name="Content Placeholder 2">
            <a:extLst>
              <a:ext uri="{FF2B5EF4-FFF2-40B4-BE49-F238E27FC236}">
                <a16:creationId xmlns:a16="http://schemas.microsoft.com/office/drawing/2014/main" id="{6BD9F2F4-8922-7BB8-BB3B-7D1F284F1081}"/>
              </a:ext>
            </a:extLst>
          </p:cNvPr>
          <p:cNvSpPr>
            <a:spLocks noGrp="1"/>
          </p:cNvSpPr>
          <p:nvPr>
            <p:ph idx="1"/>
          </p:nvPr>
        </p:nvSpPr>
        <p:spPr/>
        <p:txBody>
          <a:bodyPr/>
          <a:lstStyle/>
          <a:p>
            <a:r>
              <a:rPr lang="en-US" dirty="0"/>
              <a:t>A JSON-formatted object</a:t>
            </a:r>
          </a:p>
          <a:p>
            <a:r>
              <a:rPr lang="en-US" dirty="0"/>
              <a:t>The binary audio captured by the device microphone</a:t>
            </a:r>
          </a:p>
          <a:p>
            <a:pPr lvl="1"/>
            <a:r>
              <a:rPr lang="en-US" dirty="0"/>
              <a:t>PCM or Opus</a:t>
            </a:r>
          </a:p>
          <a:p>
            <a:pPr lvl="1"/>
            <a:endParaRPr lang="en-US" dirty="0"/>
          </a:p>
        </p:txBody>
      </p:sp>
      <p:pic>
        <p:nvPicPr>
          <p:cNvPr id="7" name="Picture 6">
            <a:extLst>
              <a:ext uri="{FF2B5EF4-FFF2-40B4-BE49-F238E27FC236}">
                <a16:creationId xmlns:a16="http://schemas.microsoft.com/office/drawing/2014/main" id="{1A222A98-0E34-06DF-AF3D-347C84AC25A4}"/>
              </a:ext>
            </a:extLst>
          </p:cNvPr>
          <p:cNvPicPr>
            <a:picLocks noChangeAspect="1"/>
          </p:cNvPicPr>
          <p:nvPr/>
        </p:nvPicPr>
        <p:blipFill>
          <a:blip r:embed="rId3"/>
          <a:stretch>
            <a:fillRect/>
          </a:stretch>
        </p:blipFill>
        <p:spPr>
          <a:xfrm>
            <a:off x="1209045" y="3435965"/>
            <a:ext cx="2350201" cy="2875935"/>
          </a:xfrm>
          <a:prstGeom prst="rect">
            <a:avLst/>
          </a:prstGeom>
        </p:spPr>
      </p:pic>
      <p:pic>
        <p:nvPicPr>
          <p:cNvPr id="9" name="Picture 8">
            <a:extLst>
              <a:ext uri="{FF2B5EF4-FFF2-40B4-BE49-F238E27FC236}">
                <a16:creationId xmlns:a16="http://schemas.microsoft.com/office/drawing/2014/main" id="{F4FF3FF8-CA83-0617-ACE4-37A59D888B47}"/>
              </a:ext>
            </a:extLst>
          </p:cNvPr>
          <p:cNvPicPr>
            <a:picLocks noChangeAspect="1"/>
          </p:cNvPicPr>
          <p:nvPr/>
        </p:nvPicPr>
        <p:blipFill>
          <a:blip r:embed="rId4"/>
          <a:stretch>
            <a:fillRect/>
          </a:stretch>
        </p:blipFill>
        <p:spPr>
          <a:xfrm>
            <a:off x="4220481" y="3429000"/>
            <a:ext cx="7504164" cy="2534996"/>
          </a:xfrm>
          <a:prstGeom prst="rect">
            <a:avLst/>
          </a:prstGeom>
        </p:spPr>
      </p:pic>
    </p:spTree>
    <p:extLst>
      <p:ext uri="{BB962C8B-B14F-4D97-AF65-F5344CB8AC3E}">
        <p14:creationId xmlns:p14="http://schemas.microsoft.com/office/powerpoint/2010/main" val="369359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CF-FA35-4B88-CF43-9A1BC6A0D5C3}"/>
              </a:ext>
            </a:extLst>
          </p:cNvPr>
          <p:cNvSpPr>
            <a:spLocks noGrp="1"/>
          </p:cNvSpPr>
          <p:nvPr>
            <p:ph type="title"/>
          </p:nvPr>
        </p:nvSpPr>
        <p:spPr/>
        <p:txBody>
          <a:bodyPr/>
          <a:lstStyle/>
          <a:p>
            <a:r>
              <a:rPr lang="en-US" dirty="0"/>
              <a:t>Speak Directive</a:t>
            </a:r>
          </a:p>
        </p:txBody>
      </p:sp>
      <p:sp>
        <p:nvSpPr>
          <p:cNvPr id="3" name="Content Placeholder 2">
            <a:extLst>
              <a:ext uri="{FF2B5EF4-FFF2-40B4-BE49-F238E27FC236}">
                <a16:creationId xmlns:a16="http://schemas.microsoft.com/office/drawing/2014/main" id="{8190EE86-C9F4-79C2-63D4-77EB1A94B06C}"/>
              </a:ext>
            </a:extLst>
          </p:cNvPr>
          <p:cNvSpPr>
            <a:spLocks noGrp="1"/>
          </p:cNvSpPr>
          <p:nvPr>
            <p:ph idx="1"/>
          </p:nvPr>
        </p:nvSpPr>
        <p:spPr/>
        <p:txBody>
          <a:bodyPr>
            <a:normAutofit/>
          </a:bodyPr>
          <a:lstStyle/>
          <a:p>
            <a:r>
              <a:rPr lang="en-US" dirty="0"/>
              <a:t>The </a:t>
            </a:r>
            <a:r>
              <a:rPr lang="en-US" b="1" dirty="0"/>
              <a:t>Speak directive(AVS-&gt;Client) </a:t>
            </a:r>
            <a:r>
              <a:rPr lang="en-US" dirty="0"/>
              <a:t>is a multipart message containing two different formats – one </a:t>
            </a:r>
            <a:r>
              <a:rPr lang="en-US" b="1" dirty="0"/>
              <a:t>JSON-formatted directive </a:t>
            </a:r>
            <a:r>
              <a:rPr lang="en-US" dirty="0"/>
              <a:t>and </a:t>
            </a:r>
            <a:r>
              <a:rPr lang="en-US" b="1" dirty="0"/>
              <a:t>one binary audio </a:t>
            </a:r>
            <a:r>
              <a:rPr lang="en-US" dirty="0"/>
              <a:t>attachment.</a:t>
            </a:r>
          </a:p>
          <a:p>
            <a:endParaRPr lang="en-US" dirty="0"/>
          </a:p>
        </p:txBody>
      </p:sp>
      <p:pic>
        <p:nvPicPr>
          <p:cNvPr id="5" name="Picture 4">
            <a:extLst>
              <a:ext uri="{FF2B5EF4-FFF2-40B4-BE49-F238E27FC236}">
                <a16:creationId xmlns:a16="http://schemas.microsoft.com/office/drawing/2014/main" id="{8E7EC7D9-CEF9-9B68-D1D5-D019A0E5C043}"/>
              </a:ext>
            </a:extLst>
          </p:cNvPr>
          <p:cNvPicPr>
            <a:picLocks noChangeAspect="1"/>
          </p:cNvPicPr>
          <p:nvPr/>
        </p:nvPicPr>
        <p:blipFill>
          <a:blip r:embed="rId3"/>
          <a:stretch>
            <a:fillRect/>
          </a:stretch>
        </p:blipFill>
        <p:spPr>
          <a:xfrm>
            <a:off x="1150100" y="3040380"/>
            <a:ext cx="4620442" cy="3710940"/>
          </a:xfrm>
          <a:prstGeom prst="rect">
            <a:avLst/>
          </a:prstGeom>
        </p:spPr>
      </p:pic>
      <p:pic>
        <p:nvPicPr>
          <p:cNvPr id="7" name="Picture 6">
            <a:extLst>
              <a:ext uri="{FF2B5EF4-FFF2-40B4-BE49-F238E27FC236}">
                <a16:creationId xmlns:a16="http://schemas.microsoft.com/office/drawing/2014/main" id="{51A9A727-5F2D-2A0F-D93A-C2F139192811}"/>
              </a:ext>
            </a:extLst>
          </p:cNvPr>
          <p:cNvPicPr>
            <a:picLocks noChangeAspect="1"/>
          </p:cNvPicPr>
          <p:nvPr/>
        </p:nvPicPr>
        <p:blipFill>
          <a:blip r:embed="rId4"/>
          <a:stretch>
            <a:fillRect/>
          </a:stretch>
        </p:blipFill>
        <p:spPr>
          <a:xfrm>
            <a:off x="6244094" y="4101434"/>
            <a:ext cx="5284174" cy="2265598"/>
          </a:xfrm>
          <a:prstGeom prst="rect">
            <a:avLst/>
          </a:prstGeom>
        </p:spPr>
      </p:pic>
    </p:spTree>
    <p:extLst>
      <p:ext uri="{BB962C8B-B14F-4D97-AF65-F5344CB8AC3E}">
        <p14:creationId xmlns:p14="http://schemas.microsoft.com/office/powerpoint/2010/main" val="3088844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574-FDFC-594A-DEEB-67B56AD4C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51C62-8362-3FFB-F9AB-5CA1101059E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4281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DCB3-143D-EEBD-7A9D-A2288531E6A5}"/>
              </a:ext>
            </a:extLst>
          </p:cNvPr>
          <p:cNvSpPr>
            <a:spLocks noGrp="1"/>
          </p:cNvSpPr>
          <p:nvPr>
            <p:ph type="title"/>
          </p:nvPr>
        </p:nvSpPr>
        <p:spPr/>
        <p:txBody>
          <a:bodyPr/>
          <a:lstStyle/>
          <a:p>
            <a:r>
              <a:rPr lang="en-US" dirty="0"/>
              <a:t>P</a:t>
            </a:r>
            <a:r>
              <a:rPr lang="en-US" altLang="zh-CN" dirty="0"/>
              <a:t>i VPN Router Setup</a:t>
            </a:r>
            <a:endParaRPr lang="en-US" dirty="0"/>
          </a:p>
        </p:txBody>
      </p:sp>
      <p:sp>
        <p:nvSpPr>
          <p:cNvPr id="3" name="Content Placeholder 2">
            <a:extLst>
              <a:ext uri="{FF2B5EF4-FFF2-40B4-BE49-F238E27FC236}">
                <a16:creationId xmlns:a16="http://schemas.microsoft.com/office/drawing/2014/main" id="{C73B67C2-B731-461D-27AB-6D13822EADF9}"/>
              </a:ext>
            </a:extLst>
          </p:cNvPr>
          <p:cNvSpPr>
            <a:spLocks noGrp="1"/>
          </p:cNvSpPr>
          <p:nvPr>
            <p:ph idx="1"/>
          </p:nvPr>
        </p:nvSpPr>
        <p:spPr/>
        <p:txBody>
          <a:bodyPr/>
          <a:lstStyle/>
          <a:p>
            <a:r>
              <a:rPr lang="en-US" dirty="0"/>
              <a:t>OpenVPN</a:t>
            </a:r>
          </a:p>
          <a:p>
            <a:r>
              <a:rPr lang="en-US"/>
              <a:t>Ext4 partitions</a:t>
            </a:r>
            <a:endParaRPr lang="en-US" dirty="0"/>
          </a:p>
          <a:p>
            <a:r>
              <a:rPr lang="en-US" dirty="0" err="1"/>
              <a:t>Opkg</a:t>
            </a:r>
            <a:r>
              <a:rPr lang="en-US" dirty="0"/>
              <a:t> redirect to new partition (failed)</a:t>
            </a:r>
          </a:p>
          <a:p>
            <a:endParaRPr lang="en-US" dirty="0"/>
          </a:p>
        </p:txBody>
      </p:sp>
    </p:spTree>
    <p:extLst>
      <p:ext uri="{BB962C8B-B14F-4D97-AF65-F5344CB8AC3E}">
        <p14:creationId xmlns:p14="http://schemas.microsoft.com/office/powerpoint/2010/main" val="30900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71DF-0D98-B888-70E9-353DBBC94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B61800-8436-8F79-8AF8-6567881312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195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E9ED-1E9E-77C5-134C-39682DBA49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153912-5048-5434-9E60-2B68D405D690}"/>
              </a:ext>
            </a:extLst>
          </p:cNvPr>
          <p:cNvSpPr>
            <a:spLocks noGrp="1"/>
          </p:cNvSpPr>
          <p:nvPr>
            <p:ph idx="1"/>
          </p:nvPr>
        </p:nvSpPr>
        <p:spPr/>
        <p:txBody>
          <a:bodyPr/>
          <a:lstStyle/>
          <a:p>
            <a:r>
              <a:rPr lang="en-US" dirty="0"/>
              <a:t>Ok I have three devices, one is mac pro, one is raspberry pi 4b model, one is Alexa Echo Dot. I want to capture the traffic data when mac pro interact with Alexa Echo and do some voice command fingerprint research. I use mac to play voice command audio files, also record the responses from Alexa Echo Dot. Pi enabled with </a:t>
            </a:r>
            <a:r>
              <a:rPr lang="en-US" dirty="0" err="1"/>
              <a:t>openvpn</a:t>
            </a:r>
            <a:r>
              <a:rPr lang="en-US" dirty="0"/>
              <a:t> is running </a:t>
            </a:r>
            <a:r>
              <a:rPr lang="en-US" dirty="0" err="1"/>
              <a:t>openwrt</a:t>
            </a:r>
            <a:r>
              <a:rPr lang="en-US" dirty="0"/>
              <a:t> as a router. In order to sync, mac use ssh to control the start and stop of capturing traffic data. Do you understand the whole process now?</a:t>
            </a:r>
          </a:p>
        </p:txBody>
      </p:sp>
    </p:spTree>
    <p:extLst>
      <p:ext uri="{BB962C8B-B14F-4D97-AF65-F5344CB8AC3E}">
        <p14:creationId xmlns:p14="http://schemas.microsoft.com/office/powerpoint/2010/main" val="87568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F62E-9A88-BE0E-5C8D-F84B916F6F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255A8D-6C53-96A1-9495-B8F32A8E357D}"/>
              </a:ext>
            </a:extLst>
          </p:cNvPr>
          <p:cNvSpPr>
            <a:spLocks noGrp="1"/>
          </p:cNvSpPr>
          <p:nvPr>
            <p:ph idx="1"/>
          </p:nvPr>
        </p:nvSpPr>
        <p:spPr/>
        <p:txBody>
          <a:bodyPr/>
          <a:lstStyle/>
          <a:p>
            <a:r>
              <a:rPr lang="en-US" dirty="0"/>
              <a:t>Next step, I think we have implemented the initial program running on mac now. This program firstly establish a ssh connection with </a:t>
            </a:r>
            <a:r>
              <a:rPr lang="en-US" dirty="0" err="1"/>
              <a:t>vpn</a:t>
            </a:r>
            <a:r>
              <a:rPr lang="en-US" dirty="0"/>
              <a:t> pi router. And then repeat the process of "start capture", "play audio", "record audio", "stop capture". </a:t>
            </a:r>
          </a:p>
        </p:txBody>
      </p:sp>
    </p:spTree>
    <p:extLst>
      <p:ext uri="{BB962C8B-B14F-4D97-AF65-F5344CB8AC3E}">
        <p14:creationId xmlns:p14="http://schemas.microsoft.com/office/powerpoint/2010/main" val="105804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2A9-E28E-9284-ED61-38A83AE92D37}"/>
              </a:ext>
            </a:extLst>
          </p:cNvPr>
          <p:cNvSpPr>
            <a:spLocks noGrp="1"/>
          </p:cNvSpPr>
          <p:nvPr>
            <p:ph type="title"/>
          </p:nvPr>
        </p:nvSpPr>
        <p:spPr/>
        <p:txBody>
          <a:bodyPr/>
          <a:lstStyle/>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7931A1C1-5573-D255-DFDE-E4298E8BDC7C}"/>
              </a:ext>
            </a:extLst>
          </p:cNvPr>
          <p:cNvSpPr>
            <a:spLocks noGrp="1"/>
          </p:cNvSpPr>
          <p:nvPr>
            <p:ph idx="1"/>
          </p:nvPr>
        </p:nvSpPr>
        <p:spPr/>
        <p:txBody>
          <a:bodyPr/>
          <a:lstStyle/>
          <a:p>
            <a:r>
              <a:rPr lang="en-US" altLang="zh-CN" dirty="0"/>
              <a:t>USB</a:t>
            </a:r>
            <a:r>
              <a:rPr lang="zh-CN" altLang="en-US" dirty="0"/>
              <a:t> </a:t>
            </a:r>
            <a:r>
              <a:rPr lang="en-US" altLang="zh-CN" dirty="0"/>
              <a:t>microphone</a:t>
            </a:r>
            <a:r>
              <a:rPr lang="zh-CN" altLang="en-US" dirty="0"/>
              <a:t> </a:t>
            </a:r>
            <a:r>
              <a:rPr lang="en-US" altLang="zh-CN" dirty="0"/>
              <a:t>compatible</a:t>
            </a:r>
            <a:r>
              <a:rPr lang="zh-CN" altLang="en-US" dirty="0"/>
              <a:t> </a:t>
            </a:r>
            <a:r>
              <a:rPr lang="en-US" altLang="zh-CN" dirty="0"/>
              <a:t>with</a:t>
            </a:r>
            <a:r>
              <a:rPr lang="zh-CN" altLang="en-US" dirty="0"/>
              <a:t> </a:t>
            </a:r>
            <a:r>
              <a:rPr lang="en-US" altLang="zh-CN" dirty="0"/>
              <a:t>the</a:t>
            </a:r>
            <a:r>
              <a:rPr lang="zh-CN" altLang="en-US" dirty="0"/>
              <a:t> </a:t>
            </a:r>
            <a:r>
              <a:rPr lang="en-US" altLang="zh-CN" dirty="0"/>
              <a:t>Raspberry</a:t>
            </a:r>
            <a:r>
              <a:rPr lang="zh-CN" altLang="en-US" dirty="0"/>
              <a:t> </a:t>
            </a:r>
            <a:r>
              <a:rPr lang="en-US" altLang="zh-CN" dirty="0"/>
              <a:t>Pi</a:t>
            </a:r>
            <a:r>
              <a:rPr lang="zh-CN" altLang="en-US" dirty="0"/>
              <a:t> </a:t>
            </a:r>
            <a:r>
              <a:rPr lang="en-US" altLang="zh-CN" dirty="0"/>
              <a:t>4</a:t>
            </a:r>
            <a:r>
              <a:rPr lang="zh-CN" altLang="en-US" dirty="0"/>
              <a:t> </a:t>
            </a:r>
            <a:r>
              <a:rPr lang="en-US" altLang="zh-CN" dirty="0"/>
              <a:t>Model</a:t>
            </a:r>
            <a:r>
              <a:rPr lang="zh-CN" altLang="en-US" dirty="0"/>
              <a:t> </a:t>
            </a:r>
            <a:r>
              <a:rPr lang="en-US" altLang="zh-CN" dirty="0"/>
              <a:t>B.</a:t>
            </a:r>
          </a:p>
          <a:p>
            <a:pPr lvl="1"/>
            <a:r>
              <a:rPr lang="en-US" altLang="zh-CN" dirty="0"/>
              <a:t>Blue</a:t>
            </a:r>
            <a:r>
              <a:rPr lang="zh-CN" altLang="en-US" dirty="0"/>
              <a:t> </a:t>
            </a:r>
            <a:r>
              <a:rPr lang="en-US" altLang="zh-CN" dirty="0"/>
              <a:t>Yeti</a:t>
            </a:r>
          </a:p>
          <a:p>
            <a:pPr lvl="1"/>
            <a:r>
              <a:rPr lang="en-US" altLang="zh-CN" dirty="0"/>
              <a:t>Audio-</a:t>
            </a:r>
            <a:r>
              <a:rPr lang="en-US" altLang="zh-CN" dirty="0" err="1"/>
              <a:t>Technica</a:t>
            </a:r>
            <a:r>
              <a:rPr lang="zh-CN" altLang="en-US" dirty="0"/>
              <a:t> </a:t>
            </a:r>
            <a:r>
              <a:rPr lang="en-US" altLang="zh-CN" dirty="0"/>
              <a:t>ATR2100x-USB</a:t>
            </a:r>
          </a:p>
          <a:p>
            <a:pPr lvl="1"/>
            <a:r>
              <a:rPr lang="en-US" altLang="zh-CN" dirty="0"/>
              <a:t>Rode</a:t>
            </a:r>
            <a:r>
              <a:rPr lang="zh-CN" altLang="en-US" dirty="0"/>
              <a:t> </a:t>
            </a:r>
            <a:r>
              <a:rPr lang="en-US" altLang="zh-CN" dirty="0"/>
              <a:t>NT-USB</a:t>
            </a:r>
          </a:p>
          <a:p>
            <a:pPr lvl="1"/>
            <a:r>
              <a:rPr lang="en-US" altLang="zh-CN" dirty="0"/>
              <a:t>Samson</a:t>
            </a:r>
            <a:r>
              <a:rPr lang="zh-CN" altLang="en-US" dirty="0"/>
              <a:t> </a:t>
            </a:r>
            <a:r>
              <a:rPr lang="en-US" altLang="zh-CN" dirty="0"/>
              <a:t>Go</a:t>
            </a:r>
            <a:r>
              <a:rPr lang="zh-CN" altLang="en-US" dirty="0"/>
              <a:t> </a:t>
            </a:r>
            <a:r>
              <a:rPr lang="en-US" altLang="zh-CN" dirty="0"/>
              <a:t>Mic</a:t>
            </a:r>
          </a:p>
          <a:p>
            <a:pPr lvl="1"/>
            <a:r>
              <a:rPr lang="en-US" altLang="zh-CN" dirty="0"/>
              <a:t>Shure</a:t>
            </a:r>
            <a:r>
              <a:rPr lang="zh-CN" altLang="en-US" dirty="0"/>
              <a:t> </a:t>
            </a:r>
            <a:r>
              <a:rPr lang="en-US" altLang="zh-CN" dirty="0"/>
              <a:t>MV5</a:t>
            </a:r>
          </a:p>
          <a:p>
            <a:pPr lvl="1"/>
            <a:r>
              <a:rPr lang="en-US" altLang="zh-CN" dirty="0" err="1"/>
              <a:t>Fifine</a:t>
            </a:r>
            <a:r>
              <a:rPr lang="zh-CN" altLang="en-US" dirty="0"/>
              <a:t> </a:t>
            </a:r>
            <a:r>
              <a:rPr lang="en-US" altLang="zh-CN" dirty="0"/>
              <a:t>Metal</a:t>
            </a:r>
            <a:r>
              <a:rPr lang="zh-CN" altLang="en-US" dirty="0"/>
              <a:t> </a:t>
            </a:r>
            <a:r>
              <a:rPr lang="en-US" altLang="zh-CN" dirty="0"/>
              <a:t>Condenser</a:t>
            </a:r>
            <a:r>
              <a:rPr lang="zh-CN" altLang="en-US" dirty="0"/>
              <a:t> </a:t>
            </a:r>
            <a:r>
              <a:rPr lang="en-US" altLang="zh-CN" dirty="0"/>
              <a:t>Recording</a:t>
            </a:r>
            <a:r>
              <a:rPr lang="zh-CN" altLang="en-US" dirty="0"/>
              <a:t> </a:t>
            </a:r>
            <a:r>
              <a:rPr lang="en-US" altLang="zh-CN" dirty="0"/>
              <a:t>Microphone</a:t>
            </a:r>
            <a:r>
              <a:rPr lang="zh-CN" altLang="en-US" dirty="0"/>
              <a:t> </a:t>
            </a:r>
            <a:endParaRPr lang="en-US" altLang="zh-CN" dirty="0"/>
          </a:p>
          <a:p>
            <a:pPr lvl="1"/>
            <a:r>
              <a:rPr lang="en-US" altLang="zh-CN" dirty="0"/>
              <a:t>…</a:t>
            </a:r>
            <a:endParaRPr lang="en-US" dirty="0"/>
          </a:p>
        </p:txBody>
      </p:sp>
    </p:spTree>
    <p:extLst>
      <p:ext uri="{BB962C8B-B14F-4D97-AF65-F5344CB8AC3E}">
        <p14:creationId xmlns:p14="http://schemas.microsoft.com/office/powerpoint/2010/main" val="3709312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F44-C51C-E5B0-BE2A-DBAD3C5877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E898B-346F-A2D6-2319-E0D3BFC7B3AF}"/>
              </a:ext>
            </a:extLst>
          </p:cNvPr>
          <p:cNvSpPr>
            <a:spLocks noGrp="1"/>
          </p:cNvSpPr>
          <p:nvPr>
            <p:ph idx="1"/>
          </p:nvPr>
        </p:nvSpPr>
        <p:spPr/>
        <p:txBody>
          <a:bodyPr/>
          <a:lstStyle/>
          <a:p>
            <a:r>
              <a:rPr lang="en-US" dirty="0"/>
              <a:t>Above is the process of data collection for training. Now I am considering the model to learn the pattern of this traffic data. My goal is to train a model that input is traffic data and output is the interaction content so </a:t>
            </a:r>
            <a:r>
              <a:rPr lang="en-US" dirty="0" err="1"/>
              <a:t>definetly</a:t>
            </a:r>
            <a:r>
              <a:rPr lang="en-US" dirty="0"/>
              <a:t> timestamp is necessary. And I think the data should be aligned? You know the voice command play with Alexa  is converted from text (A) via TTS tools. And the Alexa's responses recorded will also need to convert to text content (C). Meanwhile I will need to capture the traffic data (W) including incoming and outgoing data . So data collection contains three parts: A, C, W. The data A and data C are text data. I use these three parts data to train the model. </a:t>
            </a:r>
          </a:p>
        </p:txBody>
      </p:sp>
    </p:spTree>
    <p:extLst>
      <p:ext uri="{BB962C8B-B14F-4D97-AF65-F5344CB8AC3E}">
        <p14:creationId xmlns:p14="http://schemas.microsoft.com/office/powerpoint/2010/main" val="2624359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4938-2A28-877D-DB4E-254596C3A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FD1D38-2DFF-65BE-443A-7361A1FAF9F5}"/>
              </a:ext>
            </a:extLst>
          </p:cNvPr>
          <p:cNvSpPr>
            <a:spLocks noGrp="1"/>
          </p:cNvSpPr>
          <p:nvPr>
            <p:ph idx="1"/>
          </p:nvPr>
        </p:nvSpPr>
        <p:spPr/>
        <p:txBody>
          <a:bodyPr/>
          <a:lstStyle/>
          <a:p>
            <a:r>
              <a:rPr lang="en-US" dirty="0"/>
              <a:t>Well one piece of data looks like &lt;A, C , W&gt;. I am considering the data formation of W. I think W = {w_1, w_2, w_3, ... , </a:t>
            </a:r>
            <a:r>
              <a:rPr lang="en-US" dirty="0" err="1"/>
              <a:t>w_n</a:t>
            </a:r>
            <a:r>
              <a:rPr lang="en-US" dirty="0"/>
              <a:t>} is total traffic data of one voice command.  Well, </a:t>
            </a:r>
            <a:r>
              <a:rPr lang="en-US" dirty="0" err="1"/>
              <a:t>w_i</a:t>
            </a:r>
            <a:r>
              <a:rPr lang="en-US" dirty="0"/>
              <a:t> = &lt;</a:t>
            </a:r>
            <a:r>
              <a:rPr lang="en-US" dirty="0" err="1"/>
              <a:t>b_i</a:t>
            </a:r>
            <a:r>
              <a:rPr lang="en-US" dirty="0"/>
              <a:t>, </a:t>
            </a:r>
            <a:r>
              <a:rPr lang="en-US" dirty="0" err="1"/>
              <a:t>s_i</a:t>
            </a:r>
            <a:r>
              <a:rPr lang="en-US" dirty="0"/>
              <a:t>, </a:t>
            </a:r>
            <a:r>
              <a:rPr lang="en-US" dirty="0" err="1"/>
              <a:t>t_i</a:t>
            </a:r>
            <a:r>
              <a:rPr lang="en-US" dirty="0"/>
              <a:t>&gt; represents one frame of traffic data. </a:t>
            </a:r>
            <a:r>
              <a:rPr lang="en-US" dirty="0" err="1"/>
              <a:t>Specifily</a:t>
            </a:r>
            <a:r>
              <a:rPr lang="en-US" dirty="0"/>
              <a:t>, b represents the direction, s represents the length, t represents the timestamp.</a:t>
            </a:r>
          </a:p>
        </p:txBody>
      </p:sp>
    </p:spTree>
    <p:extLst>
      <p:ext uri="{BB962C8B-B14F-4D97-AF65-F5344CB8AC3E}">
        <p14:creationId xmlns:p14="http://schemas.microsoft.com/office/powerpoint/2010/main" val="247302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14B-7657-BD50-3DB9-8E9323CF8E50}"/>
              </a:ext>
            </a:extLst>
          </p:cNvPr>
          <p:cNvSpPr>
            <a:spLocks noGrp="1"/>
          </p:cNvSpPr>
          <p:nvPr>
            <p:ph type="title"/>
          </p:nvPr>
        </p:nvSpPr>
        <p:spPr/>
        <p:txBody>
          <a:bodyPr/>
          <a:lstStyle/>
          <a:p>
            <a:r>
              <a:rPr lang="en-US" dirty="0"/>
              <a:t>Data Collection Process</a:t>
            </a:r>
          </a:p>
        </p:txBody>
      </p:sp>
      <p:sp>
        <p:nvSpPr>
          <p:cNvPr id="3" name="Content Placeholder 2">
            <a:extLst>
              <a:ext uri="{FF2B5EF4-FFF2-40B4-BE49-F238E27FC236}">
                <a16:creationId xmlns:a16="http://schemas.microsoft.com/office/drawing/2014/main" id="{3D21B400-1166-16CB-5DDD-30666FB98326}"/>
              </a:ext>
            </a:extLst>
          </p:cNvPr>
          <p:cNvSpPr>
            <a:spLocks noGrp="1"/>
          </p:cNvSpPr>
          <p:nvPr>
            <p:ph idx="1"/>
          </p:nvPr>
        </p:nvSpPr>
        <p:spPr/>
        <p:txBody>
          <a:bodyPr/>
          <a:lstStyle/>
          <a:p>
            <a:r>
              <a:rPr lang="en-US" dirty="0"/>
              <a:t>Establish SSH Connection</a:t>
            </a:r>
          </a:p>
          <a:p>
            <a:r>
              <a:rPr lang="en-US" dirty="0"/>
              <a:t>Loop:</a:t>
            </a:r>
          </a:p>
          <a:p>
            <a:pPr lvl="1"/>
            <a:r>
              <a:rPr lang="en-US" dirty="0"/>
              <a:t>Start Capturing</a:t>
            </a:r>
          </a:p>
          <a:p>
            <a:pPr lvl="1"/>
            <a:r>
              <a:rPr lang="en-US" dirty="0"/>
              <a:t>Playing Voice Command</a:t>
            </a:r>
          </a:p>
          <a:p>
            <a:pPr lvl="1"/>
            <a:r>
              <a:rPr lang="en-US" dirty="0"/>
              <a:t>Recording Responses</a:t>
            </a:r>
          </a:p>
          <a:p>
            <a:pPr lvl="1"/>
            <a:r>
              <a:rPr lang="en-US" dirty="0"/>
              <a:t>Stop Capturing</a:t>
            </a:r>
          </a:p>
          <a:p>
            <a:r>
              <a:rPr lang="en-US" altLang="zh-CN" dirty="0"/>
              <a:t>Duration of capturing is 20s. </a:t>
            </a:r>
            <a:endParaRPr lang="en-US" dirty="0"/>
          </a:p>
        </p:txBody>
      </p:sp>
    </p:spTree>
    <p:extLst>
      <p:ext uri="{BB962C8B-B14F-4D97-AF65-F5344CB8AC3E}">
        <p14:creationId xmlns:p14="http://schemas.microsoft.com/office/powerpoint/2010/main" val="3177409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0902-6BDC-0B0A-4D91-D7EFB3AA9A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2C2A2B-CD6C-4DAA-3E6D-A02CEC1DF256}"/>
              </a:ext>
            </a:extLst>
          </p:cNvPr>
          <p:cNvSpPr>
            <a:spLocks noGrp="1"/>
          </p:cNvSpPr>
          <p:nvPr>
            <p:ph idx="1"/>
          </p:nvPr>
        </p:nvSpPr>
        <p:spPr/>
        <p:txBody>
          <a:bodyPr/>
          <a:lstStyle/>
          <a:p>
            <a:r>
              <a:rPr lang="en-US" dirty="0"/>
              <a:t>I mean I enable open VPN on this pi, but </a:t>
            </a:r>
            <a:r>
              <a:rPr lang="en-US" dirty="0" err="1"/>
              <a:t>i</a:t>
            </a:r>
            <a:r>
              <a:rPr lang="en-US" dirty="0"/>
              <a:t> use </a:t>
            </a:r>
            <a:r>
              <a:rPr lang="en-US" dirty="0" err="1"/>
              <a:t>dhcp</a:t>
            </a:r>
            <a:r>
              <a:rPr lang="en-US" dirty="0"/>
              <a:t> </a:t>
            </a:r>
            <a:r>
              <a:rPr lang="en-US" dirty="0" err="1"/>
              <a:t>protocal</a:t>
            </a:r>
            <a:r>
              <a:rPr lang="en-US" dirty="0"/>
              <a:t> on this pi </a:t>
            </a:r>
            <a:r>
              <a:rPr lang="en-US" dirty="0" err="1"/>
              <a:t>vpn</a:t>
            </a:r>
            <a:r>
              <a:rPr lang="en-US" dirty="0"/>
              <a:t> router. Even though the pi's VPN is set up successfully, the traffic of devices connected to pi still will go through main router instead of </a:t>
            </a:r>
            <a:r>
              <a:rPr lang="en-US" dirty="0" err="1"/>
              <a:t>vpn</a:t>
            </a:r>
            <a:r>
              <a:rPr lang="en-US" dirty="0"/>
              <a:t> server. </a:t>
            </a:r>
            <a:r>
              <a:rPr lang="en-US"/>
              <a:t>do you think is the problem of bridge mode?</a:t>
            </a:r>
          </a:p>
        </p:txBody>
      </p:sp>
    </p:spTree>
    <p:extLst>
      <p:ext uri="{BB962C8B-B14F-4D97-AF65-F5344CB8AC3E}">
        <p14:creationId xmlns:p14="http://schemas.microsoft.com/office/powerpoint/2010/main" val="1327699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C9D2-315A-5BF3-9F90-B67D7D862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3FE15-7FB0-C4D0-2130-E0AA619596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8098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B5AB-4732-EB20-B5ED-4C7ACEC3BF05}"/>
              </a:ext>
            </a:extLst>
          </p:cNvPr>
          <p:cNvSpPr>
            <a:spLocks noGrp="1"/>
          </p:cNvSpPr>
          <p:nvPr>
            <p:ph type="title"/>
          </p:nvPr>
        </p:nvSpPr>
        <p:spPr/>
        <p:txBody>
          <a:bodyPr/>
          <a:lstStyle/>
          <a:p>
            <a:r>
              <a:rPr lang="en-US" altLang="zh-CN" dirty="0"/>
              <a:t>Wake Word Engine</a:t>
            </a:r>
            <a:endParaRPr lang="en-US" dirty="0"/>
          </a:p>
        </p:txBody>
      </p:sp>
      <p:sp>
        <p:nvSpPr>
          <p:cNvPr id="3" name="Content Placeholder 2">
            <a:extLst>
              <a:ext uri="{FF2B5EF4-FFF2-40B4-BE49-F238E27FC236}">
                <a16:creationId xmlns:a16="http://schemas.microsoft.com/office/drawing/2014/main" id="{060CD6BF-3102-884B-DB16-C893EDC90E5F}"/>
              </a:ext>
            </a:extLst>
          </p:cNvPr>
          <p:cNvSpPr>
            <a:spLocks noGrp="1"/>
          </p:cNvSpPr>
          <p:nvPr>
            <p:ph idx="1"/>
          </p:nvPr>
        </p:nvSpPr>
        <p:spPr/>
        <p:txBody>
          <a:bodyPr/>
          <a:lstStyle/>
          <a:p>
            <a:r>
              <a:rPr lang="en-US" dirty="0"/>
              <a:t>Interface 1: Handles general wake word detection</a:t>
            </a:r>
          </a:p>
          <a:p>
            <a:r>
              <a:rPr lang="en-US" dirty="0"/>
              <a:t>Interface 2: Handles specific wake word models</a:t>
            </a:r>
          </a:p>
          <a:p>
            <a:endParaRPr lang="en-US" dirty="0"/>
          </a:p>
          <a:p>
            <a:endParaRPr lang="en-US" dirty="0"/>
          </a:p>
          <a:p>
            <a:r>
              <a:rPr lang="en-US" dirty="0"/>
              <a:t>Sensory: </a:t>
            </a:r>
            <a:r>
              <a:rPr lang="en-US" dirty="0" err="1"/>
              <a:t>TrulyHandsfree</a:t>
            </a:r>
            <a:r>
              <a:rPr lang="en-US" dirty="0"/>
              <a:t> wake word engine</a:t>
            </a:r>
          </a:p>
        </p:txBody>
      </p:sp>
    </p:spTree>
    <p:extLst>
      <p:ext uri="{BB962C8B-B14F-4D97-AF65-F5344CB8AC3E}">
        <p14:creationId xmlns:p14="http://schemas.microsoft.com/office/powerpoint/2010/main" val="4120050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CE93-CB7A-2EF8-53C0-139D49B156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2361C-00EC-32CE-CB40-C3DBE8D544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6363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9EA9-53CF-20FC-C4A7-DE39F85B59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223D6E-8B16-2C6C-A3E6-2274D6281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5771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0582B-6874-6FF7-CAD9-3A69C3C376CB}"/>
              </a:ext>
            </a:extLst>
          </p:cNvPr>
          <p:cNvSpPr>
            <a:spLocks noGrp="1"/>
          </p:cNvSpPr>
          <p:nvPr>
            <p:ph idx="1"/>
          </p:nvPr>
        </p:nvSpPr>
        <p:spPr>
          <a:xfrm>
            <a:off x="838200" y="635000"/>
            <a:ext cx="10515600" cy="5541963"/>
          </a:xfrm>
        </p:spPr>
        <p:txBody>
          <a:bodyPr>
            <a:normAutofit fontScale="92500" lnSpcReduction="10000"/>
          </a:bodyPr>
          <a:lstStyle/>
          <a:p>
            <a:r>
              <a:rPr lang="en-US" altLang="zh-CN" b="1" dirty="0"/>
              <a:t>Data Collection: </a:t>
            </a:r>
          </a:p>
          <a:p>
            <a:pPr lvl="1"/>
            <a:r>
              <a:rPr lang="en-US" b="1" dirty="0" err="1"/>
              <a:t>text_A</a:t>
            </a:r>
            <a:r>
              <a:rPr lang="en-US" b="1" dirty="0"/>
              <a:t>:</a:t>
            </a:r>
            <a:r>
              <a:rPr lang="en-US" dirty="0"/>
              <a:t> the scripts play to Alexa</a:t>
            </a:r>
          </a:p>
          <a:p>
            <a:pPr lvl="1"/>
            <a:r>
              <a:rPr lang="en-US" b="1" dirty="0" err="1"/>
              <a:t>audioPlay_A</a:t>
            </a:r>
            <a:r>
              <a:rPr lang="en-US" b="1" dirty="0"/>
              <a:t>:</a:t>
            </a:r>
            <a:r>
              <a:rPr lang="en-US" dirty="0"/>
              <a:t> the audio files converted from </a:t>
            </a:r>
            <a:r>
              <a:rPr lang="en-US" dirty="0" err="1"/>
              <a:t>text_A</a:t>
            </a:r>
            <a:endParaRPr lang="en-US" dirty="0"/>
          </a:p>
          <a:p>
            <a:pPr lvl="1"/>
            <a:r>
              <a:rPr lang="en-US" b="1" dirty="0" err="1"/>
              <a:t>audioRecord_C</a:t>
            </a:r>
            <a:r>
              <a:rPr lang="en-US" b="1" dirty="0"/>
              <a:t>: </a:t>
            </a:r>
            <a:r>
              <a:rPr lang="en-US" dirty="0"/>
              <a:t>the Echo response audio files recorded</a:t>
            </a:r>
          </a:p>
          <a:p>
            <a:pPr lvl="1"/>
            <a:r>
              <a:rPr lang="en-US" b="1" dirty="0" err="1"/>
              <a:t>text_C</a:t>
            </a:r>
            <a:r>
              <a:rPr lang="en-US" b="1" dirty="0"/>
              <a:t>: </a:t>
            </a:r>
            <a:r>
              <a:rPr lang="en-US" dirty="0"/>
              <a:t>the text converted from </a:t>
            </a:r>
            <a:r>
              <a:rPr lang="en-US" dirty="0" err="1"/>
              <a:t>audioRecord_C</a:t>
            </a:r>
            <a:endParaRPr lang="en-US" dirty="0"/>
          </a:p>
          <a:p>
            <a:pPr lvl="1"/>
            <a:r>
              <a:rPr lang="en-US" b="1" dirty="0" err="1"/>
              <a:t>traffic_W_raw</a:t>
            </a:r>
            <a:r>
              <a:rPr lang="en-US" b="1" dirty="0"/>
              <a:t>: </a:t>
            </a:r>
            <a:r>
              <a:rPr lang="en-US" dirty="0"/>
              <a:t>traffic data during interaction</a:t>
            </a:r>
          </a:p>
          <a:p>
            <a:r>
              <a:rPr lang="en-US" b="1" dirty="0"/>
              <a:t>Data Collection Process:</a:t>
            </a:r>
          </a:p>
          <a:p>
            <a:pPr lvl="1"/>
            <a:r>
              <a:rPr lang="en-US" b="1" dirty="0"/>
              <a:t>Devices:</a:t>
            </a:r>
          </a:p>
          <a:p>
            <a:pPr lvl="2"/>
            <a:r>
              <a:rPr lang="en-US" dirty="0"/>
              <a:t>Mac Pro (play audio files and record)</a:t>
            </a:r>
          </a:p>
          <a:p>
            <a:pPr lvl="2"/>
            <a:r>
              <a:rPr lang="en-US" dirty="0"/>
              <a:t>VPN-Enabled </a:t>
            </a:r>
            <a:r>
              <a:rPr lang="en-US" dirty="0" err="1"/>
              <a:t>OpenWRT</a:t>
            </a:r>
            <a:r>
              <a:rPr lang="en-US" dirty="0"/>
              <a:t> Raspberry Pi 4 Model B (Router)</a:t>
            </a:r>
          </a:p>
          <a:p>
            <a:pPr lvl="2"/>
            <a:r>
              <a:rPr lang="en-US" dirty="0"/>
              <a:t>Alexa Echo Dot (Voice assistant)</a:t>
            </a:r>
          </a:p>
          <a:p>
            <a:pPr lvl="1"/>
            <a:r>
              <a:rPr lang="en-US" b="1" dirty="0"/>
              <a:t>Steps:</a:t>
            </a:r>
          </a:p>
          <a:p>
            <a:pPr lvl="2"/>
            <a:r>
              <a:rPr lang="en-US" dirty="0"/>
              <a:t>Establish SSH connection between Mac and Pi</a:t>
            </a:r>
          </a:p>
          <a:p>
            <a:pPr lvl="2"/>
            <a:r>
              <a:rPr lang="en-US" dirty="0"/>
              <a:t>For each voice command audio file (</a:t>
            </a:r>
            <a:r>
              <a:rPr lang="en-US" dirty="0" err="1"/>
              <a:t>audioPlay_A</a:t>
            </a:r>
            <a:r>
              <a:rPr lang="en-US" dirty="0"/>
              <a:t>), repeat 1000 times:</a:t>
            </a:r>
          </a:p>
          <a:p>
            <a:pPr lvl="3"/>
            <a:r>
              <a:rPr lang="en-US" dirty="0"/>
              <a:t>Start capturing traffic data via </a:t>
            </a:r>
            <a:r>
              <a:rPr lang="en-US" i="1" dirty="0" err="1"/>
              <a:t>tcpdump</a:t>
            </a:r>
            <a:endParaRPr lang="en-US" i="1" dirty="0"/>
          </a:p>
          <a:p>
            <a:pPr lvl="3"/>
            <a:r>
              <a:rPr lang="en-US" dirty="0"/>
              <a:t>Mac plays </a:t>
            </a:r>
            <a:r>
              <a:rPr lang="en-US" dirty="0" err="1"/>
              <a:t>audioPlay_A</a:t>
            </a:r>
            <a:r>
              <a:rPr lang="en-US" dirty="0"/>
              <a:t> to Echo and then records the responses from Echo</a:t>
            </a:r>
          </a:p>
          <a:p>
            <a:pPr lvl="3"/>
            <a:r>
              <a:rPr lang="en-US" dirty="0"/>
              <a:t>After 5 seconds recording, stop capturing traffic data</a:t>
            </a:r>
            <a:endParaRPr lang="en-US" b="1" dirty="0"/>
          </a:p>
        </p:txBody>
      </p:sp>
    </p:spTree>
    <p:extLst>
      <p:ext uri="{BB962C8B-B14F-4D97-AF65-F5344CB8AC3E}">
        <p14:creationId xmlns:p14="http://schemas.microsoft.com/office/powerpoint/2010/main" val="383143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352DF-4BEA-8E30-77DA-608FC38EA4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FC5C3-AB56-41EF-668C-9C64321D94F5}"/>
              </a:ext>
            </a:extLst>
          </p:cNvPr>
          <p:cNvSpPr>
            <a:spLocks noGrp="1"/>
          </p:cNvSpPr>
          <p:nvPr>
            <p:ph idx="1"/>
          </p:nvPr>
        </p:nvSpPr>
        <p:spPr>
          <a:xfrm>
            <a:off x="838200" y="635000"/>
            <a:ext cx="10515600" cy="5541963"/>
          </a:xfrm>
        </p:spPr>
        <p:txBody>
          <a:bodyPr>
            <a:normAutofit/>
          </a:bodyPr>
          <a:lstStyle/>
          <a:p>
            <a:r>
              <a:rPr lang="en-US" altLang="zh-CN" b="1" dirty="0"/>
              <a:t>Data Preprocess:</a:t>
            </a:r>
          </a:p>
          <a:p>
            <a:pPr lvl="1"/>
            <a:r>
              <a:rPr lang="en-US" altLang="zh-CN" b="1" dirty="0"/>
              <a:t>Raw data:   .</a:t>
            </a:r>
            <a:r>
              <a:rPr lang="en-US" altLang="zh-CN" b="1" dirty="0" err="1"/>
              <a:t>pcap</a:t>
            </a:r>
            <a:endParaRPr lang="en-US" altLang="zh-CN" b="1" dirty="0"/>
          </a:p>
          <a:p>
            <a:pPr lvl="2"/>
            <a:r>
              <a:rPr lang="en-US" altLang="zh-CN" dirty="0" err="1"/>
              <a:t>traffic_W_raw</a:t>
            </a:r>
            <a:r>
              <a:rPr lang="en-US" altLang="zh-CN" dirty="0"/>
              <a:t>: all traffic data </a:t>
            </a:r>
          </a:p>
          <a:p>
            <a:pPr lvl="1"/>
            <a:r>
              <a:rPr lang="en-US" altLang="zh-CN" b="1" dirty="0"/>
              <a:t>Traffic filter:  .</a:t>
            </a:r>
            <a:r>
              <a:rPr lang="en-US" altLang="zh-CN" b="1" dirty="0" err="1"/>
              <a:t>pcap</a:t>
            </a:r>
            <a:endParaRPr lang="en-US" altLang="zh-CN" b="1" dirty="0"/>
          </a:p>
          <a:p>
            <a:pPr lvl="2"/>
            <a:r>
              <a:rPr lang="en-US" altLang="zh-CN" dirty="0" err="1"/>
              <a:t>traffic_W_incoming</a:t>
            </a:r>
            <a:r>
              <a:rPr lang="en-US" altLang="zh-CN" dirty="0"/>
              <a:t>: VPN Server to Alexa Echo Dot </a:t>
            </a:r>
          </a:p>
          <a:p>
            <a:pPr lvl="2"/>
            <a:r>
              <a:rPr lang="en-US" altLang="zh-CN" dirty="0" err="1"/>
              <a:t>traffic_W_outgoing</a:t>
            </a:r>
            <a:r>
              <a:rPr lang="en-US" altLang="zh-CN" dirty="0"/>
              <a:t>: Alexa Echo Dot to VPN Server </a:t>
            </a:r>
          </a:p>
          <a:p>
            <a:pPr lvl="1"/>
            <a:r>
              <a:rPr lang="en-US" altLang="zh-CN" b="1" dirty="0"/>
              <a:t>pcap2csv:   .csv</a:t>
            </a:r>
          </a:p>
          <a:p>
            <a:pPr lvl="2"/>
            <a:r>
              <a:rPr lang="en-US" altLang="zh-CN" dirty="0" err="1"/>
              <a:t>traffic_W_incoming_csv</a:t>
            </a:r>
            <a:r>
              <a:rPr lang="en-US" altLang="zh-CN" dirty="0"/>
              <a:t>: convert .</a:t>
            </a:r>
            <a:r>
              <a:rPr lang="en-US" altLang="zh-CN" dirty="0" err="1"/>
              <a:t>pcap</a:t>
            </a:r>
            <a:r>
              <a:rPr lang="en-US" altLang="zh-CN" dirty="0"/>
              <a:t> to     (</a:t>
            </a:r>
            <a:r>
              <a:rPr lang="en-US" altLang="zh-CN" i="1" dirty="0" err="1"/>
              <a:t>tshark</a:t>
            </a:r>
            <a:r>
              <a:rPr lang="en-US" altLang="zh-CN" dirty="0"/>
              <a:t>)</a:t>
            </a:r>
          </a:p>
          <a:p>
            <a:pPr lvl="2"/>
            <a:r>
              <a:rPr lang="en-US" altLang="zh-CN" dirty="0" err="1"/>
              <a:t>traffic_W_outgoing_csv</a:t>
            </a:r>
            <a:r>
              <a:rPr lang="en-US" altLang="zh-CN" dirty="0"/>
              <a:t>: convert .</a:t>
            </a:r>
            <a:r>
              <a:rPr lang="en-US" altLang="zh-CN" dirty="0" err="1"/>
              <a:t>pcap</a:t>
            </a:r>
            <a:r>
              <a:rPr lang="en-US" altLang="zh-CN" dirty="0"/>
              <a:t> to      (</a:t>
            </a:r>
            <a:r>
              <a:rPr lang="en-US" altLang="zh-CN" i="1" dirty="0" err="1"/>
              <a:t>tshark</a:t>
            </a:r>
            <a:r>
              <a:rPr lang="en-US" altLang="zh-CN" dirty="0"/>
              <a:t>)</a:t>
            </a:r>
          </a:p>
          <a:p>
            <a:pPr lvl="1"/>
            <a:r>
              <a:rPr lang="en-US" altLang="zh-CN" b="1" dirty="0"/>
              <a:t>traffic2timeSeries:   .csv</a:t>
            </a:r>
          </a:p>
          <a:p>
            <a:pPr lvl="2"/>
            <a:r>
              <a:rPr lang="en-US" altLang="zh-CN" dirty="0" err="1"/>
              <a:t>traffic_W_incoming_timeSeries</a:t>
            </a:r>
            <a:r>
              <a:rPr lang="en-US" altLang="zh-CN" dirty="0"/>
              <a:t>: convert to time series data (</a:t>
            </a:r>
            <a:r>
              <a:rPr lang="en-US" altLang="zh-CN" dirty="0" err="1"/>
              <a:t>t,l,d</a:t>
            </a:r>
            <a:r>
              <a:rPr lang="en-US" altLang="zh-CN" dirty="0"/>
              <a:t>) &amp; (</a:t>
            </a:r>
            <a:r>
              <a:rPr lang="en-US" altLang="zh-CN" dirty="0" err="1"/>
              <a:t>t,l</a:t>
            </a:r>
            <a:r>
              <a:rPr lang="en-US" altLang="zh-CN" dirty="0"/>
              <a:t>)   </a:t>
            </a:r>
          </a:p>
          <a:p>
            <a:pPr lvl="2"/>
            <a:r>
              <a:rPr lang="en-US" altLang="zh-CN" dirty="0" err="1"/>
              <a:t>Traffic_W_outgoing_timeSeries</a:t>
            </a:r>
            <a:r>
              <a:rPr lang="en-US" altLang="zh-CN" dirty="0"/>
              <a:t>: convert to time series data (</a:t>
            </a:r>
            <a:r>
              <a:rPr lang="en-US" altLang="zh-CN" dirty="0" err="1"/>
              <a:t>t,l,d</a:t>
            </a:r>
            <a:r>
              <a:rPr lang="en-US" altLang="zh-CN" dirty="0"/>
              <a:t>) &amp; (</a:t>
            </a:r>
            <a:r>
              <a:rPr lang="en-US" altLang="zh-CN" dirty="0" err="1"/>
              <a:t>t,l</a:t>
            </a:r>
            <a:r>
              <a:rPr lang="en-US" altLang="zh-CN" dirty="0"/>
              <a:t>)   </a:t>
            </a:r>
          </a:p>
          <a:p>
            <a:pPr lvl="1"/>
            <a:r>
              <a:rPr lang="en-US" altLang="zh-CN" b="1" dirty="0"/>
              <a:t>csv2tuples:   .</a:t>
            </a:r>
            <a:r>
              <a:rPr lang="en-US" altLang="zh-CN" b="1" dirty="0" err="1"/>
              <a:t>pkl</a:t>
            </a:r>
            <a:endParaRPr lang="en-US" altLang="zh-CN" b="1" dirty="0"/>
          </a:p>
          <a:p>
            <a:pPr lvl="2"/>
            <a:r>
              <a:rPr lang="en-US" altLang="zh-CN" dirty="0" err="1"/>
              <a:t>traffic_W_incoming_timeSeries_pickles</a:t>
            </a:r>
            <a:r>
              <a:rPr lang="en-US" altLang="zh-CN" dirty="0"/>
              <a:t>: convert to tuples data</a:t>
            </a:r>
          </a:p>
          <a:p>
            <a:pPr lvl="2"/>
            <a:r>
              <a:rPr lang="en-US" altLang="zh-CN" dirty="0" err="1"/>
              <a:t>traffic_W_outgoing_timeSeries_pickles</a:t>
            </a:r>
            <a:r>
              <a:rPr lang="en-US" altLang="zh-CN" dirty="0"/>
              <a:t>: convert to tuples data</a:t>
            </a:r>
          </a:p>
          <a:p>
            <a:pPr lvl="1"/>
            <a:endParaRPr lang="en-US" altLang="zh-CN" dirty="0"/>
          </a:p>
          <a:p>
            <a:pPr lvl="1"/>
            <a:endParaRPr lang="en-US" altLang="zh-CN" dirty="0"/>
          </a:p>
          <a:p>
            <a:pPr lvl="1"/>
            <a:endParaRPr lang="en-US" b="1" dirty="0"/>
          </a:p>
        </p:txBody>
      </p:sp>
    </p:spTree>
    <p:extLst>
      <p:ext uri="{BB962C8B-B14F-4D97-AF65-F5344CB8AC3E}">
        <p14:creationId xmlns:p14="http://schemas.microsoft.com/office/powerpoint/2010/main" val="310900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CA07-8093-76B2-9582-7D7CB2FE0B62}"/>
              </a:ext>
            </a:extLst>
          </p:cNvPr>
          <p:cNvSpPr>
            <a:spLocks noGrp="1"/>
          </p:cNvSpPr>
          <p:nvPr>
            <p:ph type="title"/>
          </p:nvPr>
        </p:nvSpPr>
        <p:spPr/>
        <p:txBody>
          <a:bodyPr/>
          <a:lstStyle/>
          <a:p>
            <a:r>
              <a:rPr lang="en-US" altLang="zh-CN" dirty="0"/>
              <a:t>Data</a:t>
            </a:r>
            <a:r>
              <a:rPr lang="zh-CN" altLang="en-US" dirty="0"/>
              <a:t> </a:t>
            </a:r>
            <a:r>
              <a:rPr lang="en-US" altLang="zh-CN" dirty="0"/>
              <a:t>Preprocessing</a:t>
            </a:r>
            <a:endParaRPr lang="en-US" dirty="0"/>
          </a:p>
        </p:txBody>
      </p:sp>
      <p:sp>
        <p:nvSpPr>
          <p:cNvPr id="3" name="Content Placeholder 2">
            <a:extLst>
              <a:ext uri="{FF2B5EF4-FFF2-40B4-BE49-F238E27FC236}">
                <a16:creationId xmlns:a16="http://schemas.microsoft.com/office/drawing/2014/main" id="{8E06AB61-3E9F-9163-E84F-B78D4B180A8D}"/>
              </a:ext>
            </a:extLst>
          </p:cNvPr>
          <p:cNvSpPr>
            <a:spLocks noGrp="1"/>
          </p:cNvSpPr>
          <p:nvPr>
            <p:ph idx="1"/>
          </p:nvPr>
        </p:nvSpPr>
        <p:spPr/>
        <p:txBody>
          <a:bodyPr/>
          <a:lstStyle/>
          <a:p>
            <a:r>
              <a:rPr lang="en-US" altLang="zh-CN" dirty="0"/>
              <a:t>Traffic</a:t>
            </a:r>
            <a:r>
              <a:rPr lang="zh-CN" altLang="en-US" dirty="0"/>
              <a:t> </a:t>
            </a:r>
            <a:r>
              <a:rPr lang="en-US" altLang="zh-CN" dirty="0"/>
              <a:t>Data</a:t>
            </a:r>
          </a:p>
          <a:p>
            <a:pPr lvl="1"/>
            <a:r>
              <a:rPr lang="en-US" altLang="zh-CN" dirty="0"/>
              <a:t>Pattern</a:t>
            </a:r>
            <a:r>
              <a:rPr lang="zh-CN" altLang="en-US" dirty="0"/>
              <a:t> </a:t>
            </a:r>
            <a:r>
              <a:rPr lang="en-US" altLang="zh-CN" dirty="0"/>
              <a:t>recognition</a:t>
            </a:r>
            <a:r>
              <a:rPr lang="zh-CN" altLang="en-US" dirty="0"/>
              <a:t> </a:t>
            </a:r>
            <a:r>
              <a:rPr lang="en-US" altLang="zh-CN" dirty="0"/>
              <a:t>processing</a:t>
            </a:r>
          </a:p>
          <a:p>
            <a:pPr lvl="1"/>
            <a:r>
              <a:rPr lang="en-US" altLang="zh-CN" dirty="0"/>
              <a:t>Time</a:t>
            </a:r>
            <a:r>
              <a:rPr lang="zh-CN" altLang="en-US" dirty="0"/>
              <a:t> </a:t>
            </a:r>
            <a:r>
              <a:rPr lang="en-US" altLang="zh-CN" dirty="0"/>
              <a:t>series</a:t>
            </a:r>
            <a:r>
              <a:rPr lang="zh-CN" altLang="en-US" dirty="0"/>
              <a:t> </a:t>
            </a:r>
            <a:r>
              <a:rPr lang="en-US" altLang="zh-CN" dirty="0"/>
              <a:t>analysis</a:t>
            </a:r>
          </a:p>
          <a:p>
            <a:pPr lvl="1"/>
            <a:r>
              <a:rPr lang="en-US" altLang="zh-CN" dirty="0"/>
              <a:t>feature</a:t>
            </a:r>
            <a:r>
              <a:rPr lang="zh-CN" altLang="en-US" dirty="0"/>
              <a:t> </a:t>
            </a:r>
            <a:r>
              <a:rPr lang="en-US" altLang="zh-CN" dirty="0"/>
              <a:t>extraction</a:t>
            </a:r>
          </a:p>
          <a:p>
            <a:endParaRPr lang="en-US" dirty="0"/>
          </a:p>
        </p:txBody>
      </p:sp>
    </p:spTree>
    <p:extLst>
      <p:ext uri="{BB962C8B-B14F-4D97-AF65-F5344CB8AC3E}">
        <p14:creationId xmlns:p14="http://schemas.microsoft.com/office/powerpoint/2010/main" val="2145238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6A8CA-CC12-5EB0-7518-3C234747EA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CC370-0941-2755-DD9C-38C3117AB332}"/>
              </a:ext>
            </a:extLst>
          </p:cNvPr>
          <p:cNvSpPr>
            <a:spLocks noGrp="1"/>
          </p:cNvSpPr>
          <p:nvPr>
            <p:ph idx="1"/>
          </p:nvPr>
        </p:nvSpPr>
        <p:spPr>
          <a:xfrm>
            <a:off x="838200" y="635000"/>
            <a:ext cx="10515600" cy="5541963"/>
          </a:xfrm>
        </p:spPr>
        <p:txBody>
          <a:bodyPr>
            <a:normAutofit/>
          </a:bodyPr>
          <a:lstStyle/>
          <a:p>
            <a:r>
              <a:rPr lang="en-US" altLang="zh-CN" b="1" dirty="0"/>
              <a:t>Features Extraction:</a:t>
            </a:r>
          </a:p>
          <a:p>
            <a:pPr lvl="1"/>
            <a:r>
              <a:rPr lang="en-US" altLang="zh-CN" dirty="0" err="1"/>
              <a:t>traffic_W_outgoing_features</a:t>
            </a:r>
            <a:endParaRPr lang="en-US" altLang="zh-CN" dirty="0"/>
          </a:p>
          <a:p>
            <a:pPr lvl="1"/>
            <a:r>
              <a:rPr lang="en-US" altLang="zh-CN" dirty="0" err="1"/>
              <a:t>Traffic_W_outgoing_features_csv</a:t>
            </a:r>
            <a:r>
              <a:rPr lang="en-US" altLang="zh-CN" dirty="0"/>
              <a:t> (8 .csv files)</a:t>
            </a:r>
          </a:p>
          <a:p>
            <a:pPr lvl="1"/>
            <a:endParaRPr lang="en-US" altLang="zh-CN" b="1" dirty="0"/>
          </a:p>
          <a:p>
            <a:pPr lvl="1"/>
            <a:endParaRPr lang="en-US" altLang="zh-CN" b="1" dirty="0"/>
          </a:p>
          <a:p>
            <a:pPr lvl="1"/>
            <a:endParaRPr lang="en-US" altLang="zh-CN" b="1" dirty="0"/>
          </a:p>
          <a:p>
            <a:pPr lvl="1"/>
            <a:r>
              <a:rPr lang="en-US" altLang="zh-CN" b="1" dirty="0"/>
              <a:t>combined_data.csv with labels 1-8</a:t>
            </a:r>
          </a:p>
          <a:p>
            <a:pPr lvl="1"/>
            <a:endParaRPr lang="en-US" altLang="zh-CN" dirty="0"/>
          </a:p>
          <a:p>
            <a:pPr lvl="1"/>
            <a:r>
              <a:rPr lang="en-US" altLang="zh-CN" dirty="0"/>
              <a:t>What features should be selected? How to search?</a:t>
            </a:r>
          </a:p>
          <a:p>
            <a:pPr lvl="1"/>
            <a:endParaRPr lang="en-US" altLang="zh-CN" dirty="0"/>
          </a:p>
          <a:p>
            <a:pPr lvl="1"/>
            <a:endParaRPr lang="en-US" b="1" dirty="0"/>
          </a:p>
        </p:txBody>
      </p:sp>
      <p:pic>
        <p:nvPicPr>
          <p:cNvPr id="4" name="Picture 3">
            <a:extLst>
              <a:ext uri="{FF2B5EF4-FFF2-40B4-BE49-F238E27FC236}">
                <a16:creationId xmlns:a16="http://schemas.microsoft.com/office/drawing/2014/main" id="{15C5763A-CD6C-B478-AE5D-ABCC14098DCF}"/>
              </a:ext>
            </a:extLst>
          </p:cNvPr>
          <p:cNvPicPr>
            <a:picLocks noChangeAspect="1"/>
          </p:cNvPicPr>
          <p:nvPr/>
        </p:nvPicPr>
        <p:blipFill>
          <a:blip r:embed="rId2"/>
          <a:stretch>
            <a:fillRect/>
          </a:stretch>
        </p:blipFill>
        <p:spPr>
          <a:xfrm>
            <a:off x="386080" y="5092617"/>
            <a:ext cx="11511280" cy="1387792"/>
          </a:xfrm>
          <a:prstGeom prst="rect">
            <a:avLst/>
          </a:prstGeom>
        </p:spPr>
      </p:pic>
      <p:pic>
        <p:nvPicPr>
          <p:cNvPr id="6" name="Picture 5">
            <a:extLst>
              <a:ext uri="{FF2B5EF4-FFF2-40B4-BE49-F238E27FC236}">
                <a16:creationId xmlns:a16="http://schemas.microsoft.com/office/drawing/2014/main" id="{370D54A9-C52D-30B8-187D-1FC120DB1D13}"/>
              </a:ext>
            </a:extLst>
          </p:cNvPr>
          <p:cNvPicPr>
            <a:picLocks noChangeAspect="1"/>
          </p:cNvPicPr>
          <p:nvPr/>
        </p:nvPicPr>
        <p:blipFill>
          <a:blip r:embed="rId3"/>
          <a:stretch>
            <a:fillRect/>
          </a:stretch>
        </p:blipFill>
        <p:spPr>
          <a:xfrm>
            <a:off x="8226005" y="228600"/>
            <a:ext cx="3600235" cy="4536757"/>
          </a:xfrm>
          <a:prstGeom prst="rect">
            <a:avLst/>
          </a:prstGeom>
        </p:spPr>
      </p:pic>
    </p:spTree>
    <p:extLst>
      <p:ext uri="{BB962C8B-B14F-4D97-AF65-F5344CB8AC3E}">
        <p14:creationId xmlns:p14="http://schemas.microsoft.com/office/powerpoint/2010/main" val="1554889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873EF-3525-E143-D7DF-A84595F0342B}"/>
              </a:ext>
            </a:extLst>
          </p:cNvPr>
          <p:cNvSpPr>
            <a:spLocks noGrp="1"/>
          </p:cNvSpPr>
          <p:nvPr>
            <p:ph idx="1"/>
          </p:nvPr>
        </p:nvSpPr>
        <p:spPr>
          <a:xfrm>
            <a:off x="838200" y="513080"/>
            <a:ext cx="10515600" cy="5663883"/>
          </a:xfrm>
        </p:spPr>
        <p:txBody>
          <a:bodyPr/>
          <a:lstStyle/>
          <a:p>
            <a:r>
              <a:rPr lang="en-US" dirty="0"/>
              <a:t>How to do data cleaning for time series traffic data?</a:t>
            </a:r>
          </a:p>
          <a:p>
            <a:endParaRPr lang="en-US" dirty="0"/>
          </a:p>
          <a:p>
            <a:r>
              <a:rPr lang="en-US" dirty="0"/>
              <a:t>When should I do cleaning?</a:t>
            </a:r>
            <a:r>
              <a:rPr lang="zh-CN" altLang="en-US" dirty="0"/>
              <a:t> </a:t>
            </a:r>
            <a:r>
              <a:rPr lang="en-US" altLang="zh-CN" dirty="0"/>
              <a:t>After</a:t>
            </a:r>
            <a:r>
              <a:rPr lang="zh-CN" altLang="en-US" dirty="0"/>
              <a:t> </a:t>
            </a:r>
            <a:r>
              <a:rPr lang="en-US" altLang="zh-CN" dirty="0"/>
              <a:t>features</a:t>
            </a:r>
            <a:r>
              <a:rPr lang="zh-CN" altLang="en-US" dirty="0"/>
              <a:t> </a:t>
            </a:r>
            <a:r>
              <a:rPr lang="en-US" altLang="zh-CN" dirty="0"/>
              <a:t>extraction?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8675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72F1B-4BA3-28A0-D720-C7DDD5DDC1E0}"/>
              </a:ext>
            </a:extLst>
          </p:cNvPr>
          <p:cNvSpPr>
            <a:spLocks noGrp="1"/>
          </p:cNvSpPr>
          <p:nvPr>
            <p:ph idx="1"/>
          </p:nvPr>
        </p:nvSpPr>
        <p:spPr>
          <a:xfrm>
            <a:off x="838200" y="589280"/>
            <a:ext cx="10515600" cy="5587683"/>
          </a:xfrm>
        </p:spPr>
        <p:txBody>
          <a:bodyPr/>
          <a:lstStyle/>
          <a:p>
            <a:r>
              <a:rPr lang="en-US" dirty="0"/>
              <a:t>Classifiers</a:t>
            </a:r>
          </a:p>
          <a:p>
            <a:pPr lvl="1"/>
            <a:r>
              <a:rPr lang="en-US" dirty="0" err="1"/>
              <a:t>RandomRorestClassifier</a:t>
            </a:r>
            <a:endParaRPr lang="en-US" dirty="0"/>
          </a:p>
          <a:p>
            <a:pPr lvl="1"/>
            <a:r>
              <a:rPr lang="en-US" dirty="0" err="1"/>
              <a:t>XGBoost</a:t>
            </a:r>
            <a:endParaRPr lang="en-US" dirty="0"/>
          </a:p>
          <a:p>
            <a:pPr lvl="1"/>
            <a:r>
              <a:rPr lang="en-US" dirty="0"/>
              <a:t>AdaBoost</a:t>
            </a:r>
          </a:p>
          <a:p>
            <a:pPr lvl="1"/>
            <a:endParaRPr lang="en-US" dirty="0"/>
          </a:p>
          <a:p>
            <a:pPr lvl="1"/>
            <a:r>
              <a:rPr lang="en-US" dirty="0"/>
              <a:t>Traverse all feature combinations</a:t>
            </a:r>
          </a:p>
          <a:p>
            <a:pPr lvl="1"/>
            <a:r>
              <a:rPr lang="en-US" dirty="0"/>
              <a:t>Accuracy about 50%</a:t>
            </a:r>
          </a:p>
          <a:p>
            <a:endParaRPr lang="en-US" dirty="0"/>
          </a:p>
        </p:txBody>
      </p:sp>
      <p:pic>
        <p:nvPicPr>
          <p:cNvPr id="5" name="Picture 4">
            <a:extLst>
              <a:ext uri="{FF2B5EF4-FFF2-40B4-BE49-F238E27FC236}">
                <a16:creationId xmlns:a16="http://schemas.microsoft.com/office/drawing/2014/main" id="{B0A59D7B-6129-DFFE-B16C-14FD9C77508A}"/>
              </a:ext>
            </a:extLst>
          </p:cNvPr>
          <p:cNvPicPr>
            <a:picLocks noChangeAspect="1"/>
          </p:cNvPicPr>
          <p:nvPr/>
        </p:nvPicPr>
        <p:blipFill>
          <a:blip r:embed="rId2"/>
          <a:stretch>
            <a:fillRect/>
          </a:stretch>
        </p:blipFill>
        <p:spPr>
          <a:xfrm>
            <a:off x="1645920" y="3429000"/>
            <a:ext cx="8900160" cy="3320059"/>
          </a:xfrm>
          <a:prstGeom prst="rect">
            <a:avLst/>
          </a:prstGeom>
        </p:spPr>
      </p:pic>
    </p:spTree>
    <p:extLst>
      <p:ext uri="{BB962C8B-B14F-4D97-AF65-F5344CB8AC3E}">
        <p14:creationId xmlns:p14="http://schemas.microsoft.com/office/powerpoint/2010/main" val="18573068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7D34-BD5D-2BD9-F563-BCF4EC81A0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B39660-A70D-C3A3-936F-378E586BD0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8373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A1A81-EC19-E1E1-19BC-773A463954AA}"/>
              </a:ext>
            </a:extLst>
          </p:cNvPr>
          <p:cNvSpPr>
            <a:spLocks noGrp="1"/>
          </p:cNvSpPr>
          <p:nvPr>
            <p:ph idx="1"/>
          </p:nvPr>
        </p:nvSpPr>
        <p:spPr>
          <a:xfrm>
            <a:off x="838200" y="589808"/>
            <a:ext cx="10515600" cy="5587155"/>
          </a:xfrm>
        </p:spPr>
        <p:txBody>
          <a:bodyPr/>
          <a:lstStyle/>
          <a:p>
            <a:r>
              <a:rPr lang="en-US" b="1" dirty="0"/>
              <a:t>Classifier</a:t>
            </a:r>
          </a:p>
          <a:p>
            <a:pPr lvl="1"/>
            <a:r>
              <a:rPr lang="en-US" dirty="0"/>
              <a:t>Skill</a:t>
            </a:r>
          </a:p>
          <a:p>
            <a:pPr lvl="1"/>
            <a:r>
              <a:rPr lang="en-US" dirty="0"/>
              <a:t>Simple</a:t>
            </a:r>
          </a:p>
          <a:p>
            <a:pPr lvl="1"/>
            <a:r>
              <a:rPr lang="en-US" dirty="0"/>
              <a:t>Stream</a:t>
            </a:r>
          </a:p>
          <a:p>
            <a:r>
              <a:rPr lang="en-US" dirty="0"/>
              <a:t>First I want to implement a script.</a:t>
            </a:r>
          </a:p>
          <a:p>
            <a:endParaRPr lang="en-US" dirty="0"/>
          </a:p>
          <a:p>
            <a:endParaRPr lang="en-US" dirty="0"/>
          </a:p>
        </p:txBody>
      </p:sp>
    </p:spTree>
    <p:extLst>
      <p:ext uri="{BB962C8B-B14F-4D97-AF65-F5344CB8AC3E}">
        <p14:creationId xmlns:p14="http://schemas.microsoft.com/office/powerpoint/2010/main" val="9094668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32785-AF62-1AD1-A03F-A90AA1F9BFB7}"/>
              </a:ext>
            </a:extLst>
          </p:cNvPr>
          <p:cNvSpPr>
            <a:spLocks noGrp="1"/>
          </p:cNvSpPr>
          <p:nvPr>
            <p:ph idx="1"/>
          </p:nvPr>
        </p:nvSpPr>
        <p:spPr>
          <a:xfrm>
            <a:off x="838200" y="613558"/>
            <a:ext cx="10515600" cy="5563405"/>
          </a:xfrm>
        </p:spPr>
        <p:txBody>
          <a:bodyPr/>
          <a:lstStyle/>
          <a:p>
            <a:r>
              <a:rPr lang="en-US" b="1" dirty="0"/>
              <a:t>Top K</a:t>
            </a:r>
          </a:p>
          <a:p>
            <a:endParaRPr lang="en-US" dirty="0"/>
          </a:p>
          <a:p>
            <a:r>
              <a:rPr lang="en-US" b="1" dirty="0"/>
              <a:t>Similarity</a:t>
            </a:r>
            <a:r>
              <a:rPr lang="en-US" dirty="0"/>
              <a:t> between different voice commands</a:t>
            </a:r>
          </a:p>
        </p:txBody>
      </p:sp>
    </p:spTree>
    <p:extLst>
      <p:ext uri="{BB962C8B-B14F-4D97-AF65-F5344CB8AC3E}">
        <p14:creationId xmlns:p14="http://schemas.microsoft.com/office/powerpoint/2010/main" val="1915444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08186-4DC0-A2AB-10C1-2E81EDAFFB57}"/>
              </a:ext>
            </a:extLst>
          </p:cNvPr>
          <p:cNvSpPr>
            <a:spLocks noGrp="1"/>
          </p:cNvSpPr>
          <p:nvPr>
            <p:ph idx="1"/>
          </p:nvPr>
        </p:nvSpPr>
        <p:spPr>
          <a:xfrm>
            <a:off x="838200" y="629392"/>
            <a:ext cx="10515600" cy="5547571"/>
          </a:xfrm>
        </p:spPr>
        <p:txBody>
          <a:bodyPr/>
          <a:lstStyle/>
          <a:p>
            <a:r>
              <a:rPr lang="en-US" b="1" dirty="0"/>
              <a:t>Image study</a:t>
            </a:r>
          </a:p>
          <a:p>
            <a:endParaRPr lang="en-US" b="1" dirty="0"/>
          </a:p>
        </p:txBody>
      </p:sp>
    </p:spTree>
    <p:extLst>
      <p:ext uri="{BB962C8B-B14F-4D97-AF65-F5344CB8AC3E}">
        <p14:creationId xmlns:p14="http://schemas.microsoft.com/office/powerpoint/2010/main" val="41605684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8DFD-DB12-631E-B23F-75BB1A9E53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E4997-DB08-91B4-2E7E-2AA3935B3E81}"/>
              </a:ext>
            </a:extLst>
          </p:cNvPr>
          <p:cNvSpPr>
            <a:spLocks noGrp="1"/>
          </p:cNvSpPr>
          <p:nvPr>
            <p:ph idx="1"/>
          </p:nvPr>
        </p:nvSpPr>
        <p:spPr/>
        <p:txBody>
          <a:bodyPr/>
          <a:lstStyle/>
          <a:p>
            <a:r>
              <a:rPr lang="en-US" dirty="0"/>
              <a:t>Type Classification</a:t>
            </a:r>
          </a:p>
          <a:p>
            <a:r>
              <a:rPr lang="en-US" dirty="0"/>
              <a:t>Sentence-Level Inference</a:t>
            </a:r>
          </a:p>
          <a:p>
            <a:r>
              <a:rPr lang="en-US" dirty="0"/>
              <a:t>Word-Level Decoding</a:t>
            </a:r>
          </a:p>
        </p:txBody>
      </p:sp>
    </p:spTree>
    <p:extLst>
      <p:ext uri="{BB962C8B-B14F-4D97-AF65-F5344CB8AC3E}">
        <p14:creationId xmlns:p14="http://schemas.microsoft.com/office/powerpoint/2010/main" val="525395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1C90-1CFF-E292-6428-C87936F08D30}"/>
              </a:ext>
            </a:extLst>
          </p:cNvPr>
          <p:cNvSpPr>
            <a:spLocks noGrp="1"/>
          </p:cNvSpPr>
          <p:nvPr>
            <p:ph type="title"/>
          </p:nvPr>
        </p:nvSpPr>
        <p:spPr/>
        <p:txBody>
          <a:bodyPr/>
          <a:lstStyle/>
          <a:p>
            <a:r>
              <a:rPr lang="en-US" dirty="0"/>
              <a:t>Type Classification</a:t>
            </a:r>
          </a:p>
        </p:txBody>
      </p:sp>
      <p:sp>
        <p:nvSpPr>
          <p:cNvPr id="3" name="Content Placeholder 2">
            <a:extLst>
              <a:ext uri="{FF2B5EF4-FFF2-40B4-BE49-F238E27FC236}">
                <a16:creationId xmlns:a16="http://schemas.microsoft.com/office/drawing/2014/main" id="{E8127E4B-040B-C099-7643-A075FF4E603D}"/>
              </a:ext>
            </a:extLst>
          </p:cNvPr>
          <p:cNvSpPr>
            <a:spLocks noGrp="1"/>
          </p:cNvSpPr>
          <p:nvPr>
            <p:ph idx="1"/>
          </p:nvPr>
        </p:nvSpPr>
        <p:spPr/>
        <p:txBody>
          <a:bodyPr/>
          <a:lstStyle/>
          <a:p>
            <a:r>
              <a:rPr lang="en-US" b="1" dirty="0"/>
              <a:t>Data Collection Process:</a:t>
            </a:r>
          </a:p>
          <a:p>
            <a:pPr lvl="1"/>
            <a:r>
              <a:rPr lang="en-US" b="1" dirty="0"/>
              <a:t>Devices:</a:t>
            </a:r>
          </a:p>
          <a:p>
            <a:pPr lvl="2"/>
            <a:r>
              <a:rPr lang="en-US" dirty="0"/>
              <a:t>Mac Pro (play audio files and record)</a:t>
            </a:r>
          </a:p>
          <a:p>
            <a:pPr lvl="2"/>
            <a:r>
              <a:rPr lang="en-US" dirty="0"/>
              <a:t>VPN-Enabled </a:t>
            </a:r>
            <a:r>
              <a:rPr lang="en-US" dirty="0" err="1"/>
              <a:t>OpenWRT</a:t>
            </a:r>
            <a:r>
              <a:rPr lang="en-US" dirty="0"/>
              <a:t> Raspberry Pi 4 Model B (Router)</a:t>
            </a:r>
          </a:p>
          <a:p>
            <a:pPr lvl="2"/>
            <a:r>
              <a:rPr lang="en-US" dirty="0"/>
              <a:t>Alexa Echo Dot (Voice assistant)</a:t>
            </a:r>
          </a:p>
          <a:p>
            <a:pPr lvl="1"/>
            <a:r>
              <a:rPr lang="en-US" b="1" dirty="0"/>
              <a:t>Steps:</a:t>
            </a:r>
          </a:p>
          <a:p>
            <a:pPr lvl="2"/>
            <a:r>
              <a:rPr lang="en-US" dirty="0"/>
              <a:t>Establish SSH connection between Mac and Pi</a:t>
            </a:r>
          </a:p>
          <a:p>
            <a:pPr lvl="2"/>
            <a:r>
              <a:rPr lang="en-US" dirty="0"/>
              <a:t>For each voice command audio file (</a:t>
            </a:r>
            <a:r>
              <a:rPr lang="en-US" dirty="0" err="1"/>
              <a:t>audioPlay_A</a:t>
            </a:r>
            <a:r>
              <a:rPr lang="en-US" dirty="0"/>
              <a:t>), repeat 1000 times:</a:t>
            </a:r>
          </a:p>
          <a:p>
            <a:pPr lvl="3"/>
            <a:r>
              <a:rPr lang="en-US" dirty="0"/>
              <a:t>Start capturing traffic data via </a:t>
            </a:r>
            <a:r>
              <a:rPr lang="en-US" i="1" dirty="0" err="1"/>
              <a:t>tcpdump</a:t>
            </a:r>
            <a:endParaRPr lang="en-US" i="1" dirty="0"/>
          </a:p>
          <a:p>
            <a:pPr lvl="3"/>
            <a:r>
              <a:rPr lang="en-US" dirty="0"/>
              <a:t>Mac plays </a:t>
            </a:r>
            <a:r>
              <a:rPr lang="en-US" dirty="0" err="1"/>
              <a:t>audioPlay_A</a:t>
            </a:r>
            <a:r>
              <a:rPr lang="en-US" dirty="0"/>
              <a:t> to Echo and begin </a:t>
            </a:r>
            <a:r>
              <a:rPr lang="en-US" b="1" dirty="0">
                <a:solidFill>
                  <a:srgbClr val="00B050"/>
                </a:solidFill>
              </a:rPr>
              <a:t>silence detection</a:t>
            </a:r>
            <a:endParaRPr lang="en-US" dirty="0"/>
          </a:p>
          <a:p>
            <a:pPr lvl="3"/>
            <a:r>
              <a:rPr lang="en-US" dirty="0"/>
              <a:t>After continuous 3 </a:t>
            </a:r>
            <a:r>
              <a:rPr lang="en-US"/>
              <a:t>sec silence, stop </a:t>
            </a:r>
            <a:r>
              <a:rPr lang="en-US" dirty="0"/>
              <a:t>capturing traffic data</a:t>
            </a:r>
            <a:endParaRPr lang="en-US" b="1" dirty="0"/>
          </a:p>
          <a:p>
            <a:pPr lvl="1"/>
            <a:endParaRPr lang="en-US" dirty="0"/>
          </a:p>
        </p:txBody>
      </p:sp>
    </p:spTree>
    <p:extLst>
      <p:ext uri="{BB962C8B-B14F-4D97-AF65-F5344CB8AC3E}">
        <p14:creationId xmlns:p14="http://schemas.microsoft.com/office/powerpoint/2010/main" val="135150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C498-A267-6257-D0C9-E160EE706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A9060-F980-64E5-A100-8A7A8DFE3E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738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11/29/2023</a:t>
            </a:r>
            <a:endParaRPr lang="en-US" dirty="0"/>
          </a:p>
        </p:txBody>
      </p:sp>
    </p:spTree>
    <p:extLst>
      <p:ext uri="{BB962C8B-B14F-4D97-AF65-F5344CB8AC3E}">
        <p14:creationId xmlns:p14="http://schemas.microsoft.com/office/powerpoint/2010/main" val="212082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A26D-9DC8-E891-03DE-E5E0FAB36F7A}"/>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74696B35-D1DA-11FB-8FCA-E94BB8623C03}"/>
              </a:ext>
            </a:extLst>
          </p:cNvPr>
          <p:cNvSpPr>
            <a:spLocks noGrp="1"/>
          </p:cNvSpPr>
          <p:nvPr>
            <p:ph idx="1"/>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p>
          <a:p>
            <a:r>
              <a:rPr lang="en-US" altLang="zh-CN" dirty="0"/>
              <a:t>Datasets</a:t>
            </a:r>
            <a:r>
              <a:rPr lang="zh-CN" altLang="en-US" dirty="0"/>
              <a:t> </a:t>
            </a:r>
            <a:r>
              <a:rPr lang="en-US" altLang="zh-CN" dirty="0"/>
              <a:t>components</a:t>
            </a:r>
          </a:p>
          <a:p>
            <a:r>
              <a:rPr lang="en-US" altLang="zh-CN" dirty="0"/>
              <a:t>Traffic</a:t>
            </a:r>
            <a:r>
              <a:rPr lang="zh-CN" altLang="en-US" dirty="0"/>
              <a:t> </a:t>
            </a:r>
            <a:r>
              <a:rPr lang="en-US" altLang="zh-CN" dirty="0"/>
              <a:t>data</a:t>
            </a:r>
            <a:r>
              <a:rPr lang="zh-CN" altLang="en-US" dirty="0"/>
              <a:t> </a:t>
            </a:r>
            <a:r>
              <a:rPr lang="en-US" altLang="zh-CN" dirty="0"/>
              <a:t>components</a:t>
            </a:r>
          </a:p>
          <a:p>
            <a:r>
              <a:rPr lang="en-US" altLang="zh-CN" dirty="0"/>
              <a:t>Incoming/outgoing</a:t>
            </a:r>
            <a:r>
              <a:rPr lang="zh-CN" altLang="en-US" dirty="0"/>
              <a:t> </a:t>
            </a:r>
            <a:r>
              <a:rPr lang="en-US" altLang="zh-CN" dirty="0"/>
              <a:t>data</a:t>
            </a:r>
          </a:p>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p>
          <a:p>
            <a:r>
              <a:rPr lang="en-US" altLang="zh-CN" dirty="0"/>
              <a:t>Apply multiple different TTS models</a:t>
            </a:r>
          </a:p>
          <a:p>
            <a:endParaRPr lang="en-US" dirty="0"/>
          </a:p>
        </p:txBody>
      </p:sp>
    </p:spTree>
    <p:extLst>
      <p:ext uri="{BB962C8B-B14F-4D97-AF65-F5344CB8AC3E}">
        <p14:creationId xmlns:p14="http://schemas.microsoft.com/office/powerpoint/2010/main" val="18258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16092</TotalTime>
  <Words>2904</Words>
  <Application>Microsoft Macintosh PowerPoint</Application>
  <PresentationFormat>Widescreen</PresentationFormat>
  <Paragraphs>360</Paragraphs>
  <Slides>68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Amazon Ember Light</vt:lpstr>
      <vt:lpstr>Amazon Ember Regular</vt:lpstr>
      <vt:lpstr>Arial</vt:lpstr>
      <vt:lpstr>Calibri</vt:lpstr>
      <vt:lpstr>Calibri Light</vt:lpstr>
      <vt:lpstr>Office Theme</vt:lpstr>
      <vt:lpstr>PowerPoint Presentation</vt:lpstr>
      <vt:lpstr>Outline </vt:lpstr>
      <vt:lpstr>Problem Definition </vt:lpstr>
      <vt:lpstr>Data Collection for real</vt:lpstr>
      <vt:lpstr>Recording Devices for real</vt:lpstr>
      <vt:lpstr>Data Preprocessing</vt:lpstr>
      <vt:lpstr>PowerPoint Presentation</vt:lpstr>
      <vt:lpstr>PowerPoint Presentation</vt:lpstr>
      <vt:lpstr>Outline </vt:lpstr>
      <vt:lpstr>Data Collection Simple Version</vt:lpstr>
      <vt:lpstr>Datasets Components </vt:lpstr>
      <vt:lpstr>Traffic Data Components:</vt:lpstr>
      <vt:lpstr>Incoming/Outgoing Data</vt:lpstr>
      <vt:lpstr>Incoming/Outgoing Data</vt:lpstr>
      <vt:lpstr>Sync Text Data with Traffic Data</vt:lpstr>
      <vt:lpstr>Apply Multiple Different TTS Models</vt:lpstr>
      <vt:lpstr>PowerPoint Presentation</vt:lpstr>
      <vt:lpstr>Related Works</vt:lpstr>
      <vt:lpstr>I Can Hear Your Alexa</vt:lpstr>
      <vt:lpstr>Fingerprinting Encrypted Voice Traffic on Smart Speakers with Deep Learning.</vt:lpstr>
      <vt:lpstr>PowerPoint Presentation</vt:lpstr>
      <vt:lpstr>Contribution</vt:lpstr>
      <vt:lpstr>PiVPN</vt:lpstr>
      <vt:lpstr>System Components</vt:lpstr>
      <vt:lpstr>Pi A Wireless Access Point</vt:lpstr>
      <vt:lpstr>Pi B VPN Server</vt:lpstr>
      <vt:lpstr>Pi C Alexa-Enable Device</vt:lpstr>
      <vt:lpstr>Review Last Disscussion</vt:lpstr>
      <vt:lpstr>PowerPoint Presentation</vt:lpstr>
      <vt:lpstr>Questions</vt:lpstr>
      <vt:lpstr>PowerPoint Presentation</vt:lpstr>
      <vt:lpstr>Raspberry Pi Router</vt:lpstr>
      <vt:lpstr>What finally model we want?</vt:lpstr>
      <vt:lpstr>PowerPoint Presentation</vt:lpstr>
      <vt:lpstr>Text Interface</vt:lpstr>
      <vt:lpstr>Interact with Alexa</vt:lpstr>
      <vt:lpstr>PowerPoint Presentation</vt:lpstr>
      <vt:lpstr>PowerPoint Presentation</vt:lpstr>
      <vt:lpstr>PowerPoint Presentation</vt:lpstr>
      <vt:lpstr>Always online sensor</vt:lpstr>
      <vt:lpstr>PowerPoint Presentation</vt:lpstr>
      <vt:lpstr>Alexa Echo Dot Model</vt:lpstr>
      <vt:lpstr>Recognize Event</vt:lpstr>
      <vt:lpstr>Speak Directive</vt:lpstr>
      <vt:lpstr>PowerPoint Presentation</vt:lpstr>
      <vt:lpstr>Pi VPN Router Setup</vt:lpstr>
      <vt:lpstr>PowerPoint Presentation</vt:lpstr>
      <vt:lpstr>PowerPoint Presentation</vt:lpstr>
      <vt:lpstr>PowerPoint Presentation</vt:lpstr>
      <vt:lpstr>PowerPoint Presentation</vt:lpstr>
      <vt:lpstr>PowerPoint Presentation</vt:lpstr>
      <vt:lpstr>Data Collection Process</vt:lpstr>
      <vt:lpstr>PowerPoint Presentation</vt:lpstr>
      <vt:lpstr>PowerPoint Presentation</vt:lpstr>
      <vt:lpstr>Wake Word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Xiaoguang Guo</dc:creator>
  <cp:lastModifiedBy>Xiaoguang Guo (Student)</cp:lastModifiedBy>
  <cp:revision>876</cp:revision>
  <dcterms:created xsi:type="dcterms:W3CDTF">2023-11-27T03:33:47Z</dcterms:created>
  <dcterms:modified xsi:type="dcterms:W3CDTF">2024-03-04T19:13:03Z</dcterms:modified>
</cp:coreProperties>
</file>