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EEE"/>
          </a:solidFill>
        </a:fill>
      </a:tcStyle>
    </a:wholeTbl>
    <a:band2H>
      <a:tcTxStyle b="def" i="def"/>
      <a:tcStyle>
        <a:tcBdr/>
        <a:fill>
          <a:solidFill>
            <a:srgbClr val="EA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29DD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29DD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29DD1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/>
          <p:cNvSpPr/>
          <p:nvPr/>
        </p:nvSpPr>
        <p:spPr>
          <a:xfrm>
            <a:off x="-33324" y="-53033"/>
            <a:ext cx="9210648" cy="441364"/>
          </a:xfrm>
          <a:prstGeom prst="rect">
            <a:avLst/>
          </a:prstGeom>
          <a:solidFill>
            <a:srgbClr val="427A92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75000"/>
              </a:srgbClr>
            </a:outerShdw>
          </a:effectLst>
        </p:spPr>
        <p:txBody>
          <a:bodyPr lIns="65023" tIns="65023" rIns="65023" bIns="65023" anchor="ctr"/>
          <a:lstStyle/>
          <a:p>
            <a:pPr algn="ctr" defTabSz="65024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0" name="CS14: Summer 2019"/>
          <p:cNvSpPr/>
          <p:nvPr/>
        </p:nvSpPr>
        <p:spPr>
          <a:xfrm>
            <a:off x="-12700" y="-4273"/>
            <a:ext cx="9169400" cy="343844"/>
          </a:xfrm>
          <a:prstGeom prst="rect">
            <a:avLst/>
          </a:prstGeom>
          <a:solidFill>
            <a:srgbClr val="062F4B">
              <a:alpha val="90000"/>
            </a:srgb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5E5E5E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indent="63500" algn="ctr" defTabSz="584200">
              <a:defRPr sz="1600">
                <a:solidFill>
                  <a:srgbClr val="FFFFFF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CS14: Summer 2019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"/>
          <p:cNvSpPr/>
          <p:nvPr/>
        </p:nvSpPr>
        <p:spPr>
          <a:xfrm>
            <a:off x="-33324" y="-53033"/>
            <a:ext cx="9210648" cy="441364"/>
          </a:xfrm>
          <a:prstGeom prst="rect">
            <a:avLst/>
          </a:prstGeom>
          <a:solidFill>
            <a:srgbClr val="427A92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75000"/>
              </a:srgbClr>
            </a:outerShdw>
          </a:effectLst>
        </p:spPr>
        <p:txBody>
          <a:bodyPr lIns="65023" tIns="65023" rIns="65023" bIns="65023" anchor="ctr"/>
          <a:lstStyle/>
          <a:p>
            <a:pPr algn="ctr" defTabSz="65024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09" name="CS14: Summer 2019"/>
          <p:cNvSpPr/>
          <p:nvPr/>
        </p:nvSpPr>
        <p:spPr>
          <a:xfrm>
            <a:off x="-12700" y="-4273"/>
            <a:ext cx="9169400" cy="343844"/>
          </a:xfrm>
          <a:prstGeom prst="rect">
            <a:avLst/>
          </a:prstGeom>
          <a:solidFill>
            <a:srgbClr val="062F4B">
              <a:alpha val="90000"/>
            </a:srgb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5E5E5E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indent="63500" algn="ctr" defTabSz="584200">
              <a:defRPr sz="1600">
                <a:solidFill>
                  <a:srgbClr val="FFFFFF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CS14: Summer 2019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"/>
          <p:cNvSpPr/>
          <p:nvPr/>
        </p:nvSpPr>
        <p:spPr>
          <a:xfrm>
            <a:off x="-33324" y="-53033"/>
            <a:ext cx="9210648" cy="441364"/>
          </a:xfrm>
          <a:prstGeom prst="rect">
            <a:avLst/>
          </a:prstGeom>
          <a:solidFill>
            <a:srgbClr val="427A92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75000"/>
              </a:srgbClr>
            </a:outerShdw>
          </a:effectLst>
        </p:spPr>
        <p:txBody>
          <a:bodyPr lIns="65023" tIns="65023" rIns="65023" bIns="65023" anchor="ctr"/>
          <a:lstStyle/>
          <a:p>
            <a:pPr algn="ctr" defTabSz="65024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8" name="CS14: Summer 2019"/>
          <p:cNvSpPr/>
          <p:nvPr/>
        </p:nvSpPr>
        <p:spPr>
          <a:xfrm>
            <a:off x="-12700" y="-4273"/>
            <a:ext cx="9169400" cy="343844"/>
          </a:xfrm>
          <a:prstGeom prst="rect">
            <a:avLst/>
          </a:prstGeom>
          <a:solidFill>
            <a:srgbClr val="062F4B">
              <a:alpha val="90000"/>
            </a:srgb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5E5E5E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indent="63500" algn="ctr" defTabSz="584200">
              <a:defRPr sz="1600">
                <a:solidFill>
                  <a:srgbClr val="FFFFFF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CS14: Summer 2019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"/>
          <p:cNvSpPr/>
          <p:nvPr/>
        </p:nvSpPr>
        <p:spPr>
          <a:xfrm>
            <a:off x="-33324" y="-53033"/>
            <a:ext cx="9210648" cy="441364"/>
          </a:xfrm>
          <a:prstGeom prst="rect">
            <a:avLst/>
          </a:prstGeom>
          <a:solidFill>
            <a:srgbClr val="427A92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75000"/>
              </a:srgbClr>
            </a:outerShdw>
          </a:effectLst>
        </p:spPr>
        <p:txBody>
          <a:bodyPr lIns="65023" tIns="65023" rIns="65023" bIns="65023" anchor="ctr"/>
          <a:lstStyle/>
          <a:p>
            <a:pPr algn="ctr" defTabSz="65024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7" name="CS14: Summer 2019"/>
          <p:cNvSpPr/>
          <p:nvPr/>
        </p:nvSpPr>
        <p:spPr>
          <a:xfrm>
            <a:off x="-12700" y="-4273"/>
            <a:ext cx="9169400" cy="343844"/>
          </a:xfrm>
          <a:prstGeom prst="rect">
            <a:avLst/>
          </a:prstGeom>
          <a:solidFill>
            <a:srgbClr val="062F4B">
              <a:alpha val="90000"/>
            </a:srgb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5E5E5E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indent="63500" algn="ctr" defTabSz="584200">
              <a:defRPr sz="1600">
                <a:solidFill>
                  <a:srgbClr val="FFFFFF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CS14: Summer 2019</a:t>
            </a:r>
          </a:p>
        </p:txBody>
      </p:sp>
      <p:sp>
        <p:nvSpPr>
          <p:cNvPr id="1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-33324" y="-53033"/>
            <a:ext cx="9210648" cy="441364"/>
          </a:xfrm>
          <a:prstGeom prst="rect">
            <a:avLst/>
          </a:prstGeom>
          <a:solidFill>
            <a:srgbClr val="427A92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75000"/>
              </a:srgbClr>
            </a:outerShdw>
          </a:effectLst>
        </p:spPr>
        <p:txBody>
          <a:bodyPr lIns="65023" tIns="65023" rIns="65023" bIns="65023" anchor="ctr"/>
          <a:lstStyle/>
          <a:p>
            <a:pPr algn="ctr" defTabSz="65024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8" name="CS14: Summer 2019"/>
          <p:cNvSpPr/>
          <p:nvPr/>
        </p:nvSpPr>
        <p:spPr>
          <a:xfrm>
            <a:off x="-12700" y="-4273"/>
            <a:ext cx="9169400" cy="343844"/>
          </a:xfrm>
          <a:prstGeom prst="rect">
            <a:avLst/>
          </a:prstGeom>
          <a:solidFill>
            <a:srgbClr val="062F4B">
              <a:alpha val="90000"/>
            </a:srgb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5E5E5E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indent="63500" algn="ctr" defTabSz="584200">
              <a:defRPr sz="1600">
                <a:solidFill>
                  <a:srgbClr val="FFFFFF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CS14: Summer 2019</a:t>
            </a:r>
          </a:p>
        </p:txBody>
      </p:sp>
      <p:sp>
        <p:nvSpPr>
          <p:cNvPr id="1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"/>
          <p:cNvSpPr/>
          <p:nvPr/>
        </p:nvSpPr>
        <p:spPr>
          <a:xfrm>
            <a:off x="-33324" y="-53033"/>
            <a:ext cx="9210648" cy="441364"/>
          </a:xfrm>
          <a:prstGeom prst="rect">
            <a:avLst/>
          </a:prstGeom>
          <a:solidFill>
            <a:srgbClr val="427A92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75000"/>
              </a:srgbClr>
            </a:outerShdw>
          </a:effectLst>
        </p:spPr>
        <p:txBody>
          <a:bodyPr lIns="65023" tIns="65023" rIns="65023" bIns="65023" anchor="ctr"/>
          <a:lstStyle/>
          <a:p>
            <a:pPr algn="ctr" defTabSz="65024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9" name="CS14: Summer 2019"/>
          <p:cNvSpPr/>
          <p:nvPr/>
        </p:nvSpPr>
        <p:spPr>
          <a:xfrm>
            <a:off x="-12700" y="-4273"/>
            <a:ext cx="9169400" cy="343844"/>
          </a:xfrm>
          <a:prstGeom prst="rect">
            <a:avLst/>
          </a:prstGeom>
          <a:solidFill>
            <a:srgbClr val="062F4B">
              <a:alpha val="90000"/>
            </a:srgb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5E5E5E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indent="63500" algn="ctr" defTabSz="584200">
              <a:defRPr sz="1600">
                <a:solidFill>
                  <a:srgbClr val="FFFFFF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CS14: Summer 2019</a:t>
            </a:r>
          </a:p>
        </p:txBody>
      </p:sp>
      <p:sp>
        <p:nvSpPr>
          <p:cNvPr id="1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"/>
          <p:cNvSpPr/>
          <p:nvPr/>
        </p:nvSpPr>
        <p:spPr>
          <a:xfrm>
            <a:off x="-33324" y="-53033"/>
            <a:ext cx="9210648" cy="441364"/>
          </a:xfrm>
          <a:prstGeom prst="rect">
            <a:avLst/>
          </a:prstGeom>
          <a:solidFill>
            <a:srgbClr val="427A92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75000"/>
              </a:srgbClr>
            </a:outerShdw>
          </a:effectLst>
        </p:spPr>
        <p:txBody>
          <a:bodyPr lIns="65023" tIns="65023" rIns="65023" bIns="65023" anchor="ctr"/>
          <a:lstStyle/>
          <a:p>
            <a:pPr algn="ctr" defTabSz="65024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0" name="CS14: Summer 2019"/>
          <p:cNvSpPr/>
          <p:nvPr/>
        </p:nvSpPr>
        <p:spPr>
          <a:xfrm>
            <a:off x="-12700" y="-4273"/>
            <a:ext cx="9169400" cy="343844"/>
          </a:xfrm>
          <a:prstGeom prst="rect">
            <a:avLst/>
          </a:prstGeom>
          <a:solidFill>
            <a:srgbClr val="062F4B">
              <a:alpha val="90000"/>
            </a:srgb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5E5E5E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indent="63500" algn="ctr" defTabSz="584200">
              <a:defRPr sz="1600">
                <a:solidFill>
                  <a:srgbClr val="FFFFFF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CS14: Summer 2019</a:t>
            </a:r>
          </a:p>
        </p:txBody>
      </p:sp>
      <p:sp>
        <p:nvSpPr>
          <p:cNvPr id="16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"/>
          <p:cNvSpPr/>
          <p:nvPr/>
        </p:nvSpPr>
        <p:spPr>
          <a:xfrm>
            <a:off x="-33324" y="-53033"/>
            <a:ext cx="9210648" cy="441364"/>
          </a:xfrm>
          <a:prstGeom prst="rect">
            <a:avLst/>
          </a:prstGeom>
          <a:solidFill>
            <a:srgbClr val="427A92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75000"/>
              </a:srgbClr>
            </a:outerShdw>
          </a:effectLst>
        </p:spPr>
        <p:txBody>
          <a:bodyPr lIns="65023" tIns="65023" rIns="65023" bIns="65023" anchor="ctr"/>
          <a:lstStyle/>
          <a:p>
            <a:pPr algn="ctr" defTabSz="65024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1" name="CS14: Summer 2019"/>
          <p:cNvSpPr/>
          <p:nvPr/>
        </p:nvSpPr>
        <p:spPr>
          <a:xfrm>
            <a:off x="-12700" y="-4273"/>
            <a:ext cx="9169400" cy="343844"/>
          </a:xfrm>
          <a:prstGeom prst="rect">
            <a:avLst/>
          </a:prstGeom>
          <a:solidFill>
            <a:srgbClr val="062F4B">
              <a:alpha val="90000"/>
            </a:srgb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5E5E5E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indent="63500" algn="ctr" defTabSz="584200">
              <a:defRPr sz="1600">
                <a:solidFill>
                  <a:srgbClr val="FFFFFF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CS14: Summer 2019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xfrm>
            <a:off x="6553200" y="6354317"/>
            <a:ext cx="236484" cy="24536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"/>
          <p:cNvSpPr/>
          <p:nvPr/>
        </p:nvSpPr>
        <p:spPr>
          <a:xfrm>
            <a:off x="-33324" y="-1"/>
            <a:ext cx="9210648" cy="494793"/>
          </a:xfrm>
          <a:prstGeom prst="rect">
            <a:avLst/>
          </a:prstGeom>
          <a:solidFill>
            <a:srgbClr val="427A92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75000"/>
              </a:srgbClr>
            </a:outerShdw>
          </a:effectLst>
        </p:spPr>
        <p:txBody>
          <a:bodyPr lIns="65023" tIns="65023" rIns="65023" bIns="65023" anchor="ctr"/>
          <a:lstStyle/>
          <a:p>
            <a:pPr algn="ctr" defTabSz="65024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" name="CS14: Summer 2019"/>
          <p:cNvSpPr/>
          <p:nvPr/>
        </p:nvSpPr>
        <p:spPr>
          <a:xfrm>
            <a:off x="-12700" y="-4273"/>
            <a:ext cx="9169400" cy="452538"/>
          </a:xfrm>
          <a:prstGeom prst="rect">
            <a:avLst/>
          </a:prstGeom>
          <a:solidFill>
            <a:srgbClr val="062F4B">
              <a:alpha val="90000"/>
            </a:srgb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5E5E5E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indent="63500" algn="ctr" defTabSz="584200">
              <a:defRPr sz="2000">
                <a:solidFill>
                  <a:srgbClr val="FFFFFF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CS14: Summer 2019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"/>
          <p:cNvSpPr/>
          <p:nvPr/>
        </p:nvSpPr>
        <p:spPr>
          <a:xfrm>
            <a:off x="-33324" y="-1"/>
            <a:ext cx="9210648" cy="494793"/>
          </a:xfrm>
          <a:prstGeom prst="rect">
            <a:avLst/>
          </a:prstGeom>
          <a:solidFill>
            <a:srgbClr val="427A92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75000"/>
              </a:srgbClr>
            </a:outerShdw>
          </a:effectLst>
        </p:spPr>
        <p:txBody>
          <a:bodyPr lIns="65023" tIns="65023" rIns="65023" bIns="65023" anchor="ctr"/>
          <a:lstStyle/>
          <a:p>
            <a:pPr algn="ctr" defTabSz="65024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9" name="CS14: Summer 2019"/>
          <p:cNvSpPr/>
          <p:nvPr/>
        </p:nvSpPr>
        <p:spPr>
          <a:xfrm>
            <a:off x="-12700" y="-4273"/>
            <a:ext cx="9169400" cy="452538"/>
          </a:xfrm>
          <a:prstGeom prst="rect">
            <a:avLst/>
          </a:prstGeom>
          <a:solidFill>
            <a:srgbClr val="062F4B">
              <a:alpha val="90000"/>
            </a:srgb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5E5E5E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indent="63500" algn="ctr" defTabSz="584200">
              <a:defRPr sz="2000">
                <a:solidFill>
                  <a:srgbClr val="FFFFFF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CS14: Summer 2019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"/>
          <p:cNvSpPr/>
          <p:nvPr/>
        </p:nvSpPr>
        <p:spPr>
          <a:xfrm>
            <a:off x="-33324" y="-1"/>
            <a:ext cx="9210648" cy="494793"/>
          </a:xfrm>
          <a:prstGeom prst="rect">
            <a:avLst/>
          </a:prstGeom>
          <a:solidFill>
            <a:srgbClr val="427A92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75000"/>
              </a:srgbClr>
            </a:outerShdw>
          </a:effectLst>
        </p:spPr>
        <p:txBody>
          <a:bodyPr lIns="65023" tIns="65023" rIns="65023" bIns="65023" anchor="ctr"/>
          <a:lstStyle/>
          <a:p>
            <a:pPr algn="ctr" defTabSz="65024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8" name="CS14: Summer 2019"/>
          <p:cNvSpPr/>
          <p:nvPr/>
        </p:nvSpPr>
        <p:spPr>
          <a:xfrm>
            <a:off x="-12700" y="-4273"/>
            <a:ext cx="9169400" cy="452538"/>
          </a:xfrm>
          <a:prstGeom prst="rect">
            <a:avLst/>
          </a:prstGeom>
          <a:solidFill>
            <a:srgbClr val="062F4B">
              <a:alpha val="90000"/>
            </a:srgb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5E5E5E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indent="63500" algn="ctr" defTabSz="584200">
              <a:defRPr sz="2000">
                <a:solidFill>
                  <a:srgbClr val="FFFFFF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CS14: Summer 2019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ircle"/>
          <p:cNvSpPr/>
          <p:nvPr/>
        </p:nvSpPr>
        <p:spPr>
          <a:xfrm>
            <a:off x="4495800" y="3924300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57" name="Circle"/>
          <p:cNvSpPr/>
          <p:nvPr/>
        </p:nvSpPr>
        <p:spPr>
          <a:xfrm>
            <a:off x="4695825" y="3924300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58" name="Circle"/>
          <p:cNvSpPr/>
          <p:nvPr/>
        </p:nvSpPr>
        <p:spPr>
          <a:xfrm>
            <a:off x="4297362" y="3924300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59" name="Rectangle"/>
          <p:cNvSpPr/>
          <p:nvPr/>
        </p:nvSpPr>
        <p:spPr>
          <a:xfrm>
            <a:off x="-33324" y="-1"/>
            <a:ext cx="9210648" cy="494793"/>
          </a:xfrm>
          <a:prstGeom prst="rect">
            <a:avLst/>
          </a:prstGeom>
          <a:solidFill>
            <a:srgbClr val="427A92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75000"/>
              </a:srgbClr>
            </a:outerShdw>
          </a:effectLst>
        </p:spPr>
        <p:txBody>
          <a:bodyPr lIns="65023" tIns="65023" rIns="65023" bIns="65023" anchor="ctr"/>
          <a:lstStyle/>
          <a:p>
            <a:pPr algn="ctr" defTabSz="65024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0" name="CS14: Summer 2019"/>
          <p:cNvSpPr/>
          <p:nvPr/>
        </p:nvSpPr>
        <p:spPr>
          <a:xfrm>
            <a:off x="-12700" y="-4273"/>
            <a:ext cx="9169400" cy="452538"/>
          </a:xfrm>
          <a:prstGeom prst="rect">
            <a:avLst/>
          </a:prstGeom>
          <a:solidFill>
            <a:srgbClr val="062F4B">
              <a:alpha val="90000"/>
            </a:srgb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5E5E5E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indent="63500" algn="ctr" defTabSz="584200">
              <a:defRPr sz="2000">
                <a:solidFill>
                  <a:srgbClr val="FFFFFF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CS14: Summer 2019</a:t>
            </a:r>
          </a:p>
        </p:txBody>
      </p:sp>
      <p:sp>
        <p:nvSpPr>
          <p:cNvPr id="6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"/>
          <p:cNvSpPr/>
          <p:nvPr/>
        </p:nvSpPr>
        <p:spPr>
          <a:xfrm>
            <a:off x="-33324" y="-1"/>
            <a:ext cx="9210648" cy="494793"/>
          </a:xfrm>
          <a:prstGeom prst="rect">
            <a:avLst/>
          </a:prstGeom>
          <a:solidFill>
            <a:srgbClr val="427A92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75000"/>
              </a:srgbClr>
            </a:outerShdw>
          </a:effectLst>
        </p:spPr>
        <p:txBody>
          <a:bodyPr lIns="65023" tIns="65023" rIns="65023" bIns="65023" anchor="ctr"/>
          <a:lstStyle/>
          <a:p>
            <a:pPr algn="ctr" defTabSz="65024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1" name="CS14: Summer 2019"/>
          <p:cNvSpPr/>
          <p:nvPr/>
        </p:nvSpPr>
        <p:spPr>
          <a:xfrm>
            <a:off x="-12700" y="-4273"/>
            <a:ext cx="9169400" cy="452538"/>
          </a:xfrm>
          <a:prstGeom prst="rect">
            <a:avLst/>
          </a:prstGeom>
          <a:solidFill>
            <a:srgbClr val="062F4B">
              <a:alpha val="90000"/>
            </a:srgb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5E5E5E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indent="63500" algn="ctr" defTabSz="584200">
              <a:defRPr sz="2000">
                <a:solidFill>
                  <a:srgbClr val="FFFFFF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CS14: Summer 2019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"/>
          <p:cNvSpPr/>
          <p:nvPr/>
        </p:nvSpPr>
        <p:spPr>
          <a:xfrm>
            <a:off x="-33324" y="-53033"/>
            <a:ext cx="9210648" cy="441364"/>
          </a:xfrm>
          <a:prstGeom prst="rect">
            <a:avLst/>
          </a:prstGeom>
          <a:solidFill>
            <a:srgbClr val="427A92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75000"/>
              </a:srgbClr>
            </a:outerShdw>
          </a:effectLst>
        </p:spPr>
        <p:txBody>
          <a:bodyPr lIns="65023" tIns="65023" rIns="65023" bIns="65023" anchor="ctr"/>
          <a:lstStyle/>
          <a:p>
            <a:pPr algn="ctr" defTabSz="65024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0" name="CS14: Summer 2019"/>
          <p:cNvSpPr/>
          <p:nvPr/>
        </p:nvSpPr>
        <p:spPr>
          <a:xfrm>
            <a:off x="-12700" y="-4273"/>
            <a:ext cx="9169400" cy="343844"/>
          </a:xfrm>
          <a:prstGeom prst="rect">
            <a:avLst/>
          </a:prstGeom>
          <a:solidFill>
            <a:srgbClr val="062F4B">
              <a:alpha val="90000"/>
            </a:srgb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5E5E5E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indent="63500" algn="ctr" defTabSz="584200">
              <a:defRPr sz="1600">
                <a:solidFill>
                  <a:srgbClr val="FFFFFF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CS14: Summer 2019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"/>
          <p:cNvSpPr/>
          <p:nvPr/>
        </p:nvSpPr>
        <p:spPr>
          <a:xfrm>
            <a:off x="-33324" y="-53033"/>
            <a:ext cx="9210648" cy="441364"/>
          </a:xfrm>
          <a:prstGeom prst="rect">
            <a:avLst/>
          </a:prstGeom>
          <a:solidFill>
            <a:srgbClr val="427A92"/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75000"/>
              </a:srgbClr>
            </a:outerShdw>
          </a:effectLst>
        </p:spPr>
        <p:txBody>
          <a:bodyPr lIns="65023" tIns="65023" rIns="65023" bIns="65023" anchor="ctr"/>
          <a:lstStyle/>
          <a:p>
            <a:pPr algn="ctr" defTabSz="65024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9" name="CS14: Summer 2019"/>
          <p:cNvSpPr/>
          <p:nvPr/>
        </p:nvSpPr>
        <p:spPr>
          <a:xfrm>
            <a:off x="-12700" y="-4273"/>
            <a:ext cx="9169400" cy="343844"/>
          </a:xfrm>
          <a:prstGeom prst="rect">
            <a:avLst/>
          </a:prstGeom>
          <a:solidFill>
            <a:srgbClr val="062F4B">
              <a:alpha val="90000"/>
            </a:srgbClr>
          </a:solidFill>
          <a:ln w="12700">
            <a:miter lim="400000"/>
          </a:ln>
          <a:effectLst>
            <a:outerShdw sx="100000" sy="100000" kx="0" ky="0" algn="b" rotWithShape="0" blurRad="63500" dist="25400" dir="5400000">
              <a:srgbClr val="5E5E5E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2" indent="63500" algn="ctr" defTabSz="584200">
              <a:defRPr sz="1600">
                <a:solidFill>
                  <a:srgbClr val="FFFFFF"/>
                </a:solidFill>
                <a:latin typeface="Optima"/>
                <a:ea typeface="Optima"/>
                <a:cs typeface="Optima"/>
                <a:sym typeface="Optima"/>
              </a:defRPr>
            </a:pPr>
            <a:r>
              <a:t>CS14: Summer 2019</a:t>
            </a:r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ircle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3" name="Circle"/>
          <p:cNvSpPr/>
          <p:nvPr/>
        </p:nvSpPr>
        <p:spPr>
          <a:xfrm>
            <a:off x="569912" y="6499225"/>
            <a:ext cx="84138" cy="84138"/>
          </a:xfrm>
          <a:prstGeom prst="ellipse">
            <a:avLst/>
          </a:prstGeom>
          <a:solidFill>
            <a:srgbClr val="7F7F7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2pPr>
              <a:buChar char="o"/>
            </a:lvl2pPr>
            <a:lvl4pPr>
              <a:buChar char="o"/>
            </a:lvl4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543925" y="6416230"/>
            <a:ext cx="236484" cy="245365"/>
          </a:xfrm>
          <a:prstGeom prst="rect">
            <a:avLst/>
          </a:prstGeom>
          <a:ln w="12700">
            <a:miter lim="400000"/>
          </a:ln>
        </p:spPr>
        <p:txBody>
          <a:bodyPr wrap="none" lIns="27432" tIns="27432" rIns="27432" bIns="27432" anchor="ctr">
            <a:spAutoFit/>
          </a:bodyPr>
          <a:lstStyle>
            <a:lvl1pPr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242852"/>
          </a:solidFill>
          <a:uFillTx/>
          <a:latin typeface="+mn-lt"/>
          <a:ea typeface="+mn-ea"/>
          <a:cs typeface="+mn-cs"/>
          <a:sym typeface="Times"/>
        </a:defRPr>
      </a:lvl1pPr>
      <a:lvl2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242852"/>
          </a:solidFill>
          <a:uFillTx/>
          <a:latin typeface="+mn-lt"/>
          <a:ea typeface="+mn-ea"/>
          <a:cs typeface="+mn-cs"/>
          <a:sym typeface="Times"/>
        </a:defRPr>
      </a:lvl2pPr>
      <a:lvl3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242852"/>
          </a:solidFill>
          <a:uFillTx/>
          <a:latin typeface="+mn-lt"/>
          <a:ea typeface="+mn-ea"/>
          <a:cs typeface="+mn-cs"/>
          <a:sym typeface="Times"/>
        </a:defRPr>
      </a:lvl3pPr>
      <a:lvl4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242852"/>
          </a:solidFill>
          <a:uFillTx/>
          <a:latin typeface="+mn-lt"/>
          <a:ea typeface="+mn-ea"/>
          <a:cs typeface="+mn-cs"/>
          <a:sym typeface="Times"/>
        </a:defRPr>
      </a:lvl4pPr>
      <a:lvl5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242852"/>
          </a:solidFill>
          <a:uFillTx/>
          <a:latin typeface="+mn-lt"/>
          <a:ea typeface="+mn-ea"/>
          <a:cs typeface="+mn-cs"/>
          <a:sym typeface="Times"/>
        </a:defRPr>
      </a:lvl5pPr>
      <a:lvl6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242852"/>
          </a:solidFill>
          <a:uFillTx/>
          <a:latin typeface="+mn-lt"/>
          <a:ea typeface="+mn-ea"/>
          <a:cs typeface="+mn-cs"/>
          <a:sym typeface="Times"/>
        </a:defRPr>
      </a:lvl6pPr>
      <a:lvl7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242852"/>
          </a:solidFill>
          <a:uFillTx/>
          <a:latin typeface="+mn-lt"/>
          <a:ea typeface="+mn-ea"/>
          <a:cs typeface="+mn-cs"/>
          <a:sym typeface="Times"/>
        </a:defRPr>
      </a:lvl7pPr>
      <a:lvl8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242852"/>
          </a:solidFill>
          <a:uFillTx/>
          <a:latin typeface="+mn-lt"/>
          <a:ea typeface="+mn-ea"/>
          <a:cs typeface="+mn-cs"/>
          <a:sym typeface="Times"/>
        </a:defRPr>
      </a:lvl8pPr>
      <a:lvl9pPr marL="0" marR="0" indent="0" algn="ctr" defTabSz="914400" rtl="0" latinLnBrk="0">
        <a:lnSpc>
          <a:spcPts val="58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242852"/>
          </a:solidFill>
          <a:uFillTx/>
          <a:latin typeface="+mn-lt"/>
          <a:ea typeface="+mn-ea"/>
          <a:cs typeface="+mn-cs"/>
          <a:sym typeface="Times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7F7F7F"/>
          </a:solidFill>
          <a:uFillTx/>
          <a:latin typeface="+mn-lt"/>
          <a:ea typeface="+mn-ea"/>
          <a:cs typeface="+mn-cs"/>
          <a:sym typeface="Times"/>
        </a:defRPr>
      </a:lvl1pPr>
      <a:lvl2pPr marL="885825" marR="0" indent="-428625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7F7F7F"/>
          </a:solidFill>
          <a:uFillTx/>
          <a:latin typeface="+mn-lt"/>
          <a:ea typeface="+mn-ea"/>
          <a:cs typeface="+mn-cs"/>
          <a:sym typeface="Times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7F7F7F"/>
          </a:solidFill>
          <a:uFillTx/>
          <a:latin typeface="+mn-lt"/>
          <a:ea typeface="+mn-ea"/>
          <a:cs typeface="+mn-cs"/>
          <a:sym typeface="Times"/>
        </a:defRPr>
      </a:lvl3pPr>
      <a:lvl4pPr marL="1676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7F7F7F"/>
          </a:solidFill>
          <a:uFillTx/>
          <a:latin typeface="+mn-lt"/>
          <a:ea typeface="+mn-ea"/>
          <a:cs typeface="+mn-cs"/>
          <a:sym typeface="Times"/>
        </a:defRPr>
      </a:lvl4pPr>
      <a:lvl5pPr marL="21336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7F7F7F"/>
          </a:solidFill>
          <a:uFillTx/>
          <a:latin typeface="+mn-lt"/>
          <a:ea typeface="+mn-ea"/>
          <a:cs typeface="+mn-cs"/>
          <a:sym typeface="Times"/>
        </a:defRPr>
      </a:lvl5pPr>
      <a:lvl6pPr marL="25908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7F7F7F"/>
          </a:solidFill>
          <a:uFillTx/>
          <a:latin typeface="+mn-lt"/>
          <a:ea typeface="+mn-ea"/>
          <a:cs typeface="+mn-cs"/>
          <a:sym typeface="Times"/>
        </a:defRPr>
      </a:lvl6pPr>
      <a:lvl7pPr marL="30480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7F7F7F"/>
          </a:solidFill>
          <a:uFillTx/>
          <a:latin typeface="+mn-lt"/>
          <a:ea typeface="+mn-ea"/>
          <a:cs typeface="+mn-cs"/>
          <a:sym typeface="Times"/>
        </a:defRPr>
      </a:lvl7pPr>
      <a:lvl8pPr marL="3505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7F7F7F"/>
          </a:solidFill>
          <a:uFillTx/>
          <a:latin typeface="+mn-lt"/>
          <a:ea typeface="+mn-ea"/>
          <a:cs typeface="+mn-cs"/>
          <a:sym typeface="Times"/>
        </a:defRPr>
      </a:lvl8pPr>
      <a:lvl9pPr marL="39624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7F7F7F"/>
          </a:solidFill>
          <a:uFillTx/>
          <a:latin typeface="+mn-lt"/>
          <a:ea typeface="+mn-ea"/>
          <a:cs typeface="+mn-cs"/>
          <a:sym typeface="Times"/>
        </a:defRPr>
      </a:lvl9pPr>
    </p:bodyStyle>
    <p:other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Binary Search Trees BST"/>
          <p:cNvSpPr txBox="1"/>
          <p:nvPr>
            <p:ph type="title" idx="4294967295"/>
          </p:nvPr>
        </p:nvSpPr>
        <p:spPr>
          <a:xfrm>
            <a:off x="590550" y="1676399"/>
            <a:ext cx="7772400" cy="1143002"/>
          </a:xfrm>
          <a:prstGeom prst="rect">
            <a:avLst/>
          </a:prstGeom>
        </p:spPr>
        <p:txBody>
          <a:bodyPr/>
          <a:lstStyle>
            <a:lvl1pPr defTabSz="740663">
              <a:lnSpc>
                <a:spcPct val="100000"/>
              </a:lnSpc>
              <a:defRPr sz="5832">
                <a:solidFill>
                  <a:srgbClr val="000000"/>
                </a:solidFill>
                <a:effectLst>
                  <a:outerShdw sx="100000" sy="100000" kx="0" ky="0" algn="b" rotWithShape="0" blurRad="10287" dist="30861" dir="2700000">
                    <a:srgbClr val="DDDDDD"/>
                  </a:outerShdw>
                </a:effectLst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Binary Search Trees BST</a:t>
            </a:r>
          </a:p>
        </p:txBody>
      </p:sp>
      <p:grpSp>
        <p:nvGrpSpPr>
          <p:cNvPr id="184" name="Group"/>
          <p:cNvGrpSpPr/>
          <p:nvPr/>
        </p:nvGrpSpPr>
        <p:grpSpPr>
          <a:xfrm>
            <a:off x="3975100" y="3429000"/>
            <a:ext cx="320675" cy="319088"/>
            <a:chOff x="0" y="0"/>
            <a:chExt cx="320674" cy="319087"/>
          </a:xfrm>
        </p:grpSpPr>
        <p:sp>
          <p:nvSpPr>
            <p:cNvPr id="182" name="Circle"/>
            <p:cNvSpPr/>
            <p:nvPr/>
          </p:nvSpPr>
          <p:spPr>
            <a:xfrm>
              <a:off x="0" y="0"/>
              <a:ext cx="320675" cy="319088"/>
            </a:xfrm>
            <a:prstGeom prst="ellipse">
              <a:avLst/>
            </a:prstGeom>
            <a:solidFill>
              <a:srgbClr val="629DD1"/>
            </a:solidFill>
            <a:ln w="57150" cap="flat">
              <a:solidFill>
                <a:srgbClr val="2428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24285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83" name="6"/>
            <p:cNvSpPr txBox="1"/>
            <p:nvPr/>
          </p:nvSpPr>
          <p:spPr>
            <a:xfrm>
              <a:off x="96837" y="31049"/>
              <a:ext cx="127001" cy="256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24285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87" name="Group"/>
          <p:cNvGrpSpPr/>
          <p:nvPr/>
        </p:nvGrpSpPr>
        <p:grpSpPr>
          <a:xfrm>
            <a:off x="5386387" y="3940175"/>
            <a:ext cx="319088" cy="320675"/>
            <a:chOff x="0" y="0"/>
            <a:chExt cx="319087" cy="320674"/>
          </a:xfrm>
        </p:grpSpPr>
        <p:sp>
          <p:nvSpPr>
            <p:cNvPr id="185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86" name="9"/>
            <p:cNvSpPr txBox="1"/>
            <p:nvPr/>
          </p:nvSpPr>
          <p:spPr>
            <a:xfrm>
              <a:off x="96043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190" name="Group"/>
          <p:cNvGrpSpPr/>
          <p:nvPr/>
        </p:nvGrpSpPr>
        <p:grpSpPr>
          <a:xfrm>
            <a:off x="3022600" y="3940175"/>
            <a:ext cx="319088" cy="320675"/>
            <a:chOff x="0" y="0"/>
            <a:chExt cx="319087" cy="320674"/>
          </a:xfrm>
        </p:grpSpPr>
        <p:sp>
          <p:nvSpPr>
            <p:cNvPr id="188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solidFill>
              <a:srgbClr val="629DD1"/>
            </a:solidFill>
            <a:ln w="57150" cap="flat">
              <a:solidFill>
                <a:srgbClr val="2428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24285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89" name="2"/>
            <p:cNvSpPr txBox="1"/>
            <p:nvPr/>
          </p:nvSpPr>
          <p:spPr>
            <a:xfrm>
              <a:off x="96043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24285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93" name="Group"/>
          <p:cNvGrpSpPr/>
          <p:nvPr/>
        </p:nvGrpSpPr>
        <p:grpSpPr>
          <a:xfrm>
            <a:off x="3609975" y="4435475"/>
            <a:ext cx="320675" cy="320675"/>
            <a:chOff x="0" y="0"/>
            <a:chExt cx="320674" cy="320674"/>
          </a:xfrm>
        </p:grpSpPr>
        <p:sp>
          <p:nvSpPr>
            <p:cNvPr id="191" name="Circle"/>
            <p:cNvSpPr/>
            <p:nvPr/>
          </p:nvSpPr>
          <p:spPr>
            <a:xfrm>
              <a:off x="0" y="0"/>
              <a:ext cx="320675" cy="320675"/>
            </a:xfrm>
            <a:prstGeom prst="ellipse">
              <a:avLst/>
            </a:prstGeom>
            <a:solidFill>
              <a:srgbClr val="629DD1"/>
            </a:solidFill>
            <a:ln w="57150" cap="flat">
              <a:solidFill>
                <a:srgbClr val="2428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24285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92" name="4"/>
            <p:cNvSpPr txBox="1"/>
            <p:nvPr/>
          </p:nvSpPr>
          <p:spPr>
            <a:xfrm>
              <a:off x="96837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242852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94" name="Square"/>
          <p:cNvSpPr/>
          <p:nvPr/>
        </p:nvSpPr>
        <p:spPr>
          <a:xfrm>
            <a:off x="3362325" y="5011737"/>
            <a:ext cx="230188" cy="230188"/>
          </a:xfrm>
          <a:prstGeom prst="rect">
            <a:avLst/>
          </a:prstGeom>
          <a:solidFill>
            <a:srgbClr val="3EBBF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18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95" name="Square"/>
          <p:cNvSpPr/>
          <p:nvPr/>
        </p:nvSpPr>
        <p:spPr>
          <a:xfrm>
            <a:off x="3948112" y="5011737"/>
            <a:ext cx="231776" cy="230188"/>
          </a:xfrm>
          <a:prstGeom prst="rect">
            <a:avLst/>
          </a:prstGeom>
          <a:solidFill>
            <a:srgbClr val="3EBBF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18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28" name="Connection Line"/>
          <p:cNvSpPr/>
          <p:nvPr/>
        </p:nvSpPr>
        <p:spPr>
          <a:xfrm>
            <a:off x="3347875" y="3677779"/>
            <a:ext cx="621405" cy="333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rgbClr val="242852"/>
            </a:solidFill>
          </a:ln>
        </p:spPr>
        <p:txBody>
          <a:bodyPr/>
          <a:lstStyle/>
          <a:p>
            <a:pPr/>
          </a:p>
        </p:txBody>
      </p:sp>
      <p:sp>
        <p:nvSpPr>
          <p:cNvPr id="229" name="Connection Line"/>
          <p:cNvSpPr/>
          <p:nvPr/>
        </p:nvSpPr>
        <p:spPr>
          <a:xfrm>
            <a:off x="4312853" y="3652940"/>
            <a:ext cx="1073973" cy="389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98" name="Line"/>
          <p:cNvSpPr/>
          <p:nvPr/>
        </p:nvSpPr>
        <p:spPr>
          <a:xfrm flipH="1" flipV="1">
            <a:off x="5659437" y="4222749"/>
            <a:ext cx="374651" cy="247652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0" name="Connection Line"/>
          <p:cNvSpPr/>
          <p:nvPr/>
        </p:nvSpPr>
        <p:spPr>
          <a:xfrm>
            <a:off x="5206784" y="4223295"/>
            <a:ext cx="222260" cy="233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231" name="Connection Line"/>
          <p:cNvSpPr/>
          <p:nvPr/>
        </p:nvSpPr>
        <p:spPr>
          <a:xfrm>
            <a:off x="3861831" y="4761288"/>
            <a:ext cx="133247" cy="240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232" name="Connection Line"/>
          <p:cNvSpPr/>
          <p:nvPr/>
        </p:nvSpPr>
        <p:spPr>
          <a:xfrm>
            <a:off x="3546154" y="4761392"/>
            <a:ext cx="132830" cy="240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233" name="Connection Line"/>
          <p:cNvSpPr/>
          <p:nvPr/>
        </p:nvSpPr>
        <p:spPr>
          <a:xfrm>
            <a:off x="2724295" y="4221866"/>
            <a:ext cx="313936" cy="264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234" name="Connection Line"/>
          <p:cNvSpPr/>
          <p:nvPr/>
        </p:nvSpPr>
        <p:spPr>
          <a:xfrm>
            <a:off x="3326137" y="4221769"/>
            <a:ext cx="299497" cy="252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57150">
            <a:solidFill>
              <a:srgbClr val="242852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206" name="Group"/>
          <p:cNvGrpSpPr/>
          <p:nvPr/>
        </p:nvGrpSpPr>
        <p:grpSpPr>
          <a:xfrm>
            <a:off x="2435225" y="4435475"/>
            <a:ext cx="319088" cy="320675"/>
            <a:chOff x="0" y="0"/>
            <a:chExt cx="319087" cy="320674"/>
          </a:xfrm>
        </p:grpSpPr>
        <p:sp>
          <p:nvSpPr>
            <p:cNvPr id="204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05" name="1"/>
            <p:cNvSpPr txBox="1"/>
            <p:nvPr/>
          </p:nvSpPr>
          <p:spPr>
            <a:xfrm>
              <a:off x="96043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207" name="Square"/>
          <p:cNvSpPr/>
          <p:nvPr/>
        </p:nvSpPr>
        <p:spPr>
          <a:xfrm>
            <a:off x="2185987" y="5011737"/>
            <a:ext cx="230188" cy="230188"/>
          </a:xfrm>
          <a:prstGeom prst="rect">
            <a:avLst/>
          </a:prstGeom>
          <a:solidFill>
            <a:srgbClr val="3EBBF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18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08" name="Square"/>
          <p:cNvSpPr/>
          <p:nvPr/>
        </p:nvSpPr>
        <p:spPr>
          <a:xfrm>
            <a:off x="2773362" y="5011737"/>
            <a:ext cx="230188" cy="230188"/>
          </a:xfrm>
          <a:prstGeom prst="rect">
            <a:avLst/>
          </a:prstGeom>
          <a:solidFill>
            <a:srgbClr val="3EBBF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18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35" name="Connection Line"/>
          <p:cNvSpPr/>
          <p:nvPr/>
        </p:nvSpPr>
        <p:spPr>
          <a:xfrm>
            <a:off x="2676939" y="4744385"/>
            <a:ext cx="142596" cy="257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236" name="Connection Line"/>
          <p:cNvSpPr/>
          <p:nvPr/>
        </p:nvSpPr>
        <p:spPr>
          <a:xfrm>
            <a:off x="2370003" y="4744385"/>
            <a:ext cx="142596" cy="257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213" name="Group"/>
          <p:cNvGrpSpPr/>
          <p:nvPr/>
        </p:nvGrpSpPr>
        <p:grpSpPr>
          <a:xfrm>
            <a:off x="4929187" y="4419600"/>
            <a:ext cx="320676" cy="320675"/>
            <a:chOff x="0" y="0"/>
            <a:chExt cx="320674" cy="320674"/>
          </a:xfrm>
        </p:grpSpPr>
        <p:sp>
          <p:nvSpPr>
            <p:cNvPr id="211" name="Circle"/>
            <p:cNvSpPr/>
            <p:nvPr/>
          </p:nvSpPr>
          <p:spPr>
            <a:xfrm>
              <a:off x="0" y="0"/>
              <a:ext cx="320675" cy="320675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12" name="8"/>
            <p:cNvSpPr txBox="1"/>
            <p:nvPr/>
          </p:nvSpPr>
          <p:spPr>
            <a:xfrm>
              <a:off x="96837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214" name="Square"/>
          <p:cNvSpPr/>
          <p:nvPr/>
        </p:nvSpPr>
        <p:spPr>
          <a:xfrm>
            <a:off x="4645025" y="5011737"/>
            <a:ext cx="230188" cy="230188"/>
          </a:xfrm>
          <a:prstGeom prst="rect">
            <a:avLst/>
          </a:prstGeom>
          <a:solidFill>
            <a:srgbClr val="3EBBF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18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15" name="Square"/>
          <p:cNvSpPr/>
          <p:nvPr/>
        </p:nvSpPr>
        <p:spPr>
          <a:xfrm>
            <a:off x="5230812" y="5011737"/>
            <a:ext cx="231776" cy="230188"/>
          </a:xfrm>
          <a:prstGeom prst="rect">
            <a:avLst/>
          </a:prstGeom>
          <a:solidFill>
            <a:srgbClr val="3EBBF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18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37" name="Connection Line"/>
          <p:cNvSpPr/>
          <p:nvPr/>
        </p:nvSpPr>
        <p:spPr>
          <a:xfrm>
            <a:off x="5161878" y="4733799"/>
            <a:ext cx="126221" cy="268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238" name="Connection Line"/>
          <p:cNvSpPr/>
          <p:nvPr/>
        </p:nvSpPr>
        <p:spPr>
          <a:xfrm>
            <a:off x="4835179" y="4725593"/>
            <a:ext cx="166615" cy="276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218" name="&lt;"/>
          <p:cNvSpPr txBox="1"/>
          <p:nvPr/>
        </p:nvSpPr>
        <p:spPr>
          <a:xfrm>
            <a:off x="3424237" y="3460750"/>
            <a:ext cx="24354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242852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/>
            <a:r>
              <a:t>&lt;</a:t>
            </a:r>
          </a:p>
        </p:txBody>
      </p:sp>
      <p:sp>
        <p:nvSpPr>
          <p:cNvPr id="219" name="&gt;"/>
          <p:cNvSpPr txBox="1"/>
          <p:nvPr/>
        </p:nvSpPr>
        <p:spPr>
          <a:xfrm>
            <a:off x="3424237" y="3994150"/>
            <a:ext cx="24354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242852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/>
            <a:r>
              <a:t>&gt;</a:t>
            </a:r>
          </a:p>
        </p:txBody>
      </p:sp>
      <p:sp>
        <p:nvSpPr>
          <p:cNvPr id="220" name="="/>
          <p:cNvSpPr txBox="1"/>
          <p:nvPr/>
        </p:nvSpPr>
        <p:spPr>
          <a:xfrm>
            <a:off x="3938587" y="4387850"/>
            <a:ext cx="24354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242852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/>
            <a:r>
              <a:t>=</a:t>
            </a:r>
          </a:p>
        </p:txBody>
      </p:sp>
      <p:grpSp>
        <p:nvGrpSpPr>
          <p:cNvPr id="223" name="Group"/>
          <p:cNvGrpSpPr/>
          <p:nvPr/>
        </p:nvGrpSpPr>
        <p:grpSpPr>
          <a:xfrm>
            <a:off x="5915025" y="4445000"/>
            <a:ext cx="319088" cy="320675"/>
            <a:chOff x="0" y="0"/>
            <a:chExt cx="319087" cy="320674"/>
          </a:xfrm>
        </p:grpSpPr>
        <p:sp>
          <p:nvSpPr>
            <p:cNvPr id="221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22" name="13"/>
            <p:cNvSpPr txBox="1"/>
            <p:nvPr/>
          </p:nvSpPr>
          <p:spPr>
            <a:xfrm>
              <a:off x="38893" y="31843"/>
              <a:ext cx="2413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13</a:t>
              </a:r>
            </a:p>
          </p:txBody>
        </p:sp>
      </p:grpSp>
      <p:sp>
        <p:nvSpPr>
          <p:cNvPr id="224" name="Square"/>
          <p:cNvSpPr/>
          <p:nvPr/>
        </p:nvSpPr>
        <p:spPr>
          <a:xfrm>
            <a:off x="5638800" y="5019675"/>
            <a:ext cx="230188" cy="230188"/>
          </a:xfrm>
          <a:prstGeom prst="rect">
            <a:avLst/>
          </a:prstGeom>
          <a:solidFill>
            <a:srgbClr val="3EBBF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18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25" name="Square"/>
          <p:cNvSpPr/>
          <p:nvPr/>
        </p:nvSpPr>
        <p:spPr>
          <a:xfrm>
            <a:off x="6224587" y="5019675"/>
            <a:ext cx="231776" cy="230188"/>
          </a:xfrm>
          <a:prstGeom prst="rect">
            <a:avLst/>
          </a:prstGeom>
          <a:solidFill>
            <a:srgbClr val="3EBBF0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 sz="1800"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226" name="Line"/>
          <p:cNvSpPr/>
          <p:nvPr/>
        </p:nvSpPr>
        <p:spPr>
          <a:xfrm flipH="1" flipV="1">
            <a:off x="6196012" y="4725987"/>
            <a:ext cx="144464" cy="300038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27" name="Line"/>
          <p:cNvSpPr/>
          <p:nvPr/>
        </p:nvSpPr>
        <p:spPr>
          <a:xfrm flipV="1">
            <a:off x="5754687" y="4710112"/>
            <a:ext cx="215901" cy="300038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earch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12700" dist="38100" dir="2700000">
                    <a:srgbClr val="DDDDDD"/>
                  </a:outerShdw>
                </a:effectLst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Search</a:t>
            </a:r>
          </a:p>
        </p:txBody>
      </p:sp>
      <p:sp>
        <p:nvSpPr>
          <p:cNvPr id="395" name="Recursive implementation of search (private)…"/>
          <p:cNvSpPr txBox="1"/>
          <p:nvPr/>
        </p:nvSpPr>
        <p:spPr>
          <a:xfrm>
            <a:off x="944562" y="1637823"/>
            <a:ext cx="7666038" cy="484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b="1" i="1" sz="2800"/>
            </a:pPr>
            <a:r>
              <a:t>Recursive implementation of search (private)</a:t>
            </a:r>
          </a:p>
          <a:p>
            <a:pPr>
              <a:defRPr i="1" sz="2800"/>
            </a:pPr>
            <a:r>
              <a:t>Node search ( Node* nodePtr, itemtype key )</a:t>
            </a:r>
          </a:p>
          <a:p>
            <a:pPr>
              <a:defRPr i="1" sz="2800"/>
            </a:pPr>
            <a:r>
              <a:t>	if (nodePtr == NULL)</a:t>
            </a:r>
          </a:p>
          <a:p>
            <a:pPr>
              <a:defRPr i="1" sz="2800"/>
            </a:pPr>
            <a:r>
              <a:t>		return NULL</a:t>
            </a:r>
          </a:p>
          <a:p>
            <a:pPr>
              <a:defRPr i="1" sz="2800"/>
            </a:pPr>
            <a:r>
              <a:t>	else if ( nodePtr-&gt;item == key )</a:t>
            </a:r>
          </a:p>
          <a:p>
            <a:pPr>
              <a:defRPr i="1" sz="2800"/>
            </a:pPr>
            <a:r>
              <a:t>		return nodePtr</a:t>
            </a:r>
          </a:p>
          <a:p>
            <a:pPr>
              <a:defRPr i="1" sz="2800"/>
            </a:pPr>
            <a:r>
              <a:t>	else if ( nodePtr-&gt;item &gt; key )</a:t>
            </a:r>
          </a:p>
          <a:p>
            <a:pPr>
              <a:defRPr i="1" sz="2800"/>
            </a:pPr>
            <a:r>
              <a:t>		return search(nodePtr-&gt;left, key)</a:t>
            </a:r>
          </a:p>
          <a:p>
            <a:pPr>
              <a:defRPr i="1" sz="2800"/>
            </a:pPr>
            <a:r>
              <a:t>	else</a:t>
            </a:r>
          </a:p>
          <a:p>
            <a:pPr>
              <a:defRPr i="1" sz="2800"/>
            </a:pPr>
            <a:r>
              <a:t>		return search(nodePtr-&gt;right, key)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Inorder Traversal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12700" dist="38100" dir="2700000">
                    <a:srgbClr val="DDDDDD"/>
                  </a:outerShdw>
                </a:effectLst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Inorder Traversal</a:t>
            </a:r>
          </a:p>
        </p:txBody>
      </p:sp>
      <p:sp>
        <p:nvSpPr>
          <p:cNvPr id="398" name="Recursive implementation of inorder traversal…"/>
          <p:cNvSpPr txBox="1"/>
          <p:nvPr/>
        </p:nvSpPr>
        <p:spPr>
          <a:xfrm>
            <a:off x="1035050" y="2093436"/>
            <a:ext cx="7715250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b="1" i="1" sz="2800"/>
            </a:pPr>
            <a:r>
              <a:t>Recursive implementation of inorder traversal</a:t>
            </a:r>
          </a:p>
          <a:p>
            <a:pPr>
              <a:defRPr i="1" sz="2800"/>
            </a:pPr>
            <a:r>
              <a:t>void inorder(Node* nodePtr)</a:t>
            </a:r>
          </a:p>
          <a:p>
            <a:pPr>
              <a:defRPr i="1" sz="2800"/>
            </a:pPr>
            <a:r>
              <a:t>	if ( nodePtr ) </a:t>
            </a:r>
          </a:p>
          <a:p>
            <a:pPr>
              <a:defRPr i="1" sz="2800"/>
            </a:pPr>
            <a:r>
              <a:t>		inorder (nodePtr-&gt;left)</a:t>
            </a:r>
          </a:p>
          <a:p>
            <a:pPr>
              <a:defRPr i="1" sz="2800"/>
            </a:pPr>
            <a:r>
              <a:t>		print node</a:t>
            </a:r>
          </a:p>
          <a:p>
            <a:pPr>
              <a:defRPr i="1" sz="2800"/>
            </a:pPr>
            <a:r>
              <a:t>		inorder (nodePtr-&gt;right)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reorder Traversal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effectLst>
                  <a:outerShdw sx="100000" sy="100000" kx="0" ky="0" algn="b" rotWithShape="0" blurRad="12700" dist="38100" dir="2700000">
                    <a:srgbClr val="DDDDDD"/>
                  </a:outerShdw>
                </a:effectLst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Preorder Traversal</a:t>
            </a:r>
          </a:p>
        </p:txBody>
      </p:sp>
      <p:sp>
        <p:nvSpPr>
          <p:cNvPr id="401" name="void preorder(Node* nodePtr)…"/>
          <p:cNvSpPr txBox="1"/>
          <p:nvPr/>
        </p:nvSpPr>
        <p:spPr>
          <a:xfrm>
            <a:off x="1233487" y="2282348"/>
            <a:ext cx="5685493" cy="225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i="1" sz="2800"/>
            </a:pPr>
            <a:r>
              <a:t>void preorder(Node* nodePtr)</a:t>
            </a:r>
          </a:p>
          <a:p>
            <a:pPr>
              <a:defRPr i="1" sz="2800"/>
            </a:pPr>
            <a:r>
              <a:t>	if ( nodePtr ) </a:t>
            </a:r>
          </a:p>
          <a:p>
            <a:pPr>
              <a:defRPr i="1" sz="2800"/>
            </a:pPr>
            <a:r>
              <a:t>		print node</a:t>
            </a:r>
          </a:p>
          <a:p>
            <a:pPr>
              <a:defRPr i="1" sz="2800"/>
            </a:pPr>
            <a:r>
              <a:t>		preorder (nodePtr-&gt;left)</a:t>
            </a:r>
          </a:p>
          <a:p>
            <a:pPr>
              <a:defRPr i="1" sz="2800"/>
            </a:pPr>
            <a:r>
              <a:t>		preorder (nodePtr-&gt;right)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ostorder Traversal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effectLst>
                  <a:outerShdw sx="100000" sy="100000" kx="0" ky="0" algn="b" rotWithShape="0" blurRad="12700" dist="38100" dir="2700000">
                    <a:srgbClr val="DDDDDD"/>
                  </a:outerShdw>
                </a:effectLst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Postorder Traversal</a:t>
            </a:r>
          </a:p>
        </p:txBody>
      </p:sp>
      <p:sp>
        <p:nvSpPr>
          <p:cNvPr id="404" name="void postorder(Node* nodePtr)…"/>
          <p:cNvSpPr txBox="1"/>
          <p:nvPr/>
        </p:nvSpPr>
        <p:spPr>
          <a:xfrm>
            <a:off x="1233487" y="2282348"/>
            <a:ext cx="5906181" cy="225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i="1" sz="2800"/>
            </a:pPr>
            <a:r>
              <a:t>void postorder(Node* nodePtr)</a:t>
            </a:r>
          </a:p>
          <a:p>
            <a:pPr>
              <a:defRPr i="1" sz="2800"/>
            </a:pPr>
            <a:r>
              <a:t>	if ( nodePtr ) </a:t>
            </a:r>
          </a:p>
          <a:p>
            <a:pPr>
              <a:defRPr i="1" sz="2800"/>
            </a:pPr>
            <a:r>
              <a:t>		postorder (nodePtr-&gt;left)</a:t>
            </a:r>
          </a:p>
          <a:p>
            <a:pPr>
              <a:defRPr i="1" sz="2800"/>
            </a:pPr>
            <a:r>
              <a:t>		postorder (nodePtr-&gt;right)</a:t>
            </a:r>
          </a:p>
          <a:p>
            <a:pPr>
              <a:defRPr i="1" sz="2800"/>
            </a:pPr>
            <a:r>
              <a:t>   		print node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o perform operation insertItem(k, o), we search for the position k would be in if it were in the tree…"/>
          <p:cNvSpPr txBox="1"/>
          <p:nvPr>
            <p:ph type="body" sz="half" idx="4294967295"/>
          </p:nvPr>
        </p:nvSpPr>
        <p:spPr>
          <a:xfrm>
            <a:off x="838200" y="1676400"/>
            <a:ext cx="4033838" cy="43434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r>
              <a:t>To perform operation insertItem(k, o), we search for the position k would be in if it were in the tree</a:t>
            </a:r>
          </a:p>
          <a:p>
            <a:pPr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r>
              <a:t>All insertions create a new leaf node</a:t>
            </a:r>
          </a:p>
          <a:p>
            <a:pPr>
              <a:spcBef>
                <a:spcPts val="600"/>
              </a:spcBef>
              <a:defRPr sz="2800">
                <a:solidFill>
                  <a:srgbClr val="000000"/>
                </a:solidFill>
              </a:defRPr>
            </a:pPr>
            <a:r>
              <a:t>Example: insert 5</a:t>
            </a:r>
          </a:p>
        </p:txBody>
      </p:sp>
      <p:grpSp>
        <p:nvGrpSpPr>
          <p:cNvPr id="409" name="Group"/>
          <p:cNvGrpSpPr/>
          <p:nvPr/>
        </p:nvGrpSpPr>
        <p:grpSpPr>
          <a:xfrm>
            <a:off x="6765925" y="3886200"/>
            <a:ext cx="320675" cy="319088"/>
            <a:chOff x="0" y="0"/>
            <a:chExt cx="320674" cy="319087"/>
          </a:xfrm>
        </p:grpSpPr>
        <p:sp>
          <p:nvSpPr>
            <p:cNvPr id="407" name="Circle"/>
            <p:cNvSpPr/>
            <p:nvPr/>
          </p:nvSpPr>
          <p:spPr>
            <a:xfrm>
              <a:off x="0" y="0"/>
              <a:ext cx="320675" cy="319088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08" name="6"/>
            <p:cNvSpPr txBox="1"/>
            <p:nvPr/>
          </p:nvSpPr>
          <p:spPr>
            <a:xfrm>
              <a:off x="96837" y="31049"/>
              <a:ext cx="127001" cy="256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412" name="Group"/>
          <p:cNvGrpSpPr/>
          <p:nvPr/>
        </p:nvGrpSpPr>
        <p:grpSpPr>
          <a:xfrm>
            <a:off x="7964487" y="4397375"/>
            <a:ext cx="319088" cy="320675"/>
            <a:chOff x="0" y="0"/>
            <a:chExt cx="319087" cy="320674"/>
          </a:xfrm>
        </p:grpSpPr>
        <p:sp>
          <p:nvSpPr>
            <p:cNvPr id="410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11" name="9"/>
            <p:cNvSpPr txBox="1"/>
            <p:nvPr/>
          </p:nvSpPr>
          <p:spPr>
            <a:xfrm>
              <a:off x="96043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415" name="Group"/>
          <p:cNvGrpSpPr/>
          <p:nvPr/>
        </p:nvGrpSpPr>
        <p:grpSpPr>
          <a:xfrm>
            <a:off x="5408612" y="4397375"/>
            <a:ext cx="319088" cy="320675"/>
            <a:chOff x="0" y="0"/>
            <a:chExt cx="319087" cy="320674"/>
          </a:xfrm>
        </p:grpSpPr>
        <p:sp>
          <p:nvSpPr>
            <p:cNvPr id="413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14" name="2"/>
            <p:cNvSpPr txBox="1"/>
            <p:nvPr/>
          </p:nvSpPr>
          <p:spPr>
            <a:xfrm>
              <a:off x="96043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18" name="Group"/>
          <p:cNvGrpSpPr/>
          <p:nvPr/>
        </p:nvGrpSpPr>
        <p:grpSpPr>
          <a:xfrm>
            <a:off x="5995987" y="4892675"/>
            <a:ext cx="320676" cy="320675"/>
            <a:chOff x="0" y="0"/>
            <a:chExt cx="320674" cy="320674"/>
          </a:xfrm>
        </p:grpSpPr>
        <p:sp>
          <p:nvSpPr>
            <p:cNvPr id="416" name="Circle"/>
            <p:cNvSpPr/>
            <p:nvPr/>
          </p:nvSpPr>
          <p:spPr>
            <a:xfrm>
              <a:off x="0" y="0"/>
              <a:ext cx="320675" cy="320675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17" name="4"/>
            <p:cNvSpPr txBox="1"/>
            <p:nvPr/>
          </p:nvSpPr>
          <p:spPr>
            <a:xfrm>
              <a:off x="96837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463" name="Connection Line"/>
          <p:cNvSpPr/>
          <p:nvPr/>
        </p:nvSpPr>
        <p:spPr>
          <a:xfrm>
            <a:off x="5726546" y="4105670"/>
            <a:ext cx="1040750" cy="392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464" name="Connection Line"/>
          <p:cNvSpPr/>
          <p:nvPr/>
        </p:nvSpPr>
        <p:spPr>
          <a:xfrm>
            <a:off x="7082452" y="4112504"/>
            <a:ext cx="885907" cy="378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465" name="Connection Line"/>
          <p:cNvSpPr/>
          <p:nvPr/>
        </p:nvSpPr>
        <p:spPr>
          <a:xfrm>
            <a:off x="7751075" y="4677857"/>
            <a:ext cx="253390" cy="254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466" name="Connection Line"/>
          <p:cNvSpPr/>
          <p:nvPr/>
        </p:nvSpPr>
        <p:spPr>
          <a:xfrm>
            <a:off x="6264078" y="5184576"/>
            <a:ext cx="196263" cy="2396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467" name="Connection Line"/>
          <p:cNvSpPr/>
          <p:nvPr/>
        </p:nvSpPr>
        <p:spPr>
          <a:xfrm>
            <a:off x="5110307" y="4666934"/>
            <a:ext cx="328323" cy="276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468" name="Connection Line"/>
          <p:cNvSpPr/>
          <p:nvPr/>
        </p:nvSpPr>
        <p:spPr>
          <a:xfrm>
            <a:off x="5697754" y="4666848"/>
            <a:ext cx="328491" cy="276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427" name="Group"/>
          <p:cNvGrpSpPr/>
          <p:nvPr/>
        </p:nvGrpSpPr>
        <p:grpSpPr>
          <a:xfrm>
            <a:off x="4821237" y="4892675"/>
            <a:ext cx="319088" cy="320675"/>
            <a:chOff x="0" y="0"/>
            <a:chExt cx="319087" cy="320674"/>
          </a:xfrm>
        </p:grpSpPr>
        <p:sp>
          <p:nvSpPr>
            <p:cNvPr id="425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26" name="1"/>
            <p:cNvSpPr txBox="1"/>
            <p:nvPr/>
          </p:nvSpPr>
          <p:spPr>
            <a:xfrm>
              <a:off x="96043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30" name="Group"/>
          <p:cNvGrpSpPr/>
          <p:nvPr/>
        </p:nvGrpSpPr>
        <p:grpSpPr>
          <a:xfrm>
            <a:off x="7470775" y="4892675"/>
            <a:ext cx="320675" cy="320675"/>
            <a:chOff x="0" y="0"/>
            <a:chExt cx="320674" cy="320674"/>
          </a:xfrm>
        </p:grpSpPr>
        <p:sp>
          <p:nvSpPr>
            <p:cNvPr id="428" name="Circle"/>
            <p:cNvSpPr/>
            <p:nvPr/>
          </p:nvSpPr>
          <p:spPr>
            <a:xfrm>
              <a:off x="0" y="0"/>
              <a:ext cx="320675" cy="320675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29" name="8"/>
            <p:cNvSpPr txBox="1"/>
            <p:nvPr/>
          </p:nvSpPr>
          <p:spPr>
            <a:xfrm>
              <a:off x="96837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433" name="Group"/>
          <p:cNvGrpSpPr/>
          <p:nvPr/>
        </p:nvGrpSpPr>
        <p:grpSpPr>
          <a:xfrm>
            <a:off x="6553200" y="1524000"/>
            <a:ext cx="320675" cy="319088"/>
            <a:chOff x="0" y="0"/>
            <a:chExt cx="320674" cy="319087"/>
          </a:xfrm>
        </p:grpSpPr>
        <p:sp>
          <p:nvSpPr>
            <p:cNvPr id="431" name="Circle"/>
            <p:cNvSpPr/>
            <p:nvPr/>
          </p:nvSpPr>
          <p:spPr>
            <a:xfrm>
              <a:off x="0" y="0"/>
              <a:ext cx="320675" cy="319088"/>
            </a:xfrm>
            <a:prstGeom prst="ellipse">
              <a:avLst/>
            </a:prstGeom>
            <a:solidFill>
              <a:srgbClr val="629DD1"/>
            </a:solidFill>
            <a:ln w="57150" cap="flat">
              <a:solidFill>
                <a:srgbClr val="2428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32" name="6"/>
            <p:cNvSpPr txBox="1"/>
            <p:nvPr/>
          </p:nvSpPr>
          <p:spPr>
            <a:xfrm>
              <a:off x="96837" y="31049"/>
              <a:ext cx="127001" cy="256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436" name="Group"/>
          <p:cNvGrpSpPr/>
          <p:nvPr/>
        </p:nvGrpSpPr>
        <p:grpSpPr>
          <a:xfrm>
            <a:off x="7964487" y="2035175"/>
            <a:ext cx="319088" cy="320675"/>
            <a:chOff x="0" y="0"/>
            <a:chExt cx="319087" cy="320674"/>
          </a:xfrm>
        </p:grpSpPr>
        <p:sp>
          <p:nvSpPr>
            <p:cNvPr id="434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35" name="9"/>
            <p:cNvSpPr txBox="1"/>
            <p:nvPr/>
          </p:nvSpPr>
          <p:spPr>
            <a:xfrm>
              <a:off x="96043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439" name="Group"/>
          <p:cNvGrpSpPr/>
          <p:nvPr/>
        </p:nvGrpSpPr>
        <p:grpSpPr>
          <a:xfrm>
            <a:off x="5600700" y="2035175"/>
            <a:ext cx="319088" cy="320675"/>
            <a:chOff x="0" y="0"/>
            <a:chExt cx="319087" cy="320674"/>
          </a:xfrm>
        </p:grpSpPr>
        <p:sp>
          <p:nvSpPr>
            <p:cNvPr id="437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solidFill>
              <a:srgbClr val="629DD1"/>
            </a:solidFill>
            <a:ln w="57150" cap="flat">
              <a:solidFill>
                <a:srgbClr val="2428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38" name="2"/>
            <p:cNvSpPr txBox="1"/>
            <p:nvPr/>
          </p:nvSpPr>
          <p:spPr>
            <a:xfrm>
              <a:off x="96043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42" name="Group"/>
          <p:cNvGrpSpPr/>
          <p:nvPr/>
        </p:nvGrpSpPr>
        <p:grpSpPr>
          <a:xfrm>
            <a:off x="6188075" y="2530475"/>
            <a:ext cx="320675" cy="320675"/>
            <a:chOff x="0" y="0"/>
            <a:chExt cx="320674" cy="320674"/>
          </a:xfrm>
        </p:grpSpPr>
        <p:sp>
          <p:nvSpPr>
            <p:cNvPr id="440" name="Circle"/>
            <p:cNvSpPr/>
            <p:nvPr/>
          </p:nvSpPr>
          <p:spPr>
            <a:xfrm>
              <a:off x="0" y="0"/>
              <a:ext cx="320675" cy="320675"/>
            </a:xfrm>
            <a:prstGeom prst="ellipse">
              <a:avLst/>
            </a:prstGeom>
            <a:solidFill>
              <a:srgbClr val="629DD1"/>
            </a:solidFill>
            <a:ln w="57150" cap="flat">
              <a:solidFill>
                <a:srgbClr val="2428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41" name="4"/>
            <p:cNvSpPr txBox="1"/>
            <p:nvPr/>
          </p:nvSpPr>
          <p:spPr>
            <a:xfrm>
              <a:off x="96837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469" name="Connection Line"/>
          <p:cNvSpPr/>
          <p:nvPr/>
        </p:nvSpPr>
        <p:spPr>
          <a:xfrm>
            <a:off x="5925975" y="1772779"/>
            <a:ext cx="621405" cy="333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rgbClr val="242852"/>
            </a:solidFill>
          </a:ln>
        </p:spPr>
        <p:txBody>
          <a:bodyPr/>
          <a:lstStyle/>
          <a:p>
            <a:pPr/>
          </a:p>
        </p:txBody>
      </p:sp>
      <p:sp>
        <p:nvSpPr>
          <p:cNvPr id="470" name="Connection Line"/>
          <p:cNvSpPr/>
          <p:nvPr/>
        </p:nvSpPr>
        <p:spPr>
          <a:xfrm>
            <a:off x="6890953" y="1747940"/>
            <a:ext cx="1073973" cy="389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471" name="Connection Line"/>
          <p:cNvSpPr/>
          <p:nvPr/>
        </p:nvSpPr>
        <p:spPr>
          <a:xfrm>
            <a:off x="7751075" y="2315657"/>
            <a:ext cx="253390" cy="254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446" name="Line"/>
          <p:cNvSpPr/>
          <p:nvPr/>
        </p:nvSpPr>
        <p:spPr>
          <a:xfrm flipH="1" flipV="1">
            <a:off x="6461124" y="2832099"/>
            <a:ext cx="180976" cy="246064"/>
          </a:xfrm>
          <a:prstGeom prst="line">
            <a:avLst/>
          </a:prstGeom>
          <a:ln w="57150">
            <a:solidFill>
              <a:srgbClr val="242852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72" name="Connection Line"/>
          <p:cNvSpPr/>
          <p:nvPr/>
        </p:nvSpPr>
        <p:spPr>
          <a:xfrm>
            <a:off x="5302395" y="2316866"/>
            <a:ext cx="313936" cy="264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473" name="Connection Line"/>
          <p:cNvSpPr/>
          <p:nvPr/>
        </p:nvSpPr>
        <p:spPr>
          <a:xfrm>
            <a:off x="5904237" y="2316769"/>
            <a:ext cx="299497" cy="252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57150">
            <a:solidFill>
              <a:srgbClr val="242852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451" name="Group"/>
          <p:cNvGrpSpPr/>
          <p:nvPr/>
        </p:nvGrpSpPr>
        <p:grpSpPr>
          <a:xfrm>
            <a:off x="5013325" y="2530475"/>
            <a:ext cx="319088" cy="320675"/>
            <a:chOff x="0" y="0"/>
            <a:chExt cx="319087" cy="320674"/>
          </a:xfrm>
        </p:grpSpPr>
        <p:sp>
          <p:nvSpPr>
            <p:cNvPr id="449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50" name="1"/>
            <p:cNvSpPr txBox="1"/>
            <p:nvPr/>
          </p:nvSpPr>
          <p:spPr>
            <a:xfrm>
              <a:off x="96043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7470775" y="2530475"/>
            <a:ext cx="320675" cy="320675"/>
            <a:chOff x="0" y="0"/>
            <a:chExt cx="320674" cy="320674"/>
          </a:xfrm>
        </p:grpSpPr>
        <p:sp>
          <p:nvSpPr>
            <p:cNvPr id="452" name="Circle"/>
            <p:cNvSpPr/>
            <p:nvPr/>
          </p:nvSpPr>
          <p:spPr>
            <a:xfrm>
              <a:off x="0" y="0"/>
              <a:ext cx="320675" cy="320675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53" name="8"/>
            <p:cNvSpPr txBox="1"/>
            <p:nvPr/>
          </p:nvSpPr>
          <p:spPr>
            <a:xfrm>
              <a:off x="96837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6419850" y="5410200"/>
            <a:ext cx="320675" cy="320675"/>
            <a:chOff x="0" y="0"/>
            <a:chExt cx="320674" cy="320674"/>
          </a:xfrm>
        </p:grpSpPr>
        <p:sp>
          <p:nvSpPr>
            <p:cNvPr id="455" name="Circle"/>
            <p:cNvSpPr/>
            <p:nvPr/>
          </p:nvSpPr>
          <p:spPr>
            <a:xfrm>
              <a:off x="0" y="0"/>
              <a:ext cx="320675" cy="320675"/>
            </a:xfrm>
            <a:prstGeom prst="ellipse">
              <a:avLst/>
            </a:prstGeom>
            <a:solidFill>
              <a:srgbClr val="629DD1"/>
            </a:solidFill>
            <a:ln w="57150" cap="flat">
              <a:solidFill>
                <a:srgbClr val="2428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56" name="5"/>
            <p:cNvSpPr txBox="1"/>
            <p:nvPr/>
          </p:nvSpPr>
          <p:spPr>
            <a:xfrm>
              <a:off x="96837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458" name="&lt;"/>
          <p:cNvSpPr txBox="1"/>
          <p:nvPr/>
        </p:nvSpPr>
        <p:spPr>
          <a:xfrm>
            <a:off x="6029325" y="1581150"/>
            <a:ext cx="24354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242852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/>
            <a:r>
              <a:t>&lt;</a:t>
            </a:r>
          </a:p>
        </p:txBody>
      </p:sp>
      <p:sp>
        <p:nvSpPr>
          <p:cNvPr id="459" name="&gt;"/>
          <p:cNvSpPr txBox="1"/>
          <p:nvPr/>
        </p:nvSpPr>
        <p:spPr>
          <a:xfrm>
            <a:off x="6029325" y="2114550"/>
            <a:ext cx="24354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242852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/>
            <a:r>
              <a:t>&gt;</a:t>
            </a:r>
          </a:p>
        </p:txBody>
      </p:sp>
      <p:sp>
        <p:nvSpPr>
          <p:cNvPr id="460" name="&gt;"/>
          <p:cNvSpPr txBox="1"/>
          <p:nvPr/>
        </p:nvSpPr>
        <p:spPr>
          <a:xfrm>
            <a:off x="6534150" y="2667000"/>
            <a:ext cx="24354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242852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/>
            <a:r>
              <a:t>&gt;</a:t>
            </a:r>
          </a:p>
        </p:txBody>
      </p:sp>
      <p:sp>
        <p:nvSpPr>
          <p:cNvPr id="461" name="X"/>
          <p:cNvSpPr txBox="1"/>
          <p:nvPr/>
        </p:nvSpPr>
        <p:spPr>
          <a:xfrm>
            <a:off x="6559550" y="3045142"/>
            <a:ext cx="28109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spcBef>
                <a:spcPts val="1400"/>
              </a:spcBef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462" name="Insertion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effectLst>
                  <a:outerShdw sx="100000" sy="100000" kx="0" ky="0" algn="b" rotWithShape="0" blurRad="12700" dist="38100" dir="2700000">
                    <a:srgbClr val="DDDDDD"/>
                  </a:outerShdw>
                </a:effectLst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Insertion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Insertion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effectLst>
                  <a:outerShdw sx="100000" sy="100000" kx="0" ky="0" algn="b" rotWithShape="0" blurRad="12700" dist="38100" dir="2700000">
                    <a:srgbClr val="DDDDDD"/>
                  </a:outerShdw>
                </a:effectLst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Insertion</a:t>
            </a:r>
          </a:p>
        </p:txBody>
      </p:sp>
      <p:grpSp>
        <p:nvGrpSpPr>
          <p:cNvPr id="478" name="Group"/>
          <p:cNvGrpSpPr/>
          <p:nvPr/>
        </p:nvGrpSpPr>
        <p:grpSpPr>
          <a:xfrm>
            <a:off x="2668587" y="3486150"/>
            <a:ext cx="320676" cy="320675"/>
            <a:chOff x="0" y="0"/>
            <a:chExt cx="320674" cy="320674"/>
          </a:xfrm>
        </p:grpSpPr>
        <p:sp>
          <p:nvSpPr>
            <p:cNvPr id="476" name="Circle"/>
            <p:cNvSpPr/>
            <p:nvPr/>
          </p:nvSpPr>
          <p:spPr>
            <a:xfrm>
              <a:off x="0" y="0"/>
              <a:ext cx="320675" cy="320675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77" name="5"/>
            <p:cNvSpPr txBox="1"/>
            <p:nvPr/>
          </p:nvSpPr>
          <p:spPr>
            <a:xfrm>
              <a:off x="96837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481" name="Group"/>
          <p:cNvGrpSpPr/>
          <p:nvPr/>
        </p:nvGrpSpPr>
        <p:grpSpPr>
          <a:xfrm>
            <a:off x="3014662" y="1962150"/>
            <a:ext cx="320676" cy="319088"/>
            <a:chOff x="0" y="0"/>
            <a:chExt cx="320674" cy="319087"/>
          </a:xfrm>
        </p:grpSpPr>
        <p:sp>
          <p:nvSpPr>
            <p:cNvPr id="479" name="Circle"/>
            <p:cNvSpPr/>
            <p:nvPr/>
          </p:nvSpPr>
          <p:spPr>
            <a:xfrm>
              <a:off x="0" y="0"/>
              <a:ext cx="320675" cy="319088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0" name="6"/>
            <p:cNvSpPr txBox="1"/>
            <p:nvPr/>
          </p:nvSpPr>
          <p:spPr>
            <a:xfrm>
              <a:off x="96837" y="31049"/>
              <a:ext cx="127001" cy="256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484" name="Group"/>
          <p:cNvGrpSpPr/>
          <p:nvPr/>
        </p:nvGrpSpPr>
        <p:grpSpPr>
          <a:xfrm>
            <a:off x="4213225" y="2473325"/>
            <a:ext cx="319088" cy="320675"/>
            <a:chOff x="0" y="0"/>
            <a:chExt cx="319087" cy="320674"/>
          </a:xfrm>
        </p:grpSpPr>
        <p:sp>
          <p:nvSpPr>
            <p:cNvPr id="482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3" name="9"/>
            <p:cNvSpPr txBox="1"/>
            <p:nvPr/>
          </p:nvSpPr>
          <p:spPr>
            <a:xfrm>
              <a:off x="96043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487" name="Group"/>
          <p:cNvGrpSpPr/>
          <p:nvPr/>
        </p:nvGrpSpPr>
        <p:grpSpPr>
          <a:xfrm>
            <a:off x="1657350" y="2473325"/>
            <a:ext cx="319088" cy="320675"/>
            <a:chOff x="0" y="0"/>
            <a:chExt cx="319087" cy="320674"/>
          </a:xfrm>
        </p:grpSpPr>
        <p:sp>
          <p:nvSpPr>
            <p:cNvPr id="485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6" name="2"/>
            <p:cNvSpPr txBox="1"/>
            <p:nvPr/>
          </p:nvSpPr>
          <p:spPr>
            <a:xfrm>
              <a:off x="96043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90" name="Group"/>
          <p:cNvGrpSpPr/>
          <p:nvPr/>
        </p:nvGrpSpPr>
        <p:grpSpPr>
          <a:xfrm>
            <a:off x="2244725" y="2968625"/>
            <a:ext cx="320675" cy="320675"/>
            <a:chOff x="0" y="0"/>
            <a:chExt cx="320674" cy="320674"/>
          </a:xfrm>
        </p:grpSpPr>
        <p:sp>
          <p:nvSpPr>
            <p:cNvPr id="488" name="Circle"/>
            <p:cNvSpPr/>
            <p:nvPr/>
          </p:nvSpPr>
          <p:spPr>
            <a:xfrm>
              <a:off x="0" y="0"/>
              <a:ext cx="320675" cy="320675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89" name="4"/>
            <p:cNvSpPr txBox="1"/>
            <p:nvPr/>
          </p:nvSpPr>
          <p:spPr>
            <a:xfrm>
              <a:off x="96837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546" name="Connection Line"/>
          <p:cNvSpPr/>
          <p:nvPr/>
        </p:nvSpPr>
        <p:spPr>
          <a:xfrm>
            <a:off x="1975284" y="2181620"/>
            <a:ext cx="1040749" cy="392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547" name="Connection Line"/>
          <p:cNvSpPr/>
          <p:nvPr/>
        </p:nvSpPr>
        <p:spPr>
          <a:xfrm>
            <a:off x="3331190" y="2188454"/>
            <a:ext cx="885907" cy="378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548" name="Connection Line"/>
          <p:cNvSpPr/>
          <p:nvPr/>
        </p:nvSpPr>
        <p:spPr>
          <a:xfrm>
            <a:off x="3999813" y="2753807"/>
            <a:ext cx="253389" cy="254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549" name="Connection Line"/>
          <p:cNvSpPr/>
          <p:nvPr/>
        </p:nvSpPr>
        <p:spPr>
          <a:xfrm>
            <a:off x="2512815" y="3260526"/>
            <a:ext cx="208357" cy="254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550" name="Connection Line"/>
          <p:cNvSpPr/>
          <p:nvPr/>
        </p:nvSpPr>
        <p:spPr>
          <a:xfrm>
            <a:off x="1359045" y="2742884"/>
            <a:ext cx="328323" cy="276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551" name="Connection Line"/>
          <p:cNvSpPr/>
          <p:nvPr/>
        </p:nvSpPr>
        <p:spPr>
          <a:xfrm>
            <a:off x="1946492" y="2742798"/>
            <a:ext cx="328491" cy="276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499" name="Group"/>
          <p:cNvGrpSpPr/>
          <p:nvPr/>
        </p:nvGrpSpPr>
        <p:grpSpPr>
          <a:xfrm>
            <a:off x="1069975" y="2968625"/>
            <a:ext cx="319088" cy="320675"/>
            <a:chOff x="0" y="0"/>
            <a:chExt cx="319087" cy="320674"/>
          </a:xfrm>
        </p:grpSpPr>
        <p:sp>
          <p:nvSpPr>
            <p:cNvPr id="497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498" name="1"/>
            <p:cNvSpPr txBox="1"/>
            <p:nvPr/>
          </p:nvSpPr>
          <p:spPr>
            <a:xfrm>
              <a:off x="96043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02" name="Group"/>
          <p:cNvGrpSpPr/>
          <p:nvPr/>
        </p:nvGrpSpPr>
        <p:grpSpPr>
          <a:xfrm>
            <a:off x="3719512" y="2968625"/>
            <a:ext cx="320676" cy="320675"/>
            <a:chOff x="0" y="0"/>
            <a:chExt cx="320674" cy="320674"/>
          </a:xfrm>
        </p:grpSpPr>
        <p:sp>
          <p:nvSpPr>
            <p:cNvPr id="500" name="Circle"/>
            <p:cNvSpPr/>
            <p:nvPr/>
          </p:nvSpPr>
          <p:spPr>
            <a:xfrm>
              <a:off x="0" y="0"/>
              <a:ext cx="320675" cy="320675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01" name="8"/>
            <p:cNvSpPr txBox="1"/>
            <p:nvPr/>
          </p:nvSpPr>
          <p:spPr>
            <a:xfrm>
              <a:off x="96837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507" name="Group"/>
          <p:cNvGrpSpPr/>
          <p:nvPr/>
        </p:nvGrpSpPr>
        <p:grpSpPr>
          <a:xfrm>
            <a:off x="3276600" y="3251199"/>
            <a:ext cx="490538" cy="547689"/>
            <a:chOff x="0" y="0"/>
            <a:chExt cx="490537" cy="547687"/>
          </a:xfrm>
        </p:grpSpPr>
        <p:grpSp>
          <p:nvGrpSpPr>
            <p:cNvPr id="505" name="Group"/>
            <p:cNvGrpSpPr/>
            <p:nvPr/>
          </p:nvGrpSpPr>
          <p:grpSpPr>
            <a:xfrm>
              <a:off x="0" y="227012"/>
              <a:ext cx="320675" cy="320676"/>
              <a:chOff x="0" y="0"/>
              <a:chExt cx="320674" cy="320674"/>
            </a:xfrm>
          </p:grpSpPr>
          <p:sp>
            <p:nvSpPr>
              <p:cNvPr id="503" name="Circle"/>
              <p:cNvSpPr/>
              <p:nvPr/>
            </p:nvSpPr>
            <p:spPr>
              <a:xfrm>
                <a:off x="0" y="0"/>
                <a:ext cx="320675" cy="320675"/>
              </a:xfrm>
              <a:prstGeom prst="ellipse">
                <a:avLst/>
              </a:prstGeom>
              <a:solidFill>
                <a:srgbClr val="629DD1"/>
              </a:solidFill>
              <a:ln w="38100" cap="flat">
                <a:solidFill>
                  <a:srgbClr val="24285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24285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04" name="7"/>
              <p:cNvSpPr txBox="1"/>
              <p:nvPr/>
            </p:nvSpPr>
            <p:spPr>
              <a:xfrm>
                <a:off x="96837" y="31843"/>
                <a:ext cx="127001" cy="2569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>
                    <a:solidFill>
                      <a:srgbClr val="24285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sp>
          <p:nvSpPr>
            <p:cNvPr id="506" name="Line"/>
            <p:cNvSpPr/>
            <p:nvPr/>
          </p:nvSpPr>
          <p:spPr>
            <a:xfrm flipH="1">
              <a:off x="273049" y="0"/>
              <a:ext cx="217489" cy="25558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510" name="Group"/>
          <p:cNvGrpSpPr/>
          <p:nvPr/>
        </p:nvGrpSpPr>
        <p:grpSpPr>
          <a:xfrm>
            <a:off x="5797550" y="5384800"/>
            <a:ext cx="320675" cy="320675"/>
            <a:chOff x="0" y="0"/>
            <a:chExt cx="320674" cy="320674"/>
          </a:xfrm>
        </p:grpSpPr>
        <p:sp>
          <p:nvSpPr>
            <p:cNvPr id="508" name="Circle"/>
            <p:cNvSpPr/>
            <p:nvPr/>
          </p:nvSpPr>
          <p:spPr>
            <a:xfrm>
              <a:off x="0" y="0"/>
              <a:ext cx="320675" cy="320675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09" name="5"/>
            <p:cNvSpPr txBox="1"/>
            <p:nvPr/>
          </p:nvSpPr>
          <p:spPr>
            <a:xfrm>
              <a:off x="96837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513" name="Group"/>
          <p:cNvGrpSpPr/>
          <p:nvPr/>
        </p:nvGrpSpPr>
        <p:grpSpPr>
          <a:xfrm>
            <a:off x="6143625" y="3860800"/>
            <a:ext cx="320675" cy="319088"/>
            <a:chOff x="0" y="0"/>
            <a:chExt cx="320674" cy="319087"/>
          </a:xfrm>
        </p:grpSpPr>
        <p:sp>
          <p:nvSpPr>
            <p:cNvPr id="511" name="Circle"/>
            <p:cNvSpPr/>
            <p:nvPr/>
          </p:nvSpPr>
          <p:spPr>
            <a:xfrm>
              <a:off x="0" y="0"/>
              <a:ext cx="320675" cy="319088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12" name="6"/>
            <p:cNvSpPr txBox="1"/>
            <p:nvPr/>
          </p:nvSpPr>
          <p:spPr>
            <a:xfrm>
              <a:off x="96837" y="31049"/>
              <a:ext cx="127001" cy="256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516" name="Group"/>
          <p:cNvGrpSpPr/>
          <p:nvPr/>
        </p:nvGrpSpPr>
        <p:grpSpPr>
          <a:xfrm>
            <a:off x="7342187" y="4371975"/>
            <a:ext cx="319088" cy="320675"/>
            <a:chOff x="0" y="0"/>
            <a:chExt cx="319087" cy="320674"/>
          </a:xfrm>
        </p:grpSpPr>
        <p:sp>
          <p:nvSpPr>
            <p:cNvPr id="514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15" name="9"/>
            <p:cNvSpPr txBox="1"/>
            <p:nvPr/>
          </p:nvSpPr>
          <p:spPr>
            <a:xfrm>
              <a:off x="96043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519" name="Group"/>
          <p:cNvGrpSpPr/>
          <p:nvPr/>
        </p:nvGrpSpPr>
        <p:grpSpPr>
          <a:xfrm>
            <a:off x="4786312" y="4371975"/>
            <a:ext cx="319088" cy="320675"/>
            <a:chOff x="0" y="0"/>
            <a:chExt cx="319087" cy="320674"/>
          </a:xfrm>
        </p:grpSpPr>
        <p:sp>
          <p:nvSpPr>
            <p:cNvPr id="517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18" name="2"/>
            <p:cNvSpPr txBox="1"/>
            <p:nvPr/>
          </p:nvSpPr>
          <p:spPr>
            <a:xfrm>
              <a:off x="96043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22" name="Group"/>
          <p:cNvGrpSpPr/>
          <p:nvPr/>
        </p:nvGrpSpPr>
        <p:grpSpPr>
          <a:xfrm>
            <a:off x="5373687" y="4867275"/>
            <a:ext cx="320676" cy="320675"/>
            <a:chOff x="0" y="0"/>
            <a:chExt cx="320674" cy="320674"/>
          </a:xfrm>
        </p:grpSpPr>
        <p:sp>
          <p:nvSpPr>
            <p:cNvPr id="520" name="Circle"/>
            <p:cNvSpPr/>
            <p:nvPr/>
          </p:nvSpPr>
          <p:spPr>
            <a:xfrm>
              <a:off x="0" y="0"/>
              <a:ext cx="320675" cy="320675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21" name="4"/>
            <p:cNvSpPr txBox="1"/>
            <p:nvPr/>
          </p:nvSpPr>
          <p:spPr>
            <a:xfrm>
              <a:off x="96837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552" name="Connection Line"/>
          <p:cNvSpPr/>
          <p:nvPr/>
        </p:nvSpPr>
        <p:spPr>
          <a:xfrm>
            <a:off x="5104246" y="4080270"/>
            <a:ext cx="1040750" cy="392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553" name="Connection Line"/>
          <p:cNvSpPr/>
          <p:nvPr/>
        </p:nvSpPr>
        <p:spPr>
          <a:xfrm>
            <a:off x="6460152" y="4087104"/>
            <a:ext cx="885907" cy="378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554" name="Connection Line"/>
          <p:cNvSpPr/>
          <p:nvPr/>
        </p:nvSpPr>
        <p:spPr>
          <a:xfrm>
            <a:off x="7128775" y="4652457"/>
            <a:ext cx="253390" cy="2546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555" name="Connection Line"/>
          <p:cNvSpPr/>
          <p:nvPr/>
        </p:nvSpPr>
        <p:spPr>
          <a:xfrm>
            <a:off x="5641778" y="5159176"/>
            <a:ext cx="208357" cy="2543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556" name="Connection Line"/>
          <p:cNvSpPr/>
          <p:nvPr/>
        </p:nvSpPr>
        <p:spPr>
          <a:xfrm>
            <a:off x="4488007" y="4641534"/>
            <a:ext cx="328323" cy="276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557" name="Connection Line"/>
          <p:cNvSpPr/>
          <p:nvPr/>
        </p:nvSpPr>
        <p:spPr>
          <a:xfrm>
            <a:off x="5075454" y="4641448"/>
            <a:ext cx="328491" cy="2766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531" name="Group"/>
          <p:cNvGrpSpPr/>
          <p:nvPr/>
        </p:nvGrpSpPr>
        <p:grpSpPr>
          <a:xfrm>
            <a:off x="4198937" y="4867275"/>
            <a:ext cx="319088" cy="320675"/>
            <a:chOff x="0" y="0"/>
            <a:chExt cx="319087" cy="320674"/>
          </a:xfrm>
        </p:grpSpPr>
        <p:sp>
          <p:nvSpPr>
            <p:cNvPr id="529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30" name="1"/>
            <p:cNvSpPr txBox="1"/>
            <p:nvPr/>
          </p:nvSpPr>
          <p:spPr>
            <a:xfrm>
              <a:off x="96043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34" name="Group"/>
          <p:cNvGrpSpPr/>
          <p:nvPr/>
        </p:nvGrpSpPr>
        <p:grpSpPr>
          <a:xfrm>
            <a:off x="6848475" y="4867275"/>
            <a:ext cx="320675" cy="320675"/>
            <a:chOff x="0" y="0"/>
            <a:chExt cx="320674" cy="320674"/>
          </a:xfrm>
        </p:grpSpPr>
        <p:sp>
          <p:nvSpPr>
            <p:cNvPr id="532" name="Circle"/>
            <p:cNvSpPr/>
            <p:nvPr/>
          </p:nvSpPr>
          <p:spPr>
            <a:xfrm>
              <a:off x="0" y="0"/>
              <a:ext cx="320675" cy="320675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33" name="8"/>
            <p:cNvSpPr txBox="1"/>
            <p:nvPr/>
          </p:nvSpPr>
          <p:spPr>
            <a:xfrm>
              <a:off x="96837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537" name="Group"/>
          <p:cNvGrpSpPr/>
          <p:nvPr/>
        </p:nvGrpSpPr>
        <p:grpSpPr>
          <a:xfrm>
            <a:off x="6405562" y="5376862"/>
            <a:ext cx="320676" cy="320676"/>
            <a:chOff x="0" y="0"/>
            <a:chExt cx="320674" cy="320674"/>
          </a:xfrm>
        </p:grpSpPr>
        <p:sp>
          <p:nvSpPr>
            <p:cNvPr id="535" name="Circle"/>
            <p:cNvSpPr/>
            <p:nvPr/>
          </p:nvSpPr>
          <p:spPr>
            <a:xfrm>
              <a:off x="0" y="0"/>
              <a:ext cx="320675" cy="320675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36" name="7"/>
            <p:cNvSpPr txBox="1"/>
            <p:nvPr/>
          </p:nvSpPr>
          <p:spPr>
            <a:xfrm>
              <a:off x="96837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558" name="Connection Line"/>
          <p:cNvSpPr/>
          <p:nvPr/>
        </p:nvSpPr>
        <p:spPr>
          <a:xfrm>
            <a:off x="6677460" y="5155967"/>
            <a:ext cx="219792" cy="252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543" name="Group"/>
          <p:cNvGrpSpPr/>
          <p:nvPr/>
        </p:nvGrpSpPr>
        <p:grpSpPr>
          <a:xfrm>
            <a:off x="5076825" y="5149849"/>
            <a:ext cx="344488" cy="609601"/>
            <a:chOff x="0" y="0"/>
            <a:chExt cx="344487" cy="609599"/>
          </a:xfrm>
        </p:grpSpPr>
        <p:grpSp>
          <p:nvGrpSpPr>
            <p:cNvPr id="541" name="Group"/>
            <p:cNvGrpSpPr/>
            <p:nvPr/>
          </p:nvGrpSpPr>
          <p:grpSpPr>
            <a:xfrm>
              <a:off x="0" y="288925"/>
              <a:ext cx="320675" cy="320675"/>
              <a:chOff x="0" y="0"/>
              <a:chExt cx="320674" cy="320674"/>
            </a:xfrm>
          </p:grpSpPr>
          <p:sp>
            <p:nvSpPr>
              <p:cNvPr id="539" name="Circle"/>
              <p:cNvSpPr/>
              <p:nvPr/>
            </p:nvSpPr>
            <p:spPr>
              <a:xfrm>
                <a:off x="0" y="0"/>
                <a:ext cx="320675" cy="320675"/>
              </a:xfrm>
              <a:prstGeom prst="ellipse">
                <a:avLst/>
              </a:prstGeom>
              <a:solidFill>
                <a:srgbClr val="629DD1"/>
              </a:solidFill>
              <a:ln w="38100" cap="flat">
                <a:solidFill>
                  <a:srgbClr val="24285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solidFill>
                      <a:srgbClr val="24285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540" name="3"/>
              <p:cNvSpPr txBox="1"/>
              <p:nvPr/>
            </p:nvSpPr>
            <p:spPr>
              <a:xfrm>
                <a:off x="96837" y="31843"/>
                <a:ext cx="127001" cy="2569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>
                    <a:solidFill>
                      <a:srgbClr val="24285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542" name="Line"/>
            <p:cNvSpPr/>
            <p:nvPr/>
          </p:nvSpPr>
          <p:spPr>
            <a:xfrm flipH="1">
              <a:off x="160337" y="0"/>
              <a:ext cx="184151" cy="26987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544" name="Insert 7"/>
          <p:cNvSpPr txBox="1"/>
          <p:nvPr/>
        </p:nvSpPr>
        <p:spPr>
          <a:xfrm>
            <a:off x="5714999" y="1738629"/>
            <a:ext cx="115620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Insert 7</a:t>
            </a:r>
          </a:p>
        </p:txBody>
      </p:sp>
      <p:sp>
        <p:nvSpPr>
          <p:cNvPr id="545" name="Insert 3"/>
          <p:cNvSpPr txBox="1"/>
          <p:nvPr/>
        </p:nvSpPr>
        <p:spPr>
          <a:xfrm>
            <a:off x="7156449" y="3548379"/>
            <a:ext cx="115620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Insert 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7" grpId="1"/>
      <p:bldP build="whole" bldLvl="1" animBg="1" rev="0" advAuto="0" spid="543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Deletion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effectLst>
                  <a:outerShdw sx="100000" sy="100000" kx="0" ky="0" algn="b" rotWithShape="0" blurRad="12700" dist="38100" dir="2700000">
                    <a:srgbClr val="DDDDDD"/>
                  </a:outerShdw>
                </a:effectLst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Deletion</a:t>
            </a:r>
          </a:p>
        </p:txBody>
      </p:sp>
      <p:sp>
        <p:nvSpPr>
          <p:cNvPr id="561" name="Traverse tree and search for node to remove…"/>
          <p:cNvSpPr txBox="1"/>
          <p:nvPr>
            <p:ph type="body" idx="4294967295"/>
          </p:nvPr>
        </p:nvSpPr>
        <p:spPr>
          <a:xfrm>
            <a:off x="457200" y="1600200"/>
            <a:ext cx="7810153" cy="4525963"/>
          </a:xfrm>
          <a:prstGeom prst="rect">
            <a:avLst/>
          </a:prstGeom>
        </p:spPr>
        <p:txBody>
          <a:bodyPr/>
          <a:lstStyle/>
          <a:p>
            <a:pPr marL="0" indent="0" defTabSz="850391">
              <a:spcBef>
                <a:spcPts val="700"/>
              </a:spcBef>
              <a:buSzTx/>
              <a:buNone/>
              <a:defRPr sz="3255">
                <a:solidFill>
                  <a:srgbClr val="000000"/>
                </a:solidFill>
              </a:defRPr>
            </a:pPr>
            <a:r>
              <a:t>Traverse tree and search for node to remove</a:t>
            </a:r>
          </a:p>
          <a:p>
            <a:pPr lvl="1" marL="744093" indent="-318897" defTabSz="850391">
              <a:spcBef>
                <a:spcPts val="700"/>
              </a:spcBef>
              <a:buChar char="•"/>
              <a:defRPr sz="3255">
                <a:solidFill>
                  <a:srgbClr val="000000"/>
                </a:solidFill>
              </a:defRPr>
            </a:pPr>
            <a:r>
              <a:t>Five possible situations</a:t>
            </a:r>
          </a:p>
          <a:p>
            <a:pPr lvl="2" marL="1062989" indent="-212597" defTabSz="850391">
              <a:spcBef>
                <a:spcPts val="0"/>
              </a:spcBef>
              <a:defRPr sz="3255">
                <a:solidFill>
                  <a:srgbClr val="000000"/>
                </a:solidFill>
              </a:defRPr>
            </a:pPr>
            <a:r>
              <a:t>Item not found</a:t>
            </a:r>
          </a:p>
          <a:p>
            <a:pPr lvl="2" marL="1062989" indent="-212597" defTabSz="850391">
              <a:spcBef>
                <a:spcPts val="0"/>
              </a:spcBef>
              <a:defRPr sz="3255">
                <a:solidFill>
                  <a:srgbClr val="000000"/>
                </a:solidFill>
              </a:defRPr>
            </a:pPr>
            <a:r>
              <a:t>Removing a leaf</a:t>
            </a:r>
          </a:p>
          <a:p>
            <a:pPr lvl="2" marL="1062989" indent="-212597" defTabSz="850391">
              <a:spcBef>
                <a:spcPts val="0"/>
              </a:spcBef>
              <a:defRPr sz="3255">
                <a:solidFill>
                  <a:srgbClr val="000000"/>
                </a:solidFill>
              </a:defRPr>
            </a:pPr>
            <a:r>
              <a:t>Removing a node with two children</a:t>
            </a:r>
          </a:p>
          <a:p>
            <a:pPr lvl="2" marL="1062989" indent="-212597" defTabSz="850391">
              <a:spcBef>
                <a:spcPts val="0"/>
              </a:spcBef>
              <a:defRPr sz="3255">
                <a:solidFill>
                  <a:srgbClr val="000000"/>
                </a:solidFill>
              </a:defRPr>
            </a:pPr>
            <a:r>
              <a:t>Removing a node with one child - right only</a:t>
            </a:r>
          </a:p>
          <a:p>
            <a:pPr lvl="2" marL="1062989" indent="-212597" defTabSz="850391">
              <a:spcBef>
                <a:spcPts val="0"/>
              </a:spcBef>
              <a:defRPr sz="3255">
                <a:solidFill>
                  <a:srgbClr val="000000"/>
                </a:solidFill>
              </a:defRPr>
            </a:pPr>
            <a:r>
              <a:t>Removing a node with one child - left only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6"/>
          <p:cNvSpPr txBox="1"/>
          <p:nvPr/>
        </p:nvSpPr>
        <p:spPr>
          <a:xfrm>
            <a:off x="2327274" y="25292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64" name="Oval"/>
          <p:cNvSpPr/>
          <p:nvPr/>
        </p:nvSpPr>
        <p:spPr>
          <a:xfrm>
            <a:off x="2243137" y="254000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565" name="8"/>
          <p:cNvSpPr txBox="1"/>
          <p:nvPr/>
        </p:nvSpPr>
        <p:spPr>
          <a:xfrm>
            <a:off x="3054349" y="31769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66" name="Oval"/>
          <p:cNvSpPr/>
          <p:nvPr/>
        </p:nvSpPr>
        <p:spPr>
          <a:xfrm>
            <a:off x="2970212" y="318770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567" name="Connection Line"/>
          <p:cNvCxnSpPr>
            <a:stCxn id="564" idx="0"/>
            <a:endCxn id="566" idx="0"/>
          </p:cNvCxnSpPr>
          <p:nvPr/>
        </p:nvCxnSpPr>
        <p:spPr>
          <a:xfrm>
            <a:off x="2490787" y="2768599"/>
            <a:ext cx="727076" cy="64770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568" name="3"/>
          <p:cNvSpPr txBox="1"/>
          <p:nvPr/>
        </p:nvSpPr>
        <p:spPr>
          <a:xfrm>
            <a:off x="1731962" y="328326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69" name="Oval"/>
          <p:cNvSpPr/>
          <p:nvPr/>
        </p:nvSpPr>
        <p:spPr>
          <a:xfrm>
            <a:off x="1647825" y="3294062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570" name="Connection Line"/>
          <p:cNvCxnSpPr>
            <a:stCxn id="564" idx="0"/>
            <a:endCxn id="569" idx="0"/>
          </p:cNvCxnSpPr>
          <p:nvPr/>
        </p:nvCxnSpPr>
        <p:spPr>
          <a:xfrm flipH="1">
            <a:off x="1895474" y="2768599"/>
            <a:ext cx="595314" cy="754064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571" name="5"/>
          <p:cNvSpPr txBox="1"/>
          <p:nvPr/>
        </p:nvSpPr>
        <p:spPr>
          <a:xfrm>
            <a:off x="2166937" y="403732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72" name="Oval"/>
          <p:cNvSpPr/>
          <p:nvPr/>
        </p:nvSpPr>
        <p:spPr>
          <a:xfrm>
            <a:off x="2122487" y="4048125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573" name="Connection Line"/>
          <p:cNvCxnSpPr>
            <a:stCxn id="569" idx="0"/>
            <a:endCxn id="572" idx="0"/>
          </p:cNvCxnSpPr>
          <p:nvPr/>
        </p:nvCxnSpPr>
        <p:spPr>
          <a:xfrm>
            <a:off x="1895474" y="3522662"/>
            <a:ext cx="474664" cy="754063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574" name="1"/>
          <p:cNvSpPr txBox="1"/>
          <p:nvPr/>
        </p:nvSpPr>
        <p:spPr>
          <a:xfrm>
            <a:off x="1195387" y="407701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75" name="Oval"/>
          <p:cNvSpPr/>
          <p:nvPr/>
        </p:nvSpPr>
        <p:spPr>
          <a:xfrm>
            <a:off x="1111250" y="4087812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576" name="Connection Line"/>
          <p:cNvCxnSpPr>
            <a:stCxn id="569" idx="0"/>
            <a:endCxn id="575" idx="0"/>
          </p:cNvCxnSpPr>
          <p:nvPr/>
        </p:nvCxnSpPr>
        <p:spPr>
          <a:xfrm flipH="1">
            <a:off x="1358899" y="3522662"/>
            <a:ext cx="536576" cy="79375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577" name="0"/>
          <p:cNvSpPr txBox="1"/>
          <p:nvPr/>
        </p:nvSpPr>
        <p:spPr>
          <a:xfrm>
            <a:off x="679449" y="491045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578" name="Oval"/>
          <p:cNvSpPr/>
          <p:nvPr/>
        </p:nvSpPr>
        <p:spPr>
          <a:xfrm>
            <a:off x="595312" y="492125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579" name="Connection Line"/>
          <p:cNvCxnSpPr>
            <a:stCxn id="575" idx="0"/>
            <a:endCxn id="578" idx="0"/>
          </p:cNvCxnSpPr>
          <p:nvPr/>
        </p:nvCxnSpPr>
        <p:spPr>
          <a:xfrm flipH="1">
            <a:off x="842962" y="4316412"/>
            <a:ext cx="515938" cy="833438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580" name="7"/>
          <p:cNvSpPr txBox="1"/>
          <p:nvPr/>
        </p:nvSpPr>
        <p:spPr>
          <a:xfrm>
            <a:off x="2803524" y="399764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581" name="Oval"/>
          <p:cNvSpPr/>
          <p:nvPr/>
        </p:nvSpPr>
        <p:spPr>
          <a:xfrm>
            <a:off x="2719387" y="4008437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582" name="Connection Line"/>
          <p:cNvCxnSpPr>
            <a:stCxn id="566" idx="0"/>
            <a:endCxn id="581" idx="0"/>
          </p:cNvCxnSpPr>
          <p:nvPr/>
        </p:nvCxnSpPr>
        <p:spPr>
          <a:xfrm flipH="1">
            <a:off x="2967037" y="3416299"/>
            <a:ext cx="250826" cy="820739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583" name="4"/>
          <p:cNvSpPr txBox="1"/>
          <p:nvPr/>
        </p:nvSpPr>
        <p:spPr>
          <a:xfrm>
            <a:off x="1876424" y="489775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84" name="Oval"/>
          <p:cNvSpPr/>
          <p:nvPr/>
        </p:nvSpPr>
        <p:spPr>
          <a:xfrm>
            <a:off x="1792287" y="490855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585" name="Connection Line"/>
          <p:cNvCxnSpPr>
            <a:stCxn id="572" idx="0"/>
            <a:endCxn id="584" idx="0"/>
          </p:cNvCxnSpPr>
          <p:nvPr/>
        </p:nvCxnSpPr>
        <p:spPr>
          <a:xfrm flipH="1">
            <a:off x="2039937" y="4276724"/>
            <a:ext cx="330201" cy="860426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586" name="Remove 4"/>
          <p:cNvSpPr txBox="1"/>
          <p:nvPr/>
        </p:nvSpPr>
        <p:spPr>
          <a:xfrm>
            <a:off x="3683000" y="3699192"/>
            <a:ext cx="143942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spcBef>
                <a:spcPts val="1400"/>
              </a:spcBef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Remove 4</a:t>
            </a:r>
          </a:p>
        </p:txBody>
      </p:sp>
      <p:sp>
        <p:nvSpPr>
          <p:cNvPr id="587" name="6"/>
          <p:cNvSpPr txBox="1"/>
          <p:nvPr/>
        </p:nvSpPr>
        <p:spPr>
          <a:xfrm>
            <a:off x="6805612" y="26816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88" name="Oval"/>
          <p:cNvSpPr/>
          <p:nvPr/>
        </p:nvSpPr>
        <p:spPr>
          <a:xfrm>
            <a:off x="6721475" y="2692400"/>
            <a:ext cx="495300" cy="457200"/>
          </a:xfrm>
          <a:prstGeom prst="ellipse">
            <a:avLst/>
          </a:prstGeom>
          <a:ln w="38100">
            <a:solidFill>
              <a:srgbClr val="242852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589" name="8"/>
          <p:cNvSpPr txBox="1"/>
          <p:nvPr/>
        </p:nvSpPr>
        <p:spPr>
          <a:xfrm>
            <a:off x="7532687" y="33293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90" name="Oval"/>
          <p:cNvSpPr/>
          <p:nvPr/>
        </p:nvSpPr>
        <p:spPr>
          <a:xfrm>
            <a:off x="7448550" y="3340100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591" name="Connection Line"/>
          <p:cNvCxnSpPr>
            <a:stCxn id="588" idx="0"/>
            <a:endCxn id="590" idx="0"/>
          </p:cNvCxnSpPr>
          <p:nvPr/>
        </p:nvCxnSpPr>
        <p:spPr>
          <a:xfrm>
            <a:off x="6969124" y="2920999"/>
            <a:ext cx="727076" cy="64770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592" name="3"/>
          <p:cNvSpPr txBox="1"/>
          <p:nvPr/>
        </p:nvSpPr>
        <p:spPr>
          <a:xfrm>
            <a:off x="6210299" y="343566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93" name="Oval"/>
          <p:cNvSpPr/>
          <p:nvPr/>
        </p:nvSpPr>
        <p:spPr>
          <a:xfrm>
            <a:off x="6126162" y="3446462"/>
            <a:ext cx="495301" cy="457201"/>
          </a:xfrm>
          <a:prstGeom prst="ellipse">
            <a:avLst/>
          </a:prstGeom>
          <a:ln w="38100">
            <a:solidFill>
              <a:srgbClr val="242852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594" name="Connection Line"/>
          <p:cNvCxnSpPr>
            <a:stCxn id="588" idx="0"/>
            <a:endCxn id="593" idx="0"/>
          </p:cNvCxnSpPr>
          <p:nvPr/>
        </p:nvCxnSpPr>
        <p:spPr>
          <a:xfrm flipH="1">
            <a:off x="6373812" y="2920999"/>
            <a:ext cx="595313" cy="754064"/>
          </a:xfrm>
          <a:prstGeom prst="straightConnector1">
            <a:avLst/>
          </a:prstGeom>
          <a:ln w="38100">
            <a:solidFill>
              <a:srgbClr val="242852"/>
            </a:solidFill>
          </a:ln>
        </p:spPr>
      </p:cxnSp>
      <p:sp>
        <p:nvSpPr>
          <p:cNvPr id="595" name="5"/>
          <p:cNvSpPr txBox="1"/>
          <p:nvPr/>
        </p:nvSpPr>
        <p:spPr>
          <a:xfrm>
            <a:off x="6645274" y="418972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596" name="Oval"/>
          <p:cNvSpPr/>
          <p:nvPr/>
        </p:nvSpPr>
        <p:spPr>
          <a:xfrm>
            <a:off x="6600825" y="4200525"/>
            <a:ext cx="495300" cy="457200"/>
          </a:xfrm>
          <a:prstGeom prst="ellipse">
            <a:avLst/>
          </a:prstGeom>
          <a:ln w="38100">
            <a:solidFill>
              <a:srgbClr val="242852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597" name="Connection Line"/>
          <p:cNvCxnSpPr>
            <a:stCxn id="593" idx="0"/>
            <a:endCxn id="596" idx="0"/>
          </p:cNvCxnSpPr>
          <p:nvPr/>
        </p:nvCxnSpPr>
        <p:spPr>
          <a:xfrm>
            <a:off x="6373812" y="3675062"/>
            <a:ext cx="474663" cy="754063"/>
          </a:xfrm>
          <a:prstGeom prst="straightConnector1">
            <a:avLst/>
          </a:prstGeom>
          <a:ln w="38100">
            <a:solidFill>
              <a:srgbClr val="242852"/>
            </a:solidFill>
          </a:ln>
        </p:spPr>
      </p:cxnSp>
      <p:sp>
        <p:nvSpPr>
          <p:cNvPr id="598" name="1"/>
          <p:cNvSpPr txBox="1"/>
          <p:nvPr/>
        </p:nvSpPr>
        <p:spPr>
          <a:xfrm>
            <a:off x="5673724" y="422941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599" name="Oval"/>
          <p:cNvSpPr/>
          <p:nvPr/>
        </p:nvSpPr>
        <p:spPr>
          <a:xfrm>
            <a:off x="5589587" y="4240212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600" name="Connection Line"/>
          <p:cNvCxnSpPr>
            <a:stCxn id="593" idx="0"/>
            <a:endCxn id="599" idx="0"/>
          </p:cNvCxnSpPr>
          <p:nvPr/>
        </p:nvCxnSpPr>
        <p:spPr>
          <a:xfrm flipH="1">
            <a:off x="5837237" y="3675062"/>
            <a:ext cx="536576" cy="79375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601" name="0"/>
          <p:cNvSpPr txBox="1"/>
          <p:nvPr/>
        </p:nvSpPr>
        <p:spPr>
          <a:xfrm>
            <a:off x="5157787" y="506285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02" name="Oval"/>
          <p:cNvSpPr/>
          <p:nvPr/>
        </p:nvSpPr>
        <p:spPr>
          <a:xfrm>
            <a:off x="5073650" y="5073650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603" name="Connection Line"/>
          <p:cNvCxnSpPr>
            <a:stCxn id="599" idx="0"/>
            <a:endCxn id="602" idx="0"/>
          </p:cNvCxnSpPr>
          <p:nvPr/>
        </p:nvCxnSpPr>
        <p:spPr>
          <a:xfrm flipH="1">
            <a:off x="5321299" y="4468812"/>
            <a:ext cx="515939" cy="833438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604" name="7"/>
          <p:cNvSpPr txBox="1"/>
          <p:nvPr/>
        </p:nvSpPr>
        <p:spPr>
          <a:xfrm>
            <a:off x="7281862" y="415004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605" name="Oval"/>
          <p:cNvSpPr/>
          <p:nvPr/>
        </p:nvSpPr>
        <p:spPr>
          <a:xfrm>
            <a:off x="7197725" y="4160837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606" name="Connection Line"/>
          <p:cNvCxnSpPr>
            <a:stCxn id="590" idx="0"/>
            <a:endCxn id="605" idx="0"/>
          </p:cNvCxnSpPr>
          <p:nvPr/>
        </p:nvCxnSpPr>
        <p:spPr>
          <a:xfrm flipH="1">
            <a:off x="7445374" y="3568699"/>
            <a:ext cx="250826" cy="820739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607" name="4"/>
          <p:cNvSpPr txBox="1"/>
          <p:nvPr/>
        </p:nvSpPr>
        <p:spPr>
          <a:xfrm>
            <a:off x="6354762" y="505015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08" name="Oval"/>
          <p:cNvSpPr/>
          <p:nvPr/>
        </p:nvSpPr>
        <p:spPr>
          <a:xfrm>
            <a:off x="6270625" y="5060950"/>
            <a:ext cx="495300" cy="457200"/>
          </a:xfrm>
          <a:prstGeom prst="ellipse">
            <a:avLst/>
          </a:prstGeom>
          <a:ln w="38100">
            <a:solidFill>
              <a:srgbClr val="242852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609" name="Connection Line"/>
          <p:cNvCxnSpPr>
            <a:stCxn id="596" idx="0"/>
            <a:endCxn id="608" idx="0"/>
          </p:cNvCxnSpPr>
          <p:nvPr/>
        </p:nvCxnSpPr>
        <p:spPr>
          <a:xfrm flipH="1">
            <a:off x="6518274" y="4429124"/>
            <a:ext cx="330201" cy="860426"/>
          </a:xfrm>
          <a:prstGeom prst="straightConnector1">
            <a:avLst/>
          </a:prstGeom>
          <a:ln w="38100">
            <a:solidFill>
              <a:srgbClr val="242852"/>
            </a:solidFill>
          </a:ln>
        </p:spPr>
      </p:cxnSp>
      <p:sp>
        <p:nvSpPr>
          <p:cNvPr id="610" name="Line"/>
          <p:cNvSpPr/>
          <p:nvPr/>
        </p:nvSpPr>
        <p:spPr>
          <a:xfrm flipH="1" flipV="1">
            <a:off x="6191249" y="4821237"/>
            <a:ext cx="714377" cy="952501"/>
          </a:xfrm>
          <a:prstGeom prst="line">
            <a:avLst/>
          </a:prstGeom>
          <a:ln w="38100">
            <a:solidFill>
              <a:srgbClr val="242852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11" name="Line"/>
          <p:cNvSpPr/>
          <p:nvPr/>
        </p:nvSpPr>
        <p:spPr>
          <a:xfrm flipH="1">
            <a:off x="6092824" y="4940300"/>
            <a:ext cx="912814" cy="793750"/>
          </a:xfrm>
          <a:prstGeom prst="line">
            <a:avLst/>
          </a:prstGeom>
          <a:ln w="38100">
            <a:solidFill>
              <a:srgbClr val="242852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12" name="Deletion - Removing a leaf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effectLst>
                  <a:outerShdw sx="100000" sy="100000" kx="0" ky="0" algn="b" rotWithShape="0" blurRad="12700" dist="38100" dir="2700000">
                    <a:srgbClr val="DDDDDD"/>
                  </a:outerShdw>
                </a:effectLst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Deletion - Removing a leaf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Deletion - Removing a leaf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effectLst>
                  <a:outerShdw sx="100000" sy="100000" kx="0" ky="0" algn="b" rotWithShape="0" blurRad="12700" dist="38100" dir="2700000">
                    <a:srgbClr val="DDDDDD"/>
                  </a:outerShdw>
                </a:effectLst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Deletion - Removing a leaf</a:t>
            </a:r>
          </a:p>
        </p:txBody>
      </p:sp>
      <p:sp>
        <p:nvSpPr>
          <p:cNvPr id="615" name="6"/>
          <p:cNvSpPr txBox="1"/>
          <p:nvPr/>
        </p:nvSpPr>
        <p:spPr>
          <a:xfrm>
            <a:off x="2327274" y="25292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16" name="Oval"/>
          <p:cNvSpPr/>
          <p:nvPr/>
        </p:nvSpPr>
        <p:spPr>
          <a:xfrm>
            <a:off x="2243137" y="254000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617" name="8"/>
          <p:cNvSpPr txBox="1"/>
          <p:nvPr/>
        </p:nvSpPr>
        <p:spPr>
          <a:xfrm>
            <a:off x="3054349" y="31769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618" name="Oval"/>
          <p:cNvSpPr/>
          <p:nvPr/>
        </p:nvSpPr>
        <p:spPr>
          <a:xfrm>
            <a:off x="2970212" y="318770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619" name="Connection Line"/>
          <p:cNvCxnSpPr>
            <a:stCxn id="616" idx="0"/>
            <a:endCxn id="618" idx="0"/>
          </p:cNvCxnSpPr>
          <p:nvPr/>
        </p:nvCxnSpPr>
        <p:spPr>
          <a:xfrm>
            <a:off x="2490787" y="2768599"/>
            <a:ext cx="727076" cy="64770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620" name="3"/>
          <p:cNvSpPr txBox="1"/>
          <p:nvPr/>
        </p:nvSpPr>
        <p:spPr>
          <a:xfrm>
            <a:off x="1731962" y="328326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21" name="Oval"/>
          <p:cNvSpPr/>
          <p:nvPr/>
        </p:nvSpPr>
        <p:spPr>
          <a:xfrm>
            <a:off x="1647825" y="3294062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622" name="Connection Line"/>
          <p:cNvCxnSpPr>
            <a:stCxn id="616" idx="0"/>
            <a:endCxn id="621" idx="0"/>
          </p:cNvCxnSpPr>
          <p:nvPr/>
        </p:nvCxnSpPr>
        <p:spPr>
          <a:xfrm flipH="1">
            <a:off x="1895474" y="2768599"/>
            <a:ext cx="595314" cy="754064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623" name="5"/>
          <p:cNvSpPr txBox="1"/>
          <p:nvPr/>
        </p:nvSpPr>
        <p:spPr>
          <a:xfrm>
            <a:off x="2166937" y="403732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24" name="Oval"/>
          <p:cNvSpPr/>
          <p:nvPr/>
        </p:nvSpPr>
        <p:spPr>
          <a:xfrm>
            <a:off x="2122487" y="4048125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625" name="Connection Line"/>
          <p:cNvCxnSpPr>
            <a:stCxn id="621" idx="0"/>
            <a:endCxn id="624" idx="0"/>
          </p:cNvCxnSpPr>
          <p:nvPr/>
        </p:nvCxnSpPr>
        <p:spPr>
          <a:xfrm>
            <a:off x="1895474" y="3522662"/>
            <a:ext cx="474664" cy="754063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626" name="1"/>
          <p:cNvSpPr txBox="1"/>
          <p:nvPr/>
        </p:nvSpPr>
        <p:spPr>
          <a:xfrm>
            <a:off x="1195387" y="407701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27" name="Oval"/>
          <p:cNvSpPr/>
          <p:nvPr/>
        </p:nvSpPr>
        <p:spPr>
          <a:xfrm>
            <a:off x="1111250" y="4087812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628" name="Connection Line"/>
          <p:cNvCxnSpPr>
            <a:stCxn id="621" idx="0"/>
            <a:endCxn id="627" idx="0"/>
          </p:cNvCxnSpPr>
          <p:nvPr/>
        </p:nvCxnSpPr>
        <p:spPr>
          <a:xfrm flipH="1">
            <a:off x="1358899" y="3522662"/>
            <a:ext cx="536576" cy="79375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629" name="0"/>
          <p:cNvSpPr txBox="1"/>
          <p:nvPr/>
        </p:nvSpPr>
        <p:spPr>
          <a:xfrm>
            <a:off x="679449" y="491045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30" name="Oval"/>
          <p:cNvSpPr/>
          <p:nvPr/>
        </p:nvSpPr>
        <p:spPr>
          <a:xfrm>
            <a:off x="595312" y="492125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631" name="Connection Line"/>
          <p:cNvCxnSpPr>
            <a:stCxn id="627" idx="0"/>
            <a:endCxn id="630" idx="0"/>
          </p:cNvCxnSpPr>
          <p:nvPr/>
        </p:nvCxnSpPr>
        <p:spPr>
          <a:xfrm flipH="1">
            <a:off x="842962" y="4316412"/>
            <a:ext cx="515938" cy="833438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632" name="7"/>
          <p:cNvSpPr txBox="1"/>
          <p:nvPr/>
        </p:nvSpPr>
        <p:spPr>
          <a:xfrm>
            <a:off x="2803524" y="399764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633" name="Oval"/>
          <p:cNvSpPr/>
          <p:nvPr/>
        </p:nvSpPr>
        <p:spPr>
          <a:xfrm>
            <a:off x="2719387" y="4008437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634" name="Connection Line"/>
          <p:cNvCxnSpPr>
            <a:stCxn id="618" idx="0"/>
            <a:endCxn id="633" idx="0"/>
          </p:cNvCxnSpPr>
          <p:nvPr/>
        </p:nvCxnSpPr>
        <p:spPr>
          <a:xfrm flipH="1">
            <a:off x="2967037" y="3416299"/>
            <a:ext cx="250826" cy="820739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635" name="4"/>
          <p:cNvSpPr txBox="1"/>
          <p:nvPr/>
        </p:nvSpPr>
        <p:spPr>
          <a:xfrm>
            <a:off x="1876424" y="489775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36" name="Oval"/>
          <p:cNvSpPr/>
          <p:nvPr/>
        </p:nvSpPr>
        <p:spPr>
          <a:xfrm>
            <a:off x="1792287" y="490855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637" name="Connection Line"/>
          <p:cNvCxnSpPr>
            <a:stCxn id="624" idx="0"/>
            <a:endCxn id="636" idx="0"/>
          </p:cNvCxnSpPr>
          <p:nvPr/>
        </p:nvCxnSpPr>
        <p:spPr>
          <a:xfrm flipH="1">
            <a:off x="2039937" y="4276724"/>
            <a:ext cx="330201" cy="860426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638" name="Remove 1"/>
          <p:cNvSpPr txBox="1"/>
          <p:nvPr/>
        </p:nvSpPr>
        <p:spPr>
          <a:xfrm>
            <a:off x="3683000" y="3699192"/>
            <a:ext cx="143942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spcBef>
                <a:spcPts val="1400"/>
              </a:spcBef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Remove 1</a:t>
            </a:r>
          </a:p>
        </p:txBody>
      </p:sp>
      <p:sp>
        <p:nvSpPr>
          <p:cNvPr id="639" name="0"/>
          <p:cNvSpPr txBox="1"/>
          <p:nvPr/>
        </p:nvSpPr>
        <p:spPr>
          <a:xfrm>
            <a:off x="5673725" y="4229417"/>
            <a:ext cx="27053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40" name="Oval"/>
          <p:cNvSpPr/>
          <p:nvPr/>
        </p:nvSpPr>
        <p:spPr>
          <a:xfrm>
            <a:off x="5589587" y="4240212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641" name="6"/>
          <p:cNvSpPr txBox="1"/>
          <p:nvPr/>
        </p:nvSpPr>
        <p:spPr>
          <a:xfrm>
            <a:off x="6802437" y="268795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42" name="Oval"/>
          <p:cNvSpPr/>
          <p:nvPr/>
        </p:nvSpPr>
        <p:spPr>
          <a:xfrm>
            <a:off x="6718300" y="2698750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643" name="8"/>
          <p:cNvSpPr txBox="1"/>
          <p:nvPr/>
        </p:nvSpPr>
        <p:spPr>
          <a:xfrm>
            <a:off x="7529512" y="333565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644" name="Oval"/>
          <p:cNvSpPr/>
          <p:nvPr/>
        </p:nvSpPr>
        <p:spPr>
          <a:xfrm>
            <a:off x="7445375" y="3346450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645" name="Connection Line"/>
          <p:cNvCxnSpPr>
            <a:stCxn id="642" idx="0"/>
            <a:endCxn id="644" idx="0"/>
          </p:cNvCxnSpPr>
          <p:nvPr/>
        </p:nvCxnSpPr>
        <p:spPr>
          <a:xfrm>
            <a:off x="6965949" y="2927349"/>
            <a:ext cx="727076" cy="64770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646" name="3"/>
          <p:cNvSpPr txBox="1"/>
          <p:nvPr/>
        </p:nvSpPr>
        <p:spPr>
          <a:xfrm>
            <a:off x="6207124" y="344201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47" name="Oval"/>
          <p:cNvSpPr/>
          <p:nvPr/>
        </p:nvSpPr>
        <p:spPr>
          <a:xfrm>
            <a:off x="6122987" y="3452812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648" name="Connection Line"/>
          <p:cNvCxnSpPr>
            <a:stCxn id="642" idx="0"/>
            <a:endCxn id="647" idx="0"/>
          </p:cNvCxnSpPr>
          <p:nvPr/>
        </p:nvCxnSpPr>
        <p:spPr>
          <a:xfrm flipH="1">
            <a:off x="6370637" y="2927349"/>
            <a:ext cx="595313" cy="754064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649" name="5"/>
          <p:cNvSpPr txBox="1"/>
          <p:nvPr/>
        </p:nvSpPr>
        <p:spPr>
          <a:xfrm>
            <a:off x="6642099" y="419607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50" name="Oval"/>
          <p:cNvSpPr/>
          <p:nvPr/>
        </p:nvSpPr>
        <p:spPr>
          <a:xfrm>
            <a:off x="6597650" y="4206875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651" name="Connection Line"/>
          <p:cNvCxnSpPr>
            <a:stCxn id="647" idx="0"/>
            <a:endCxn id="650" idx="0"/>
          </p:cNvCxnSpPr>
          <p:nvPr/>
        </p:nvCxnSpPr>
        <p:spPr>
          <a:xfrm>
            <a:off x="6370637" y="3681412"/>
            <a:ext cx="474663" cy="754063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652" name="Oval"/>
          <p:cNvSpPr/>
          <p:nvPr/>
        </p:nvSpPr>
        <p:spPr>
          <a:xfrm>
            <a:off x="5586412" y="4246562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653" name="Connection Line"/>
          <p:cNvCxnSpPr>
            <a:stCxn id="647" idx="0"/>
            <a:endCxn id="652" idx="0"/>
          </p:cNvCxnSpPr>
          <p:nvPr/>
        </p:nvCxnSpPr>
        <p:spPr>
          <a:xfrm flipH="1">
            <a:off x="5834062" y="3681412"/>
            <a:ext cx="536576" cy="79375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654" name="7"/>
          <p:cNvSpPr txBox="1"/>
          <p:nvPr/>
        </p:nvSpPr>
        <p:spPr>
          <a:xfrm>
            <a:off x="7278687" y="415639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655" name="Oval"/>
          <p:cNvSpPr/>
          <p:nvPr/>
        </p:nvSpPr>
        <p:spPr>
          <a:xfrm>
            <a:off x="7194550" y="4167187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656" name="Connection Line"/>
          <p:cNvCxnSpPr>
            <a:stCxn id="644" idx="0"/>
            <a:endCxn id="655" idx="0"/>
          </p:cNvCxnSpPr>
          <p:nvPr/>
        </p:nvCxnSpPr>
        <p:spPr>
          <a:xfrm flipH="1">
            <a:off x="7442199" y="3575049"/>
            <a:ext cx="250826" cy="820739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657" name="4"/>
          <p:cNvSpPr txBox="1"/>
          <p:nvPr/>
        </p:nvSpPr>
        <p:spPr>
          <a:xfrm>
            <a:off x="6351587" y="50565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58" name="Oval"/>
          <p:cNvSpPr/>
          <p:nvPr/>
        </p:nvSpPr>
        <p:spPr>
          <a:xfrm>
            <a:off x="6267450" y="5067300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659" name="Connection Line"/>
          <p:cNvCxnSpPr>
            <a:stCxn id="650" idx="0"/>
            <a:endCxn id="658" idx="0"/>
          </p:cNvCxnSpPr>
          <p:nvPr/>
        </p:nvCxnSpPr>
        <p:spPr>
          <a:xfrm flipH="1">
            <a:off x="6515099" y="4435474"/>
            <a:ext cx="330201" cy="860426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Otherwise the node has children - find replacement node…"/>
          <p:cNvSpPr txBox="1"/>
          <p:nvPr>
            <p:ph type="body" idx="4294967295"/>
          </p:nvPr>
        </p:nvSpPr>
        <p:spPr>
          <a:xfrm>
            <a:off x="679450" y="2000250"/>
            <a:ext cx="7772400" cy="491966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Otherwise the node has children - find replacement node</a:t>
            </a:r>
          </a:p>
          <a:p>
            <a:pPr lvl="1" marL="742950" indent="-285750">
              <a:spcBef>
                <a:spcPts val="0"/>
              </a:spcBef>
              <a:buFont typeface="Courier New"/>
              <a:defRPr sz="2000">
                <a:solidFill>
                  <a:srgbClr val="000000"/>
                </a:solidFill>
              </a:defRPr>
            </a:pPr>
            <a:r>
              <a:t>If the left child exists</a:t>
            </a:r>
          </a:p>
          <a:p>
            <a:pPr lvl="2" marL="1143000" indent="-228600">
              <a:spcBef>
                <a:spcPts val="0"/>
              </a:spcBef>
              <a:defRPr sz="2000">
                <a:solidFill>
                  <a:srgbClr val="000000"/>
                </a:solidFill>
              </a:defRPr>
            </a:pPr>
            <a:r>
              <a:t>Replace node information with the </a:t>
            </a:r>
            <a:r>
              <a:rPr b="1" i="1"/>
              <a:t>largest</a:t>
            </a:r>
            <a:r>
              <a:t> value smaller than the value to remove</a:t>
            </a:r>
          </a:p>
          <a:p>
            <a:pPr lvl="3" marL="1600200" indent="-228600">
              <a:spcBef>
                <a:spcPts val="0"/>
              </a:spcBef>
              <a:buFont typeface="Courier New"/>
              <a:defRPr sz="2000">
                <a:solidFill>
                  <a:srgbClr val="242852"/>
                </a:solidFill>
              </a:defRPr>
            </a:pPr>
            <a:r>
              <a:t>findMax(leftChild)</a:t>
            </a:r>
          </a:p>
          <a:p>
            <a:pPr lvl="1" marL="742950" indent="-285750">
              <a:spcBef>
                <a:spcPts val="0"/>
              </a:spcBef>
              <a:buFont typeface="Courier New"/>
              <a:defRPr sz="2000">
                <a:solidFill>
                  <a:srgbClr val="000000"/>
                </a:solidFill>
              </a:defRPr>
            </a:pPr>
            <a:r>
              <a:t>Else there is a right child</a:t>
            </a:r>
          </a:p>
          <a:p>
            <a:pPr lvl="2" marL="1143000" indent="-228600">
              <a:spcBef>
                <a:spcPts val="0"/>
              </a:spcBef>
              <a:defRPr sz="2000">
                <a:solidFill>
                  <a:srgbClr val="000000"/>
                </a:solidFill>
              </a:defRPr>
            </a:pPr>
            <a:r>
              <a:t>Replace node information with the </a:t>
            </a:r>
            <a:r>
              <a:rPr b="1" i="1"/>
              <a:t>smallest</a:t>
            </a:r>
            <a:r>
              <a:t> value larger than value to remove</a:t>
            </a:r>
          </a:p>
          <a:p>
            <a:pPr lvl="3" marL="1600200" indent="-228600">
              <a:spcBef>
                <a:spcPts val="0"/>
              </a:spcBef>
              <a:buFont typeface="Courier New"/>
              <a:defRPr sz="2000">
                <a:solidFill>
                  <a:srgbClr val="242852"/>
                </a:solidFill>
              </a:defRPr>
            </a:pPr>
            <a:r>
              <a:t>findMin(rightChild)</a:t>
            </a:r>
          </a:p>
        </p:txBody>
      </p:sp>
      <p:sp>
        <p:nvSpPr>
          <p:cNvPr id="662" name="Deletion:…"/>
          <p:cNvSpPr txBox="1"/>
          <p:nvPr>
            <p:ph type="title" idx="4294967295"/>
          </p:nvPr>
        </p:nvSpPr>
        <p:spPr>
          <a:xfrm>
            <a:off x="457200" y="381000"/>
            <a:ext cx="8229600" cy="1600200"/>
          </a:xfrm>
          <a:prstGeom prst="rect">
            <a:avLst/>
          </a:prstGeom>
        </p:spPr>
        <p:txBody>
          <a:bodyPr/>
          <a:lstStyle/>
          <a:p>
            <a:pPr>
              <a:defRPr sz="46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Optima"/>
                <a:ea typeface="Optima"/>
                <a:cs typeface="Optima"/>
                <a:sym typeface="Optima"/>
              </a:defRPr>
            </a:pPr>
            <a:r>
              <a:t>Deletion: </a:t>
            </a:r>
          </a:p>
          <a:p>
            <a:pPr>
              <a:defRPr sz="46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Optima"/>
                <a:ea typeface="Optima"/>
                <a:cs typeface="Optima"/>
                <a:sym typeface="Optima"/>
              </a:defRPr>
            </a:pPr>
            <a:r>
              <a:t>Removing a node with children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Binary Search Tree"/>
          <p:cNvSpPr txBox="1"/>
          <p:nvPr>
            <p:ph type="title" idx="4294967295"/>
          </p:nvPr>
        </p:nvSpPr>
        <p:spPr>
          <a:xfrm>
            <a:off x="914400" y="380999"/>
            <a:ext cx="7464425" cy="114300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effectLst>
                  <a:outerShdw sx="100000" sy="100000" kx="0" ky="0" algn="b" rotWithShape="0" blurRad="12700" dist="38100" dir="2700000">
                    <a:srgbClr val="DDDDDD"/>
                  </a:outerShdw>
                </a:effectLst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Binary Search Tree</a:t>
            </a:r>
          </a:p>
        </p:txBody>
      </p:sp>
      <p:sp>
        <p:nvSpPr>
          <p:cNvPr id="241" name="A binary search tree is a binary tree storing keys (or key-element pairs) satisfying the following property.…"/>
          <p:cNvSpPr txBox="1"/>
          <p:nvPr>
            <p:ph type="body" idx="4294967295"/>
          </p:nvPr>
        </p:nvSpPr>
        <p:spPr>
          <a:xfrm>
            <a:off x="517525" y="1525587"/>
            <a:ext cx="8001000" cy="3429001"/>
          </a:xfrm>
          <a:prstGeom prst="rect">
            <a:avLst/>
          </a:prstGeom>
        </p:spPr>
        <p:txBody>
          <a:bodyPr/>
          <a:lstStyle/>
          <a:p>
            <a:pPr lvl="1" marL="342900" indent="-342900">
              <a:lnSpc>
                <a:spcPct val="90000"/>
              </a:lnSpc>
              <a:spcBef>
                <a:spcPts val="0"/>
              </a:spcBef>
              <a:buChar char="•"/>
              <a:defRPr sz="2000">
                <a:solidFill>
                  <a:srgbClr val="000000"/>
                </a:solidFill>
              </a:defRPr>
            </a:pPr>
            <a:r>
              <a:t>A binary search tree is a binary tree storing keys (or key-element pairs) satisfying the following property.</a:t>
            </a:r>
          </a:p>
          <a:p>
            <a:pPr lvl="1" marL="342900" indent="-342900">
              <a:lnSpc>
                <a:spcPct val="90000"/>
              </a:lnSpc>
              <a:spcBef>
                <a:spcPts val="0"/>
              </a:spcBef>
              <a:buSzTx/>
              <a:buNone/>
              <a:defRPr sz="2000">
                <a:solidFill>
                  <a:srgbClr val="000000"/>
                </a:solidFill>
              </a:defRPr>
            </a:pPr>
          </a:p>
          <a:p>
            <a:pPr lvl="1" marL="342900" indent="-342900">
              <a:lnSpc>
                <a:spcPct val="90000"/>
              </a:lnSpc>
              <a:spcBef>
                <a:spcPts val="0"/>
              </a:spcBef>
              <a:buChar char="•"/>
              <a:defRPr sz="2000">
                <a:solidFill>
                  <a:srgbClr val="000000"/>
                </a:solidFill>
              </a:defRPr>
            </a:pPr>
            <a:r>
              <a:t>Let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u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,</a:t>
            </a:r>
            <a:r>
              <a:t>and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w</a:t>
            </a:r>
            <a:r>
              <a:t> be three nodes such that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u</a:t>
            </a:r>
            <a:r>
              <a:t> is in the </a:t>
            </a:r>
            <a:r>
              <a:rPr>
                <a:solidFill>
                  <a:srgbClr val="0E58C4"/>
                </a:solidFill>
              </a:rPr>
              <a:t>left-subtree </a:t>
            </a:r>
            <a:r>
              <a:t>of </a:t>
            </a:r>
            <a:r>
              <a:rPr b="1" i="1"/>
              <a:t>v</a:t>
            </a:r>
            <a:r>
              <a:t> and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w</a:t>
            </a:r>
            <a:r>
              <a:t> is in the </a:t>
            </a:r>
            <a:r>
              <a:rPr>
                <a:solidFill>
                  <a:srgbClr val="0E58C4"/>
                </a:solidFill>
              </a:rPr>
              <a:t>right-subtree </a:t>
            </a:r>
            <a:r>
              <a:t>of </a:t>
            </a:r>
            <a:r>
              <a:rPr b="1"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t>. </a:t>
            </a:r>
          </a:p>
          <a:p>
            <a:pPr lvl="1" marL="342900" indent="-342900">
              <a:lnSpc>
                <a:spcPct val="90000"/>
              </a:lnSpc>
              <a:spcBef>
                <a:spcPts val="0"/>
              </a:spcBef>
              <a:buChar char="•"/>
              <a:defRPr sz="2000">
                <a:solidFill>
                  <a:srgbClr val="000000"/>
                </a:solidFill>
              </a:defRPr>
            </a:pPr>
          </a:p>
          <a:p>
            <a:pPr lvl="1" marL="342900" indent="-342900">
              <a:lnSpc>
                <a:spcPct val="90000"/>
              </a:lnSpc>
              <a:spcBef>
                <a:spcPts val="0"/>
              </a:spcBef>
              <a:buSzTx/>
              <a:buNone/>
              <a:defRPr b="1" i="1" sz="2000">
                <a:solidFill>
                  <a:srgbClr val="FF2600"/>
                </a:solidFill>
              </a:defRPr>
            </a:pPr>
            <a:r>
              <a:t>		</a:t>
            </a:r>
            <a:r>
              <a:rPr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key</a:t>
            </a:r>
            <a:r>
              <a:rPr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u</a:t>
            </a:r>
            <a:r>
              <a:rPr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 &lt; </a:t>
            </a:r>
            <a:r>
              <a:rPr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key</a:t>
            </a:r>
            <a:r>
              <a:rPr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v</a:t>
            </a:r>
            <a:r>
              <a:rPr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 &lt; </a:t>
            </a:r>
            <a:r>
              <a:rPr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key</a:t>
            </a:r>
            <a:r>
              <a:rPr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w</a:t>
            </a:r>
            <a:r>
              <a:rPr b="0" i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  <p:grpSp>
        <p:nvGrpSpPr>
          <p:cNvPr id="282" name="Group"/>
          <p:cNvGrpSpPr/>
          <p:nvPr/>
        </p:nvGrpSpPr>
        <p:grpSpPr>
          <a:xfrm>
            <a:off x="2030412" y="3677614"/>
            <a:ext cx="4291166" cy="2649842"/>
            <a:chOff x="0" y="0"/>
            <a:chExt cx="4291164" cy="2649840"/>
          </a:xfrm>
        </p:grpSpPr>
        <p:grpSp>
          <p:nvGrpSpPr>
            <p:cNvPr id="244" name="Group"/>
            <p:cNvGrpSpPr/>
            <p:nvPr/>
          </p:nvGrpSpPr>
          <p:grpSpPr>
            <a:xfrm>
              <a:off x="1941283" y="513366"/>
              <a:ext cx="320638" cy="319091"/>
              <a:chOff x="0" y="0"/>
              <a:chExt cx="320637" cy="319090"/>
            </a:xfrm>
          </p:grpSpPr>
          <p:sp>
            <p:nvSpPr>
              <p:cNvPr id="242" name="Circle"/>
              <p:cNvSpPr/>
              <p:nvPr/>
            </p:nvSpPr>
            <p:spPr>
              <a:xfrm>
                <a:off x="0" y="0"/>
                <a:ext cx="320638" cy="319091"/>
              </a:xfrm>
              <a:prstGeom prst="ellips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43" name="6"/>
              <p:cNvSpPr txBox="1"/>
              <p:nvPr/>
            </p:nvSpPr>
            <p:spPr>
              <a:xfrm>
                <a:off x="96818" y="31050"/>
                <a:ext cx="127001" cy="2569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247" name="Group"/>
            <p:cNvGrpSpPr/>
            <p:nvPr/>
          </p:nvGrpSpPr>
          <p:grpSpPr>
            <a:xfrm>
              <a:off x="3352404" y="1024545"/>
              <a:ext cx="319051" cy="320679"/>
              <a:chOff x="0" y="0"/>
              <a:chExt cx="319049" cy="320677"/>
            </a:xfrm>
          </p:grpSpPr>
          <p:sp>
            <p:nvSpPr>
              <p:cNvPr id="245" name="Circle"/>
              <p:cNvSpPr/>
              <p:nvPr/>
            </p:nvSpPr>
            <p:spPr>
              <a:xfrm>
                <a:off x="0" y="0"/>
                <a:ext cx="319050" cy="320678"/>
              </a:xfrm>
              <a:prstGeom prst="ellipse">
                <a:avLst/>
              </a:prstGeom>
              <a:solidFill>
                <a:srgbClr val="629DD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46" name="9"/>
              <p:cNvSpPr txBox="1"/>
              <p:nvPr/>
            </p:nvSpPr>
            <p:spPr>
              <a:xfrm>
                <a:off x="96024" y="31844"/>
                <a:ext cx="127001" cy="2569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</p:grpSp>
        <p:grpSp>
          <p:nvGrpSpPr>
            <p:cNvPr id="250" name="Group"/>
            <p:cNvGrpSpPr/>
            <p:nvPr/>
          </p:nvGrpSpPr>
          <p:grpSpPr>
            <a:xfrm>
              <a:off x="989012" y="1024560"/>
              <a:ext cx="319089" cy="320676"/>
              <a:chOff x="0" y="0"/>
              <a:chExt cx="319088" cy="320674"/>
            </a:xfrm>
          </p:grpSpPr>
          <p:sp>
            <p:nvSpPr>
              <p:cNvPr id="248" name="Circle"/>
              <p:cNvSpPr/>
              <p:nvPr/>
            </p:nvSpPr>
            <p:spPr>
              <a:xfrm>
                <a:off x="-1" y="0"/>
                <a:ext cx="319090" cy="320675"/>
              </a:xfrm>
              <a:prstGeom prst="ellipse">
                <a:avLst/>
              </a:prstGeom>
              <a:solidFill>
                <a:srgbClr val="7F8FA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49" name="2"/>
              <p:cNvSpPr txBox="1"/>
              <p:nvPr/>
            </p:nvSpPr>
            <p:spPr>
              <a:xfrm>
                <a:off x="96044" y="31842"/>
                <a:ext cx="127001" cy="2569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253" name="Group"/>
            <p:cNvGrpSpPr/>
            <p:nvPr/>
          </p:nvGrpSpPr>
          <p:grpSpPr>
            <a:xfrm>
              <a:off x="1576387" y="1519859"/>
              <a:ext cx="320676" cy="320676"/>
              <a:chOff x="0" y="0"/>
              <a:chExt cx="320675" cy="320674"/>
            </a:xfrm>
          </p:grpSpPr>
          <p:sp>
            <p:nvSpPr>
              <p:cNvPr id="251" name="Circle"/>
              <p:cNvSpPr/>
              <p:nvPr/>
            </p:nvSpPr>
            <p:spPr>
              <a:xfrm>
                <a:off x="-1" y="0"/>
                <a:ext cx="320677" cy="320675"/>
              </a:xfrm>
              <a:prstGeom prst="ellipse">
                <a:avLst/>
              </a:prstGeom>
              <a:solidFill>
                <a:srgbClr val="7F8FA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52" name="4"/>
              <p:cNvSpPr txBox="1"/>
              <p:nvPr/>
            </p:nvSpPr>
            <p:spPr>
              <a:xfrm>
                <a:off x="96837" y="31842"/>
                <a:ext cx="127001" cy="2569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4</a:t>
                </a:r>
              </a:p>
            </p:txBody>
          </p:sp>
        </p:grpSp>
        <p:sp>
          <p:nvSpPr>
            <p:cNvPr id="254" name="Line"/>
            <p:cNvSpPr/>
            <p:nvPr/>
          </p:nvSpPr>
          <p:spPr>
            <a:xfrm flipH="1">
              <a:off x="1261913" y="794356"/>
              <a:ext cx="726990" cy="26987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 flipH="1" flipV="1">
              <a:off x="2214300" y="795943"/>
              <a:ext cx="1184137" cy="266703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 flipH="1" flipV="1">
              <a:off x="3625422" y="1307123"/>
              <a:ext cx="374607" cy="247653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" name="Line"/>
            <p:cNvSpPr/>
            <p:nvPr/>
          </p:nvSpPr>
          <p:spPr>
            <a:xfrm flipV="1">
              <a:off x="3131767" y="1307123"/>
              <a:ext cx="266670" cy="25082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" name="Line"/>
            <p:cNvSpPr/>
            <p:nvPr/>
          </p:nvSpPr>
          <p:spPr>
            <a:xfrm flipH="1" flipV="1">
              <a:off x="1849218" y="1802427"/>
              <a:ext cx="180955" cy="28416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" name="Line"/>
            <p:cNvSpPr/>
            <p:nvPr/>
          </p:nvSpPr>
          <p:spPr>
            <a:xfrm flipV="1">
              <a:off x="1444454" y="1802427"/>
              <a:ext cx="179367" cy="28416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" name="Line"/>
            <p:cNvSpPr/>
            <p:nvPr/>
          </p:nvSpPr>
          <p:spPr>
            <a:xfrm flipV="1">
              <a:off x="674607" y="1307123"/>
              <a:ext cx="360322" cy="25082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" name="Line"/>
            <p:cNvSpPr/>
            <p:nvPr/>
          </p:nvSpPr>
          <p:spPr>
            <a:xfrm flipH="1" flipV="1">
              <a:off x="1261913" y="1307123"/>
              <a:ext cx="361908" cy="25082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264" name="Group"/>
            <p:cNvGrpSpPr/>
            <p:nvPr/>
          </p:nvGrpSpPr>
          <p:grpSpPr>
            <a:xfrm>
              <a:off x="401636" y="1519859"/>
              <a:ext cx="319090" cy="320676"/>
              <a:chOff x="0" y="0"/>
              <a:chExt cx="319088" cy="320674"/>
            </a:xfrm>
          </p:grpSpPr>
          <p:sp>
            <p:nvSpPr>
              <p:cNvPr id="262" name="Circle"/>
              <p:cNvSpPr/>
              <p:nvPr/>
            </p:nvSpPr>
            <p:spPr>
              <a:xfrm>
                <a:off x="-1" y="0"/>
                <a:ext cx="319090" cy="320675"/>
              </a:xfrm>
              <a:prstGeom prst="ellipse">
                <a:avLst/>
              </a:prstGeom>
              <a:solidFill>
                <a:srgbClr val="7F8FA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63" name="1"/>
              <p:cNvSpPr txBox="1"/>
              <p:nvPr/>
            </p:nvSpPr>
            <p:spPr>
              <a:xfrm>
                <a:off x="96044" y="31842"/>
                <a:ext cx="127001" cy="2569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sp>
          <p:nvSpPr>
            <p:cNvPr id="265" name="Line"/>
            <p:cNvSpPr/>
            <p:nvPr/>
          </p:nvSpPr>
          <p:spPr>
            <a:xfrm flipH="1" flipV="1">
              <a:off x="674607" y="1802427"/>
              <a:ext cx="180955" cy="28416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" name="Line"/>
            <p:cNvSpPr/>
            <p:nvPr/>
          </p:nvSpPr>
          <p:spPr>
            <a:xfrm flipV="1">
              <a:off x="268255" y="1802427"/>
              <a:ext cx="179368" cy="28416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grpSp>
          <p:nvGrpSpPr>
            <p:cNvPr id="269" name="Group"/>
            <p:cNvGrpSpPr/>
            <p:nvPr/>
          </p:nvGrpSpPr>
          <p:grpSpPr>
            <a:xfrm>
              <a:off x="2858749" y="1519849"/>
              <a:ext cx="320639" cy="320679"/>
              <a:chOff x="0" y="0"/>
              <a:chExt cx="320637" cy="320677"/>
            </a:xfrm>
          </p:grpSpPr>
          <p:sp>
            <p:nvSpPr>
              <p:cNvPr id="267" name="Circle"/>
              <p:cNvSpPr/>
              <p:nvPr/>
            </p:nvSpPr>
            <p:spPr>
              <a:xfrm>
                <a:off x="0" y="0"/>
                <a:ext cx="320638" cy="320678"/>
              </a:xfrm>
              <a:prstGeom prst="ellipse">
                <a:avLst/>
              </a:prstGeom>
              <a:solidFill>
                <a:srgbClr val="629DD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</a:p>
            </p:txBody>
          </p:sp>
          <p:sp>
            <p:nvSpPr>
              <p:cNvPr id="268" name="8"/>
              <p:cNvSpPr txBox="1"/>
              <p:nvPr/>
            </p:nvSpPr>
            <p:spPr>
              <a:xfrm>
                <a:off x="96818" y="31844"/>
                <a:ext cx="127001" cy="2569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</p:grpSp>
        <p:sp>
          <p:nvSpPr>
            <p:cNvPr id="270" name="Line"/>
            <p:cNvSpPr/>
            <p:nvPr/>
          </p:nvSpPr>
          <p:spPr>
            <a:xfrm flipH="1" flipV="1">
              <a:off x="3131767" y="1802427"/>
              <a:ext cx="180955" cy="28416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" name="Line"/>
            <p:cNvSpPr/>
            <p:nvPr/>
          </p:nvSpPr>
          <p:spPr>
            <a:xfrm flipV="1">
              <a:off x="2727003" y="1802427"/>
              <a:ext cx="179367" cy="28416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" name="v"/>
            <p:cNvSpPr txBox="1"/>
            <p:nvPr/>
          </p:nvSpPr>
          <p:spPr>
            <a:xfrm>
              <a:off x="1880019" y="0"/>
              <a:ext cx="28705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v</a:t>
              </a:r>
            </a:p>
          </p:txBody>
        </p:sp>
        <p:sp>
          <p:nvSpPr>
            <p:cNvPr id="273" name="u"/>
            <p:cNvSpPr txBox="1"/>
            <p:nvPr/>
          </p:nvSpPr>
          <p:spPr>
            <a:xfrm>
              <a:off x="916843" y="494732"/>
              <a:ext cx="28705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u</a:t>
              </a:r>
            </a:p>
          </p:txBody>
        </p:sp>
        <p:sp>
          <p:nvSpPr>
            <p:cNvPr id="274" name="w"/>
            <p:cNvSpPr txBox="1"/>
            <p:nvPr/>
          </p:nvSpPr>
          <p:spPr>
            <a:xfrm>
              <a:off x="3334649" y="495113"/>
              <a:ext cx="28705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/>
              <a:r>
                <a:t>w</a:t>
              </a:r>
            </a:p>
          </p:txBody>
        </p:sp>
        <p:sp>
          <p:nvSpPr>
            <p:cNvPr id="275" name="X"/>
            <p:cNvSpPr txBox="1"/>
            <p:nvPr/>
          </p:nvSpPr>
          <p:spPr>
            <a:xfrm>
              <a:off x="0" y="2113900"/>
              <a:ext cx="281097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6" name="X"/>
            <p:cNvSpPr txBox="1"/>
            <p:nvPr/>
          </p:nvSpPr>
          <p:spPr>
            <a:xfrm>
              <a:off x="761910" y="2127641"/>
              <a:ext cx="281097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7" name="X"/>
            <p:cNvSpPr txBox="1"/>
            <p:nvPr/>
          </p:nvSpPr>
          <p:spPr>
            <a:xfrm>
              <a:off x="1219056" y="2190100"/>
              <a:ext cx="281097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8" name="X"/>
            <p:cNvSpPr txBox="1"/>
            <p:nvPr/>
          </p:nvSpPr>
          <p:spPr>
            <a:xfrm>
              <a:off x="1904775" y="2190100"/>
              <a:ext cx="281098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79" name="X"/>
            <p:cNvSpPr txBox="1"/>
            <p:nvPr/>
          </p:nvSpPr>
          <p:spPr>
            <a:xfrm>
              <a:off x="2514303" y="2190100"/>
              <a:ext cx="281098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80" name="X"/>
            <p:cNvSpPr txBox="1"/>
            <p:nvPr/>
          </p:nvSpPr>
          <p:spPr>
            <a:xfrm>
              <a:off x="3200022" y="2190100"/>
              <a:ext cx="281098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281" name="X"/>
            <p:cNvSpPr txBox="1"/>
            <p:nvPr/>
          </p:nvSpPr>
          <p:spPr>
            <a:xfrm>
              <a:off x="4010068" y="1560777"/>
              <a:ext cx="281097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X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plice out replacement node (call remove recursively)…"/>
          <p:cNvSpPr txBox="1"/>
          <p:nvPr>
            <p:ph type="body" idx="4294967295"/>
          </p:nvPr>
        </p:nvSpPr>
        <p:spPr>
          <a:xfrm>
            <a:off x="838200" y="2062162"/>
            <a:ext cx="7467600" cy="49022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Splice out replacement node (call remove recursively)</a:t>
            </a:r>
          </a:p>
          <a:p>
            <a:pPr>
              <a:lnSpc>
                <a:spcPct val="90000"/>
              </a:lnSpc>
              <a:defRPr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Just copy info of replacement node over the value to remove (overload = if necessary)</a:t>
            </a:r>
          </a:p>
          <a:p>
            <a:pPr>
              <a:lnSpc>
                <a:spcPct val="90000"/>
              </a:lnSpc>
              <a:defRPr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Delete replacement node if leaf</a:t>
            </a:r>
          </a:p>
        </p:txBody>
      </p:sp>
      <p:sp>
        <p:nvSpPr>
          <p:cNvPr id="665" name="Deletion:…"/>
          <p:cNvSpPr txBox="1"/>
          <p:nvPr>
            <p:ph type="title" idx="4294967295"/>
          </p:nvPr>
        </p:nvSpPr>
        <p:spPr>
          <a:xfrm>
            <a:off x="457200" y="419100"/>
            <a:ext cx="8229600" cy="1600200"/>
          </a:xfrm>
          <a:prstGeom prst="rect">
            <a:avLst/>
          </a:prstGeom>
        </p:spPr>
        <p:txBody>
          <a:bodyPr/>
          <a:lstStyle/>
          <a:p>
            <a:pPr>
              <a:defRPr sz="46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Optima"/>
                <a:ea typeface="Optima"/>
                <a:cs typeface="Optima"/>
                <a:sym typeface="Optima"/>
              </a:defRPr>
            </a:pPr>
            <a:r>
              <a:t>Deletion: </a:t>
            </a:r>
          </a:p>
          <a:p>
            <a:pPr>
              <a:defRPr sz="46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Optima"/>
                <a:ea typeface="Optima"/>
                <a:cs typeface="Optima"/>
                <a:sym typeface="Optima"/>
              </a:defRPr>
            </a:pPr>
            <a:r>
              <a:t>Removing a node with children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6"/>
          <p:cNvSpPr txBox="1"/>
          <p:nvPr/>
        </p:nvSpPr>
        <p:spPr>
          <a:xfrm>
            <a:off x="2327274" y="25292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68" name="Oval"/>
          <p:cNvSpPr/>
          <p:nvPr/>
        </p:nvSpPr>
        <p:spPr>
          <a:xfrm>
            <a:off x="2243137" y="254000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669" name="8"/>
          <p:cNvSpPr txBox="1"/>
          <p:nvPr/>
        </p:nvSpPr>
        <p:spPr>
          <a:xfrm>
            <a:off x="3054349" y="31769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670" name="Oval"/>
          <p:cNvSpPr/>
          <p:nvPr/>
        </p:nvSpPr>
        <p:spPr>
          <a:xfrm>
            <a:off x="2970212" y="318770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671" name="Connection Line"/>
          <p:cNvCxnSpPr>
            <a:stCxn id="668" idx="0"/>
            <a:endCxn id="670" idx="0"/>
          </p:cNvCxnSpPr>
          <p:nvPr/>
        </p:nvCxnSpPr>
        <p:spPr>
          <a:xfrm>
            <a:off x="2490787" y="2768599"/>
            <a:ext cx="727076" cy="64770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672" name="3"/>
          <p:cNvSpPr txBox="1"/>
          <p:nvPr/>
        </p:nvSpPr>
        <p:spPr>
          <a:xfrm>
            <a:off x="1731962" y="328326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73" name="Oval"/>
          <p:cNvSpPr/>
          <p:nvPr/>
        </p:nvSpPr>
        <p:spPr>
          <a:xfrm>
            <a:off x="1647825" y="3294062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674" name="Connection Line"/>
          <p:cNvCxnSpPr>
            <a:stCxn id="668" idx="0"/>
            <a:endCxn id="673" idx="0"/>
          </p:cNvCxnSpPr>
          <p:nvPr/>
        </p:nvCxnSpPr>
        <p:spPr>
          <a:xfrm flipH="1">
            <a:off x="1895474" y="2768599"/>
            <a:ext cx="595314" cy="754064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675" name="5"/>
          <p:cNvSpPr txBox="1"/>
          <p:nvPr/>
        </p:nvSpPr>
        <p:spPr>
          <a:xfrm>
            <a:off x="2166937" y="403732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676" name="Oval"/>
          <p:cNvSpPr/>
          <p:nvPr/>
        </p:nvSpPr>
        <p:spPr>
          <a:xfrm>
            <a:off x="2122487" y="4048125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677" name="Connection Line"/>
          <p:cNvCxnSpPr>
            <a:stCxn id="673" idx="0"/>
            <a:endCxn id="676" idx="0"/>
          </p:cNvCxnSpPr>
          <p:nvPr/>
        </p:nvCxnSpPr>
        <p:spPr>
          <a:xfrm>
            <a:off x="1895474" y="3522662"/>
            <a:ext cx="474664" cy="754063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678" name="1"/>
          <p:cNvSpPr txBox="1"/>
          <p:nvPr/>
        </p:nvSpPr>
        <p:spPr>
          <a:xfrm>
            <a:off x="1195387" y="407701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79" name="Oval"/>
          <p:cNvSpPr/>
          <p:nvPr/>
        </p:nvSpPr>
        <p:spPr>
          <a:xfrm>
            <a:off x="1111250" y="4087812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680" name="Connection Line"/>
          <p:cNvCxnSpPr>
            <a:stCxn id="673" idx="0"/>
            <a:endCxn id="679" idx="0"/>
          </p:cNvCxnSpPr>
          <p:nvPr/>
        </p:nvCxnSpPr>
        <p:spPr>
          <a:xfrm flipH="1">
            <a:off x="1358899" y="3522662"/>
            <a:ext cx="536576" cy="79375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681" name="0"/>
          <p:cNvSpPr txBox="1"/>
          <p:nvPr/>
        </p:nvSpPr>
        <p:spPr>
          <a:xfrm>
            <a:off x="679449" y="491045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682" name="Oval"/>
          <p:cNvSpPr/>
          <p:nvPr/>
        </p:nvSpPr>
        <p:spPr>
          <a:xfrm>
            <a:off x="595312" y="492125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683" name="Connection Line"/>
          <p:cNvCxnSpPr>
            <a:stCxn id="679" idx="0"/>
            <a:endCxn id="682" idx="0"/>
          </p:cNvCxnSpPr>
          <p:nvPr/>
        </p:nvCxnSpPr>
        <p:spPr>
          <a:xfrm flipH="1">
            <a:off x="842962" y="4316412"/>
            <a:ext cx="515938" cy="833438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684" name="7"/>
          <p:cNvSpPr txBox="1"/>
          <p:nvPr/>
        </p:nvSpPr>
        <p:spPr>
          <a:xfrm>
            <a:off x="2803524" y="399764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685" name="Oval"/>
          <p:cNvSpPr/>
          <p:nvPr/>
        </p:nvSpPr>
        <p:spPr>
          <a:xfrm>
            <a:off x="2719387" y="4008437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686" name="Connection Line"/>
          <p:cNvCxnSpPr>
            <a:stCxn id="670" idx="0"/>
            <a:endCxn id="685" idx="0"/>
          </p:cNvCxnSpPr>
          <p:nvPr/>
        </p:nvCxnSpPr>
        <p:spPr>
          <a:xfrm flipH="1">
            <a:off x="2967037" y="3416299"/>
            <a:ext cx="250826" cy="820739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687" name="4"/>
          <p:cNvSpPr txBox="1"/>
          <p:nvPr/>
        </p:nvSpPr>
        <p:spPr>
          <a:xfrm>
            <a:off x="1876424" y="489775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688" name="Oval"/>
          <p:cNvSpPr/>
          <p:nvPr/>
        </p:nvSpPr>
        <p:spPr>
          <a:xfrm>
            <a:off x="1792287" y="490855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689" name="Connection Line"/>
          <p:cNvCxnSpPr>
            <a:stCxn id="676" idx="0"/>
            <a:endCxn id="688" idx="0"/>
          </p:cNvCxnSpPr>
          <p:nvPr/>
        </p:nvCxnSpPr>
        <p:spPr>
          <a:xfrm flipH="1">
            <a:off x="2039937" y="4276724"/>
            <a:ext cx="330201" cy="860426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690" name="Remove 8"/>
          <p:cNvSpPr txBox="1"/>
          <p:nvPr/>
        </p:nvSpPr>
        <p:spPr>
          <a:xfrm>
            <a:off x="3781425" y="4824729"/>
            <a:ext cx="143942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Remove 8</a:t>
            </a:r>
          </a:p>
        </p:txBody>
      </p:sp>
      <p:sp>
        <p:nvSpPr>
          <p:cNvPr id="691" name="6"/>
          <p:cNvSpPr txBox="1"/>
          <p:nvPr/>
        </p:nvSpPr>
        <p:spPr>
          <a:xfrm>
            <a:off x="6546849" y="47974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92" name="Oval"/>
          <p:cNvSpPr/>
          <p:nvPr/>
        </p:nvSpPr>
        <p:spPr>
          <a:xfrm>
            <a:off x="6462712" y="490537"/>
            <a:ext cx="495301" cy="457201"/>
          </a:xfrm>
          <a:prstGeom prst="ellipse">
            <a:avLst/>
          </a:prstGeom>
          <a:ln w="38100">
            <a:solidFill>
              <a:srgbClr val="242852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693" name="7"/>
          <p:cNvSpPr txBox="1"/>
          <p:nvPr/>
        </p:nvSpPr>
        <p:spPr>
          <a:xfrm>
            <a:off x="7273924" y="112744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694" name="Oval"/>
          <p:cNvSpPr/>
          <p:nvPr/>
        </p:nvSpPr>
        <p:spPr>
          <a:xfrm>
            <a:off x="7189787" y="1138237"/>
            <a:ext cx="495301" cy="457201"/>
          </a:xfrm>
          <a:prstGeom prst="ellipse">
            <a:avLst/>
          </a:prstGeom>
          <a:ln w="38100">
            <a:solidFill>
              <a:srgbClr val="242852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695" name="Connection Line"/>
          <p:cNvCxnSpPr>
            <a:stCxn id="692" idx="0"/>
            <a:endCxn id="694" idx="0"/>
          </p:cNvCxnSpPr>
          <p:nvPr/>
        </p:nvCxnSpPr>
        <p:spPr>
          <a:xfrm>
            <a:off x="6710362" y="719137"/>
            <a:ext cx="727076" cy="647701"/>
          </a:xfrm>
          <a:prstGeom prst="straightConnector1">
            <a:avLst/>
          </a:prstGeom>
          <a:ln w="38100">
            <a:solidFill>
              <a:srgbClr val="242852"/>
            </a:solidFill>
          </a:ln>
        </p:spPr>
      </p:cxnSp>
      <p:sp>
        <p:nvSpPr>
          <p:cNvPr id="696" name="3"/>
          <p:cNvSpPr txBox="1"/>
          <p:nvPr/>
        </p:nvSpPr>
        <p:spPr>
          <a:xfrm>
            <a:off x="5951537" y="12338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97" name="Oval"/>
          <p:cNvSpPr/>
          <p:nvPr/>
        </p:nvSpPr>
        <p:spPr>
          <a:xfrm>
            <a:off x="5867400" y="1244600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698" name="Connection Line"/>
          <p:cNvCxnSpPr>
            <a:stCxn id="692" idx="0"/>
            <a:endCxn id="697" idx="0"/>
          </p:cNvCxnSpPr>
          <p:nvPr/>
        </p:nvCxnSpPr>
        <p:spPr>
          <a:xfrm flipH="1">
            <a:off x="6115049" y="719137"/>
            <a:ext cx="595314" cy="754063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699" name="5"/>
          <p:cNvSpPr txBox="1"/>
          <p:nvPr/>
        </p:nvSpPr>
        <p:spPr>
          <a:xfrm>
            <a:off x="6386512" y="198786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00" name="Oval"/>
          <p:cNvSpPr/>
          <p:nvPr/>
        </p:nvSpPr>
        <p:spPr>
          <a:xfrm>
            <a:off x="6342062" y="1998662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701" name="Connection Line"/>
          <p:cNvCxnSpPr>
            <a:stCxn id="697" idx="0"/>
            <a:endCxn id="700" idx="0"/>
          </p:cNvCxnSpPr>
          <p:nvPr/>
        </p:nvCxnSpPr>
        <p:spPr>
          <a:xfrm>
            <a:off x="6115049" y="1473199"/>
            <a:ext cx="474664" cy="754064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702" name="1"/>
          <p:cNvSpPr txBox="1"/>
          <p:nvPr/>
        </p:nvSpPr>
        <p:spPr>
          <a:xfrm>
            <a:off x="5414962" y="202755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03" name="Oval"/>
          <p:cNvSpPr/>
          <p:nvPr/>
        </p:nvSpPr>
        <p:spPr>
          <a:xfrm>
            <a:off x="5330825" y="2038350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704" name="Connection Line"/>
          <p:cNvCxnSpPr>
            <a:stCxn id="697" idx="0"/>
            <a:endCxn id="703" idx="0"/>
          </p:cNvCxnSpPr>
          <p:nvPr/>
        </p:nvCxnSpPr>
        <p:spPr>
          <a:xfrm flipH="1">
            <a:off x="5578474" y="1473199"/>
            <a:ext cx="536576" cy="79375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705" name="0"/>
          <p:cNvSpPr txBox="1"/>
          <p:nvPr/>
        </p:nvSpPr>
        <p:spPr>
          <a:xfrm>
            <a:off x="4899024" y="286099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706" name="Oval"/>
          <p:cNvSpPr/>
          <p:nvPr/>
        </p:nvSpPr>
        <p:spPr>
          <a:xfrm>
            <a:off x="4814887" y="2871787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707" name="Connection Line"/>
          <p:cNvCxnSpPr>
            <a:stCxn id="703" idx="0"/>
            <a:endCxn id="706" idx="0"/>
          </p:cNvCxnSpPr>
          <p:nvPr/>
        </p:nvCxnSpPr>
        <p:spPr>
          <a:xfrm flipH="1">
            <a:off x="5062537" y="2266949"/>
            <a:ext cx="515938" cy="833439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708" name="7"/>
          <p:cNvSpPr txBox="1"/>
          <p:nvPr/>
        </p:nvSpPr>
        <p:spPr>
          <a:xfrm>
            <a:off x="7023099" y="194817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709" name="Oval"/>
          <p:cNvSpPr/>
          <p:nvPr/>
        </p:nvSpPr>
        <p:spPr>
          <a:xfrm>
            <a:off x="6938962" y="1958975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710" name="Connection Line"/>
          <p:cNvCxnSpPr>
            <a:stCxn id="694" idx="0"/>
            <a:endCxn id="709" idx="0"/>
          </p:cNvCxnSpPr>
          <p:nvPr/>
        </p:nvCxnSpPr>
        <p:spPr>
          <a:xfrm flipH="1">
            <a:off x="7186612" y="1366837"/>
            <a:ext cx="250826" cy="820738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711" name="4"/>
          <p:cNvSpPr txBox="1"/>
          <p:nvPr/>
        </p:nvSpPr>
        <p:spPr>
          <a:xfrm>
            <a:off x="6095999" y="284829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12" name="Oval"/>
          <p:cNvSpPr/>
          <p:nvPr/>
        </p:nvSpPr>
        <p:spPr>
          <a:xfrm>
            <a:off x="6011862" y="2859087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713" name="Connection Line"/>
          <p:cNvCxnSpPr>
            <a:stCxn id="700" idx="0"/>
            <a:endCxn id="712" idx="0"/>
          </p:cNvCxnSpPr>
          <p:nvPr/>
        </p:nvCxnSpPr>
        <p:spPr>
          <a:xfrm flipH="1">
            <a:off x="6259512" y="2227262"/>
            <a:ext cx="330201" cy="860426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714" name="Line"/>
          <p:cNvSpPr/>
          <p:nvPr/>
        </p:nvSpPr>
        <p:spPr>
          <a:xfrm>
            <a:off x="7580312" y="1468437"/>
            <a:ext cx="425821" cy="793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17" h="21600" fill="norm" stroke="1" extrusionOk="0">
                <a:moveTo>
                  <a:pt x="0" y="21600"/>
                </a:moveTo>
                <a:cubicBezTo>
                  <a:pt x="8925" y="18792"/>
                  <a:pt x="17850" y="15984"/>
                  <a:pt x="19725" y="12398"/>
                </a:cubicBezTo>
                <a:cubicBezTo>
                  <a:pt x="21600" y="8813"/>
                  <a:pt x="16425" y="4406"/>
                  <a:pt x="11250" y="0"/>
                </a:cubicBezTo>
              </a:path>
            </a:pathLst>
          </a:custGeom>
          <a:ln w="38100">
            <a:solidFill>
              <a:srgbClr val="242852"/>
            </a:solidFill>
            <a:tailEnd type="triangle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715" name="6"/>
          <p:cNvSpPr txBox="1"/>
          <p:nvPr/>
        </p:nvSpPr>
        <p:spPr>
          <a:xfrm>
            <a:off x="7481887" y="349599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16" name="Oval"/>
          <p:cNvSpPr/>
          <p:nvPr/>
        </p:nvSpPr>
        <p:spPr>
          <a:xfrm>
            <a:off x="7397750" y="3506787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717" name="7"/>
          <p:cNvSpPr txBox="1"/>
          <p:nvPr/>
        </p:nvSpPr>
        <p:spPr>
          <a:xfrm>
            <a:off x="8208962" y="414369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718" name="Oval"/>
          <p:cNvSpPr/>
          <p:nvPr/>
        </p:nvSpPr>
        <p:spPr>
          <a:xfrm>
            <a:off x="8124825" y="4154487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719" name="Connection Line"/>
          <p:cNvCxnSpPr>
            <a:stCxn id="716" idx="0"/>
            <a:endCxn id="718" idx="0"/>
          </p:cNvCxnSpPr>
          <p:nvPr/>
        </p:nvCxnSpPr>
        <p:spPr>
          <a:xfrm>
            <a:off x="7645399" y="3735387"/>
            <a:ext cx="727076" cy="64770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720" name="3"/>
          <p:cNvSpPr txBox="1"/>
          <p:nvPr/>
        </p:nvSpPr>
        <p:spPr>
          <a:xfrm>
            <a:off x="6886574" y="425005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21" name="Oval"/>
          <p:cNvSpPr/>
          <p:nvPr/>
        </p:nvSpPr>
        <p:spPr>
          <a:xfrm>
            <a:off x="6802437" y="426085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722" name="Connection Line"/>
          <p:cNvCxnSpPr>
            <a:stCxn id="716" idx="0"/>
            <a:endCxn id="721" idx="0"/>
          </p:cNvCxnSpPr>
          <p:nvPr/>
        </p:nvCxnSpPr>
        <p:spPr>
          <a:xfrm flipH="1">
            <a:off x="7050087" y="3735387"/>
            <a:ext cx="595313" cy="754063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723" name="5"/>
          <p:cNvSpPr txBox="1"/>
          <p:nvPr/>
        </p:nvSpPr>
        <p:spPr>
          <a:xfrm>
            <a:off x="7321549" y="500411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24" name="Oval"/>
          <p:cNvSpPr/>
          <p:nvPr/>
        </p:nvSpPr>
        <p:spPr>
          <a:xfrm>
            <a:off x="7277100" y="5014912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725" name="Connection Line"/>
          <p:cNvCxnSpPr>
            <a:stCxn id="721" idx="0"/>
            <a:endCxn id="724" idx="0"/>
          </p:cNvCxnSpPr>
          <p:nvPr/>
        </p:nvCxnSpPr>
        <p:spPr>
          <a:xfrm>
            <a:off x="7050087" y="4489449"/>
            <a:ext cx="474663" cy="754064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726" name="1"/>
          <p:cNvSpPr txBox="1"/>
          <p:nvPr/>
        </p:nvSpPr>
        <p:spPr>
          <a:xfrm>
            <a:off x="6349999" y="50438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27" name="Oval"/>
          <p:cNvSpPr/>
          <p:nvPr/>
        </p:nvSpPr>
        <p:spPr>
          <a:xfrm>
            <a:off x="6265862" y="505460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728" name="Connection Line"/>
          <p:cNvCxnSpPr>
            <a:stCxn id="721" idx="0"/>
            <a:endCxn id="727" idx="0"/>
          </p:cNvCxnSpPr>
          <p:nvPr/>
        </p:nvCxnSpPr>
        <p:spPr>
          <a:xfrm flipH="1">
            <a:off x="6513512" y="4489449"/>
            <a:ext cx="536576" cy="79375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729" name="0"/>
          <p:cNvSpPr txBox="1"/>
          <p:nvPr/>
        </p:nvSpPr>
        <p:spPr>
          <a:xfrm>
            <a:off x="5834062" y="587724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730" name="Oval"/>
          <p:cNvSpPr/>
          <p:nvPr/>
        </p:nvSpPr>
        <p:spPr>
          <a:xfrm>
            <a:off x="5749925" y="5888037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731" name="Connection Line"/>
          <p:cNvCxnSpPr>
            <a:stCxn id="727" idx="0"/>
            <a:endCxn id="730" idx="0"/>
          </p:cNvCxnSpPr>
          <p:nvPr/>
        </p:nvCxnSpPr>
        <p:spPr>
          <a:xfrm flipH="1">
            <a:off x="5997574" y="5283199"/>
            <a:ext cx="515939" cy="833439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732" name="7"/>
          <p:cNvSpPr txBox="1"/>
          <p:nvPr/>
        </p:nvSpPr>
        <p:spPr>
          <a:xfrm>
            <a:off x="7958137" y="496442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733" name="Oval"/>
          <p:cNvSpPr/>
          <p:nvPr/>
        </p:nvSpPr>
        <p:spPr>
          <a:xfrm>
            <a:off x="7874000" y="4975225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734" name="Connection Line"/>
          <p:cNvCxnSpPr>
            <a:stCxn id="718" idx="0"/>
            <a:endCxn id="733" idx="0"/>
          </p:cNvCxnSpPr>
          <p:nvPr/>
        </p:nvCxnSpPr>
        <p:spPr>
          <a:xfrm flipH="1">
            <a:off x="8121649" y="4383087"/>
            <a:ext cx="250826" cy="820738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735" name="4"/>
          <p:cNvSpPr txBox="1"/>
          <p:nvPr/>
        </p:nvSpPr>
        <p:spPr>
          <a:xfrm>
            <a:off x="7031037" y="586454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36" name="Oval"/>
          <p:cNvSpPr/>
          <p:nvPr/>
        </p:nvSpPr>
        <p:spPr>
          <a:xfrm>
            <a:off x="6946900" y="5875337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737" name="Connection Line"/>
          <p:cNvCxnSpPr>
            <a:stCxn id="724" idx="0"/>
            <a:endCxn id="736" idx="0"/>
          </p:cNvCxnSpPr>
          <p:nvPr/>
        </p:nvCxnSpPr>
        <p:spPr>
          <a:xfrm flipH="1">
            <a:off x="7194549" y="5243512"/>
            <a:ext cx="330201" cy="860426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738" name="Line"/>
          <p:cNvSpPr/>
          <p:nvPr/>
        </p:nvSpPr>
        <p:spPr>
          <a:xfrm>
            <a:off x="7820025" y="4702174"/>
            <a:ext cx="555626" cy="912814"/>
          </a:xfrm>
          <a:prstGeom prst="line">
            <a:avLst/>
          </a:prstGeom>
          <a:ln w="38100">
            <a:solidFill>
              <a:srgbClr val="242852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39" name="Line"/>
          <p:cNvSpPr/>
          <p:nvPr/>
        </p:nvSpPr>
        <p:spPr>
          <a:xfrm flipV="1">
            <a:off x="7859712" y="4821237"/>
            <a:ext cx="635001" cy="814389"/>
          </a:xfrm>
          <a:prstGeom prst="line">
            <a:avLst/>
          </a:prstGeom>
          <a:ln w="38100">
            <a:solidFill>
              <a:srgbClr val="242852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40" name="Arrow"/>
          <p:cNvSpPr/>
          <p:nvPr/>
        </p:nvSpPr>
        <p:spPr>
          <a:xfrm rot="19864030">
            <a:off x="3997325" y="1112837"/>
            <a:ext cx="1211263" cy="735014"/>
          </a:xfrm>
          <a:prstGeom prst="rightArrow">
            <a:avLst>
              <a:gd name="adj1" fmla="val 50000"/>
              <a:gd name="adj2" fmla="val 41199"/>
            </a:avLst>
          </a:prstGeom>
          <a:solidFill>
            <a:srgbClr val="297FD5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741" name="Arrow"/>
          <p:cNvSpPr/>
          <p:nvPr/>
        </p:nvSpPr>
        <p:spPr>
          <a:xfrm rot="3792466">
            <a:off x="6597649" y="2725737"/>
            <a:ext cx="935039" cy="735013"/>
          </a:xfrm>
          <a:prstGeom prst="rightArrow">
            <a:avLst>
              <a:gd name="adj1" fmla="val 50000"/>
              <a:gd name="adj2" fmla="val 31803"/>
            </a:avLst>
          </a:prstGeom>
          <a:solidFill>
            <a:srgbClr val="297FD5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6"/>
          <p:cNvSpPr txBox="1"/>
          <p:nvPr/>
        </p:nvSpPr>
        <p:spPr>
          <a:xfrm>
            <a:off x="2208212" y="25292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44" name="Oval"/>
          <p:cNvSpPr/>
          <p:nvPr/>
        </p:nvSpPr>
        <p:spPr>
          <a:xfrm>
            <a:off x="2124075" y="2540000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745" name="8"/>
          <p:cNvSpPr txBox="1"/>
          <p:nvPr/>
        </p:nvSpPr>
        <p:spPr>
          <a:xfrm>
            <a:off x="2935287" y="31769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746" name="Oval"/>
          <p:cNvSpPr/>
          <p:nvPr/>
        </p:nvSpPr>
        <p:spPr>
          <a:xfrm>
            <a:off x="2851150" y="3187700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747" name="Connection Line"/>
          <p:cNvCxnSpPr>
            <a:stCxn id="744" idx="0"/>
            <a:endCxn id="746" idx="0"/>
          </p:cNvCxnSpPr>
          <p:nvPr/>
        </p:nvCxnSpPr>
        <p:spPr>
          <a:xfrm>
            <a:off x="2371724" y="2768599"/>
            <a:ext cx="727076" cy="64770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748" name="3"/>
          <p:cNvSpPr txBox="1"/>
          <p:nvPr/>
        </p:nvSpPr>
        <p:spPr>
          <a:xfrm>
            <a:off x="1612899" y="328326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49" name="Oval"/>
          <p:cNvSpPr/>
          <p:nvPr/>
        </p:nvSpPr>
        <p:spPr>
          <a:xfrm>
            <a:off x="1528762" y="3294062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750" name="Connection Line"/>
          <p:cNvCxnSpPr>
            <a:stCxn id="744" idx="0"/>
            <a:endCxn id="749" idx="0"/>
          </p:cNvCxnSpPr>
          <p:nvPr/>
        </p:nvCxnSpPr>
        <p:spPr>
          <a:xfrm flipH="1">
            <a:off x="1776412" y="2768599"/>
            <a:ext cx="595313" cy="754064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751" name="5"/>
          <p:cNvSpPr txBox="1"/>
          <p:nvPr/>
        </p:nvSpPr>
        <p:spPr>
          <a:xfrm>
            <a:off x="2047874" y="403732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52" name="Oval"/>
          <p:cNvSpPr/>
          <p:nvPr/>
        </p:nvSpPr>
        <p:spPr>
          <a:xfrm>
            <a:off x="2003425" y="4048125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753" name="Connection Line"/>
          <p:cNvCxnSpPr>
            <a:stCxn id="749" idx="0"/>
            <a:endCxn id="752" idx="0"/>
          </p:cNvCxnSpPr>
          <p:nvPr/>
        </p:nvCxnSpPr>
        <p:spPr>
          <a:xfrm>
            <a:off x="1776412" y="3522662"/>
            <a:ext cx="474663" cy="754063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754" name="1"/>
          <p:cNvSpPr txBox="1"/>
          <p:nvPr/>
        </p:nvSpPr>
        <p:spPr>
          <a:xfrm>
            <a:off x="1076324" y="407701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55" name="Oval"/>
          <p:cNvSpPr/>
          <p:nvPr/>
        </p:nvSpPr>
        <p:spPr>
          <a:xfrm>
            <a:off x="992187" y="4087812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756" name="Connection Line"/>
          <p:cNvCxnSpPr>
            <a:stCxn id="749" idx="0"/>
            <a:endCxn id="755" idx="0"/>
          </p:cNvCxnSpPr>
          <p:nvPr/>
        </p:nvCxnSpPr>
        <p:spPr>
          <a:xfrm flipH="1">
            <a:off x="1239837" y="3522662"/>
            <a:ext cx="536576" cy="79375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757" name="0"/>
          <p:cNvSpPr txBox="1"/>
          <p:nvPr/>
        </p:nvSpPr>
        <p:spPr>
          <a:xfrm>
            <a:off x="560387" y="491045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758" name="Oval"/>
          <p:cNvSpPr/>
          <p:nvPr/>
        </p:nvSpPr>
        <p:spPr>
          <a:xfrm>
            <a:off x="476250" y="4921250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759" name="Connection Line"/>
          <p:cNvCxnSpPr>
            <a:stCxn id="755" idx="0"/>
            <a:endCxn id="758" idx="0"/>
          </p:cNvCxnSpPr>
          <p:nvPr/>
        </p:nvCxnSpPr>
        <p:spPr>
          <a:xfrm flipH="1">
            <a:off x="723899" y="4316412"/>
            <a:ext cx="515939" cy="833438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760" name="9"/>
          <p:cNvSpPr txBox="1"/>
          <p:nvPr/>
        </p:nvSpPr>
        <p:spPr>
          <a:xfrm>
            <a:off x="3478212" y="401827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761" name="Oval"/>
          <p:cNvSpPr/>
          <p:nvPr/>
        </p:nvSpPr>
        <p:spPr>
          <a:xfrm>
            <a:off x="3394075" y="4008437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762" name="4"/>
          <p:cNvSpPr txBox="1"/>
          <p:nvPr/>
        </p:nvSpPr>
        <p:spPr>
          <a:xfrm>
            <a:off x="1757362" y="489775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63" name="Oval"/>
          <p:cNvSpPr/>
          <p:nvPr/>
        </p:nvSpPr>
        <p:spPr>
          <a:xfrm>
            <a:off x="1673225" y="4908550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764" name="Connection Line"/>
          <p:cNvCxnSpPr>
            <a:stCxn id="752" idx="0"/>
            <a:endCxn id="763" idx="0"/>
          </p:cNvCxnSpPr>
          <p:nvPr/>
        </p:nvCxnSpPr>
        <p:spPr>
          <a:xfrm flipH="1">
            <a:off x="1920874" y="4276724"/>
            <a:ext cx="330201" cy="860426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765" name="Remove 8"/>
          <p:cNvSpPr txBox="1"/>
          <p:nvPr/>
        </p:nvSpPr>
        <p:spPr>
          <a:xfrm>
            <a:off x="3584575" y="3221354"/>
            <a:ext cx="143942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Remove 8</a:t>
            </a:r>
          </a:p>
        </p:txBody>
      </p:sp>
      <p:cxnSp>
        <p:nvCxnSpPr>
          <p:cNvPr id="766" name="Connection Line"/>
          <p:cNvCxnSpPr>
            <a:stCxn id="746" idx="0"/>
            <a:endCxn id="761" idx="0"/>
          </p:cNvCxnSpPr>
          <p:nvPr/>
        </p:nvCxnSpPr>
        <p:spPr>
          <a:xfrm>
            <a:off x="3098799" y="3416299"/>
            <a:ext cx="542926" cy="820739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767" name="Arrow"/>
          <p:cNvSpPr/>
          <p:nvPr/>
        </p:nvSpPr>
        <p:spPr>
          <a:xfrm rot="19864030">
            <a:off x="3333750" y="2082800"/>
            <a:ext cx="1211263" cy="735013"/>
          </a:xfrm>
          <a:prstGeom prst="rightArrow">
            <a:avLst>
              <a:gd name="adj1" fmla="val 50000"/>
              <a:gd name="adj2" fmla="val 41199"/>
            </a:avLst>
          </a:prstGeom>
          <a:solidFill>
            <a:srgbClr val="297FD5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768" name="6"/>
          <p:cNvSpPr txBox="1"/>
          <p:nvPr/>
        </p:nvSpPr>
        <p:spPr>
          <a:xfrm>
            <a:off x="6845299" y="37972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69" name="Oval"/>
          <p:cNvSpPr/>
          <p:nvPr/>
        </p:nvSpPr>
        <p:spPr>
          <a:xfrm>
            <a:off x="6761162" y="390525"/>
            <a:ext cx="495301" cy="457200"/>
          </a:xfrm>
          <a:prstGeom prst="ellipse">
            <a:avLst/>
          </a:prstGeom>
          <a:ln w="38100">
            <a:solidFill>
              <a:srgbClr val="242852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770" name="9"/>
          <p:cNvSpPr txBox="1"/>
          <p:nvPr/>
        </p:nvSpPr>
        <p:spPr>
          <a:xfrm>
            <a:off x="7572374" y="102742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771" name="Oval"/>
          <p:cNvSpPr/>
          <p:nvPr/>
        </p:nvSpPr>
        <p:spPr>
          <a:xfrm>
            <a:off x="7488237" y="1038225"/>
            <a:ext cx="495301" cy="457200"/>
          </a:xfrm>
          <a:prstGeom prst="ellipse">
            <a:avLst/>
          </a:prstGeom>
          <a:ln w="38100">
            <a:solidFill>
              <a:srgbClr val="242852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772" name="Connection Line"/>
          <p:cNvCxnSpPr>
            <a:stCxn id="769" idx="0"/>
            <a:endCxn id="771" idx="0"/>
          </p:cNvCxnSpPr>
          <p:nvPr/>
        </p:nvCxnSpPr>
        <p:spPr>
          <a:xfrm>
            <a:off x="7008812" y="619124"/>
            <a:ext cx="727076" cy="647701"/>
          </a:xfrm>
          <a:prstGeom prst="straightConnector1">
            <a:avLst/>
          </a:prstGeom>
          <a:ln w="38100">
            <a:solidFill>
              <a:srgbClr val="242852"/>
            </a:solidFill>
          </a:ln>
        </p:spPr>
      </p:cxnSp>
      <p:sp>
        <p:nvSpPr>
          <p:cNvPr id="773" name="3"/>
          <p:cNvSpPr txBox="1"/>
          <p:nvPr/>
        </p:nvSpPr>
        <p:spPr>
          <a:xfrm>
            <a:off x="6249987" y="113379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74" name="Oval"/>
          <p:cNvSpPr/>
          <p:nvPr/>
        </p:nvSpPr>
        <p:spPr>
          <a:xfrm>
            <a:off x="6165850" y="1144587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775" name="Connection Line"/>
          <p:cNvCxnSpPr>
            <a:stCxn id="769" idx="0"/>
            <a:endCxn id="774" idx="0"/>
          </p:cNvCxnSpPr>
          <p:nvPr/>
        </p:nvCxnSpPr>
        <p:spPr>
          <a:xfrm flipH="1">
            <a:off x="6413499" y="619124"/>
            <a:ext cx="595314" cy="754064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776" name="5"/>
          <p:cNvSpPr txBox="1"/>
          <p:nvPr/>
        </p:nvSpPr>
        <p:spPr>
          <a:xfrm>
            <a:off x="6684962" y="188785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777" name="Oval"/>
          <p:cNvSpPr/>
          <p:nvPr/>
        </p:nvSpPr>
        <p:spPr>
          <a:xfrm>
            <a:off x="6640512" y="189865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778" name="Connection Line"/>
          <p:cNvCxnSpPr>
            <a:stCxn id="774" idx="0"/>
            <a:endCxn id="777" idx="0"/>
          </p:cNvCxnSpPr>
          <p:nvPr/>
        </p:nvCxnSpPr>
        <p:spPr>
          <a:xfrm>
            <a:off x="6413499" y="1373187"/>
            <a:ext cx="474664" cy="754063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779" name="1"/>
          <p:cNvSpPr txBox="1"/>
          <p:nvPr/>
        </p:nvSpPr>
        <p:spPr>
          <a:xfrm>
            <a:off x="5713412" y="192754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80" name="Oval"/>
          <p:cNvSpPr/>
          <p:nvPr/>
        </p:nvSpPr>
        <p:spPr>
          <a:xfrm>
            <a:off x="5629275" y="1938337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781" name="Connection Line"/>
          <p:cNvCxnSpPr>
            <a:stCxn id="774" idx="0"/>
            <a:endCxn id="780" idx="0"/>
          </p:cNvCxnSpPr>
          <p:nvPr/>
        </p:nvCxnSpPr>
        <p:spPr>
          <a:xfrm flipH="1">
            <a:off x="5876924" y="1373187"/>
            <a:ext cx="536576" cy="79375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782" name="0"/>
          <p:cNvSpPr txBox="1"/>
          <p:nvPr/>
        </p:nvSpPr>
        <p:spPr>
          <a:xfrm>
            <a:off x="5197474" y="276097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783" name="Oval"/>
          <p:cNvSpPr/>
          <p:nvPr/>
        </p:nvSpPr>
        <p:spPr>
          <a:xfrm>
            <a:off x="5113337" y="2771775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784" name="Connection Line"/>
          <p:cNvCxnSpPr>
            <a:stCxn id="780" idx="0"/>
            <a:endCxn id="783" idx="0"/>
          </p:cNvCxnSpPr>
          <p:nvPr/>
        </p:nvCxnSpPr>
        <p:spPr>
          <a:xfrm flipH="1">
            <a:off x="5360987" y="2166937"/>
            <a:ext cx="515938" cy="833438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785" name="9"/>
          <p:cNvSpPr txBox="1"/>
          <p:nvPr/>
        </p:nvSpPr>
        <p:spPr>
          <a:xfrm>
            <a:off x="8115299" y="18688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786" name="Oval"/>
          <p:cNvSpPr/>
          <p:nvPr/>
        </p:nvSpPr>
        <p:spPr>
          <a:xfrm>
            <a:off x="8031162" y="1858962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787" name="4"/>
          <p:cNvSpPr txBox="1"/>
          <p:nvPr/>
        </p:nvSpPr>
        <p:spPr>
          <a:xfrm>
            <a:off x="6394449" y="274827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788" name="Oval"/>
          <p:cNvSpPr/>
          <p:nvPr/>
        </p:nvSpPr>
        <p:spPr>
          <a:xfrm>
            <a:off x="6310312" y="2759075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789" name="Connection Line"/>
          <p:cNvCxnSpPr>
            <a:stCxn id="777" idx="0"/>
            <a:endCxn id="788" idx="0"/>
          </p:cNvCxnSpPr>
          <p:nvPr/>
        </p:nvCxnSpPr>
        <p:spPr>
          <a:xfrm flipH="1">
            <a:off x="6557962" y="2127249"/>
            <a:ext cx="330201" cy="860426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cxnSp>
        <p:nvCxnSpPr>
          <p:cNvPr id="790" name="Connection Line"/>
          <p:cNvCxnSpPr>
            <a:stCxn id="771" idx="0"/>
            <a:endCxn id="786" idx="0"/>
          </p:cNvCxnSpPr>
          <p:nvPr/>
        </p:nvCxnSpPr>
        <p:spPr>
          <a:xfrm>
            <a:off x="7735887" y="1266824"/>
            <a:ext cx="542926" cy="820739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791" name="Line"/>
          <p:cNvSpPr/>
          <p:nvPr/>
        </p:nvSpPr>
        <p:spPr>
          <a:xfrm>
            <a:off x="8156575" y="1169987"/>
            <a:ext cx="551219" cy="814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36" h="21600" fill="norm" stroke="1" extrusionOk="0">
                <a:moveTo>
                  <a:pt x="19128" y="21600"/>
                </a:moveTo>
                <a:cubicBezTo>
                  <a:pt x="20364" y="14989"/>
                  <a:pt x="21600" y="8379"/>
                  <a:pt x="18422" y="4758"/>
                </a:cubicBezTo>
                <a:cubicBezTo>
                  <a:pt x="15244" y="1137"/>
                  <a:pt x="7592" y="547"/>
                  <a:pt x="0" y="0"/>
                </a:cubicBezTo>
              </a:path>
            </a:pathLst>
          </a:custGeom>
          <a:ln w="38100">
            <a:solidFill>
              <a:srgbClr val="242852"/>
            </a:solidFill>
            <a:tailEnd type="triangle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792" name="Arrow"/>
          <p:cNvSpPr/>
          <p:nvPr/>
        </p:nvSpPr>
        <p:spPr>
          <a:xfrm rot="6583917">
            <a:off x="7058025" y="2832100"/>
            <a:ext cx="1211263" cy="735013"/>
          </a:xfrm>
          <a:prstGeom prst="rightArrow">
            <a:avLst>
              <a:gd name="adj1" fmla="val 50000"/>
              <a:gd name="adj2" fmla="val 41199"/>
            </a:avLst>
          </a:prstGeom>
          <a:solidFill>
            <a:srgbClr val="297FD5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793" name="6"/>
          <p:cNvSpPr txBox="1"/>
          <p:nvPr/>
        </p:nvSpPr>
        <p:spPr>
          <a:xfrm>
            <a:off x="6045199" y="34690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794" name="Oval"/>
          <p:cNvSpPr/>
          <p:nvPr/>
        </p:nvSpPr>
        <p:spPr>
          <a:xfrm>
            <a:off x="5961062" y="3479800"/>
            <a:ext cx="495301" cy="457200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795" name="9"/>
          <p:cNvSpPr txBox="1"/>
          <p:nvPr/>
        </p:nvSpPr>
        <p:spPr>
          <a:xfrm>
            <a:off x="6772274" y="41167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796" name="Oval"/>
          <p:cNvSpPr/>
          <p:nvPr/>
        </p:nvSpPr>
        <p:spPr>
          <a:xfrm>
            <a:off x="6688137" y="4127500"/>
            <a:ext cx="495301" cy="457200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797" name="Connection Line"/>
          <p:cNvCxnSpPr>
            <a:stCxn id="794" idx="0"/>
            <a:endCxn id="796" idx="0"/>
          </p:cNvCxnSpPr>
          <p:nvPr/>
        </p:nvCxnSpPr>
        <p:spPr>
          <a:xfrm>
            <a:off x="6208712" y="3708399"/>
            <a:ext cx="727076" cy="647701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798" name="3"/>
          <p:cNvSpPr txBox="1"/>
          <p:nvPr/>
        </p:nvSpPr>
        <p:spPr>
          <a:xfrm>
            <a:off x="5449887" y="422306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799" name="Oval"/>
          <p:cNvSpPr/>
          <p:nvPr/>
        </p:nvSpPr>
        <p:spPr>
          <a:xfrm>
            <a:off x="5365750" y="4233862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800" name="Connection Line"/>
          <p:cNvCxnSpPr>
            <a:stCxn id="794" idx="0"/>
            <a:endCxn id="799" idx="0"/>
          </p:cNvCxnSpPr>
          <p:nvPr/>
        </p:nvCxnSpPr>
        <p:spPr>
          <a:xfrm flipH="1">
            <a:off x="5613399" y="3708399"/>
            <a:ext cx="595314" cy="754064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801" name="5"/>
          <p:cNvSpPr txBox="1"/>
          <p:nvPr/>
        </p:nvSpPr>
        <p:spPr>
          <a:xfrm>
            <a:off x="5884862" y="497712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02" name="Oval"/>
          <p:cNvSpPr/>
          <p:nvPr/>
        </p:nvSpPr>
        <p:spPr>
          <a:xfrm>
            <a:off x="5840412" y="4987925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803" name="Connection Line"/>
          <p:cNvCxnSpPr>
            <a:stCxn id="799" idx="0"/>
            <a:endCxn id="802" idx="0"/>
          </p:cNvCxnSpPr>
          <p:nvPr/>
        </p:nvCxnSpPr>
        <p:spPr>
          <a:xfrm>
            <a:off x="5613399" y="4462462"/>
            <a:ext cx="474664" cy="754063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804" name="1"/>
          <p:cNvSpPr txBox="1"/>
          <p:nvPr/>
        </p:nvSpPr>
        <p:spPr>
          <a:xfrm>
            <a:off x="4913312" y="501681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05" name="Oval"/>
          <p:cNvSpPr/>
          <p:nvPr/>
        </p:nvSpPr>
        <p:spPr>
          <a:xfrm>
            <a:off x="4829175" y="5027612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806" name="Connection Line"/>
          <p:cNvCxnSpPr>
            <a:stCxn id="799" idx="0"/>
            <a:endCxn id="805" idx="0"/>
          </p:cNvCxnSpPr>
          <p:nvPr/>
        </p:nvCxnSpPr>
        <p:spPr>
          <a:xfrm flipH="1">
            <a:off x="5076824" y="4462462"/>
            <a:ext cx="536576" cy="79375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807" name="0"/>
          <p:cNvSpPr txBox="1"/>
          <p:nvPr/>
        </p:nvSpPr>
        <p:spPr>
          <a:xfrm>
            <a:off x="4397374" y="585025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808" name="Oval"/>
          <p:cNvSpPr/>
          <p:nvPr/>
        </p:nvSpPr>
        <p:spPr>
          <a:xfrm>
            <a:off x="4313237" y="586105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809" name="Connection Line"/>
          <p:cNvCxnSpPr>
            <a:stCxn id="805" idx="0"/>
            <a:endCxn id="808" idx="0"/>
          </p:cNvCxnSpPr>
          <p:nvPr/>
        </p:nvCxnSpPr>
        <p:spPr>
          <a:xfrm flipH="1">
            <a:off x="4560887" y="5256212"/>
            <a:ext cx="515938" cy="833438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810" name="9"/>
          <p:cNvSpPr txBox="1"/>
          <p:nvPr/>
        </p:nvSpPr>
        <p:spPr>
          <a:xfrm>
            <a:off x="7315199" y="495807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811" name="Oval"/>
          <p:cNvSpPr/>
          <p:nvPr/>
        </p:nvSpPr>
        <p:spPr>
          <a:xfrm>
            <a:off x="7231062" y="4948237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812" name="4"/>
          <p:cNvSpPr txBox="1"/>
          <p:nvPr/>
        </p:nvSpPr>
        <p:spPr>
          <a:xfrm>
            <a:off x="5594349" y="583755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13" name="Oval"/>
          <p:cNvSpPr/>
          <p:nvPr/>
        </p:nvSpPr>
        <p:spPr>
          <a:xfrm>
            <a:off x="5510212" y="584835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814" name="Connection Line"/>
          <p:cNvCxnSpPr>
            <a:stCxn id="802" idx="0"/>
            <a:endCxn id="813" idx="0"/>
          </p:cNvCxnSpPr>
          <p:nvPr/>
        </p:nvCxnSpPr>
        <p:spPr>
          <a:xfrm flipH="1">
            <a:off x="5757862" y="5216524"/>
            <a:ext cx="330201" cy="860426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cxnSp>
        <p:nvCxnSpPr>
          <p:cNvPr id="815" name="Connection Line"/>
          <p:cNvCxnSpPr>
            <a:stCxn id="796" idx="0"/>
            <a:endCxn id="811" idx="0"/>
          </p:cNvCxnSpPr>
          <p:nvPr/>
        </p:nvCxnSpPr>
        <p:spPr>
          <a:xfrm>
            <a:off x="6935787" y="4356099"/>
            <a:ext cx="542926" cy="820739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816" name="Line"/>
          <p:cNvSpPr/>
          <p:nvPr/>
        </p:nvSpPr>
        <p:spPr>
          <a:xfrm flipH="1">
            <a:off x="7104062" y="4683125"/>
            <a:ext cx="835026" cy="992188"/>
          </a:xfrm>
          <a:prstGeom prst="line">
            <a:avLst/>
          </a:prstGeom>
          <a:ln w="38100">
            <a:solidFill>
              <a:srgbClr val="242852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17" name="Line"/>
          <p:cNvSpPr/>
          <p:nvPr/>
        </p:nvSpPr>
        <p:spPr>
          <a:xfrm>
            <a:off x="6965950" y="4821237"/>
            <a:ext cx="973138" cy="754063"/>
          </a:xfrm>
          <a:prstGeom prst="line">
            <a:avLst/>
          </a:prstGeom>
          <a:ln w="38100">
            <a:solidFill>
              <a:srgbClr val="242852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6"/>
          <p:cNvSpPr txBox="1"/>
          <p:nvPr/>
        </p:nvSpPr>
        <p:spPr>
          <a:xfrm>
            <a:off x="2195512" y="157987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820" name="Oval"/>
          <p:cNvSpPr/>
          <p:nvPr/>
        </p:nvSpPr>
        <p:spPr>
          <a:xfrm>
            <a:off x="2111375" y="1590675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821" name="8"/>
          <p:cNvSpPr txBox="1"/>
          <p:nvPr/>
        </p:nvSpPr>
        <p:spPr>
          <a:xfrm>
            <a:off x="2922587" y="222757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822" name="Oval"/>
          <p:cNvSpPr/>
          <p:nvPr/>
        </p:nvSpPr>
        <p:spPr>
          <a:xfrm>
            <a:off x="2838450" y="2238375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823" name="Connection Line"/>
          <p:cNvCxnSpPr>
            <a:stCxn id="820" idx="0"/>
            <a:endCxn id="822" idx="0"/>
          </p:cNvCxnSpPr>
          <p:nvPr/>
        </p:nvCxnSpPr>
        <p:spPr>
          <a:xfrm>
            <a:off x="2359024" y="1819274"/>
            <a:ext cx="727076" cy="64770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824" name="3"/>
          <p:cNvSpPr txBox="1"/>
          <p:nvPr/>
        </p:nvSpPr>
        <p:spPr>
          <a:xfrm>
            <a:off x="1600199" y="233394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25" name="Oval"/>
          <p:cNvSpPr/>
          <p:nvPr/>
        </p:nvSpPr>
        <p:spPr>
          <a:xfrm>
            <a:off x="1516062" y="2344737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826" name="Connection Line"/>
          <p:cNvCxnSpPr>
            <a:stCxn id="820" idx="0"/>
            <a:endCxn id="825" idx="0"/>
          </p:cNvCxnSpPr>
          <p:nvPr/>
        </p:nvCxnSpPr>
        <p:spPr>
          <a:xfrm flipH="1">
            <a:off x="1763712" y="1819274"/>
            <a:ext cx="595313" cy="754064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827" name="5"/>
          <p:cNvSpPr txBox="1"/>
          <p:nvPr/>
        </p:nvSpPr>
        <p:spPr>
          <a:xfrm>
            <a:off x="2035174" y="30880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28" name="Oval"/>
          <p:cNvSpPr/>
          <p:nvPr/>
        </p:nvSpPr>
        <p:spPr>
          <a:xfrm>
            <a:off x="1990725" y="3098800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829" name="Connection Line"/>
          <p:cNvCxnSpPr>
            <a:stCxn id="825" idx="0"/>
            <a:endCxn id="828" idx="0"/>
          </p:cNvCxnSpPr>
          <p:nvPr/>
        </p:nvCxnSpPr>
        <p:spPr>
          <a:xfrm>
            <a:off x="1763712" y="2573337"/>
            <a:ext cx="474663" cy="754063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830" name="1"/>
          <p:cNvSpPr txBox="1"/>
          <p:nvPr/>
        </p:nvSpPr>
        <p:spPr>
          <a:xfrm>
            <a:off x="1063624" y="312769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31" name="Oval"/>
          <p:cNvSpPr/>
          <p:nvPr/>
        </p:nvSpPr>
        <p:spPr>
          <a:xfrm>
            <a:off x="979487" y="3138487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832" name="Connection Line"/>
          <p:cNvCxnSpPr>
            <a:stCxn id="825" idx="0"/>
            <a:endCxn id="831" idx="0"/>
          </p:cNvCxnSpPr>
          <p:nvPr/>
        </p:nvCxnSpPr>
        <p:spPr>
          <a:xfrm flipH="1">
            <a:off x="1227137" y="2573337"/>
            <a:ext cx="536576" cy="79375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833" name="0"/>
          <p:cNvSpPr txBox="1"/>
          <p:nvPr/>
        </p:nvSpPr>
        <p:spPr>
          <a:xfrm>
            <a:off x="547687" y="396112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834" name="Oval"/>
          <p:cNvSpPr/>
          <p:nvPr/>
        </p:nvSpPr>
        <p:spPr>
          <a:xfrm>
            <a:off x="463550" y="3971925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835" name="Connection Line"/>
          <p:cNvCxnSpPr>
            <a:stCxn id="831" idx="0"/>
            <a:endCxn id="834" idx="0"/>
          </p:cNvCxnSpPr>
          <p:nvPr/>
        </p:nvCxnSpPr>
        <p:spPr>
          <a:xfrm flipH="1">
            <a:off x="711199" y="3367087"/>
            <a:ext cx="515939" cy="833438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836" name="9"/>
          <p:cNvSpPr txBox="1"/>
          <p:nvPr/>
        </p:nvSpPr>
        <p:spPr>
          <a:xfrm>
            <a:off x="3465512" y="306895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837" name="Oval"/>
          <p:cNvSpPr/>
          <p:nvPr/>
        </p:nvSpPr>
        <p:spPr>
          <a:xfrm>
            <a:off x="3381375" y="3059112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838" name="4"/>
          <p:cNvSpPr txBox="1"/>
          <p:nvPr/>
        </p:nvSpPr>
        <p:spPr>
          <a:xfrm>
            <a:off x="1744662" y="394842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39" name="Oval"/>
          <p:cNvSpPr/>
          <p:nvPr/>
        </p:nvSpPr>
        <p:spPr>
          <a:xfrm>
            <a:off x="1660525" y="3959225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840" name="Connection Line"/>
          <p:cNvCxnSpPr>
            <a:stCxn id="828" idx="0"/>
            <a:endCxn id="839" idx="0"/>
          </p:cNvCxnSpPr>
          <p:nvPr/>
        </p:nvCxnSpPr>
        <p:spPr>
          <a:xfrm flipH="1">
            <a:off x="1908174" y="3327399"/>
            <a:ext cx="330201" cy="860426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841" name="Remove 6"/>
          <p:cNvSpPr txBox="1"/>
          <p:nvPr/>
        </p:nvSpPr>
        <p:spPr>
          <a:xfrm>
            <a:off x="3557587" y="2365692"/>
            <a:ext cx="1439427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Remove 6</a:t>
            </a:r>
          </a:p>
        </p:txBody>
      </p:sp>
      <p:cxnSp>
        <p:nvCxnSpPr>
          <p:cNvPr id="842" name="Connection Line"/>
          <p:cNvCxnSpPr>
            <a:stCxn id="822" idx="0"/>
            <a:endCxn id="837" idx="0"/>
          </p:cNvCxnSpPr>
          <p:nvPr/>
        </p:nvCxnSpPr>
        <p:spPr>
          <a:xfrm>
            <a:off x="3086099" y="2466974"/>
            <a:ext cx="542926" cy="820739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843" name="Arrow"/>
          <p:cNvSpPr/>
          <p:nvPr/>
        </p:nvSpPr>
        <p:spPr>
          <a:xfrm rot="19864030">
            <a:off x="3768725" y="1549400"/>
            <a:ext cx="1211263" cy="735013"/>
          </a:xfrm>
          <a:prstGeom prst="rightArrow">
            <a:avLst>
              <a:gd name="adj1" fmla="val 50000"/>
              <a:gd name="adj2" fmla="val 41199"/>
            </a:avLst>
          </a:prstGeom>
          <a:solidFill>
            <a:srgbClr val="297FD5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844" name="5"/>
          <p:cNvSpPr txBox="1"/>
          <p:nvPr/>
        </p:nvSpPr>
        <p:spPr>
          <a:xfrm>
            <a:off x="6845299" y="37972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45" name="Oval"/>
          <p:cNvSpPr/>
          <p:nvPr/>
        </p:nvSpPr>
        <p:spPr>
          <a:xfrm>
            <a:off x="6761162" y="390525"/>
            <a:ext cx="495301" cy="457200"/>
          </a:xfrm>
          <a:prstGeom prst="ellipse">
            <a:avLst/>
          </a:prstGeom>
          <a:ln w="38100">
            <a:solidFill>
              <a:srgbClr val="242852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846" name="8"/>
          <p:cNvSpPr txBox="1"/>
          <p:nvPr/>
        </p:nvSpPr>
        <p:spPr>
          <a:xfrm>
            <a:off x="7572374" y="102742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847" name="Oval"/>
          <p:cNvSpPr/>
          <p:nvPr/>
        </p:nvSpPr>
        <p:spPr>
          <a:xfrm>
            <a:off x="7488237" y="1038225"/>
            <a:ext cx="495301" cy="457200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848" name="Connection Line"/>
          <p:cNvCxnSpPr>
            <a:stCxn id="845" idx="0"/>
            <a:endCxn id="847" idx="0"/>
          </p:cNvCxnSpPr>
          <p:nvPr/>
        </p:nvCxnSpPr>
        <p:spPr>
          <a:xfrm>
            <a:off x="7008812" y="619124"/>
            <a:ext cx="727076" cy="647701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849" name="3"/>
          <p:cNvSpPr txBox="1"/>
          <p:nvPr/>
        </p:nvSpPr>
        <p:spPr>
          <a:xfrm>
            <a:off x="6249987" y="113379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50" name="Oval"/>
          <p:cNvSpPr/>
          <p:nvPr/>
        </p:nvSpPr>
        <p:spPr>
          <a:xfrm>
            <a:off x="6165850" y="1144587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851" name="Connection Line"/>
          <p:cNvCxnSpPr>
            <a:stCxn id="845" idx="0"/>
            <a:endCxn id="850" idx="0"/>
          </p:cNvCxnSpPr>
          <p:nvPr/>
        </p:nvCxnSpPr>
        <p:spPr>
          <a:xfrm flipH="1">
            <a:off x="6413499" y="619124"/>
            <a:ext cx="595314" cy="754064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852" name="5"/>
          <p:cNvSpPr txBox="1"/>
          <p:nvPr/>
        </p:nvSpPr>
        <p:spPr>
          <a:xfrm>
            <a:off x="6684962" y="188785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53" name="Oval"/>
          <p:cNvSpPr/>
          <p:nvPr/>
        </p:nvSpPr>
        <p:spPr>
          <a:xfrm>
            <a:off x="6640512" y="189865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854" name="Connection Line"/>
          <p:cNvCxnSpPr>
            <a:stCxn id="850" idx="0"/>
            <a:endCxn id="853" idx="0"/>
          </p:cNvCxnSpPr>
          <p:nvPr/>
        </p:nvCxnSpPr>
        <p:spPr>
          <a:xfrm>
            <a:off x="6413499" y="1373187"/>
            <a:ext cx="474664" cy="754063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855" name="1"/>
          <p:cNvSpPr txBox="1"/>
          <p:nvPr/>
        </p:nvSpPr>
        <p:spPr>
          <a:xfrm>
            <a:off x="5713412" y="192754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56" name="Oval"/>
          <p:cNvSpPr/>
          <p:nvPr/>
        </p:nvSpPr>
        <p:spPr>
          <a:xfrm>
            <a:off x="5629275" y="1938337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857" name="Connection Line"/>
          <p:cNvCxnSpPr>
            <a:stCxn id="850" idx="0"/>
            <a:endCxn id="856" idx="0"/>
          </p:cNvCxnSpPr>
          <p:nvPr/>
        </p:nvCxnSpPr>
        <p:spPr>
          <a:xfrm flipH="1">
            <a:off x="5876924" y="1373187"/>
            <a:ext cx="536576" cy="79375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858" name="0"/>
          <p:cNvSpPr txBox="1"/>
          <p:nvPr/>
        </p:nvSpPr>
        <p:spPr>
          <a:xfrm>
            <a:off x="5197474" y="276097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859" name="Oval"/>
          <p:cNvSpPr/>
          <p:nvPr/>
        </p:nvSpPr>
        <p:spPr>
          <a:xfrm>
            <a:off x="5113337" y="2771775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860" name="Connection Line"/>
          <p:cNvCxnSpPr>
            <a:stCxn id="856" idx="0"/>
            <a:endCxn id="859" idx="0"/>
          </p:cNvCxnSpPr>
          <p:nvPr/>
        </p:nvCxnSpPr>
        <p:spPr>
          <a:xfrm flipH="1">
            <a:off x="5360987" y="2166937"/>
            <a:ext cx="515938" cy="833438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861" name="9"/>
          <p:cNvSpPr txBox="1"/>
          <p:nvPr/>
        </p:nvSpPr>
        <p:spPr>
          <a:xfrm>
            <a:off x="8115299" y="18688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862" name="Oval"/>
          <p:cNvSpPr/>
          <p:nvPr/>
        </p:nvSpPr>
        <p:spPr>
          <a:xfrm>
            <a:off x="8031162" y="1858962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863" name="4"/>
          <p:cNvSpPr txBox="1"/>
          <p:nvPr/>
        </p:nvSpPr>
        <p:spPr>
          <a:xfrm>
            <a:off x="6394449" y="274827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64" name="Oval"/>
          <p:cNvSpPr/>
          <p:nvPr/>
        </p:nvSpPr>
        <p:spPr>
          <a:xfrm>
            <a:off x="6310312" y="2759075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865" name="Connection Line"/>
          <p:cNvCxnSpPr>
            <a:stCxn id="853" idx="0"/>
            <a:endCxn id="864" idx="0"/>
          </p:cNvCxnSpPr>
          <p:nvPr/>
        </p:nvCxnSpPr>
        <p:spPr>
          <a:xfrm flipH="1">
            <a:off x="6557962" y="2127249"/>
            <a:ext cx="330201" cy="860426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cxnSp>
        <p:nvCxnSpPr>
          <p:cNvPr id="866" name="Connection Line"/>
          <p:cNvCxnSpPr>
            <a:stCxn id="847" idx="0"/>
            <a:endCxn id="862" idx="0"/>
          </p:cNvCxnSpPr>
          <p:nvPr/>
        </p:nvCxnSpPr>
        <p:spPr>
          <a:xfrm>
            <a:off x="7735887" y="1266824"/>
            <a:ext cx="542926" cy="820739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867" name="Arrow"/>
          <p:cNvSpPr/>
          <p:nvPr/>
        </p:nvSpPr>
        <p:spPr>
          <a:xfrm rot="6583917">
            <a:off x="7058025" y="2832100"/>
            <a:ext cx="1211263" cy="735013"/>
          </a:xfrm>
          <a:prstGeom prst="rightArrow">
            <a:avLst>
              <a:gd name="adj1" fmla="val 50000"/>
              <a:gd name="adj2" fmla="val 41199"/>
            </a:avLst>
          </a:prstGeom>
          <a:solidFill>
            <a:srgbClr val="297FD5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868" name="5"/>
          <p:cNvSpPr txBox="1"/>
          <p:nvPr/>
        </p:nvSpPr>
        <p:spPr>
          <a:xfrm>
            <a:off x="6607174" y="349599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69" name="Oval"/>
          <p:cNvSpPr/>
          <p:nvPr/>
        </p:nvSpPr>
        <p:spPr>
          <a:xfrm>
            <a:off x="6523037" y="3506787"/>
            <a:ext cx="495301" cy="457201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870" name="8"/>
          <p:cNvSpPr txBox="1"/>
          <p:nvPr/>
        </p:nvSpPr>
        <p:spPr>
          <a:xfrm>
            <a:off x="7334249" y="414369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871" name="Oval"/>
          <p:cNvSpPr/>
          <p:nvPr/>
        </p:nvSpPr>
        <p:spPr>
          <a:xfrm>
            <a:off x="7250112" y="4154487"/>
            <a:ext cx="495301" cy="457201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872" name="Connection Line"/>
          <p:cNvCxnSpPr>
            <a:stCxn id="869" idx="0"/>
            <a:endCxn id="871" idx="0"/>
          </p:cNvCxnSpPr>
          <p:nvPr/>
        </p:nvCxnSpPr>
        <p:spPr>
          <a:xfrm>
            <a:off x="6770687" y="3735387"/>
            <a:ext cx="727076" cy="647701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873" name="3"/>
          <p:cNvSpPr txBox="1"/>
          <p:nvPr/>
        </p:nvSpPr>
        <p:spPr>
          <a:xfrm>
            <a:off x="6011862" y="425005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74" name="Oval"/>
          <p:cNvSpPr/>
          <p:nvPr/>
        </p:nvSpPr>
        <p:spPr>
          <a:xfrm>
            <a:off x="5927725" y="4260850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875" name="Connection Line"/>
          <p:cNvCxnSpPr>
            <a:stCxn id="869" idx="0"/>
            <a:endCxn id="874" idx="0"/>
          </p:cNvCxnSpPr>
          <p:nvPr/>
        </p:nvCxnSpPr>
        <p:spPr>
          <a:xfrm flipH="1">
            <a:off x="6175374" y="3735387"/>
            <a:ext cx="595314" cy="754063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876" name="4"/>
          <p:cNvSpPr txBox="1"/>
          <p:nvPr/>
        </p:nvSpPr>
        <p:spPr>
          <a:xfrm>
            <a:off x="6446837" y="500411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77" name="Oval"/>
          <p:cNvSpPr/>
          <p:nvPr/>
        </p:nvSpPr>
        <p:spPr>
          <a:xfrm>
            <a:off x="6402387" y="5014912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878" name="Connection Line"/>
          <p:cNvCxnSpPr>
            <a:stCxn id="874" idx="0"/>
            <a:endCxn id="877" idx="0"/>
          </p:cNvCxnSpPr>
          <p:nvPr/>
        </p:nvCxnSpPr>
        <p:spPr>
          <a:xfrm>
            <a:off x="6175374" y="4489449"/>
            <a:ext cx="474664" cy="754064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879" name="1"/>
          <p:cNvSpPr txBox="1"/>
          <p:nvPr/>
        </p:nvSpPr>
        <p:spPr>
          <a:xfrm>
            <a:off x="5475287" y="50438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80" name="Oval"/>
          <p:cNvSpPr/>
          <p:nvPr/>
        </p:nvSpPr>
        <p:spPr>
          <a:xfrm>
            <a:off x="5391150" y="5054600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881" name="Connection Line"/>
          <p:cNvCxnSpPr>
            <a:stCxn id="874" idx="0"/>
            <a:endCxn id="880" idx="0"/>
          </p:cNvCxnSpPr>
          <p:nvPr/>
        </p:nvCxnSpPr>
        <p:spPr>
          <a:xfrm flipH="1">
            <a:off x="5638799" y="4489449"/>
            <a:ext cx="536576" cy="79375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882" name="0"/>
          <p:cNvSpPr txBox="1"/>
          <p:nvPr/>
        </p:nvSpPr>
        <p:spPr>
          <a:xfrm>
            <a:off x="4959349" y="587724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883" name="Oval"/>
          <p:cNvSpPr/>
          <p:nvPr/>
        </p:nvSpPr>
        <p:spPr>
          <a:xfrm>
            <a:off x="4875212" y="5888037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884" name="Connection Line"/>
          <p:cNvCxnSpPr>
            <a:stCxn id="880" idx="0"/>
            <a:endCxn id="883" idx="0"/>
          </p:cNvCxnSpPr>
          <p:nvPr/>
        </p:nvCxnSpPr>
        <p:spPr>
          <a:xfrm flipH="1">
            <a:off x="5122862" y="5283199"/>
            <a:ext cx="515938" cy="833439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885" name="9"/>
          <p:cNvSpPr txBox="1"/>
          <p:nvPr/>
        </p:nvSpPr>
        <p:spPr>
          <a:xfrm>
            <a:off x="7877174" y="498506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886" name="Oval"/>
          <p:cNvSpPr/>
          <p:nvPr/>
        </p:nvSpPr>
        <p:spPr>
          <a:xfrm>
            <a:off x="7793037" y="4975225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887" name="4"/>
          <p:cNvSpPr txBox="1"/>
          <p:nvPr/>
        </p:nvSpPr>
        <p:spPr>
          <a:xfrm>
            <a:off x="6156324" y="586454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888" name="Oval"/>
          <p:cNvSpPr/>
          <p:nvPr/>
        </p:nvSpPr>
        <p:spPr>
          <a:xfrm>
            <a:off x="6072187" y="5875337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889" name="Connection Line"/>
          <p:cNvCxnSpPr>
            <a:stCxn id="877" idx="0"/>
            <a:endCxn id="888" idx="0"/>
          </p:cNvCxnSpPr>
          <p:nvPr/>
        </p:nvCxnSpPr>
        <p:spPr>
          <a:xfrm flipH="1">
            <a:off x="6319837" y="5243512"/>
            <a:ext cx="330201" cy="860426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cxnSp>
        <p:nvCxnSpPr>
          <p:cNvPr id="890" name="Connection Line"/>
          <p:cNvCxnSpPr>
            <a:stCxn id="871" idx="0"/>
            <a:endCxn id="886" idx="0"/>
          </p:cNvCxnSpPr>
          <p:nvPr/>
        </p:nvCxnSpPr>
        <p:spPr>
          <a:xfrm>
            <a:off x="7497762" y="4383087"/>
            <a:ext cx="542926" cy="820738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891" name="Line"/>
          <p:cNvSpPr/>
          <p:nvPr/>
        </p:nvSpPr>
        <p:spPr>
          <a:xfrm>
            <a:off x="7058024" y="922337"/>
            <a:ext cx="134964" cy="949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33" h="21600" fill="norm" stroke="1" extrusionOk="0">
                <a:moveTo>
                  <a:pt x="2184" y="21600"/>
                </a:moveTo>
                <a:cubicBezTo>
                  <a:pt x="8980" y="19613"/>
                  <a:pt x="15775" y="17627"/>
                  <a:pt x="18445" y="15207"/>
                </a:cubicBezTo>
                <a:cubicBezTo>
                  <a:pt x="21115" y="12787"/>
                  <a:pt x="21600" y="9536"/>
                  <a:pt x="18445" y="7007"/>
                </a:cubicBezTo>
                <a:cubicBezTo>
                  <a:pt x="15290" y="4479"/>
                  <a:pt x="7524" y="2239"/>
                  <a:pt x="0" y="0"/>
                </a:cubicBezTo>
              </a:path>
            </a:pathLst>
          </a:custGeom>
          <a:ln w="38100">
            <a:solidFill>
              <a:srgbClr val="242852"/>
            </a:solidFill>
            <a:tailEnd type="triangle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892" name="Line"/>
          <p:cNvSpPr/>
          <p:nvPr/>
        </p:nvSpPr>
        <p:spPr>
          <a:xfrm>
            <a:off x="6877049" y="4041775"/>
            <a:ext cx="134964" cy="949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33" h="21600" fill="norm" stroke="1" extrusionOk="0">
                <a:moveTo>
                  <a:pt x="2184" y="21600"/>
                </a:moveTo>
                <a:cubicBezTo>
                  <a:pt x="8980" y="19613"/>
                  <a:pt x="15775" y="17627"/>
                  <a:pt x="18445" y="15207"/>
                </a:cubicBezTo>
                <a:cubicBezTo>
                  <a:pt x="21115" y="12787"/>
                  <a:pt x="21600" y="9536"/>
                  <a:pt x="18445" y="7007"/>
                </a:cubicBezTo>
                <a:cubicBezTo>
                  <a:pt x="15290" y="4479"/>
                  <a:pt x="7524" y="2239"/>
                  <a:pt x="0" y="0"/>
                </a:cubicBezTo>
              </a:path>
            </a:pathLst>
          </a:custGeom>
          <a:ln w="38100">
            <a:solidFill>
              <a:srgbClr val="242852"/>
            </a:solidFill>
            <a:tailEnd type="triangle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893" name="Line"/>
          <p:cNvSpPr/>
          <p:nvPr/>
        </p:nvSpPr>
        <p:spPr>
          <a:xfrm>
            <a:off x="6697662" y="5454650"/>
            <a:ext cx="220468" cy="6810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35" h="21600" fill="norm" stroke="1" extrusionOk="0">
                <a:moveTo>
                  <a:pt x="0" y="21600"/>
                </a:moveTo>
                <a:cubicBezTo>
                  <a:pt x="8384" y="17220"/>
                  <a:pt x="16768" y="12890"/>
                  <a:pt x="19184" y="9315"/>
                </a:cubicBezTo>
                <a:cubicBezTo>
                  <a:pt x="21600" y="5740"/>
                  <a:pt x="15347" y="1611"/>
                  <a:pt x="14353" y="0"/>
                </a:cubicBezTo>
              </a:path>
            </a:pathLst>
          </a:custGeom>
          <a:ln w="38100">
            <a:solidFill>
              <a:srgbClr val="242852"/>
            </a:solidFill>
            <a:tailEnd type="triangle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894" name="5"/>
          <p:cNvSpPr txBox="1"/>
          <p:nvPr/>
        </p:nvSpPr>
        <p:spPr>
          <a:xfrm>
            <a:off x="2974974" y="364839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95" name="Oval"/>
          <p:cNvSpPr/>
          <p:nvPr/>
        </p:nvSpPr>
        <p:spPr>
          <a:xfrm>
            <a:off x="2890837" y="3659187"/>
            <a:ext cx="495301" cy="457201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896" name="8"/>
          <p:cNvSpPr txBox="1"/>
          <p:nvPr/>
        </p:nvSpPr>
        <p:spPr>
          <a:xfrm>
            <a:off x="3702049" y="429609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897" name="Oval"/>
          <p:cNvSpPr/>
          <p:nvPr/>
        </p:nvSpPr>
        <p:spPr>
          <a:xfrm>
            <a:off x="3617912" y="4306887"/>
            <a:ext cx="495301" cy="457201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898" name="Connection Line"/>
          <p:cNvCxnSpPr>
            <a:stCxn id="895" idx="0"/>
            <a:endCxn id="897" idx="0"/>
          </p:cNvCxnSpPr>
          <p:nvPr/>
        </p:nvCxnSpPr>
        <p:spPr>
          <a:xfrm>
            <a:off x="3138487" y="3887787"/>
            <a:ext cx="727076" cy="647701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899" name="3"/>
          <p:cNvSpPr txBox="1"/>
          <p:nvPr/>
        </p:nvSpPr>
        <p:spPr>
          <a:xfrm>
            <a:off x="2379662" y="440245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00" name="Oval"/>
          <p:cNvSpPr/>
          <p:nvPr/>
        </p:nvSpPr>
        <p:spPr>
          <a:xfrm>
            <a:off x="2295525" y="4413250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901" name="Connection Line"/>
          <p:cNvCxnSpPr>
            <a:stCxn id="895" idx="0"/>
            <a:endCxn id="900" idx="0"/>
          </p:cNvCxnSpPr>
          <p:nvPr/>
        </p:nvCxnSpPr>
        <p:spPr>
          <a:xfrm flipH="1">
            <a:off x="2543174" y="3887787"/>
            <a:ext cx="595314" cy="754063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902" name="4"/>
          <p:cNvSpPr txBox="1"/>
          <p:nvPr/>
        </p:nvSpPr>
        <p:spPr>
          <a:xfrm>
            <a:off x="2814637" y="515651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03" name="Oval"/>
          <p:cNvSpPr/>
          <p:nvPr/>
        </p:nvSpPr>
        <p:spPr>
          <a:xfrm>
            <a:off x="2770187" y="5167312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904" name="Connection Line"/>
          <p:cNvCxnSpPr>
            <a:stCxn id="900" idx="0"/>
            <a:endCxn id="903" idx="0"/>
          </p:cNvCxnSpPr>
          <p:nvPr/>
        </p:nvCxnSpPr>
        <p:spPr>
          <a:xfrm>
            <a:off x="2543174" y="4641849"/>
            <a:ext cx="474664" cy="754064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905" name="1"/>
          <p:cNvSpPr txBox="1"/>
          <p:nvPr/>
        </p:nvSpPr>
        <p:spPr>
          <a:xfrm>
            <a:off x="1843087" y="51962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06" name="Oval"/>
          <p:cNvSpPr/>
          <p:nvPr/>
        </p:nvSpPr>
        <p:spPr>
          <a:xfrm>
            <a:off x="1758950" y="5207000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907" name="Connection Line"/>
          <p:cNvCxnSpPr>
            <a:stCxn id="900" idx="0"/>
            <a:endCxn id="906" idx="0"/>
          </p:cNvCxnSpPr>
          <p:nvPr/>
        </p:nvCxnSpPr>
        <p:spPr>
          <a:xfrm flipH="1">
            <a:off x="2006599" y="4641849"/>
            <a:ext cx="536576" cy="79375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908" name="0"/>
          <p:cNvSpPr txBox="1"/>
          <p:nvPr/>
        </p:nvSpPr>
        <p:spPr>
          <a:xfrm>
            <a:off x="1327149" y="602964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09" name="Oval"/>
          <p:cNvSpPr/>
          <p:nvPr/>
        </p:nvSpPr>
        <p:spPr>
          <a:xfrm>
            <a:off x="1243012" y="6040437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910" name="Connection Line"/>
          <p:cNvCxnSpPr>
            <a:stCxn id="906" idx="0"/>
            <a:endCxn id="909" idx="0"/>
          </p:cNvCxnSpPr>
          <p:nvPr/>
        </p:nvCxnSpPr>
        <p:spPr>
          <a:xfrm flipH="1">
            <a:off x="1490662" y="5435599"/>
            <a:ext cx="515938" cy="833439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911" name="9"/>
          <p:cNvSpPr txBox="1"/>
          <p:nvPr/>
        </p:nvSpPr>
        <p:spPr>
          <a:xfrm>
            <a:off x="4244974" y="513746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912" name="Oval"/>
          <p:cNvSpPr/>
          <p:nvPr/>
        </p:nvSpPr>
        <p:spPr>
          <a:xfrm>
            <a:off x="4160837" y="5127625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913" name="4"/>
          <p:cNvSpPr txBox="1"/>
          <p:nvPr/>
        </p:nvSpPr>
        <p:spPr>
          <a:xfrm>
            <a:off x="2524124" y="601694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14" name="Oval"/>
          <p:cNvSpPr/>
          <p:nvPr/>
        </p:nvSpPr>
        <p:spPr>
          <a:xfrm>
            <a:off x="2439987" y="6027737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915" name="Connection Line"/>
          <p:cNvCxnSpPr>
            <a:stCxn id="903" idx="0"/>
            <a:endCxn id="914" idx="0"/>
          </p:cNvCxnSpPr>
          <p:nvPr/>
        </p:nvCxnSpPr>
        <p:spPr>
          <a:xfrm flipH="1">
            <a:off x="2687637" y="5395912"/>
            <a:ext cx="330201" cy="860426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cxnSp>
        <p:nvCxnSpPr>
          <p:cNvPr id="916" name="Connection Line"/>
          <p:cNvCxnSpPr>
            <a:stCxn id="897" idx="0"/>
            <a:endCxn id="912" idx="0"/>
          </p:cNvCxnSpPr>
          <p:nvPr/>
        </p:nvCxnSpPr>
        <p:spPr>
          <a:xfrm>
            <a:off x="3865562" y="4535487"/>
            <a:ext cx="542926" cy="820738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917" name="Line"/>
          <p:cNvSpPr/>
          <p:nvPr/>
        </p:nvSpPr>
        <p:spPr>
          <a:xfrm>
            <a:off x="2392362" y="5842000"/>
            <a:ext cx="655638" cy="774701"/>
          </a:xfrm>
          <a:prstGeom prst="line">
            <a:avLst/>
          </a:prstGeom>
          <a:ln w="38100">
            <a:solidFill>
              <a:srgbClr val="242852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18" name="Line"/>
          <p:cNvSpPr/>
          <p:nvPr/>
        </p:nvSpPr>
        <p:spPr>
          <a:xfrm flipH="1">
            <a:off x="2286000" y="6015037"/>
            <a:ext cx="788988" cy="534988"/>
          </a:xfrm>
          <a:prstGeom prst="line">
            <a:avLst/>
          </a:prstGeom>
          <a:ln w="38100">
            <a:solidFill>
              <a:srgbClr val="242852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19" name="Arrow"/>
          <p:cNvSpPr/>
          <p:nvPr/>
        </p:nvSpPr>
        <p:spPr>
          <a:xfrm rot="9790121">
            <a:off x="4387850" y="4000499"/>
            <a:ext cx="1271588" cy="735014"/>
          </a:xfrm>
          <a:prstGeom prst="rightArrow">
            <a:avLst>
              <a:gd name="adj1" fmla="val 48824"/>
              <a:gd name="adj2" fmla="val 43483"/>
            </a:avLst>
          </a:prstGeom>
          <a:solidFill>
            <a:srgbClr val="297FD5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920" name="Line"/>
          <p:cNvSpPr/>
          <p:nvPr/>
        </p:nvSpPr>
        <p:spPr>
          <a:xfrm>
            <a:off x="280987" y="3281228"/>
            <a:ext cx="5654676" cy="1451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993" fill="norm" stroke="1" extrusionOk="0">
                <a:moveTo>
                  <a:pt x="0" y="17593"/>
                </a:moveTo>
                <a:cubicBezTo>
                  <a:pt x="2492" y="18860"/>
                  <a:pt x="4991" y="20127"/>
                  <a:pt x="6640" y="17240"/>
                </a:cubicBezTo>
                <a:cubicBezTo>
                  <a:pt x="8290" y="14353"/>
                  <a:pt x="8902" y="2016"/>
                  <a:pt x="9909" y="272"/>
                </a:cubicBezTo>
                <a:cubicBezTo>
                  <a:pt x="10915" y="-1473"/>
                  <a:pt x="11412" y="5713"/>
                  <a:pt x="12662" y="6752"/>
                </a:cubicBezTo>
                <a:cubicBezTo>
                  <a:pt x="13911" y="7790"/>
                  <a:pt x="15918" y="7063"/>
                  <a:pt x="17410" y="6565"/>
                </a:cubicBezTo>
                <a:cubicBezTo>
                  <a:pt x="18902" y="6066"/>
                  <a:pt x="20248" y="4903"/>
                  <a:pt x="21600" y="3761"/>
                </a:cubicBezTo>
              </a:path>
            </a:pathLst>
          </a:custGeom>
          <a:ln w="38100">
            <a:solidFill>
              <a:srgbClr val="297FD5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6"/>
          <p:cNvSpPr txBox="1"/>
          <p:nvPr/>
        </p:nvSpPr>
        <p:spPr>
          <a:xfrm>
            <a:off x="2101849" y="250221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923" name="Oval"/>
          <p:cNvSpPr/>
          <p:nvPr/>
        </p:nvSpPr>
        <p:spPr>
          <a:xfrm>
            <a:off x="2017712" y="2513012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924" name="8"/>
          <p:cNvSpPr txBox="1"/>
          <p:nvPr/>
        </p:nvSpPr>
        <p:spPr>
          <a:xfrm>
            <a:off x="2828924" y="314991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925" name="Oval"/>
          <p:cNvSpPr/>
          <p:nvPr/>
        </p:nvSpPr>
        <p:spPr>
          <a:xfrm>
            <a:off x="2744787" y="3160712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926" name="Connection Line"/>
          <p:cNvCxnSpPr>
            <a:stCxn id="923" idx="0"/>
            <a:endCxn id="925" idx="0"/>
          </p:cNvCxnSpPr>
          <p:nvPr/>
        </p:nvCxnSpPr>
        <p:spPr>
          <a:xfrm>
            <a:off x="2265362" y="2741612"/>
            <a:ext cx="727076" cy="64770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927" name="3"/>
          <p:cNvSpPr txBox="1"/>
          <p:nvPr/>
        </p:nvSpPr>
        <p:spPr>
          <a:xfrm>
            <a:off x="1506537" y="325627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28" name="Oval"/>
          <p:cNvSpPr/>
          <p:nvPr/>
        </p:nvSpPr>
        <p:spPr>
          <a:xfrm>
            <a:off x="1422400" y="3267075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929" name="Connection Line"/>
          <p:cNvCxnSpPr>
            <a:stCxn id="923" idx="0"/>
            <a:endCxn id="928" idx="0"/>
          </p:cNvCxnSpPr>
          <p:nvPr/>
        </p:nvCxnSpPr>
        <p:spPr>
          <a:xfrm flipH="1">
            <a:off x="1670049" y="2741612"/>
            <a:ext cx="595314" cy="754063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930" name="1"/>
          <p:cNvSpPr txBox="1"/>
          <p:nvPr/>
        </p:nvSpPr>
        <p:spPr>
          <a:xfrm>
            <a:off x="969962" y="405002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31" name="Oval"/>
          <p:cNvSpPr/>
          <p:nvPr/>
        </p:nvSpPr>
        <p:spPr>
          <a:xfrm>
            <a:off x="885825" y="4060825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932" name="Connection Line"/>
          <p:cNvCxnSpPr>
            <a:stCxn id="928" idx="0"/>
            <a:endCxn id="931" idx="0"/>
          </p:cNvCxnSpPr>
          <p:nvPr/>
        </p:nvCxnSpPr>
        <p:spPr>
          <a:xfrm flipH="1">
            <a:off x="1133474" y="3495674"/>
            <a:ext cx="536576" cy="79375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933" name="0"/>
          <p:cNvSpPr txBox="1"/>
          <p:nvPr/>
        </p:nvSpPr>
        <p:spPr>
          <a:xfrm>
            <a:off x="454024" y="488346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34" name="Oval"/>
          <p:cNvSpPr/>
          <p:nvPr/>
        </p:nvSpPr>
        <p:spPr>
          <a:xfrm>
            <a:off x="369887" y="4894262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935" name="Connection Line"/>
          <p:cNvCxnSpPr>
            <a:stCxn id="931" idx="0"/>
            <a:endCxn id="934" idx="0"/>
          </p:cNvCxnSpPr>
          <p:nvPr/>
        </p:nvCxnSpPr>
        <p:spPr>
          <a:xfrm flipH="1">
            <a:off x="617537" y="4289424"/>
            <a:ext cx="515938" cy="833439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936" name="9"/>
          <p:cNvSpPr txBox="1"/>
          <p:nvPr/>
        </p:nvSpPr>
        <p:spPr>
          <a:xfrm>
            <a:off x="3371849" y="399129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937" name="Oval"/>
          <p:cNvSpPr/>
          <p:nvPr/>
        </p:nvSpPr>
        <p:spPr>
          <a:xfrm>
            <a:off x="3287712" y="398145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938" name="Remove 6"/>
          <p:cNvSpPr txBox="1"/>
          <p:nvPr/>
        </p:nvSpPr>
        <p:spPr>
          <a:xfrm>
            <a:off x="2273300" y="1765617"/>
            <a:ext cx="1439426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Remove 6</a:t>
            </a:r>
          </a:p>
        </p:txBody>
      </p:sp>
      <p:cxnSp>
        <p:nvCxnSpPr>
          <p:cNvPr id="939" name="Connection Line"/>
          <p:cNvCxnSpPr>
            <a:stCxn id="925" idx="0"/>
            <a:endCxn id="937" idx="0"/>
          </p:cNvCxnSpPr>
          <p:nvPr/>
        </p:nvCxnSpPr>
        <p:spPr>
          <a:xfrm>
            <a:off x="2992437" y="3389312"/>
            <a:ext cx="542926" cy="820738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940" name="3"/>
          <p:cNvSpPr txBox="1"/>
          <p:nvPr/>
        </p:nvSpPr>
        <p:spPr>
          <a:xfrm>
            <a:off x="6484937" y="50196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41" name="Oval"/>
          <p:cNvSpPr/>
          <p:nvPr/>
        </p:nvSpPr>
        <p:spPr>
          <a:xfrm>
            <a:off x="6400800" y="512762"/>
            <a:ext cx="495300" cy="457201"/>
          </a:xfrm>
          <a:prstGeom prst="ellipse">
            <a:avLst/>
          </a:prstGeom>
          <a:ln w="38100">
            <a:solidFill>
              <a:srgbClr val="242852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942" name="8"/>
          <p:cNvSpPr txBox="1"/>
          <p:nvPr/>
        </p:nvSpPr>
        <p:spPr>
          <a:xfrm>
            <a:off x="7212012" y="114966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943" name="Oval"/>
          <p:cNvSpPr/>
          <p:nvPr/>
        </p:nvSpPr>
        <p:spPr>
          <a:xfrm>
            <a:off x="7127875" y="1160462"/>
            <a:ext cx="495300" cy="457201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944" name="Connection Line"/>
          <p:cNvCxnSpPr>
            <a:stCxn id="941" idx="0"/>
            <a:endCxn id="943" idx="0"/>
          </p:cNvCxnSpPr>
          <p:nvPr/>
        </p:nvCxnSpPr>
        <p:spPr>
          <a:xfrm>
            <a:off x="6648449" y="741362"/>
            <a:ext cx="727076" cy="647701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945" name="1"/>
          <p:cNvSpPr txBox="1"/>
          <p:nvPr/>
        </p:nvSpPr>
        <p:spPr>
          <a:xfrm>
            <a:off x="5889624" y="125602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46" name="Oval"/>
          <p:cNvSpPr/>
          <p:nvPr/>
        </p:nvSpPr>
        <p:spPr>
          <a:xfrm>
            <a:off x="5805487" y="1266825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947" name="Connection Line"/>
          <p:cNvCxnSpPr>
            <a:stCxn id="941" idx="0"/>
            <a:endCxn id="946" idx="0"/>
          </p:cNvCxnSpPr>
          <p:nvPr/>
        </p:nvCxnSpPr>
        <p:spPr>
          <a:xfrm flipH="1">
            <a:off x="6053137" y="741362"/>
            <a:ext cx="595313" cy="754063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948" name="0"/>
          <p:cNvSpPr txBox="1"/>
          <p:nvPr/>
        </p:nvSpPr>
        <p:spPr>
          <a:xfrm>
            <a:off x="5353049" y="204977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49" name="Oval"/>
          <p:cNvSpPr/>
          <p:nvPr/>
        </p:nvSpPr>
        <p:spPr>
          <a:xfrm>
            <a:off x="5268912" y="2060575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950" name="Connection Line"/>
          <p:cNvCxnSpPr>
            <a:stCxn id="946" idx="0"/>
            <a:endCxn id="949" idx="0"/>
          </p:cNvCxnSpPr>
          <p:nvPr/>
        </p:nvCxnSpPr>
        <p:spPr>
          <a:xfrm flipH="1">
            <a:off x="5516562" y="1495424"/>
            <a:ext cx="536576" cy="79375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951" name="0"/>
          <p:cNvSpPr txBox="1"/>
          <p:nvPr/>
        </p:nvSpPr>
        <p:spPr>
          <a:xfrm>
            <a:off x="4837112" y="288321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52" name="Oval"/>
          <p:cNvSpPr/>
          <p:nvPr/>
        </p:nvSpPr>
        <p:spPr>
          <a:xfrm>
            <a:off x="4752975" y="2894012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953" name="Connection Line"/>
          <p:cNvCxnSpPr>
            <a:stCxn id="949" idx="0"/>
            <a:endCxn id="952" idx="0"/>
          </p:cNvCxnSpPr>
          <p:nvPr/>
        </p:nvCxnSpPr>
        <p:spPr>
          <a:xfrm flipH="1">
            <a:off x="5000624" y="2289174"/>
            <a:ext cx="515939" cy="833439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954" name="9"/>
          <p:cNvSpPr txBox="1"/>
          <p:nvPr/>
        </p:nvSpPr>
        <p:spPr>
          <a:xfrm>
            <a:off x="7754937" y="199104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955" name="Oval"/>
          <p:cNvSpPr/>
          <p:nvPr/>
        </p:nvSpPr>
        <p:spPr>
          <a:xfrm>
            <a:off x="7670800" y="1981200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956" name="Connection Line"/>
          <p:cNvCxnSpPr>
            <a:stCxn id="943" idx="0"/>
            <a:endCxn id="955" idx="0"/>
          </p:cNvCxnSpPr>
          <p:nvPr/>
        </p:nvCxnSpPr>
        <p:spPr>
          <a:xfrm>
            <a:off x="7375524" y="1389062"/>
            <a:ext cx="542926" cy="820738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957" name="Arrow"/>
          <p:cNvSpPr/>
          <p:nvPr/>
        </p:nvSpPr>
        <p:spPr>
          <a:xfrm rot="19864030">
            <a:off x="3440112" y="2297112"/>
            <a:ext cx="1211263" cy="735014"/>
          </a:xfrm>
          <a:prstGeom prst="rightArrow">
            <a:avLst>
              <a:gd name="adj1" fmla="val 50000"/>
              <a:gd name="adj2" fmla="val 41199"/>
            </a:avLst>
          </a:prstGeom>
          <a:solidFill>
            <a:srgbClr val="297FD5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958" name="3"/>
          <p:cNvSpPr txBox="1"/>
          <p:nvPr/>
        </p:nvSpPr>
        <p:spPr>
          <a:xfrm>
            <a:off x="6637337" y="36087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59" name="Oval"/>
          <p:cNvSpPr/>
          <p:nvPr/>
        </p:nvSpPr>
        <p:spPr>
          <a:xfrm>
            <a:off x="6553200" y="3619500"/>
            <a:ext cx="495300" cy="457200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960" name="8"/>
          <p:cNvSpPr txBox="1"/>
          <p:nvPr/>
        </p:nvSpPr>
        <p:spPr>
          <a:xfrm>
            <a:off x="7364412" y="42564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961" name="Oval"/>
          <p:cNvSpPr/>
          <p:nvPr/>
        </p:nvSpPr>
        <p:spPr>
          <a:xfrm>
            <a:off x="7280275" y="4267200"/>
            <a:ext cx="495300" cy="457200"/>
          </a:xfrm>
          <a:prstGeom prst="ellipse">
            <a:avLst/>
          </a:prstGeom>
          <a:ln w="1270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962" name="Connection Line"/>
          <p:cNvCxnSpPr>
            <a:stCxn id="959" idx="0"/>
            <a:endCxn id="961" idx="0"/>
          </p:cNvCxnSpPr>
          <p:nvPr/>
        </p:nvCxnSpPr>
        <p:spPr>
          <a:xfrm>
            <a:off x="6800849" y="3848099"/>
            <a:ext cx="727076" cy="647701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963" name="1"/>
          <p:cNvSpPr txBox="1"/>
          <p:nvPr/>
        </p:nvSpPr>
        <p:spPr>
          <a:xfrm>
            <a:off x="6042024" y="436276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64" name="Oval"/>
          <p:cNvSpPr/>
          <p:nvPr/>
        </p:nvSpPr>
        <p:spPr>
          <a:xfrm>
            <a:off x="5957887" y="4373562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965" name="Connection Line"/>
          <p:cNvCxnSpPr>
            <a:stCxn id="959" idx="0"/>
            <a:endCxn id="964" idx="0"/>
          </p:cNvCxnSpPr>
          <p:nvPr/>
        </p:nvCxnSpPr>
        <p:spPr>
          <a:xfrm flipH="1">
            <a:off x="6205537" y="3848099"/>
            <a:ext cx="595313" cy="754064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966" name="0"/>
          <p:cNvSpPr txBox="1"/>
          <p:nvPr/>
        </p:nvSpPr>
        <p:spPr>
          <a:xfrm>
            <a:off x="5505449" y="515651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67" name="Oval"/>
          <p:cNvSpPr/>
          <p:nvPr/>
        </p:nvSpPr>
        <p:spPr>
          <a:xfrm>
            <a:off x="5421312" y="5167312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968" name="Connection Line"/>
          <p:cNvCxnSpPr>
            <a:stCxn id="964" idx="0"/>
            <a:endCxn id="967" idx="0"/>
          </p:cNvCxnSpPr>
          <p:nvPr/>
        </p:nvCxnSpPr>
        <p:spPr>
          <a:xfrm flipH="1">
            <a:off x="5668962" y="4602162"/>
            <a:ext cx="536576" cy="79375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969" name="9"/>
          <p:cNvSpPr txBox="1"/>
          <p:nvPr/>
        </p:nvSpPr>
        <p:spPr>
          <a:xfrm>
            <a:off x="7907337" y="509777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970" name="Oval"/>
          <p:cNvSpPr/>
          <p:nvPr/>
        </p:nvSpPr>
        <p:spPr>
          <a:xfrm>
            <a:off x="7823200" y="5087937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971" name="Connection Line"/>
          <p:cNvCxnSpPr>
            <a:stCxn id="961" idx="0"/>
            <a:endCxn id="970" idx="0"/>
          </p:cNvCxnSpPr>
          <p:nvPr/>
        </p:nvCxnSpPr>
        <p:spPr>
          <a:xfrm>
            <a:off x="7527924" y="4495799"/>
            <a:ext cx="542926" cy="820739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972" name="Line"/>
          <p:cNvSpPr/>
          <p:nvPr/>
        </p:nvSpPr>
        <p:spPr>
          <a:xfrm>
            <a:off x="6337299" y="1069975"/>
            <a:ext cx="397615" cy="654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808" h="21600" fill="norm" stroke="1" extrusionOk="0">
                <a:moveTo>
                  <a:pt x="0" y="21600"/>
                </a:moveTo>
                <a:cubicBezTo>
                  <a:pt x="7394" y="18769"/>
                  <a:pt x="14788" y="15938"/>
                  <a:pt x="18194" y="12320"/>
                </a:cubicBezTo>
                <a:cubicBezTo>
                  <a:pt x="21600" y="8703"/>
                  <a:pt x="20935" y="4351"/>
                  <a:pt x="20271" y="0"/>
                </a:cubicBezTo>
              </a:path>
            </a:pathLst>
          </a:custGeom>
          <a:ln w="38100">
            <a:solidFill>
              <a:srgbClr val="242852"/>
            </a:solidFill>
            <a:tailEnd type="triangle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973" name="Line"/>
          <p:cNvSpPr/>
          <p:nvPr/>
        </p:nvSpPr>
        <p:spPr>
          <a:xfrm>
            <a:off x="5842000" y="1738312"/>
            <a:ext cx="477667" cy="668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998" h="21600" fill="norm" stroke="1" extrusionOk="0">
                <a:moveTo>
                  <a:pt x="0" y="21600"/>
                </a:moveTo>
                <a:cubicBezTo>
                  <a:pt x="8175" y="17136"/>
                  <a:pt x="16416" y="12673"/>
                  <a:pt x="19008" y="9081"/>
                </a:cubicBezTo>
                <a:cubicBezTo>
                  <a:pt x="21600" y="5490"/>
                  <a:pt x="18609" y="2719"/>
                  <a:pt x="15685" y="0"/>
                </a:cubicBezTo>
              </a:path>
            </a:pathLst>
          </a:custGeom>
          <a:ln w="38100">
            <a:solidFill>
              <a:srgbClr val="242852"/>
            </a:solidFill>
            <a:tailEnd type="triangle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974" name="Line"/>
          <p:cNvSpPr/>
          <p:nvPr/>
        </p:nvSpPr>
        <p:spPr>
          <a:xfrm>
            <a:off x="5294312" y="2566987"/>
            <a:ext cx="440086" cy="695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27" h="21600" fill="norm" stroke="1" extrusionOk="0">
                <a:moveTo>
                  <a:pt x="0" y="21600"/>
                </a:moveTo>
                <a:cubicBezTo>
                  <a:pt x="8019" y="17753"/>
                  <a:pt x="16110" y="13956"/>
                  <a:pt x="18855" y="10356"/>
                </a:cubicBezTo>
                <a:cubicBezTo>
                  <a:pt x="21600" y="6756"/>
                  <a:pt x="18999" y="3353"/>
                  <a:pt x="16399" y="0"/>
                </a:cubicBezTo>
              </a:path>
            </a:pathLst>
          </a:custGeom>
          <a:ln w="38100">
            <a:solidFill>
              <a:srgbClr val="242852"/>
            </a:solidFill>
            <a:tailEnd type="triangle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975" name="Arrow"/>
          <p:cNvSpPr/>
          <p:nvPr/>
        </p:nvSpPr>
        <p:spPr>
          <a:xfrm rot="5202656">
            <a:off x="6399212" y="2344737"/>
            <a:ext cx="1211263" cy="735013"/>
          </a:xfrm>
          <a:prstGeom prst="rightArrow">
            <a:avLst>
              <a:gd name="adj1" fmla="val 50000"/>
              <a:gd name="adj2" fmla="val 41199"/>
            </a:avLst>
          </a:prstGeom>
          <a:solidFill>
            <a:srgbClr val="297FD5"/>
          </a:solidFill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976" name="Rectangle"/>
          <p:cNvSpPr/>
          <p:nvPr/>
        </p:nvSpPr>
        <p:spPr>
          <a:xfrm>
            <a:off x="4659312" y="382587"/>
            <a:ext cx="4484688" cy="5867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977" name="In class exercise"/>
          <p:cNvSpPr txBox="1"/>
          <p:nvPr/>
        </p:nvSpPr>
        <p:spPr>
          <a:xfrm>
            <a:off x="1681162" y="844867"/>
            <a:ext cx="2302332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In class exercise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7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1" name="Group"/>
          <p:cNvGrpSpPr/>
          <p:nvPr/>
        </p:nvGrpSpPr>
        <p:grpSpPr>
          <a:xfrm>
            <a:off x="782637" y="2547937"/>
            <a:ext cx="320676" cy="319088"/>
            <a:chOff x="0" y="0"/>
            <a:chExt cx="320674" cy="319087"/>
          </a:xfrm>
        </p:grpSpPr>
        <p:sp>
          <p:nvSpPr>
            <p:cNvPr id="979" name="Circle"/>
            <p:cNvSpPr/>
            <p:nvPr/>
          </p:nvSpPr>
          <p:spPr>
            <a:xfrm>
              <a:off x="0" y="0"/>
              <a:ext cx="320675" cy="319088"/>
            </a:xfrm>
            <a:prstGeom prst="ellips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80" name="5"/>
            <p:cNvSpPr txBox="1"/>
            <p:nvPr/>
          </p:nvSpPr>
          <p:spPr>
            <a:xfrm>
              <a:off x="96837" y="31049"/>
              <a:ext cx="127001" cy="256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984" name="Group"/>
          <p:cNvGrpSpPr/>
          <p:nvPr/>
        </p:nvGrpSpPr>
        <p:grpSpPr>
          <a:xfrm>
            <a:off x="1514475" y="2836862"/>
            <a:ext cx="319088" cy="320676"/>
            <a:chOff x="0" y="0"/>
            <a:chExt cx="319087" cy="320674"/>
          </a:xfrm>
        </p:grpSpPr>
        <p:sp>
          <p:nvSpPr>
            <p:cNvPr id="982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83" name="7"/>
            <p:cNvSpPr txBox="1"/>
            <p:nvPr/>
          </p:nvSpPr>
          <p:spPr>
            <a:xfrm>
              <a:off x="96043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985" name="Line"/>
          <p:cNvSpPr/>
          <p:nvPr/>
        </p:nvSpPr>
        <p:spPr>
          <a:xfrm flipH="1" flipV="1">
            <a:off x="1806575" y="3103562"/>
            <a:ext cx="395288" cy="238126"/>
          </a:xfrm>
          <a:prstGeom prst="line">
            <a:avLst/>
          </a:prstGeom>
          <a:ln w="158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75" name="Connection Line"/>
          <p:cNvSpPr/>
          <p:nvPr/>
        </p:nvSpPr>
        <p:spPr>
          <a:xfrm>
            <a:off x="1333712" y="3118764"/>
            <a:ext cx="224579" cy="23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989" name="Group"/>
          <p:cNvGrpSpPr/>
          <p:nvPr/>
        </p:nvGrpSpPr>
        <p:grpSpPr>
          <a:xfrm>
            <a:off x="1057275" y="3316287"/>
            <a:ext cx="320675" cy="320676"/>
            <a:chOff x="0" y="0"/>
            <a:chExt cx="320674" cy="320674"/>
          </a:xfrm>
        </p:grpSpPr>
        <p:sp>
          <p:nvSpPr>
            <p:cNvPr id="987" name="Circle"/>
            <p:cNvSpPr/>
            <p:nvPr/>
          </p:nvSpPr>
          <p:spPr>
            <a:xfrm>
              <a:off x="0" y="0"/>
              <a:ext cx="320675" cy="320675"/>
            </a:xfrm>
            <a:prstGeom prst="ellips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88" name="6"/>
            <p:cNvSpPr txBox="1"/>
            <p:nvPr/>
          </p:nvSpPr>
          <p:spPr>
            <a:xfrm>
              <a:off x="96837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992" name="Group"/>
          <p:cNvGrpSpPr/>
          <p:nvPr/>
        </p:nvGrpSpPr>
        <p:grpSpPr>
          <a:xfrm>
            <a:off x="2043112" y="3341687"/>
            <a:ext cx="319088" cy="320676"/>
            <a:chOff x="0" y="0"/>
            <a:chExt cx="319087" cy="320674"/>
          </a:xfrm>
        </p:grpSpPr>
        <p:sp>
          <p:nvSpPr>
            <p:cNvPr id="990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91" name="9"/>
            <p:cNvSpPr txBox="1"/>
            <p:nvPr/>
          </p:nvSpPr>
          <p:spPr>
            <a:xfrm>
              <a:off x="96043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993" name="Line"/>
          <p:cNvSpPr/>
          <p:nvPr/>
        </p:nvSpPr>
        <p:spPr>
          <a:xfrm flipH="1" flipV="1">
            <a:off x="2314574" y="3614737"/>
            <a:ext cx="379414" cy="254001"/>
          </a:xfrm>
          <a:prstGeom prst="line">
            <a:avLst/>
          </a:prstGeom>
          <a:ln w="158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76" name="Connection Line"/>
          <p:cNvSpPr/>
          <p:nvPr/>
        </p:nvSpPr>
        <p:spPr>
          <a:xfrm>
            <a:off x="1863677" y="3626786"/>
            <a:ext cx="226655" cy="251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997" name="Group"/>
          <p:cNvGrpSpPr/>
          <p:nvPr/>
        </p:nvGrpSpPr>
        <p:grpSpPr>
          <a:xfrm>
            <a:off x="1590675" y="3843337"/>
            <a:ext cx="320675" cy="320676"/>
            <a:chOff x="0" y="0"/>
            <a:chExt cx="320674" cy="320674"/>
          </a:xfrm>
        </p:grpSpPr>
        <p:sp>
          <p:nvSpPr>
            <p:cNvPr id="995" name="Circle"/>
            <p:cNvSpPr/>
            <p:nvPr/>
          </p:nvSpPr>
          <p:spPr>
            <a:xfrm>
              <a:off x="0" y="0"/>
              <a:ext cx="320675" cy="320675"/>
            </a:xfrm>
            <a:prstGeom prst="ellips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96" name="8"/>
            <p:cNvSpPr txBox="1"/>
            <p:nvPr/>
          </p:nvSpPr>
          <p:spPr>
            <a:xfrm>
              <a:off x="96837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1000" name="Group"/>
          <p:cNvGrpSpPr/>
          <p:nvPr/>
        </p:nvGrpSpPr>
        <p:grpSpPr>
          <a:xfrm>
            <a:off x="2576512" y="3868737"/>
            <a:ext cx="319088" cy="320676"/>
            <a:chOff x="0" y="0"/>
            <a:chExt cx="319087" cy="320674"/>
          </a:xfrm>
        </p:grpSpPr>
        <p:sp>
          <p:nvSpPr>
            <p:cNvPr id="998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999" name="11"/>
            <p:cNvSpPr txBox="1"/>
            <p:nvPr/>
          </p:nvSpPr>
          <p:spPr>
            <a:xfrm>
              <a:off x="43135" y="31843"/>
              <a:ext cx="232818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11</a:t>
              </a:r>
            </a:p>
          </p:txBody>
        </p:sp>
      </p:grpSp>
      <p:sp>
        <p:nvSpPr>
          <p:cNvPr id="1077" name="Connection Line"/>
          <p:cNvSpPr/>
          <p:nvPr/>
        </p:nvSpPr>
        <p:spPr>
          <a:xfrm>
            <a:off x="1099395" y="2769471"/>
            <a:ext cx="418759" cy="165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004" name="Group"/>
          <p:cNvGrpSpPr/>
          <p:nvPr/>
        </p:nvGrpSpPr>
        <p:grpSpPr>
          <a:xfrm>
            <a:off x="3051175" y="2540000"/>
            <a:ext cx="320675" cy="319088"/>
            <a:chOff x="0" y="0"/>
            <a:chExt cx="320674" cy="319087"/>
          </a:xfrm>
        </p:grpSpPr>
        <p:sp>
          <p:nvSpPr>
            <p:cNvPr id="1002" name="Circle"/>
            <p:cNvSpPr/>
            <p:nvPr/>
          </p:nvSpPr>
          <p:spPr>
            <a:xfrm>
              <a:off x="0" y="0"/>
              <a:ext cx="320675" cy="319088"/>
            </a:xfrm>
            <a:prstGeom prst="ellips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03" name="5"/>
            <p:cNvSpPr txBox="1"/>
            <p:nvPr/>
          </p:nvSpPr>
          <p:spPr>
            <a:xfrm>
              <a:off x="96837" y="31049"/>
              <a:ext cx="127001" cy="256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007" name="Group"/>
          <p:cNvGrpSpPr/>
          <p:nvPr/>
        </p:nvGrpSpPr>
        <p:grpSpPr>
          <a:xfrm>
            <a:off x="3783012" y="2828925"/>
            <a:ext cx="319088" cy="320675"/>
            <a:chOff x="0" y="0"/>
            <a:chExt cx="319087" cy="320674"/>
          </a:xfrm>
        </p:grpSpPr>
        <p:sp>
          <p:nvSpPr>
            <p:cNvPr id="1005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06" name="7"/>
            <p:cNvSpPr txBox="1"/>
            <p:nvPr/>
          </p:nvSpPr>
          <p:spPr>
            <a:xfrm>
              <a:off x="96043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1008" name="Line"/>
          <p:cNvSpPr/>
          <p:nvPr/>
        </p:nvSpPr>
        <p:spPr>
          <a:xfrm flipH="1" flipV="1">
            <a:off x="4076699" y="3095624"/>
            <a:ext cx="393701" cy="238127"/>
          </a:xfrm>
          <a:prstGeom prst="line">
            <a:avLst/>
          </a:prstGeom>
          <a:ln w="158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011" name="Group"/>
          <p:cNvGrpSpPr/>
          <p:nvPr/>
        </p:nvGrpSpPr>
        <p:grpSpPr>
          <a:xfrm>
            <a:off x="4311650" y="3333750"/>
            <a:ext cx="319088" cy="320675"/>
            <a:chOff x="0" y="0"/>
            <a:chExt cx="319087" cy="320674"/>
          </a:xfrm>
        </p:grpSpPr>
        <p:sp>
          <p:nvSpPr>
            <p:cNvPr id="1009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10" name="9"/>
            <p:cNvSpPr txBox="1"/>
            <p:nvPr/>
          </p:nvSpPr>
          <p:spPr>
            <a:xfrm>
              <a:off x="96043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1012" name="Line"/>
          <p:cNvSpPr/>
          <p:nvPr/>
        </p:nvSpPr>
        <p:spPr>
          <a:xfrm flipH="1" flipV="1">
            <a:off x="4584700" y="3608387"/>
            <a:ext cx="379413" cy="252413"/>
          </a:xfrm>
          <a:prstGeom prst="line">
            <a:avLst/>
          </a:prstGeom>
          <a:ln w="158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78" name="Connection Line"/>
          <p:cNvSpPr/>
          <p:nvPr/>
        </p:nvSpPr>
        <p:spPr>
          <a:xfrm>
            <a:off x="4132215" y="3618848"/>
            <a:ext cx="226655" cy="251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016" name="Group"/>
          <p:cNvGrpSpPr/>
          <p:nvPr/>
        </p:nvGrpSpPr>
        <p:grpSpPr>
          <a:xfrm>
            <a:off x="3859212" y="3835400"/>
            <a:ext cx="320676" cy="320675"/>
            <a:chOff x="0" y="0"/>
            <a:chExt cx="320674" cy="320674"/>
          </a:xfrm>
        </p:grpSpPr>
        <p:sp>
          <p:nvSpPr>
            <p:cNvPr id="1014" name="Circle"/>
            <p:cNvSpPr/>
            <p:nvPr/>
          </p:nvSpPr>
          <p:spPr>
            <a:xfrm>
              <a:off x="0" y="0"/>
              <a:ext cx="320675" cy="320675"/>
            </a:xfrm>
            <a:prstGeom prst="ellips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15" name="8"/>
            <p:cNvSpPr txBox="1"/>
            <p:nvPr/>
          </p:nvSpPr>
          <p:spPr>
            <a:xfrm>
              <a:off x="96837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1019" name="Group"/>
          <p:cNvGrpSpPr/>
          <p:nvPr/>
        </p:nvGrpSpPr>
        <p:grpSpPr>
          <a:xfrm>
            <a:off x="4845050" y="3860800"/>
            <a:ext cx="319088" cy="320675"/>
            <a:chOff x="0" y="0"/>
            <a:chExt cx="319087" cy="320674"/>
          </a:xfrm>
        </p:grpSpPr>
        <p:sp>
          <p:nvSpPr>
            <p:cNvPr id="1017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18" name="11"/>
            <p:cNvSpPr txBox="1"/>
            <p:nvPr/>
          </p:nvSpPr>
          <p:spPr>
            <a:xfrm>
              <a:off x="43135" y="31843"/>
              <a:ext cx="232818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11</a:t>
              </a:r>
            </a:p>
          </p:txBody>
        </p:sp>
      </p:grpSp>
      <p:sp>
        <p:nvSpPr>
          <p:cNvPr id="1079" name="Connection Line"/>
          <p:cNvSpPr/>
          <p:nvPr/>
        </p:nvSpPr>
        <p:spPr>
          <a:xfrm>
            <a:off x="3367932" y="2761534"/>
            <a:ext cx="418760" cy="1659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023" name="Group"/>
          <p:cNvGrpSpPr/>
          <p:nvPr/>
        </p:nvGrpSpPr>
        <p:grpSpPr>
          <a:xfrm>
            <a:off x="3030537" y="4643437"/>
            <a:ext cx="320676" cy="319088"/>
            <a:chOff x="0" y="0"/>
            <a:chExt cx="320674" cy="319087"/>
          </a:xfrm>
        </p:grpSpPr>
        <p:sp>
          <p:nvSpPr>
            <p:cNvPr id="1021" name="Circle"/>
            <p:cNvSpPr/>
            <p:nvPr/>
          </p:nvSpPr>
          <p:spPr>
            <a:xfrm>
              <a:off x="0" y="0"/>
              <a:ext cx="320675" cy="319088"/>
            </a:xfrm>
            <a:prstGeom prst="ellips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22" name="5"/>
            <p:cNvSpPr txBox="1"/>
            <p:nvPr/>
          </p:nvSpPr>
          <p:spPr>
            <a:xfrm>
              <a:off x="96837" y="31049"/>
              <a:ext cx="127001" cy="256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026" name="Group"/>
          <p:cNvGrpSpPr/>
          <p:nvPr/>
        </p:nvGrpSpPr>
        <p:grpSpPr>
          <a:xfrm>
            <a:off x="3762375" y="4932362"/>
            <a:ext cx="319088" cy="320676"/>
            <a:chOff x="0" y="0"/>
            <a:chExt cx="319087" cy="320674"/>
          </a:xfrm>
        </p:grpSpPr>
        <p:sp>
          <p:nvSpPr>
            <p:cNvPr id="1024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25" name="8"/>
            <p:cNvSpPr txBox="1"/>
            <p:nvPr/>
          </p:nvSpPr>
          <p:spPr>
            <a:xfrm>
              <a:off x="96043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1027" name="Line"/>
          <p:cNvSpPr/>
          <p:nvPr/>
        </p:nvSpPr>
        <p:spPr>
          <a:xfrm flipH="1" flipV="1">
            <a:off x="4056062" y="5199062"/>
            <a:ext cx="393701" cy="238126"/>
          </a:xfrm>
          <a:prstGeom prst="line">
            <a:avLst/>
          </a:prstGeom>
          <a:ln w="158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80" name="Connection Line"/>
          <p:cNvSpPr/>
          <p:nvPr/>
        </p:nvSpPr>
        <p:spPr>
          <a:xfrm>
            <a:off x="3581612" y="5214264"/>
            <a:ext cx="224579" cy="235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031" name="Group"/>
          <p:cNvGrpSpPr/>
          <p:nvPr/>
        </p:nvGrpSpPr>
        <p:grpSpPr>
          <a:xfrm>
            <a:off x="3305175" y="5411787"/>
            <a:ext cx="320675" cy="320676"/>
            <a:chOff x="0" y="0"/>
            <a:chExt cx="320674" cy="320674"/>
          </a:xfrm>
        </p:grpSpPr>
        <p:sp>
          <p:nvSpPr>
            <p:cNvPr id="1029" name="Circle"/>
            <p:cNvSpPr/>
            <p:nvPr/>
          </p:nvSpPr>
          <p:spPr>
            <a:xfrm>
              <a:off x="0" y="0"/>
              <a:ext cx="320675" cy="320675"/>
            </a:xfrm>
            <a:prstGeom prst="ellips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30" name="6"/>
            <p:cNvSpPr txBox="1"/>
            <p:nvPr/>
          </p:nvSpPr>
          <p:spPr>
            <a:xfrm>
              <a:off x="96837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1034" name="Group"/>
          <p:cNvGrpSpPr/>
          <p:nvPr/>
        </p:nvGrpSpPr>
        <p:grpSpPr>
          <a:xfrm>
            <a:off x="4291012" y="5437187"/>
            <a:ext cx="319088" cy="320676"/>
            <a:chOff x="0" y="0"/>
            <a:chExt cx="319087" cy="320674"/>
          </a:xfrm>
        </p:grpSpPr>
        <p:sp>
          <p:nvSpPr>
            <p:cNvPr id="1032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33" name="9"/>
            <p:cNvSpPr txBox="1"/>
            <p:nvPr/>
          </p:nvSpPr>
          <p:spPr>
            <a:xfrm>
              <a:off x="96043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1035" name="Line"/>
          <p:cNvSpPr/>
          <p:nvPr/>
        </p:nvSpPr>
        <p:spPr>
          <a:xfrm flipH="1" flipV="1">
            <a:off x="4562474" y="5710237"/>
            <a:ext cx="381001" cy="254001"/>
          </a:xfrm>
          <a:prstGeom prst="line">
            <a:avLst/>
          </a:prstGeom>
          <a:ln w="158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038" name="Group"/>
          <p:cNvGrpSpPr/>
          <p:nvPr/>
        </p:nvGrpSpPr>
        <p:grpSpPr>
          <a:xfrm>
            <a:off x="4824412" y="5964237"/>
            <a:ext cx="319088" cy="320676"/>
            <a:chOff x="0" y="0"/>
            <a:chExt cx="319087" cy="320674"/>
          </a:xfrm>
        </p:grpSpPr>
        <p:sp>
          <p:nvSpPr>
            <p:cNvPr id="1036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37" name="11"/>
            <p:cNvSpPr txBox="1"/>
            <p:nvPr/>
          </p:nvSpPr>
          <p:spPr>
            <a:xfrm>
              <a:off x="43135" y="31843"/>
              <a:ext cx="232818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11</a:t>
              </a:r>
            </a:p>
          </p:txBody>
        </p:sp>
      </p:grpSp>
      <p:sp>
        <p:nvSpPr>
          <p:cNvPr id="1081" name="Connection Line"/>
          <p:cNvSpPr/>
          <p:nvPr/>
        </p:nvSpPr>
        <p:spPr>
          <a:xfrm>
            <a:off x="3347295" y="4864971"/>
            <a:ext cx="418759" cy="165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042" name="Group"/>
          <p:cNvGrpSpPr/>
          <p:nvPr/>
        </p:nvGrpSpPr>
        <p:grpSpPr>
          <a:xfrm>
            <a:off x="5245100" y="2547937"/>
            <a:ext cx="320675" cy="319088"/>
            <a:chOff x="0" y="0"/>
            <a:chExt cx="320674" cy="319087"/>
          </a:xfrm>
        </p:grpSpPr>
        <p:sp>
          <p:nvSpPr>
            <p:cNvPr id="1040" name="Circle"/>
            <p:cNvSpPr/>
            <p:nvPr/>
          </p:nvSpPr>
          <p:spPr>
            <a:xfrm>
              <a:off x="0" y="0"/>
              <a:ext cx="320675" cy="319088"/>
            </a:xfrm>
            <a:prstGeom prst="ellips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41" name="5"/>
            <p:cNvSpPr txBox="1"/>
            <p:nvPr/>
          </p:nvSpPr>
          <p:spPr>
            <a:xfrm>
              <a:off x="96837" y="31049"/>
              <a:ext cx="127001" cy="256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045" name="Group"/>
          <p:cNvGrpSpPr/>
          <p:nvPr/>
        </p:nvGrpSpPr>
        <p:grpSpPr>
          <a:xfrm>
            <a:off x="5921375" y="2876550"/>
            <a:ext cx="319088" cy="320675"/>
            <a:chOff x="0" y="0"/>
            <a:chExt cx="319087" cy="320674"/>
          </a:xfrm>
        </p:grpSpPr>
        <p:sp>
          <p:nvSpPr>
            <p:cNvPr id="1043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44" name="9"/>
            <p:cNvSpPr txBox="1"/>
            <p:nvPr/>
          </p:nvSpPr>
          <p:spPr>
            <a:xfrm>
              <a:off x="96043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1046" name="Line"/>
          <p:cNvSpPr/>
          <p:nvPr/>
        </p:nvSpPr>
        <p:spPr>
          <a:xfrm flipH="1" flipV="1">
            <a:off x="6194424" y="3149600"/>
            <a:ext cx="379414" cy="254000"/>
          </a:xfrm>
          <a:prstGeom prst="line">
            <a:avLst/>
          </a:prstGeom>
          <a:ln w="158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82" name="Connection Line"/>
          <p:cNvSpPr/>
          <p:nvPr/>
        </p:nvSpPr>
        <p:spPr>
          <a:xfrm>
            <a:off x="5741940" y="3161648"/>
            <a:ext cx="226655" cy="251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050" name="Group"/>
          <p:cNvGrpSpPr/>
          <p:nvPr/>
        </p:nvGrpSpPr>
        <p:grpSpPr>
          <a:xfrm>
            <a:off x="5468937" y="3378200"/>
            <a:ext cx="320676" cy="320675"/>
            <a:chOff x="0" y="0"/>
            <a:chExt cx="320674" cy="320674"/>
          </a:xfrm>
        </p:grpSpPr>
        <p:sp>
          <p:nvSpPr>
            <p:cNvPr id="1048" name="Circle"/>
            <p:cNvSpPr/>
            <p:nvPr/>
          </p:nvSpPr>
          <p:spPr>
            <a:xfrm>
              <a:off x="0" y="0"/>
              <a:ext cx="320675" cy="320675"/>
            </a:xfrm>
            <a:prstGeom prst="ellips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49" name="8"/>
            <p:cNvSpPr txBox="1"/>
            <p:nvPr/>
          </p:nvSpPr>
          <p:spPr>
            <a:xfrm>
              <a:off x="96837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8</a:t>
              </a:r>
            </a:p>
          </p:txBody>
        </p:sp>
      </p:grpSp>
      <p:grpSp>
        <p:nvGrpSpPr>
          <p:cNvPr id="1053" name="Group"/>
          <p:cNvGrpSpPr/>
          <p:nvPr/>
        </p:nvGrpSpPr>
        <p:grpSpPr>
          <a:xfrm>
            <a:off x="6454775" y="3403600"/>
            <a:ext cx="319088" cy="320675"/>
            <a:chOff x="0" y="0"/>
            <a:chExt cx="319087" cy="320674"/>
          </a:xfrm>
        </p:grpSpPr>
        <p:sp>
          <p:nvSpPr>
            <p:cNvPr id="1051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52" name="11"/>
            <p:cNvSpPr txBox="1"/>
            <p:nvPr/>
          </p:nvSpPr>
          <p:spPr>
            <a:xfrm>
              <a:off x="43135" y="31843"/>
              <a:ext cx="232818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11</a:t>
              </a:r>
            </a:p>
          </p:txBody>
        </p:sp>
      </p:grpSp>
      <p:sp>
        <p:nvSpPr>
          <p:cNvPr id="1083" name="Connection Line"/>
          <p:cNvSpPr/>
          <p:nvPr/>
        </p:nvSpPr>
        <p:spPr>
          <a:xfrm>
            <a:off x="5556631" y="2781212"/>
            <a:ext cx="373548" cy="1821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057" name="Group"/>
          <p:cNvGrpSpPr/>
          <p:nvPr/>
        </p:nvGrpSpPr>
        <p:grpSpPr>
          <a:xfrm>
            <a:off x="5237162" y="4684712"/>
            <a:ext cx="320676" cy="319088"/>
            <a:chOff x="0" y="0"/>
            <a:chExt cx="320674" cy="319087"/>
          </a:xfrm>
        </p:grpSpPr>
        <p:sp>
          <p:nvSpPr>
            <p:cNvPr id="1055" name="Circle"/>
            <p:cNvSpPr/>
            <p:nvPr/>
          </p:nvSpPr>
          <p:spPr>
            <a:xfrm>
              <a:off x="0" y="0"/>
              <a:ext cx="320675" cy="319088"/>
            </a:xfrm>
            <a:prstGeom prst="ellips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56" name="5"/>
            <p:cNvSpPr txBox="1"/>
            <p:nvPr/>
          </p:nvSpPr>
          <p:spPr>
            <a:xfrm>
              <a:off x="96837" y="31049"/>
              <a:ext cx="127001" cy="256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1060" name="Group"/>
          <p:cNvGrpSpPr/>
          <p:nvPr/>
        </p:nvGrpSpPr>
        <p:grpSpPr>
          <a:xfrm>
            <a:off x="5969000" y="4973637"/>
            <a:ext cx="319088" cy="320676"/>
            <a:chOff x="0" y="0"/>
            <a:chExt cx="319087" cy="320674"/>
          </a:xfrm>
        </p:grpSpPr>
        <p:sp>
          <p:nvSpPr>
            <p:cNvPr id="1058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59" name="8"/>
            <p:cNvSpPr txBox="1"/>
            <p:nvPr/>
          </p:nvSpPr>
          <p:spPr>
            <a:xfrm>
              <a:off x="96043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1061" name="Line"/>
          <p:cNvSpPr/>
          <p:nvPr/>
        </p:nvSpPr>
        <p:spPr>
          <a:xfrm flipH="1" flipV="1">
            <a:off x="6262687" y="5240337"/>
            <a:ext cx="393701" cy="238126"/>
          </a:xfrm>
          <a:prstGeom prst="line">
            <a:avLst/>
          </a:prstGeom>
          <a:ln w="158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064" name="Group"/>
          <p:cNvGrpSpPr/>
          <p:nvPr/>
        </p:nvGrpSpPr>
        <p:grpSpPr>
          <a:xfrm>
            <a:off x="6497637" y="5478462"/>
            <a:ext cx="319088" cy="320676"/>
            <a:chOff x="0" y="0"/>
            <a:chExt cx="319087" cy="320674"/>
          </a:xfrm>
        </p:grpSpPr>
        <p:sp>
          <p:nvSpPr>
            <p:cNvPr id="1062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63" name="9"/>
            <p:cNvSpPr txBox="1"/>
            <p:nvPr/>
          </p:nvSpPr>
          <p:spPr>
            <a:xfrm>
              <a:off x="96043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1065" name="Line"/>
          <p:cNvSpPr/>
          <p:nvPr/>
        </p:nvSpPr>
        <p:spPr>
          <a:xfrm flipH="1" flipV="1">
            <a:off x="6769099" y="5751512"/>
            <a:ext cx="381001" cy="254001"/>
          </a:xfrm>
          <a:prstGeom prst="line">
            <a:avLst/>
          </a:prstGeom>
          <a:ln w="15875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068" name="Group"/>
          <p:cNvGrpSpPr/>
          <p:nvPr/>
        </p:nvGrpSpPr>
        <p:grpSpPr>
          <a:xfrm>
            <a:off x="7031037" y="6005512"/>
            <a:ext cx="319088" cy="320676"/>
            <a:chOff x="0" y="0"/>
            <a:chExt cx="319087" cy="320674"/>
          </a:xfrm>
        </p:grpSpPr>
        <p:sp>
          <p:nvSpPr>
            <p:cNvPr id="1066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1067" name="11"/>
            <p:cNvSpPr txBox="1"/>
            <p:nvPr/>
          </p:nvSpPr>
          <p:spPr>
            <a:xfrm>
              <a:off x="43135" y="31843"/>
              <a:ext cx="232818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11</a:t>
              </a:r>
            </a:p>
          </p:txBody>
        </p:sp>
      </p:grpSp>
      <p:sp>
        <p:nvSpPr>
          <p:cNvPr id="1084" name="Connection Line"/>
          <p:cNvSpPr/>
          <p:nvPr/>
        </p:nvSpPr>
        <p:spPr>
          <a:xfrm>
            <a:off x="5553920" y="4906246"/>
            <a:ext cx="418759" cy="1659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070" name="Remove 6, 7"/>
          <p:cNvSpPr txBox="1"/>
          <p:nvPr/>
        </p:nvSpPr>
        <p:spPr>
          <a:xfrm>
            <a:off x="3719512" y="2220912"/>
            <a:ext cx="135413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Remove 6, 7</a:t>
            </a:r>
          </a:p>
        </p:txBody>
      </p:sp>
      <p:sp>
        <p:nvSpPr>
          <p:cNvPr id="1071" name="Remove 7, 6"/>
          <p:cNvSpPr txBox="1"/>
          <p:nvPr/>
        </p:nvSpPr>
        <p:spPr>
          <a:xfrm>
            <a:off x="3698875" y="4343400"/>
            <a:ext cx="1352550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/>
            <a:r>
              <a:t>Remove 7, 6</a:t>
            </a:r>
          </a:p>
        </p:txBody>
      </p:sp>
      <p:sp>
        <p:nvSpPr>
          <p:cNvPr id="1072" name="Line"/>
          <p:cNvSpPr/>
          <p:nvPr/>
        </p:nvSpPr>
        <p:spPr>
          <a:xfrm>
            <a:off x="4851399" y="5495925"/>
            <a:ext cx="714377" cy="7938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19999" dir="5400000">
              <a:srgbClr val="808080">
                <a:alpha val="37998"/>
              </a:srgbClr>
            </a:outerShdw>
          </a:effectLst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73" name="Line"/>
          <p:cNvSpPr/>
          <p:nvPr/>
        </p:nvSpPr>
        <p:spPr>
          <a:xfrm>
            <a:off x="4697412" y="3213100"/>
            <a:ext cx="715964" cy="6350"/>
          </a:xfrm>
          <a:prstGeom prst="line">
            <a:avLst/>
          </a:prstGeom>
          <a:ln w="28575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19999" dir="5400000">
              <a:srgbClr val="808080">
                <a:alpha val="37998"/>
              </a:srgbClr>
            </a:outerShdw>
          </a:effectLst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74" name="Removal Operation – Commutative?"/>
          <p:cNvSpPr txBox="1"/>
          <p:nvPr/>
        </p:nvSpPr>
        <p:spPr>
          <a:xfrm>
            <a:off x="914400" y="86359"/>
            <a:ext cx="7464425" cy="143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 algn="ctr">
              <a:defRPr sz="4400">
                <a:solidFill>
                  <a:srgbClr val="242852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Removal Operation – Commutative?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6" name="Table"/>
          <p:cNvGraphicFramePr/>
          <p:nvPr/>
        </p:nvGraphicFramePr>
        <p:xfrm>
          <a:off x="1233487" y="2609850"/>
          <a:ext cx="6858001" cy="361791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2286000"/>
                <a:gridCol w="2286000"/>
                <a:gridCol w="2286000"/>
              </a:tblGrid>
              <a:tr h="450850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2000">
                          <a:sym typeface="Times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 sz="2000">
                          <a:sym typeface="Times"/>
                        </a:rPr>
                        <a:t>Worst Case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b="1" sz="2000">
                          <a:sym typeface="Times"/>
                        </a:rPr>
                        <a:t>Average Case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2437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ym typeface="Times"/>
                        </a:rPr>
                        <a:t>empty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ym typeface="Times"/>
                        </a:rPr>
                        <a:t>O(1)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ym typeface="Times"/>
                        </a:rPr>
                        <a:t>O(1)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2437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ym typeface="Times"/>
                        </a:rPr>
                        <a:t>search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ym typeface="Times"/>
                        </a:rPr>
                        <a:t>O(N)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ym typeface="Times"/>
                        </a:rPr>
                        <a:t>O(log N)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2437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ym typeface="Times"/>
                        </a:rPr>
                        <a:t>findMin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ym typeface="Times"/>
                        </a:rPr>
                        <a:t>O(N)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ym typeface="Times"/>
                        </a:rPr>
                        <a:t>O(log N)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2437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ym typeface="Times"/>
                        </a:rPr>
                        <a:t>findMax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ym typeface="Times"/>
                        </a:rPr>
                        <a:t>O(N)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ym typeface="Times"/>
                        </a:rPr>
                        <a:t>O(log N)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2437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ym typeface="Times"/>
                        </a:rPr>
                        <a:t>insert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ym typeface="Times"/>
                        </a:rPr>
                        <a:t>O(N)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ym typeface="Times"/>
                        </a:rPr>
                        <a:t>O(log N)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2437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ym typeface="Times"/>
                        </a:rPr>
                        <a:t>remove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ym typeface="Times"/>
                        </a:rPr>
                        <a:t>O(N)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ym typeface="Times"/>
                        </a:rPr>
                        <a:t>O(log N)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52437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ym typeface="Times"/>
                        </a:rPr>
                        <a:t>display</a:t>
                      </a:r>
                    </a:p>
                  </a:txBody>
                  <a:tcPr marL="45720" marR="45720" marT="45720" marB="45720" anchor="t" anchorCtr="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ym typeface="Times"/>
                        </a:rPr>
                        <a:t>O(N)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00"/>
                        </a:spcBef>
                        <a:defRPr sz="1800"/>
                      </a:pPr>
                      <a:r>
                        <a:rPr sz="2000">
                          <a:sym typeface="Times"/>
                        </a:rPr>
                        <a:t>O(N)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87" name="Analysis of BST Operations"/>
          <p:cNvSpPr txBox="1"/>
          <p:nvPr>
            <p:ph type="title" idx="4294967295"/>
          </p:nvPr>
        </p:nvSpPr>
        <p:spPr>
          <a:xfrm>
            <a:off x="557212" y="554037"/>
            <a:ext cx="7772401" cy="738188"/>
          </a:xfrm>
          <a:prstGeom prst="rect">
            <a:avLst/>
          </a:prstGeom>
        </p:spPr>
        <p:txBody>
          <a:bodyPr/>
          <a:lstStyle>
            <a:lvl1pPr defTabSz="813816">
              <a:lnSpc>
                <a:spcPts val="5100"/>
              </a:lnSpc>
              <a:defRPr sz="3916">
                <a:effectLst>
                  <a:outerShdw sx="100000" sy="100000" kx="0" ky="0" algn="b" rotWithShape="0" blurRad="11303" dist="22606" dir="2700000">
                    <a:srgbClr val="DDDDDD"/>
                  </a:outerShdw>
                </a:effectLst>
              </a:defRPr>
            </a:lvl1pPr>
          </a:lstStyle>
          <a:p>
            <a:pPr/>
            <a:r>
              <a:t>Analysis of BST Operations</a:t>
            </a:r>
          </a:p>
        </p:txBody>
      </p:sp>
      <p:grpSp>
        <p:nvGrpSpPr>
          <p:cNvPr id="1102" name="Group"/>
          <p:cNvGrpSpPr/>
          <p:nvPr/>
        </p:nvGrpSpPr>
        <p:grpSpPr>
          <a:xfrm>
            <a:off x="6367462" y="1427162"/>
            <a:ext cx="1897123" cy="1085851"/>
            <a:chOff x="0" y="0"/>
            <a:chExt cx="1897122" cy="1085850"/>
          </a:xfrm>
        </p:grpSpPr>
        <p:sp>
          <p:nvSpPr>
            <p:cNvPr id="1088" name="Oval"/>
            <p:cNvSpPr/>
            <p:nvPr/>
          </p:nvSpPr>
          <p:spPr>
            <a:xfrm>
              <a:off x="534987" y="0"/>
              <a:ext cx="244476" cy="260350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089" name="Oval"/>
            <p:cNvSpPr/>
            <p:nvPr/>
          </p:nvSpPr>
          <p:spPr>
            <a:xfrm>
              <a:off x="242887" y="366712"/>
              <a:ext cx="244476" cy="260351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090" name="Oval"/>
            <p:cNvSpPr/>
            <p:nvPr/>
          </p:nvSpPr>
          <p:spPr>
            <a:xfrm>
              <a:off x="809625" y="396875"/>
              <a:ext cx="244475" cy="260350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091" name="Oval"/>
            <p:cNvSpPr/>
            <p:nvPr/>
          </p:nvSpPr>
          <p:spPr>
            <a:xfrm>
              <a:off x="0" y="779462"/>
              <a:ext cx="244475" cy="260351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092" name="Oval"/>
            <p:cNvSpPr/>
            <p:nvPr/>
          </p:nvSpPr>
          <p:spPr>
            <a:xfrm>
              <a:off x="365125" y="809625"/>
              <a:ext cx="244475" cy="260350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093" name="Oval"/>
            <p:cNvSpPr/>
            <p:nvPr/>
          </p:nvSpPr>
          <p:spPr>
            <a:xfrm>
              <a:off x="719137" y="811212"/>
              <a:ext cx="244476" cy="260351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094" name="Oval"/>
            <p:cNvSpPr/>
            <p:nvPr/>
          </p:nvSpPr>
          <p:spPr>
            <a:xfrm>
              <a:off x="1069975" y="825500"/>
              <a:ext cx="244475" cy="260350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095" name="Line"/>
            <p:cNvSpPr/>
            <p:nvPr/>
          </p:nvSpPr>
          <p:spPr>
            <a:xfrm flipH="1">
              <a:off x="442912" y="214312"/>
              <a:ext cx="107951" cy="16827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6" name="Line"/>
            <p:cNvSpPr/>
            <p:nvPr/>
          </p:nvSpPr>
          <p:spPr>
            <a:xfrm>
              <a:off x="765175" y="230187"/>
              <a:ext cx="106363" cy="16827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7" name="Line"/>
            <p:cNvSpPr/>
            <p:nvPr/>
          </p:nvSpPr>
          <p:spPr>
            <a:xfrm>
              <a:off x="1009650" y="642937"/>
              <a:ext cx="136525" cy="18415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8" name="Line"/>
            <p:cNvSpPr/>
            <p:nvPr/>
          </p:nvSpPr>
          <p:spPr>
            <a:xfrm flipH="1">
              <a:off x="825499" y="627062"/>
              <a:ext cx="46039" cy="20002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9" name="Line"/>
            <p:cNvSpPr/>
            <p:nvPr/>
          </p:nvSpPr>
          <p:spPr>
            <a:xfrm flipH="1" flipV="1">
              <a:off x="396874" y="627062"/>
              <a:ext cx="76202" cy="16827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0" name="Line"/>
            <p:cNvSpPr/>
            <p:nvPr/>
          </p:nvSpPr>
          <p:spPr>
            <a:xfrm flipH="1">
              <a:off x="182562" y="596899"/>
              <a:ext cx="76201" cy="18415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1" name="h = log N"/>
            <p:cNvSpPr txBox="1"/>
            <p:nvPr/>
          </p:nvSpPr>
          <p:spPr>
            <a:xfrm>
              <a:off x="936625" y="41592"/>
              <a:ext cx="960498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h = log N</a:t>
              </a:r>
            </a:p>
          </p:txBody>
        </p:sp>
      </p:grpSp>
      <p:grpSp>
        <p:nvGrpSpPr>
          <p:cNvPr id="1111" name="Group"/>
          <p:cNvGrpSpPr/>
          <p:nvPr/>
        </p:nvGrpSpPr>
        <p:grpSpPr>
          <a:xfrm>
            <a:off x="4430712" y="1301750"/>
            <a:ext cx="1178779" cy="1222375"/>
            <a:chOff x="0" y="0"/>
            <a:chExt cx="1178778" cy="1222375"/>
          </a:xfrm>
        </p:grpSpPr>
        <p:sp>
          <p:nvSpPr>
            <p:cNvPr id="1103" name="Oval"/>
            <p:cNvSpPr/>
            <p:nvPr/>
          </p:nvSpPr>
          <p:spPr>
            <a:xfrm>
              <a:off x="0" y="0"/>
              <a:ext cx="244475" cy="260350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104" name="Oval"/>
            <p:cNvSpPr/>
            <p:nvPr/>
          </p:nvSpPr>
          <p:spPr>
            <a:xfrm>
              <a:off x="228600" y="336550"/>
              <a:ext cx="244475" cy="260350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105" name="Oval"/>
            <p:cNvSpPr/>
            <p:nvPr/>
          </p:nvSpPr>
          <p:spPr>
            <a:xfrm>
              <a:off x="458787" y="641350"/>
              <a:ext cx="244476" cy="260350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106" name="Oval"/>
            <p:cNvSpPr/>
            <p:nvPr/>
          </p:nvSpPr>
          <p:spPr>
            <a:xfrm>
              <a:off x="701675" y="962025"/>
              <a:ext cx="244475" cy="260350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107" name="Line"/>
            <p:cNvSpPr/>
            <p:nvPr/>
          </p:nvSpPr>
          <p:spPr>
            <a:xfrm>
              <a:off x="184149" y="230187"/>
              <a:ext cx="92076" cy="10795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8" name="Line"/>
            <p:cNvSpPr/>
            <p:nvPr/>
          </p:nvSpPr>
          <p:spPr>
            <a:xfrm>
              <a:off x="444500" y="566737"/>
              <a:ext cx="60326" cy="7620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9" name="Line"/>
            <p:cNvSpPr/>
            <p:nvPr/>
          </p:nvSpPr>
          <p:spPr>
            <a:xfrm>
              <a:off x="658812" y="873124"/>
              <a:ext cx="92076" cy="92077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0" name="h =N"/>
            <p:cNvSpPr txBox="1"/>
            <p:nvPr/>
          </p:nvSpPr>
          <p:spPr>
            <a:xfrm>
              <a:off x="614362" y="190817"/>
              <a:ext cx="564417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h =N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Inorder Traversal"/>
          <p:cNvSpPr txBox="1"/>
          <p:nvPr>
            <p:ph type="title" idx="4294967295"/>
          </p:nvPr>
        </p:nvSpPr>
        <p:spPr>
          <a:xfrm>
            <a:off x="120650" y="-33338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z="5300">
                <a:effectLst>
                  <a:outerShdw sx="100000" sy="100000" kx="0" ky="0" algn="b" rotWithShape="0" blurRad="12700" dist="38100" dir="2700000">
                    <a:srgbClr val="DDDDDD"/>
                  </a:outerShdw>
                </a:effectLst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Inorder Traversal</a:t>
            </a:r>
          </a:p>
        </p:txBody>
      </p:sp>
      <p:sp>
        <p:nvSpPr>
          <p:cNvPr id="1114" name="if ( cur )…"/>
          <p:cNvSpPr txBox="1"/>
          <p:nvPr/>
        </p:nvSpPr>
        <p:spPr>
          <a:xfrm>
            <a:off x="4343400" y="898525"/>
            <a:ext cx="1860709" cy="1003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( cur )</a:t>
            </a: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inorder(cur-&gt;left)</a:t>
            </a: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print cur-&gt;value</a:t>
            </a: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inorder(cur-&gt;right)</a:t>
            </a:r>
          </a:p>
        </p:txBody>
      </p:sp>
      <p:sp>
        <p:nvSpPr>
          <p:cNvPr id="1115" name="if ( cur )…"/>
          <p:cNvSpPr txBox="1"/>
          <p:nvPr/>
        </p:nvSpPr>
        <p:spPr>
          <a:xfrm>
            <a:off x="4343400" y="898525"/>
            <a:ext cx="1860709" cy="1003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( cur )</a:t>
            </a:r>
          </a:p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inorder(cur-&gt;left)</a:t>
            </a: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print cur-&gt;value</a:t>
            </a: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inorder(cur-&gt;right)</a:t>
            </a:r>
          </a:p>
        </p:txBody>
      </p:sp>
      <p:sp>
        <p:nvSpPr>
          <p:cNvPr id="1116" name="if ( cur )…"/>
          <p:cNvSpPr txBox="1"/>
          <p:nvPr/>
        </p:nvSpPr>
        <p:spPr>
          <a:xfrm>
            <a:off x="871537" y="1712912"/>
            <a:ext cx="1860710" cy="10033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( cur )</a:t>
            </a:r>
          </a:p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inorder(cur-&gt;left)</a:t>
            </a: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print cur-&gt;value</a:t>
            </a: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inorder(cur-&gt;right)</a:t>
            </a:r>
          </a:p>
        </p:txBody>
      </p:sp>
      <p:sp>
        <p:nvSpPr>
          <p:cNvPr id="1117" name="if ( cur )…"/>
          <p:cNvSpPr txBox="1"/>
          <p:nvPr/>
        </p:nvSpPr>
        <p:spPr>
          <a:xfrm>
            <a:off x="104775" y="4937125"/>
            <a:ext cx="1860709" cy="1003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( cur )</a:t>
            </a: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inorder(cur-&gt;left)</a:t>
            </a: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print cur-&gt;value</a:t>
            </a: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inorder(cur-&gt;right)</a:t>
            </a:r>
          </a:p>
        </p:txBody>
      </p:sp>
      <p:sp>
        <p:nvSpPr>
          <p:cNvPr id="1118" name="Rectangle"/>
          <p:cNvSpPr/>
          <p:nvPr/>
        </p:nvSpPr>
        <p:spPr>
          <a:xfrm>
            <a:off x="104775" y="4937125"/>
            <a:ext cx="1981200" cy="12192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119" name="if ( cur )…"/>
          <p:cNvSpPr txBox="1"/>
          <p:nvPr/>
        </p:nvSpPr>
        <p:spPr>
          <a:xfrm>
            <a:off x="871537" y="1712912"/>
            <a:ext cx="1860710" cy="10033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( cur )</a:t>
            </a:r>
          </a:p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inorder(cur-&gt;left)</a:t>
            </a: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</a:t>
            </a:r>
            <a:r>
              <a:rPr>
                <a:solidFill>
                  <a:srgbClr val="FF2600"/>
                </a:solidFill>
              </a:rPr>
              <a:t>print cur-&gt;value</a:t>
            </a:r>
            <a:endParaRPr>
              <a:solidFill>
                <a:srgbClr val="FF2600"/>
              </a:solidFill>
            </a:endParaRP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inorder(cur-&gt;right)</a:t>
            </a:r>
          </a:p>
        </p:txBody>
      </p:sp>
      <p:sp>
        <p:nvSpPr>
          <p:cNvPr id="1120" name="3"/>
          <p:cNvSpPr txBox="1"/>
          <p:nvPr/>
        </p:nvSpPr>
        <p:spPr>
          <a:xfrm>
            <a:off x="6743700" y="377825"/>
            <a:ext cx="218440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1800">
                <a:solidFill>
                  <a:srgbClr val="1F5FA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21" name="if ( cur )…"/>
          <p:cNvSpPr txBox="1"/>
          <p:nvPr/>
        </p:nvSpPr>
        <p:spPr>
          <a:xfrm>
            <a:off x="3152775" y="3413125"/>
            <a:ext cx="1860709" cy="1003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( cur )</a:t>
            </a:r>
          </a:p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inorder(cur-&gt;left)</a:t>
            </a: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print cur-&gt;value</a:t>
            </a: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inorder(cur-&gt;right)</a:t>
            </a:r>
          </a:p>
        </p:txBody>
      </p:sp>
      <p:sp>
        <p:nvSpPr>
          <p:cNvPr id="1122" name="if ( cur )…"/>
          <p:cNvSpPr txBox="1"/>
          <p:nvPr/>
        </p:nvSpPr>
        <p:spPr>
          <a:xfrm>
            <a:off x="3152775" y="3413125"/>
            <a:ext cx="1860709" cy="1003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( cur )</a:t>
            </a:r>
          </a:p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inorder(cur-&gt;left)</a:t>
            </a: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</a:t>
            </a:r>
            <a:r>
              <a:rPr>
                <a:solidFill>
                  <a:srgbClr val="FF2600"/>
                </a:solidFill>
              </a:rPr>
              <a:t>print cur-&gt;value</a:t>
            </a:r>
            <a:endParaRPr>
              <a:solidFill>
                <a:srgbClr val="FF2600"/>
              </a:solidFill>
            </a:endParaRP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inorder(cur-&gt;right)</a:t>
            </a:r>
          </a:p>
        </p:txBody>
      </p:sp>
      <p:sp>
        <p:nvSpPr>
          <p:cNvPr id="1123" name="5"/>
          <p:cNvSpPr txBox="1"/>
          <p:nvPr/>
        </p:nvSpPr>
        <p:spPr>
          <a:xfrm>
            <a:off x="7048500" y="377825"/>
            <a:ext cx="457200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b="1" sz="1800">
                <a:solidFill>
                  <a:srgbClr val="1F5FA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124" name="if ( cur )…"/>
          <p:cNvSpPr txBox="1"/>
          <p:nvPr/>
        </p:nvSpPr>
        <p:spPr>
          <a:xfrm>
            <a:off x="3152775" y="3413125"/>
            <a:ext cx="1860709" cy="1003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( cur )</a:t>
            </a:r>
          </a:p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inorder(cur-&gt;left)</a:t>
            </a: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</a:t>
            </a:r>
            <a:r>
              <a:rPr>
                <a:solidFill>
                  <a:srgbClr val="FF2600"/>
                </a:solidFill>
              </a:rPr>
              <a:t>print cur-&gt;value</a:t>
            </a:r>
            <a:endParaRPr>
              <a:solidFill>
                <a:srgbClr val="FF2600"/>
              </a:solidFill>
            </a:endParaRP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</a:t>
            </a:r>
            <a:r>
              <a:rPr>
                <a:solidFill>
                  <a:srgbClr val="FF2600"/>
                </a:solidFill>
              </a:rPr>
              <a:t>inorder(cur-&gt;right)</a:t>
            </a:r>
          </a:p>
        </p:txBody>
      </p:sp>
      <p:sp>
        <p:nvSpPr>
          <p:cNvPr id="1125" name="if ( cur )…"/>
          <p:cNvSpPr txBox="1"/>
          <p:nvPr/>
        </p:nvSpPr>
        <p:spPr>
          <a:xfrm>
            <a:off x="871537" y="1712912"/>
            <a:ext cx="1860710" cy="10033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( cur )</a:t>
            </a:r>
          </a:p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inorder(cur-&gt;left)</a:t>
            </a: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</a:t>
            </a:r>
            <a:r>
              <a:rPr>
                <a:solidFill>
                  <a:srgbClr val="FF2600"/>
                </a:solidFill>
              </a:rPr>
              <a:t>print cur-&gt;value</a:t>
            </a:r>
            <a:endParaRPr>
              <a:solidFill>
                <a:srgbClr val="FF2600"/>
              </a:solidFill>
            </a:endParaRP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</a:t>
            </a:r>
            <a:r>
              <a:rPr>
                <a:solidFill>
                  <a:srgbClr val="FF2600"/>
                </a:solidFill>
              </a:rPr>
              <a:t>inorder(cur-&gt;right)</a:t>
            </a:r>
          </a:p>
        </p:txBody>
      </p:sp>
      <p:sp>
        <p:nvSpPr>
          <p:cNvPr id="1126" name="Rectangle"/>
          <p:cNvSpPr/>
          <p:nvPr/>
        </p:nvSpPr>
        <p:spPr>
          <a:xfrm>
            <a:off x="3152775" y="3413125"/>
            <a:ext cx="1905000" cy="1066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127" name="Rectangle"/>
          <p:cNvSpPr/>
          <p:nvPr/>
        </p:nvSpPr>
        <p:spPr>
          <a:xfrm>
            <a:off x="871537" y="1712912"/>
            <a:ext cx="1905001" cy="106680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128" name="if ( cur )…"/>
          <p:cNvSpPr txBox="1"/>
          <p:nvPr/>
        </p:nvSpPr>
        <p:spPr>
          <a:xfrm>
            <a:off x="4343400" y="898525"/>
            <a:ext cx="1860709" cy="1003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( cur )</a:t>
            </a:r>
          </a:p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inorder(cur-&gt;left)</a:t>
            </a: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</a:t>
            </a:r>
            <a:r>
              <a:rPr>
                <a:solidFill>
                  <a:srgbClr val="FF2600"/>
                </a:solidFill>
              </a:rPr>
              <a:t>print cur-&gt;value</a:t>
            </a:r>
            <a:endParaRPr>
              <a:solidFill>
                <a:srgbClr val="FF2600"/>
              </a:solidFill>
            </a:endParaRP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inorder(cur-&gt;right)</a:t>
            </a:r>
          </a:p>
        </p:txBody>
      </p:sp>
      <p:sp>
        <p:nvSpPr>
          <p:cNvPr id="1129" name="6"/>
          <p:cNvSpPr txBox="1"/>
          <p:nvPr/>
        </p:nvSpPr>
        <p:spPr>
          <a:xfrm>
            <a:off x="7353300" y="377825"/>
            <a:ext cx="457200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b="1" sz="1800">
                <a:solidFill>
                  <a:srgbClr val="1F5FA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130" name="if ( cur )…"/>
          <p:cNvSpPr txBox="1"/>
          <p:nvPr/>
        </p:nvSpPr>
        <p:spPr>
          <a:xfrm>
            <a:off x="4343400" y="898525"/>
            <a:ext cx="1860709" cy="1003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( cur )</a:t>
            </a:r>
          </a:p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inorder(cur-&gt;left)</a:t>
            </a: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</a:t>
            </a:r>
            <a:r>
              <a:rPr>
                <a:solidFill>
                  <a:srgbClr val="FF2600"/>
                </a:solidFill>
              </a:rPr>
              <a:t>print cur-&gt;value</a:t>
            </a:r>
            <a:endParaRPr>
              <a:solidFill>
                <a:srgbClr val="FF2600"/>
              </a:solidFill>
            </a:endParaRP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</a:t>
            </a:r>
            <a:r>
              <a:rPr>
                <a:solidFill>
                  <a:srgbClr val="FF2600"/>
                </a:solidFill>
              </a:rPr>
              <a:t>inorder(cur-&gt;right)</a:t>
            </a:r>
          </a:p>
        </p:txBody>
      </p:sp>
      <p:sp>
        <p:nvSpPr>
          <p:cNvPr id="1131" name="if ( cur )…"/>
          <p:cNvSpPr txBox="1"/>
          <p:nvPr/>
        </p:nvSpPr>
        <p:spPr>
          <a:xfrm>
            <a:off x="6429375" y="1965325"/>
            <a:ext cx="1860709" cy="1003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( cur )</a:t>
            </a:r>
          </a:p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inorder(cur-&gt;left)</a:t>
            </a: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print cur-&gt;value</a:t>
            </a: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inorder(cur-&gt;right)</a:t>
            </a:r>
          </a:p>
        </p:txBody>
      </p:sp>
      <p:sp>
        <p:nvSpPr>
          <p:cNvPr id="1132" name="if ( cur )…"/>
          <p:cNvSpPr txBox="1"/>
          <p:nvPr/>
        </p:nvSpPr>
        <p:spPr>
          <a:xfrm>
            <a:off x="3686175" y="3413125"/>
            <a:ext cx="1860709" cy="1003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( cur )</a:t>
            </a:r>
          </a:p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inorder(cur-&gt;left)</a:t>
            </a: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print cur-&gt;value</a:t>
            </a: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inorder(cur-&gt;right)</a:t>
            </a:r>
          </a:p>
        </p:txBody>
      </p:sp>
      <p:sp>
        <p:nvSpPr>
          <p:cNvPr id="1133" name="if ( cur )…"/>
          <p:cNvSpPr txBox="1"/>
          <p:nvPr/>
        </p:nvSpPr>
        <p:spPr>
          <a:xfrm>
            <a:off x="3686175" y="3413125"/>
            <a:ext cx="1860709" cy="1003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( cur )</a:t>
            </a:r>
          </a:p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inorder(cur-&gt;left)</a:t>
            </a: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</a:t>
            </a:r>
            <a:r>
              <a:rPr>
                <a:solidFill>
                  <a:srgbClr val="FF2600"/>
                </a:solidFill>
              </a:rPr>
              <a:t>print cur-&gt;value</a:t>
            </a:r>
            <a:endParaRPr>
              <a:solidFill>
                <a:srgbClr val="FF2600"/>
              </a:solidFill>
            </a:endParaRP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inorder(cur-&gt;right)</a:t>
            </a:r>
          </a:p>
        </p:txBody>
      </p:sp>
      <p:sp>
        <p:nvSpPr>
          <p:cNvPr id="1134" name="7"/>
          <p:cNvSpPr txBox="1"/>
          <p:nvPr/>
        </p:nvSpPr>
        <p:spPr>
          <a:xfrm>
            <a:off x="7658100" y="377825"/>
            <a:ext cx="457200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b="1" sz="1800">
                <a:solidFill>
                  <a:srgbClr val="1F5FA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135" name="if ( cur )…"/>
          <p:cNvSpPr txBox="1"/>
          <p:nvPr/>
        </p:nvSpPr>
        <p:spPr>
          <a:xfrm>
            <a:off x="3614737" y="3413125"/>
            <a:ext cx="1860710" cy="1003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( cur )</a:t>
            </a:r>
          </a:p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inorder(cur-&gt;left)</a:t>
            </a: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</a:t>
            </a:r>
            <a:r>
              <a:rPr>
                <a:solidFill>
                  <a:srgbClr val="FF2600"/>
                </a:solidFill>
              </a:rPr>
              <a:t>print cur-&gt;value</a:t>
            </a:r>
            <a:endParaRPr>
              <a:solidFill>
                <a:srgbClr val="FF2600"/>
              </a:solidFill>
            </a:endParaRP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</a:t>
            </a:r>
            <a:r>
              <a:rPr>
                <a:solidFill>
                  <a:srgbClr val="FF2600"/>
                </a:solidFill>
              </a:rPr>
              <a:t>inorder(cur-&gt;right)</a:t>
            </a:r>
          </a:p>
        </p:txBody>
      </p:sp>
      <p:sp>
        <p:nvSpPr>
          <p:cNvPr id="1136" name="Rectangle"/>
          <p:cNvSpPr/>
          <p:nvPr/>
        </p:nvSpPr>
        <p:spPr>
          <a:xfrm>
            <a:off x="3538537" y="3397250"/>
            <a:ext cx="1947863" cy="1066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137" name="if ( cur )…"/>
          <p:cNvSpPr txBox="1"/>
          <p:nvPr/>
        </p:nvSpPr>
        <p:spPr>
          <a:xfrm>
            <a:off x="6429375" y="1965325"/>
            <a:ext cx="1860709" cy="1003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( cur )</a:t>
            </a:r>
          </a:p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inorder(cur-&gt;left)</a:t>
            </a: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</a:t>
            </a:r>
            <a:r>
              <a:rPr>
                <a:solidFill>
                  <a:srgbClr val="FF2600"/>
                </a:solidFill>
              </a:rPr>
              <a:t>print cur-&gt;value</a:t>
            </a:r>
            <a:endParaRPr>
              <a:solidFill>
                <a:srgbClr val="FF2600"/>
              </a:solidFill>
            </a:endParaRP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inorder(cur-&gt;right)</a:t>
            </a:r>
          </a:p>
        </p:txBody>
      </p:sp>
      <p:sp>
        <p:nvSpPr>
          <p:cNvPr id="1138" name="8"/>
          <p:cNvSpPr txBox="1"/>
          <p:nvPr/>
        </p:nvSpPr>
        <p:spPr>
          <a:xfrm>
            <a:off x="7927975" y="377825"/>
            <a:ext cx="457200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b="1" sz="1800">
                <a:solidFill>
                  <a:srgbClr val="1F5FA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8  </a:t>
            </a:r>
          </a:p>
        </p:txBody>
      </p:sp>
      <p:sp>
        <p:nvSpPr>
          <p:cNvPr id="1139" name="if ( cur )…"/>
          <p:cNvSpPr txBox="1"/>
          <p:nvPr/>
        </p:nvSpPr>
        <p:spPr>
          <a:xfrm>
            <a:off x="6429375" y="1965325"/>
            <a:ext cx="1860709" cy="1003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( cur )</a:t>
            </a:r>
          </a:p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inorder(cur-&gt;left)</a:t>
            </a: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</a:t>
            </a:r>
            <a:r>
              <a:rPr>
                <a:solidFill>
                  <a:srgbClr val="FF2600"/>
                </a:solidFill>
              </a:rPr>
              <a:t>print cur-&gt;value</a:t>
            </a:r>
            <a:endParaRPr>
              <a:solidFill>
                <a:srgbClr val="FF2600"/>
              </a:solidFill>
            </a:endParaRP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</a:t>
            </a:r>
            <a:r>
              <a:rPr>
                <a:solidFill>
                  <a:srgbClr val="FF2600"/>
                </a:solidFill>
              </a:rPr>
              <a:t>inorder(cur-&gt;right)</a:t>
            </a:r>
          </a:p>
        </p:txBody>
      </p:sp>
      <p:sp>
        <p:nvSpPr>
          <p:cNvPr id="1140" name="if ( cur )…"/>
          <p:cNvSpPr txBox="1"/>
          <p:nvPr/>
        </p:nvSpPr>
        <p:spPr>
          <a:xfrm>
            <a:off x="7291387" y="3413125"/>
            <a:ext cx="1860710" cy="1003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( cur )</a:t>
            </a:r>
          </a:p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inorder(cur-&gt;left)</a:t>
            </a: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print cur-&gt;value</a:t>
            </a: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inorder(cur-&gt;right)</a:t>
            </a:r>
          </a:p>
        </p:txBody>
      </p:sp>
      <p:sp>
        <p:nvSpPr>
          <p:cNvPr id="1141" name="if ( cur )…"/>
          <p:cNvSpPr txBox="1"/>
          <p:nvPr/>
        </p:nvSpPr>
        <p:spPr>
          <a:xfrm>
            <a:off x="7291387" y="3413125"/>
            <a:ext cx="1860710" cy="1003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( cur )</a:t>
            </a:r>
          </a:p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inorder(cur-&gt;left)</a:t>
            </a: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</a:t>
            </a:r>
            <a:r>
              <a:rPr>
                <a:solidFill>
                  <a:srgbClr val="FF2600"/>
                </a:solidFill>
              </a:rPr>
              <a:t>print cur-&gt;value</a:t>
            </a:r>
            <a:endParaRPr>
              <a:solidFill>
                <a:srgbClr val="FF2600"/>
              </a:solidFill>
            </a:endParaRP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inorder(cur-&gt;right)</a:t>
            </a:r>
          </a:p>
        </p:txBody>
      </p:sp>
      <p:sp>
        <p:nvSpPr>
          <p:cNvPr id="1142" name="9"/>
          <p:cNvSpPr txBox="1"/>
          <p:nvPr/>
        </p:nvSpPr>
        <p:spPr>
          <a:xfrm>
            <a:off x="8197850" y="377825"/>
            <a:ext cx="457200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000"/>
              </a:spcBef>
              <a:defRPr b="1" sz="1800">
                <a:solidFill>
                  <a:srgbClr val="1F5FA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9 </a:t>
            </a:r>
          </a:p>
        </p:txBody>
      </p:sp>
      <p:sp>
        <p:nvSpPr>
          <p:cNvPr id="1143" name="if ( cur )…"/>
          <p:cNvSpPr txBox="1"/>
          <p:nvPr/>
        </p:nvSpPr>
        <p:spPr>
          <a:xfrm>
            <a:off x="7291387" y="3413125"/>
            <a:ext cx="1860710" cy="1003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( cur )</a:t>
            </a:r>
          </a:p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inorder(cur-&gt;left)</a:t>
            </a: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</a:t>
            </a:r>
            <a:r>
              <a:rPr>
                <a:solidFill>
                  <a:srgbClr val="FF2600"/>
                </a:solidFill>
              </a:rPr>
              <a:t>print cur-&gt;value</a:t>
            </a:r>
            <a:endParaRPr>
              <a:solidFill>
                <a:srgbClr val="FF2600"/>
              </a:solidFill>
            </a:endParaRP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inorder(cur-&gt;right)</a:t>
            </a:r>
          </a:p>
        </p:txBody>
      </p:sp>
      <p:sp>
        <p:nvSpPr>
          <p:cNvPr id="1144" name="if ( cur )…"/>
          <p:cNvSpPr txBox="1"/>
          <p:nvPr/>
        </p:nvSpPr>
        <p:spPr>
          <a:xfrm>
            <a:off x="7291387" y="3413125"/>
            <a:ext cx="1860710" cy="1003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( cur )</a:t>
            </a:r>
          </a:p>
          <a:p>
            <a:pPr>
              <a:defRPr i="1" sz="1600">
                <a:solidFill>
                  <a:srgbClr val="FF26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inorder(cur-&gt;left)</a:t>
            </a: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</a:t>
            </a:r>
            <a:r>
              <a:rPr>
                <a:solidFill>
                  <a:srgbClr val="FF2600"/>
                </a:solidFill>
              </a:rPr>
              <a:t>print cur-&gt;value</a:t>
            </a:r>
            <a:endParaRPr>
              <a:solidFill>
                <a:srgbClr val="FF2600"/>
              </a:solidFill>
            </a:endParaRPr>
          </a:p>
          <a:p>
            <a:pPr>
              <a:defRPr i="1" sz="1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</a:t>
            </a:r>
            <a:r>
              <a:rPr>
                <a:solidFill>
                  <a:srgbClr val="FF2600"/>
                </a:solidFill>
              </a:rPr>
              <a:t>inorder(cur-&gt;right)</a:t>
            </a:r>
          </a:p>
        </p:txBody>
      </p:sp>
      <p:sp>
        <p:nvSpPr>
          <p:cNvPr id="1145" name="Rectangle"/>
          <p:cNvSpPr/>
          <p:nvPr/>
        </p:nvSpPr>
        <p:spPr>
          <a:xfrm>
            <a:off x="7267575" y="3413125"/>
            <a:ext cx="1876425" cy="1066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146" name="Rectangle"/>
          <p:cNvSpPr/>
          <p:nvPr/>
        </p:nvSpPr>
        <p:spPr>
          <a:xfrm>
            <a:off x="6480175" y="1965325"/>
            <a:ext cx="1981200" cy="1066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147" name="Rectangle"/>
          <p:cNvSpPr/>
          <p:nvPr/>
        </p:nvSpPr>
        <p:spPr>
          <a:xfrm>
            <a:off x="4402137" y="949325"/>
            <a:ext cx="2030413" cy="1066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grpSp>
        <p:nvGrpSpPr>
          <p:cNvPr id="1179" name="Group"/>
          <p:cNvGrpSpPr/>
          <p:nvPr/>
        </p:nvGrpSpPr>
        <p:grpSpPr>
          <a:xfrm>
            <a:off x="1182687" y="1584324"/>
            <a:ext cx="7029858" cy="4764794"/>
            <a:chOff x="0" y="0"/>
            <a:chExt cx="7029856" cy="4764791"/>
          </a:xfrm>
        </p:grpSpPr>
        <p:sp>
          <p:nvSpPr>
            <p:cNvPr id="1148" name="Circle"/>
            <p:cNvSpPr/>
            <p:nvPr/>
          </p:nvSpPr>
          <p:spPr>
            <a:xfrm>
              <a:off x="2743200" y="0"/>
              <a:ext cx="609600" cy="609600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149" name="6"/>
            <p:cNvSpPr txBox="1"/>
            <p:nvPr/>
          </p:nvSpPr>
          <p:spPr>
            <a:xfrm>
              <a:off x="2879725" y="41275"/>
              <a:ext cx="2565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150" name="Circle"/>
            <p:cNvSpPr/>
            <p:nvPr/>
          </p:nvSpPr>
          <p:spPr>
            <a:xfrm>
              <a:off x="930275" y="1330325"/>
              <a:ext cx="609600" cy="609600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151" name="3"/>
            <p:cNvSpPr txBox="1"/>
            <p:nvPr/>
          </p:nvSpPr>
          <p:spPr>
            <a:xfrm>
              <a:off x="1066800" y="1371600"/>
              <a:ext cx="2565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152" name="Circle"/>
            <p:cNvSpPr/>
            <p:nvPr/>
          </p:nvSpPr>
          <p:spPr>
            <a:xfrm>
              <a:off x="4740275" y="1406525"/>
              <a:ext cx="609600" cy="609600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153" name="8"/>
            <p:cNvSpPr txBox="1"/>
            <p:nvPr/>
          </p:nvSpPr>
          <p:spPr>
            <a:xfrm>
              <a:off x="4876800" y="1447800"/>
              <a:ext cx="2565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154" name="Circle"/>
            <p:cNvSpPr/>
            <p:nvPr/>
          </p:nvSpPr>
          <p:spPr>
            <a:xfrm>
              <a:off x="1768475" y="2930525"/>
              <a:ext cx="609600" cy="609600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155" name="5"/>
            <p:cNvSpPr txBox="1"/>
            <p:nvPr/>
          </p:nvSpPr>
          <p:spPr>
            <a:xfrm>
              <a:off x="1905000" y="2971800"/>
              <a:ext cx="2565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156" name="Circle"/>
            <p:cNvSpPr/>
            <p:nvPr/>
          </p:nvSpPr>
          <p:spPr>
            <a:xfrm>
              <a:off x="3825875" y="2930525"/>
              <a:ext cx="609600" cy="609600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157" name="7"/>
            <p:cNvSpPr txBox="1"/>
            <p:nvPr/>
          </p:nvSpPr>
          <p:spPr>
            <a:xfrm>
              <a:off x="3962400" y="2971800"/>
              <a:ext cx="2565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158" name="Circle"/>
            <p:cNvSpPr/>
            <p:nvPr/>
          </p:nvSpPr>
          <p:spPr>
            <a:xfrm>
              <a:off x="5867400" y="2895600"/>
              <a:ext cx="609600" cy="609600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159" name="9"/>
            <p:cNvSpPr txBox="1"/>
            <p:nvPr/>
          </p:nvSpPr>
          <p:spPr>
            <a:xfrm>
              <a:off x="6019800" y="2971800"/>
              <a:ext cx="256540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1160" name="Line"/>
            <p:cNvSpPr/>
            <p:nvPr/>
          </p:nvSpPr>
          <p:spPr>
            <a:xfrm flipH="1">
              <a:off x="1450974" y="520699"/>
              <a:ext cx="1381126" cy="89852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1" name="Line"/>
            <p:cNvSpPr/>
            <p:nvPr/>
          </p:nvSpPr>
          <p:spPr>
            <a:xfrm>
              <a:off x="1450975" y="1851025"/>
              <a:ext cx="622301" cy="107950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2" name="Line"/>
            <p:cNvSpPr/>
            <p:nvPr/>
          </p:nvSpPr>
          <p:spPr>
            <a:xfrm>
              <a:off x="3263900" y="520699"/>
              <a:ext cx="1565276" cy="97472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3" name="Line"/>
            <p:cNvSpPr/>
            <p:nvPr/>
          </p:nvSpPr>
          <p:spPr>
            <a:xfrm flipH="1">
              <a:off x="4190999" y="1927225"/>
              <a:ext cx="638177" cy="96837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4" name="Line"/>
            <p:cNvSpPr/>
            <p:nvPr/>
          </p:nvSpPr>
          <p:spPr>
            <a:xfrm>
              <a:off x="5260975" y="1927225"/>
              <a:ext cx="911225" cy="96837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5" name="X"/>
            <p:cNvSpPr txBox="1"/>
            <p:nvPr/>
          </p:nvSpPr>
          <p:spPr>
            <a:xfrm>
              <a:off x="0" y="2971800"/>
              <a:ext cx="324257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166" name="X"/>
            <p:cNvSpPr txBox="1"/>
            <p:nvPr/>
          </p:nvSpPr>
          <p:spPr>
            <a:xfrm>
              <a:off x="990600" y="4267200"/>
              <a:ext cx="324257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167" name="X"/>
            <p:cNvSpPr txBox="1"/>
            <p:nvPr/>
          </p:nvSpPr>
          <p:spPr>
            <a:xfrm>
              <a:off x="2438400" y="4343400"/>
              <a:ext cx="324257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168" name="X"/>
            <p:cNvSpPr txBox="1"/>
            <p:nvPr/>
          </p:nvSpPr>
          <p:spPr>
            <a:xfrm>
              <a:off x="3124200" y="4343400"/>
              <a:ext cx="324257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169" name="X"/>
            <p:cNvSpPr txBox="1"/>
            <p:nvPr/>
          </p:nvSpPr>
          <p:spPr>
            <a:xfrm>
              <a:off x="4648200" y="4343400"/>
              <a:ext cx="324257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170" name="X"/>
            <p:cNvSpPr txBox="1"/>
            <p:nvPr/>
          </p:nvSpPr>
          <p:spPr>
            <a:xfrm>
              <a:off x="6705600" y="4343400"/>
              <a:ext cx="324257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171" name="Line"/>
            <p:cNvSpPr/>
            <p:nvPr/>
          </p:nvSpPr>
          <p:spPr>
            <a:xfrm flipH="1">
              <a:off x="203199" y="1851024"/>
              <a:ext cx="815977" cy="112077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2" name="Line"/>
            <p:cNvSpPr/>
            <p:nvPr/>
          </p:nvSpPr>
          <p:spPr>
            <a:xfrm flipH="1">
              <a:off x="1193800" y="3451225"/>
              <a:ext cx="663576" cy="81597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3" name="Line"/>
            <p:cNvSpPr/>
            <p:nvPr/>
          </p:nvSpPr>
          <p:spPr>
            <a:xfrm>
              <a:off x="2289175" y="3451225"/>
              <a:ext cx="352425" cy="89217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4" name="Line"/>
            <p:cNvSpPr/>
            <p:nvPr/>
          </p:nvSpPr>
          <p:spPr>
            <a:xfrm flipH="1">
              <a:off x="3327399" y="3451225"/>
              <a:ext cx="587376" cy="89217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5" name="Line"/>
            <p:cNvSpPr/>
            <p:nvPr/>
          </p:nvSpPr>
          <p:spPr>
            <a:xfrm>
              <a:off x="4346575" y="3451224"/>
              <a:ext cx="504825" cy="89217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6" name="Line"/>
            <p:cNvSpPr/>
            <p:nvPr/>
          </p:nvSpPr>
          <p:spPr>
            <a:xfrm>
              <a:off x="6388100" y="3416300"/>
              <a:ext cx="520700" cy="9271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7" name="X"/>
            <p:cNvSpPr txBox="1"/>
            <p:nvPr/>
          </p:nvSpPr>
          <p:spPr>
            <a:xfrm>
              <a:off x="5257800" y="4343400"/>
              <a:ext cx="324257" cy="4213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X</a:t>
              </a:r>
            </a:p>
          </p:txBody>
        </p:sp>
        <p:sp>
          <p:nvSpPr>
            <p:cNvPr id="1178" name="Line"/>
            <p:cNvSpPr/>
            <p:nvPr/>
          </p:nvSpPr>
          <p:spPr>
            <a:xfrm flipH="1">
              <a:off x="5460999" y="3416300"/>
              <a:ext cx="495301" cy="9271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sp>
        <p:nvSpPr>
          <p:cNvPr id="1180" name="Binary Search Trees"/>
          <p:cNvSpPr txBox="1"/>
          <p:nvPr/>
        </p:nvSpPr>
        <p:spPr>
          <a:xfrm>
            <a:off x="658812" y="6397942"/>
            <a:ext cx="2847976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Binary Search Trees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Class="entr" nodeType="with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1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Class="entr" nodeType="with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1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Class="entr" nodeType="with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Class="entr" nodeType="with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1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Class="entr" nodeType="click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ntr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1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Class="entr" nodeType="with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1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Class="entr" nodeType="click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ntr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25" grpId="7"/>
      <p:bldP build="whole" bldLvl="1" animBg="1" rev="0" advAuto="0" spid="1136" grpId="22"/>
      <p:bldP build="whole" bldLvl="1" animBg="1" rev="0" advAuto="0" spid="1140" grpId="26"/>
      <p:bldP build="p" bldLvl="5" animBg="1" rev="0" advAuto="0" spid="1129" grpId="15"/>
      <p:bldP build="whole" bldLvl="1" animBg="1" rev="0" advAuto="0" spid="1144" grpId="30"/>
      <p:bldP build="whole" bldLvl="1" animBg="1" rev="0" advAuto="0" spid="1121" grpId="8"/>
      <p:bldP build="whole" bldLvl="1" animBg="1" rev="0" advAuto="0" spid="1118" grpId="4"/>
      <p:bldP build="whole" bldLvl="1" animBg="1" rev="0" advAuto="0" spid="1133" grpId="19"/>
      <p:bldP build="whole" bldLvl="1" animBg="1" rev="0" advAuto="0" spid="1137" grpId="23"/>
      <p:bldP build="whole" bldLvl="1" animBg="1" rev="0" advAuto="0" spid="1126" grpId="12"/>
      <p:bldP build="whole" bldLvl="1" animBg="1" rev="0" advAuto="0" spid="1141" grpId="27"/>
      <p:bldP build="whole" bldLvl="1" animBg="1" rev="0" advAuto="0" spid="1115" grpId="1"/>
      <p:bldP build="whole" bldLvl="1" animBg="1" rev="0" advAuto="0" spid="1130" grpId="16"/>
      <p:bldP build="whole" bldLvl="1" animBg="1" rev="0" advAuto="0" spid="1145" grpId="31"/>
      <p:bldP build="whole" bldLvl="1" animBg="1" rev="0" advAuto="0" spid="1122" grpId="9"/>
      <p:bldP build="whole" bldLvl="1" animBg="1" rev="0" advAuto="0" spid="1119" grpId="5"/>
      <p:bldP build="p" bldLvl="5" animBg="1" rev="0" advAuto="0" spid="1134" grpId="20"/>
      <p:bldP build="p" bldLvl="5" animBg="1" rev="0" advAuto="0" spid="1138" grpId="24"/>
      <p:bldP build="whole" bldLvl="1" animBg="1" rev="0" advAuto="0" spid="1127" grpId="13"/>
      <p:bldP build="p" bldLvl="5" animBg="1" rev="0" advAuto="0" spid="1142" grpId="29"/>
      <p:bldP build="whole" bldLvl="1" animBg="1" rev="0" advAuto="0" spid="1116" grpId="2"/>
      <p:bldP build="whole" bldLvl="1" animBg="1" rev="0" advAuto="0" spid="1131" grpId="17"/>
      <p:bldP build="p" bldLvl="5" animBg="1" rev="0" advAuto="0" spid="1123" grpId="10"/>
      <p:bldP build="whole" bldLvl="1" animBg="1" rev="0" advAuto="0" spid="1146" grpId="32"/>
      <p:bldP build="whole" bldLvl="1" animBg="1" rev="0" advAuto="0" spid="1135" grpId="21"/>
      <p:bldP build="whole" bldLvl="1" animBg="1" rev="0" advAuto="0" spid="1124" grpId="11"/>
      <p:bldP build="whole" bldLvl="1" animBg="1" rev="0" advAuto="0" spid="1139" grpId="25"/>
      <p:bldP build="p" bldLvl="5" animBg="1" rev="0" advAuto="0" spid="1120" grpId="6"/>
      <p:bldP build="whole" bldLvl="1" animBg="1" rev="0" advAuto="0" spid="1143" grpId="28"/>
      <p:bldP build="whole" bldLvl="1" animBg="1" rev="0" advAuto="0" spid="1128" grpId="14"/>
      <p:bldP build="whole" bldLvl="1" animBg="1" rev="0" advAuto="0" spid="1117" grpId="3"/>
      <p:bldP build="whole" bldLvl="1" animBg="1" rev="0" advAuto="0" spid="1132" grpId="18"/>
      <p:bldP build="whole" bldLvl="1" animBg="1" rev="0" advAuto="0" spid="1147" grpId="33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Right Rotate"/>
          <p:cNvSpPr txBox="1"/>
          <p:nvPr>
            <p:ph type="title" idx="4294967295"/>
          </p:nvPr>
        </p:nvSpPr>
        <p:spPr>
          <a:xfrm>
            <a:off x="457200" y="-1588"/>
            <a:ext cx="8229600" cy="1600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effectLst>
                  <a:outerShdw sx="100000" sy="100000" kx="0" ky="0" algn="b" rotWithShape="0" blurRad="12700" dist="38100" dir="2700000">
                    <a:srgbClr val="DDDDDD"/>
                  </a:outerShdw>
                </a:effectLst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Right Rotate</a:t>
            </a:r>
          </a:p>
        </p:txBody>
      </p:sp>
      <p:sp>
        <p:nvSpPr>
          <p:cNvPr id="1183" name="Right rotate around y"/>
          <p:cNvSpPr txBox="1"/>
          <p:nvPr/>
        </p:nvSpPr>
        <p:spPr>
          <a:xfrm>
            <a:off x="931862" y="1616075"/>
            <a:ext cx="2981286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Right rotate around y</a:t>
            </a:r>
          </a:p>
        </p:txBody>
      </p:sp>
      <p:grpSp>
        <p:nvGrpSpPr>
          <p:cNvPr id="1186" name="Group"/>
          <p:cNvGrpSpPr/>
          <p:nvPr/>
        </p:nvGrpSpPr>
        <p:grpSpPr>
          <a:xfrm>
            <a:off x="2068512" y="2500312"/>
            <a:ext cx="554038" cy="511176"/>
            <a:chOff x="0" y="0"/>
            <a:chExt cx="554037" cy="511175"/>
          </a:xfrm>
        </p:grpSpPr>
        <p:sp>
          <p:nvSpPr>
            <p:cNvPr id="1184" name="Oval"/>
            <p:cNvSpPr/>
            <p:nvPr/>
          </p:nvSpPr>
          <p:spPr>
            <a:xfrm>
              <a:off x="0" y="0"/>
              <a:ext cx="554038" cy="511175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185" name="Y"/>
            <p:cNvSpPr txBox="1"/>
            <p:nvPr/>
          </p:nvSpPr>
          <p:spPr>
            <a:xfrm>
              <a:off x="81130" y="25717"/>
              <a:ext cx="279758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Y</a:t>
              </a:r>
            </a:p>
          </p:txBody>
        </p:sp>
      </p:grpSp>
      <p:grpSp>
        <p:nvGrpSpPr>
          <p:cNvPr id="1189" name="Group"/>
          <p:cNvGrpSpPr/>
          <p:nvPr/>
        </p:nvGrpSpPr>
        <p:grpSpPr>
          <a:xfrm>
            <a:off x="1300162" y="3165475"/>
            <a:ext cx="554038" cy="511175"/>
            <a:chOff x="0" y="0"/>
            <a:chExt cx="554037" cy="511175"/>
          </a:xfrm>
        </p:grpSpPr>
        <p:sp>
          <p:nvSpPr>
            <p:cNvPr id="1187" name="Oval"/>
            <p:cNvSpPr/>
            <p:nvPr/>
          </p:nvSpPr>
          <p:spPr>
            <a:xfrm>
              <a:off x="0" y="0"/>
              <a:ext cx="554038" cy="511175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188" name="X"/>
            <p:cNvSpPr txBox="1"/>
            <p:nvPr/>
          </p:nvSpPr>
          <p:spPr>
            <a:xfrm>
              <a:off x="81130" y="25717"/>
              <a:ext cx="281098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1192" name="Group"/>
          <p:cNvGrpSpPr/>
          <p:nvPr/>
        </p:nvGrpSpPr>
        <p:grpSpPr>
          <a:xfrm>
            <a:off x="595312" y="3952875"/>
            <a:ext cx="614363" cy="729933"/>
            <a:chOff x="47521" y="0"/>
            <a:chExt cx="614362" cy="729932"/>
          </a:xfrm>
        </p:grpSpPr>
        <p:sp>
          <p:nvSpPr>
            <p:cNvPr id="1190" name="Triangle"/>
            <p:cNvSpPr/>
            <p:nvPr/>
          </p:nvSpPr>
          <p:spPr>
            <a:xfrm>
              <a:off x="47521" y="0"/>
              <a:ext cx="614363" cy="717551"/>
            </a:xfrm>
            <a:prstGeom prst="triangle">
              <a:avLst/>
            </a:prstGeom>
            <a:solidFill>
              <a:srgbClr val="CCD2DD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191" name="a"/>
            <p:cNvSpPr txBox="1"/>
            <p:nvPr/>
          </p:nvSpPr>
          <p:spPr>
            <a:xfrm>
              <a:off x="201111" y="346392"/>
              <a:ext cx="205605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1195" name="Group"/>
          <p:cNvGrpSpPr/>
          <p:nvPr/>
        </p:nvGrpSpPr>
        <p:grpSpPr>
          <a:xfrm>
            <a:off x="1771649" y="3962400"/>
            <a:ext cx="614364" cy="729933"/>
            <a:chOff x="47521" y="0"/>
            <a:chExt cx="614362" cy="729932"/>
          </a:xfrm>
        </p:grpSpPr>
        <p:sp>
          <p:nvSpPr>
            <p:cNvPr id="1193" name="Triangle"/>
            <p:cNvSpPr/>
            <p:nvPr/>
          </p:nvSpPr>
          <p:spPr>
            <a:xfrm>
              <a:off x="47521" y="0"/>
              <a:ext cx="614363" cy="717551"/>
            </a:xfrm>
            <a:prstGeom prst="triangle">
              <a:avLst/>
            </a:prstGeom>
            <a:solidFill>
              <a:srgbClr val="CCD2DD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194" name="b"/>
            <p:cNvSpPr txBox="1"/>
            <p:nvPr/>
          </p:nvSpPr>
          <p:spPr>
            <a:xfrm>
              <a:off x="201111" y="346392"/>
              <a:ext cx="218441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1198" name="Group"/>
          <p:cNvGrpSpPr/>
          <p:nvPr/>
        </p:nvGrpSpPr>
        <p:grpSpPr>
          <a:xfrm>
            <a:off x="2857499" y="2981325"/>
            <a:ext cx="614364" cy="729933"/>
            <a:chOff x="47521" y="0"/>
            <a:chExt cx="614362" cy="729932"/>
          </a:xfrm>
        </p:grpSpPr>
        <p:sp>
          <p:nvSpPr>
            <p:cNvPr id="1196" name="Triangle"/>
            <p:cNvSpPr/>
            <p:nvPr/>
          </p:nvSpPr>
          <p:spPr>
            <a:xfrm>
              <a:off x="47521" y="0"/>
              <a:ext cx="614363" cy="717551"/>
            </a:xfrm>
            <a:prstGeom prst="triangle">
              <a:avLst/>
            </a:prstGeom>
            <a:solidFill>
              <a:srgbClr val="CCD2DD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197" name="c"/>
            <p:cNvSpPr txBox="1"/>
            <p:nvPr/>
          </p:nvSpPr>
          <p:spPr>
            <a:xfrm>
              <a:off x="201111" y="346392"/>
              <a:ext cx="205605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1199" name="Line"/>
          <p:cNvSpPr/>
          <p:nvPr/>
        </p:nvSpPr>
        <p:spPr>
          <a:xfrm>
            <a:off x="2541587" y="2936875"/>
            <a:ext cx="623888" cy="4445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00" name="Line"/>
          <p:cNvSpPr/>
          <p:nvPr/>
        </p:nvSpPr>
        <p:spPr>
          <a:xfrm flipH="1">
            <a:off x="1577974" y="2936875"/>
            <a:ext cx="571501" cy="2286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58" name="Connection Line"/>
          <p:cNvSpPr/>
          <p:nvPr/>
        </p:nvSpPr>
        <p:spPr>
          <a:xfrm>
            <a:off x="1693809" y="3658132"/>
            <a:ext cx="272769" cy="554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259" name="Connection Line"/>
          <p:cNvSpPr/>
          <p:nvPr/>
        </p:nvSpPr>
        <p:spPr>
          <a:xfrm>
            <a:off x="1030531" y="3650853"/>
            <a:ext cx="393176" cy="588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203" name="Line"/>
          <p:cNvSpPr/>
          <p:nvPr/>
        </p:nvSpPr>
        <p:spPr>
          <a:xfrm>
            <a:off x="1495425" y="2231482"/>
            <a:ext cx="1557338" cy="413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27" fill="norm" stroke="1" extrusionOk="0">
                <a:moveTo>
                  <a:pt x="0" y="20827"/>
                </a:moveTo>
                <a:cubicBezTo>
                  <a:pt x="1321" y="15787"/>
                  <a:pt x="2642" y="10827"/>
                  <a:pt x="4822" y="7387"/>
                </a:cubicBezTo>
                <a:cubicBezTo>
                  <a:pt x="7002" y="3947"/>
                  <a:pt x="10261" y="-773"/>
                  <a:pt x="13057" y="107"/>
                </a:cubicBezTo>
                <a:cubicBezTo>
                  <a:pt x="15853" y="987"/>
                  <a:pt x="18716" y="6747"/>
                  <a:pt x="21600" y="12507"/>
                </a:cubicBez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204" name="Arrow"/>
          <p:cNvSpPr/>
          <p:nvPr/>
        </p:nvSpPr>
        <p:spPr>
          <a:xfrm>
            <a:off x="4014787" y="3379787"/>
            <a:ext cx="1106488" cy="696913"/>
          </a:xfrm>
          <a:prstGeom prst="rightArrow">
            <a:avLst>
              <a:gd name="adj1" fmla="val 50000"/>
              <a:gd name="adj2" fmla="val 39692"/>
            </a:avLst>
          </a:prstGeom>
          <a:solidFill>
            <a:srgbClr val="9CC7CE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grpSp>
        <p:nvGrpSpPr>
          <p:cNvPr id="1207" name="Group"/>
          <p:cNvGrpSpPr/>
          <p:nvPr/>
        </p:nvGrpSpPr>
        <p:grpSpPr>
          <a:xfrm>
            <a:off x="7280275" y="3062287"/>
            <a:ext cx="554038" cy="511176"/>
            <a:chOff x="0" y="0"/>
            <a:chExt cx="554037" cy="511175"/>
          </a:xfrm>
        </p:grpSpPr>
        <p:sp>
          <p:nvSpPr>
            <p:cNvPr id="1205" name="Oval"/>
            <p:cNvSpPr/>
            <p:nvPr/>
          </p:nvSpPr>
          <p:spPr>
            <a:xfrm>
              <a:off x="0" y="0"/>
              <a:ext cx="554038" cy="511175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206" name="Y"/>
            <p:cNvSpPr txBox="1"/>
            <p:nvPr/>
          </p:nvSpPr>
          <p:spPr>
            <a:xfrm>
              <a:off x="81130" y="25717"/>
              <a:ext cx="279758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Y</a:t>
              </a:r>
            </a:p>
          </p:txBody>
        </p:sp>
      </p:grpSp>
      <p:grpSp>
        <p:nvGrpSpPr>
          <p:cNvPr id="1210" name="Group"/>
          <p:cNvGrpSpPr/>
          <p:nvPr/>
        </p:nvGrpSpPr>
        <p:grpSpPr>
          <a:xfrm>
            <a:off x="6511925" y="2478087"/>
            <a:ext cx="554038" cy="511176"/>
            <a:chOff x="0" y="0"/>
            <a:chExt cx="554037" cy="511175"/>
          </a:xfrm>
        </p:grpSpPr>
        <p:sp>
          <p:nvSpPr>
            <p:cNvPr id="1208" name="Oval"/>
            <p:cNvSpPr/>
            <p:nvPr/>
          </p:nvSpPr>
          <p:spPr>
            <a:xfrm>
              <a:off x="0" y="0"/>
              <a:ext cx="554038" cy="511175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209" name="X"/>
            <p:cNvSpPr txBox="1"/>
            <p:nvPr/>
          </p:nvSpPr>
          <p:spPr>
            <a:xfrm>
              <a:off x="81130" y="25717"/>
              <a:ext cx="281098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1213" name="Group"/>
          <p:cNvGrpSpPr/>
          <p:nvPr/>
        </p:nvGrpSpPr>
        <p:grpSpPr>
          <a:xfrm>
            <a:off x="5807074" y="3265487"/>
            <a:ext cx="614364" cy="729933"/>
            <a:chOff x="47521" y="0"/>
            <a:chExt cx="614362" cy="729932"/>
          </a:xfrm>
        </p:grpSpPr>
        <p:sp>
          <p:nvSpPr>
            <p:cNvPr id="1211" name="Triangle"/>
            <p:cNvSpPr/>
            <p:nvPr/>
          </p:nvSpPr>
          <p:spPr>
            <a:xfrm>
              <a:off x="47521" y="0"/>
              <a:ext cx="614363" cy="717551"/>
            </a:xfrm>
            <a:prstGeom prst="triangle">
              <a:avLst/>
            </a:prstGeom>
            <a:solidFill>
              <a:srgbClr val="CCD2DD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212" name="a"/>
            <p:cNvSpPr txBox="1"/>
            <p:nvPr/>
          </p:nvSpPr>
          <p:spPr>
            <a:xfrm>
              <a:off x="201111" y="346392"/>
              <a:ext cx="205605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1216" name="Group"/>
          <p:cNvGrpSpPr/>
          <p:nvPr/>
        </p:nvGrpSpPr>
        <p:grpSpPr>
          <a:xfrm>
            <a:off x="6799262" y="3868737"/>
            <a:ext cx="614363" cy="729933"/>
            <a:chOff x="47521" y="0"/>
            <a:chExt cx="614362" cy="729932"/>
          </a:xfrm>
        </p:grpSpPr>
        <p:sp>
          <p:nvSpPr>
            <p:cNvPr id="1214" name="Triangle"/>
            <p:cNvSpPr/>
            <p:nvPr/>
          </p:nvSpPr>
          <p:spPr>
            <a:xfrm>
              <a:off x="47521" y="0"/>
              <a:ext cx="614363" cy="717551"/>
            </a:xfrm>
            <a:prstGeom prst="triangle">
              <a:avLst/>
            </a:prstGeom>
            <a:solidFill>
              <a:srgbClr val="CCD2DD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215" name="b"/>
            <p:cNvSpPr txBox="1"/>
            <p:nvPr/>
          </p:nvSpPr>
          <p:spPr>
            <a:xfrm>
              <a:off x="201111" y="346392"/>
              <a:ext cx="218441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1219" name="Group"/>
          <p:cNvGrpSpPr/>
          <p:nvPr/>
        </p:nvGrpSpPr>
        <p:grpSpPr>
          <a:xfrm>
            <a:off x="7639049" y="3851275"/>
            <a:ext cx="614364" cy="729933"/>
            <a:chOff x="47521" y="0"/>
            <a:chExt cx="614362" cy="729932"/>
          </a:xfrm>
        </p:grpSpPr>
        <p:sp>
          <p:nvSpPr>
            <p:cNvPr id="1217" name="Triangle"/>
            <p:cNvSpPr/>
            <p:nvPr/>
          </p:nvSpPr>
          <p:spPr>
            <a:xfrm>
              <a:off x="47521" y="0"/>
              <a:ext cx="614363" cy="717551"/>
            </a:xfrm>
            <a:prstGeom prst="triangle">
              <a:avLst/>
            </a:prstGeom>
            <a:solidFill>
              <a:srgbClr val="CCD2DD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218" name="c"/>
            <p:cNvSpPr txBox="1"/>
            <p:nvPr/>
          </p:nvSpPr>
          <p:spPr>
            <a:xfrm>
              <a:off x="201111" y="346392"/>
              <a:ext cx="205605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1260" name="Connection Line"/>
          <p:cNvSpPr/>
          <p:nvPr/>
        </p:nvSpPr>
        <p:spPr>
          <a:xfrm>
            <a:off x="7651621" y="3563254"/>
            <a:ext cx="195288" cy="508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261" name="Connection Line"/>
          <p:cNvSpPr/>
          <p:nvPr/>
        </p:nvSpPr>
        <p:spPr>
          <a:xfrm>
            <a:off x="6242294" y="2963465"/>
            <a:ext cx="393176" cy="588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262" name="Connection Line"/>
          <p:cNvSpPr/>
          <p:nvPr/>
        </p:nvSpPr>
        <p:spPr>
          <a:xfrm>
            <a:off x="7006567" y="2899140"/>
            <a:ext cx="333104" cy="253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263" name="Connection Line"/>
          <p:cNvSpPr/>
          <p:nvPr/>
        </p:nvSpPr>
        <p:spPr>
          <a:xfrm>
            <a:off x="7212703" y="3559260"/>
            <a:ext cx="238853" cy="545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226" name="Group"/>
          <p:cNvGrpSpPr/>
          <p:nvPr/>
        </p:nvGrpSpPr>
        <p:grpSpPr>
          <a:xfrm>
            <a:off x="630237" y="5999162"/>
            <a:ext cx="554038" cy="511176"/>
            <a:chOff x="0" y="0"/>
            <a:chExt cx="554037" cy="511175"/>
          </a:xfrm>
        </p:grpSpPr>
        <p:sp>
          <p:nvSpPr>
            <p:cNvPr id="1224" name="Oval"/>
            <p:cNvSpPr/>
            <p:nvPr/>
          </p:nvSpPr>
          <p:spPr>
            <a:xfrm>
              <a:off x="0" y="0"/>
              <a:ext cx="554038" cy="511175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225" name="X"/>
            <p:cNvSpPr txBox="1"/>
            <p:nvPr/>
          </p:nvSpPr>
          <p:spPr>
            <a:xfrm>
              <a:off x="81130" y="25717"/>
              <a:ext cx="281098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1227" name="Line"/>
          <p:cNvSpPr/>
          <p:nvPr/>
        </p:nvSpPr>
        <p:spPr>
          <a:xfrm>
            <a:off x="-1" y="4916487"/>
            <a:ext cx="9144002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28" name="&lt;"/>
          <p:cNvSpPr txBox="1"/>
          <p:nvPr/>
        </p:nvSpPr>
        <p:spPr>
          <a:xfrm>
            <a:off x="1196975" y="6038850"/>
            <a:ext cx="325894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&lt;</a:t>
            </a:r>
          </a:p>
        </p:txBody>
      </p:sp>
      <p:grpSp>
        <p:nvGrpSpPr>
          <p:cNvPr id="1231" name="Group"/>
          <p:cNvGrpSpPr/>
          <p:nvPr/>
        </p:nvGrpSpPr>
        <p:grpSpPr>
          <a:xfrm>
            <a:off x="1606550" y="6030912"/>
            <a:ext cx="554038" cy="511176"/>
            <a:chOff x="0" y="0"/>
            <a:chExt cx="554037" cy="511175"/>
          </a:xfrm>
        </p:grpSpPr>
        <p:sp>
          <p:nvSpPr>
            <p:cNvPr id="1229" name="Oval"/>
            <p:cNvSpPr/>
            <p:nvPr/>
          </p:nvSpPr>
          <p:spPr>
            <a:xfrm>
              <a:off x="0" y="0"/>
              <a:ext cx="554038" cy="511175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230" name="Y"/>
            <p:cNvSpPr txBox="1"/>
            <p:nvPr/>
          </p:nvSpPr>
          <p:spPr>
            <a:xfrm>
              <a:off x="81130" y="25717"/>
              <a:ext cx="279758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Y</a:t>
              </a:r>
            </a:p>
          </p:txBody>
        </p:sp>
      </p:grpSp>
      <p:grpSp>
        <p:nvGrpSpPr>
          <p:cNvPr id="1234" name="Group"/>
          <p:cNvGrpSpPr/>
          <p:nvPr/>
        </p:nvGrpSpPr>
        <p:grpSpPr>
          <a:xfrm>
            <a:off x="2836862" y="5116512"/>
            <a:ext cx="614363" cy="729933"/>
            <a:chOff x="47521" y="0"/>
            <a:chExt cx="614362" cy="729932"/>
          </a:xfrm>
        </p:grpSpPr>
        <p:sp>
          <p:nvSpPr>
            <p:cNvPr id="1232" name="Triangle"/>
            <p:cNvSpPr/>
            <p:nvPr/>
          </p:nvSpPr>
          <p:spPr>
            <a:xfrm>
              <a:off x="47521" y="0"/>
              <a:ext cx="614363" cy="717551"/>
            </a:xfrm>
            <a:prstGeom prst="triangle">
              <a:avLst/>
            </a:prstGeom>
            <a:solidFill>
              <a:srgbClr val="CCD2DD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233" name="a"/>
            <p:cNvSpPr txBox="1"/>
            <p:nvPr/>
          </p:nvSpPr>
          <p:spPr>
            <a:xfrm>
              <a:off x="201111" y="346392"/>
              <a:ext cx="205605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1235" name="&lt;"/>
          <p:cNvSpPr txBox="1"/>
          <p:nvPr/>
        </p:nvSpPr>
        <p:spPr>
          <a:xfrm>
            <a:off x="3419475" y="5237162"/>
            <a:ext cx="32589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&lt;</a:t>
            </a:r>
          </a:p>
        </p:txBody>
      </p:sp>
      <p:grpSp>
        <p:nvGrpSpPr>
          <p:cNvPr id="1238" name="Group"/>
          <p:cNvGrpSpPr/>
          <p:nvPr/>
        </p:nvGrpSpPr>
        <p:grpSpPr>
          <a:xfrm>
            <a:off x="3816350" y="5302250"/>
            <a:ext cx="554038" cy="511175"/>
            <a:chOff x="0" y="0"/>
            <a:chExt cx="554037" cy="511175"/>
          </a:xfrm>
        </p:grpSpPr>
        <p:sp>
          <p:nvSpPr>
            <p:cNvPr id="1236" name="Oval"/>
            <p:cNvSpPr/>
            <p:nvPr/>
          </p:nvSpPr>
          <p:spPr>
            <a:xfrm>
              <a:off x="0" y="0"/>
              <a:ext cx="554038" cy="511175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237" name="X"/>
            <p:cNvSpPr txBox="1"/>
            <p:nvPr/>
          </p:nvSpPr>
          <p:spPr>
            <a:xfrm>
              <a:off x="81130" y="25717"/>
              <a:ext cx="281098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1239" name="BST ordering…"/>
          <p:cNvSpPr txBox="1"/>
          <p:nvPr/>
        </p:nvSpPr>
        <p:spPr>
          <a:xfrm>
            <a:off x="276225" y="5057775"/>
            <a:ext cx="2229853" cy="82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BST ordering </a:t>
            </a:r>
          </a:p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properties hold:</a:t>
            </a:r>
          </a:p>
        </p:txBody>
      </p:sp>
      <p:grpSp>
        <p:nvGrpSpPr>
          <p:cNvPr id="1242" name="Group"/>
          <p:cNvGrpSpPr/>
          <p:nvPr/>
        </p:nvGrpSpPr>
        <p:grpSpPr>
          <a:xfrm>
            <a:off x="4546599" y="5599112"/>
            <a:ext cx="614364" cy="729933"/>
            <a:chOff x="47521" y="0"/>
            <a:chExt cx="614362" cy="729932"/>
          </a:xfrm>
        </p:grpSpPr>
        <p:sp>
          <p:nvSpPr>
            <p:cNvPr id="1240" name="Triangle"/>
            <p:cNvSpPr/>
            <p:nvPr/>
          </p:nvSpPr>
          <p:spPr>
            <a:xfrm>
              <a:off x="47521" y="0"/>
              <a:ext cx="614363" cy="717550"/>
            </a:xfrm>
            <a:prstGeom prst="triangle">
              <a:avLst/>
            </a:prstGeom>
            <a:solidFill>
              <a:srgbClr val="CCD2DD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241" name="c"/>
            <p:cNvSpPr txBox="1"/>
            <p:nvPr/>
          </p:nvSpPr>
          <p:spPr>
            <a:xfrm>
              <a:off x="201111" y="346392"/>
              <a:ext cx="205605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1243" name="&gt;"/>
          <p:cNvSpPr txBox="1"/>
          <p:nvPr/>
        </p:nvSpPr>
        <p:spPr>
          <a:xfrm>
            <a:off x="5108575" y="5738812"/>
            <a:ext cx="32589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&gt;</a:t>
            </a:r>
          </a:p>
        </p:txBody>
      </p:sp>
      <p:grpSp>
        <p:nvGrpSpPr>
          <p:cNvPr id="1246" name="Group"/>
          <p:cNvGrpSpPr/>
          <p:nvPr/>
        </p:nvGrpSpPr>
        <p:grpSpPr>
          <a:xfrm>
            <a:off x="5588000" y="5762625"/>
            <a:ext cx="554038" cy="511175"/>
            <a:chOff x="0" y="0"/>
            <a:chExt cx="554037" cy="511175"/>
          </a:xfrm>
        </p:grpSpPr>
        <p:sp>
          <p:nvSpPr>
            <p:cNvPr id="1244" name="Oval"/>
            <p:cNvSpPr/>
            <p:nvPr/>
          </p:nvSpPr>
          <p:spPr>
            <a:xfrm>
              <a:off x="0" y="0"/>
              <a:ext cx="554038" cy="511175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245" name="Y"/>
            <p:cNvSpPr txBox="1"/>
            <p:nvPr/>
          </p:nvSpPr>
          <p:spPr>
            <a:xfrm>
              <a:off x="81130" y="25717"/>
              <a:ext cx="279758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Y</a:t>
              </a:r>
            </a:p>
          </p:txBody>
        </p:sp>
      </p:grpSp>
      <p:grpSp>
        <p:nvGrpSpPr>
          <p:cNvPr id="1249" name="Group"/>
          <p:cNvGrpSpPr/>
          <p:nvPr/>
        </p:nvGrpSpPr>
        <p:grpSpPr>
          <a:xfrm>
            <a:off x="7212012" y="5054600"/>
            <a:ext cx="614363" cy="729933"/>
            <a:chOff x="47521" y="0"/>
            <a:chExt cx="614362" cy="729932"/>
          </a:xfrm>
        </p:grpSpPr>
        <p:sp>
          <p:nvSpPr>
            <p:cNvPr id="1247" name="Triangle"/>
            <p:cNvSpPr/>
            <p:nvPr/>
          </p:nvSpPr>
          <p:spPr>
            <a:xfrm>
              <a:off x="47521" y="0"/>
              <a:ext cx="614363" cy="717551"/>
            </a:xfrm>
            <a:prstGeom prst="triangle">
              <a:avLst/>
            </a:prstGeom>
            <a:solidFill>
              <a:srgbClr val="CCD2DD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248" name="b"/>
            <p:cNvSpPr txBox="1"/>
            <p:nvPr/>
          </p:nvSpPr>
          <p:spPr>
            <a:xfrm>
              <a:off x="201111" y="346392"/>
              <a:ext cx="218441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1252" name="Group"/>
          <p:cNvGrpSpPr/>
          <p:nvPr/>
        </p:nvGrpSpPr>
        <p:grpSpPr>
          <a:xfrm>
            <a:off x="6337300" y="5227637"/>
            <a:ext cx="554038" cy="511176"/>
            <a:chOff x="0" y="0"/>
            <a:chExt cx="554037" cy="511175"/>
          </a:xfrm>
        </p:grpSpPr>
        <p:sp>
          <p:nvSpPr>
            <p:cNvPr id="1250" name="Oval"/>
            <p:cNvSpPr/>
            <p:nvPr/>
          </p:nvSpPr>
          <p:spPr>
            <a:xfrm>
              <a:off x="0" y="0"/>
              <a:ext cx="554038" cy="511175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251" name="X"/>
            <p:cNvSpPr txBox="1"/>
            <p:nvPr/>
          </p:nvSpPr>
          <p:spPr>
            <a:xfrm>
              <a:off x="81130" y="25717"/>
              <a:ext cx="281098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1253" name="&lt;"/>
          <p:cNvSpPr txBox="1"/>
          <p:nvPr/>
        </p:nvSpPr>
        <p:spPr>
          <a:xfrm>
            <a:off x="6904037" y="5267325"/>
            <a:ext cx="325895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&lt;</a:t>
            </a:r>
          </a:p>
        </p:txBody>
      </p:sp>
      <p:sp>
        <p:nvSpPr>
          <p:cNvPr id="1254" name="&lt;"/>
          <p:cNvSpPr txBox="1"/>
          <p:nvPr/>
        </p:nvSpPr>
        <p:spPr>
          <a:xfrm>
            <a:off x="7824787" y="5253037"/>
            <a:ext cx="32589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&lt;</a:t>
            </a:r>
          </a:p>
        </p:txBody>
      </p:sp>
      <p:grpSp>
        <p:nvGrpSpPr>
          <p:cNvPr id="1257" name="Group"/>
          <p:cNvGrpSpPr/>
          <p:nvPr/>
        </p:nvGrpSpPr>
        <p:grpSpPr>
          <a:xfrm>
            <a:off x="8304212" y="5276850"/>
            <a:ext cx="554038" cy="511175"/>
            <a:chOff x="0" y="0"/>
            <a:chExt cx="554037" cy="511175"/>
          </a:xfrm>
        </p:grpSpPr>
        <p:sp>
          <p:nvSpPr>
            <p:cNvPr id="1255" name="Oval"/>
            <p:cNvSpPr/>
            <p:nvPr/>
          </p:nvSpPr>
          <p:spPr>
            <a:xfrm>
              <a:off x="0" y="0"/>
              <a:ext cx="554038" cy="511175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256" name="Y"/>
            <p:cNvSpPr txBox="1"/>
            <p:nvPr/>
          </p:nvSpPr>
          <p:spPr>
            <a:xfrm>
              <a:off x="81130" y="25717"/>
              <a:ext cx="279758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Left Rotate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effectLst>
                  <a:outerShdw sx="100000" sy="100000" kx="0" ky="0" algn="b" rotWithShape="0" blurRad="12700" dist="38100" dir="2700000">
                    <a:srgbClr val="DDDDDD"/>
                  </a:outerShdw>
                </a:effectLst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Left Rotate</a:t>
            </a:r>
          </a:p>
        </p:txBody>
      </p:sp>
      <p:sp>
        <p:nvSpPr>
          <p:cNvPr id="1266" name="Left rotate around X"/>
          <p:cNvSpPr txBox="1"/>
          <p:nvPr/>
        </p:nvSpPr>
        <p:spPr>
          <a:xfrm>
            <a:off x="1016000" y="1514475"/>
            <a:ext cx="2818319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Left rotate around X</a:t>
            </a:r>
          </a:p>
        </p:txBody>
      </p:sp>
      <p:grpSp>
        <p:nvGrpSpPr>
          <p:cNvPr id="1269" name="Group"/>
          <p:cNvGrpSpPr/>
          <p:nvPr/>
        </p:nvGrpSpPr>
        <p:grpSpPr>
          <a:xfrm>
            <a:off x="7042150" y="2355850"/>
            <a:ext cx="554038" cy="511175"/>
            <a:chOff x="0" y="0"/>
            <a:chExt cx="554037" cy="511175"/>
          </a:xfrm>
        </p:grpSpPr>
        <p:sp>
          <p:nvSpPr>
            <p:cNvPr id="1267" name="Oval"/>
            <p:cNvSpPr/>
            <p:nvPr/>
          </p:nvSpPr>
          <p:spPr>
            <a:xfrm>
              <a:off x="0" y="0"/>
              <a:ext cx="554038" cy="511175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268" name="Y"/>
            <p:cNvSpPr txBox="1"/>
            <p:nvPr/>
          </p:nvSpPr>
          <p:spPr>
            <a:xfrm>
              <a:off x="81130" y="25717"/>
              <a:ext cx="279758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Y</a:t>
              </a:r>
            </a:p>
          </p:txBody>
        </p:sp>
      </p:grpSp>
      <p:grpSp>
        <p:nvGrpSpPr>
          <p:cNvPr id="1272" name="Group"/>
          <p:cNvGrpSpPr/>
          <p:nvPr/>
        </p:nvGrpSpPr>
        <p:grpSpPr>
          <a:xfrm>
            <a:off x="6273800" y="3021012"/>
            <a:ext cx="554038" cy="511176"/>
            <a:chOff x="0" y="0"/>
            <a:chExt cx="554037" cy="511175"/>
          </a:xfrm>
        </p:grpSpPr>
        <p:sp>
          <p:nvSpPr>
            <p:cNvPr id="1270" name="Oval"/>
            <p:cNvSpPr/>
            <p:nvPr/>
          </p:nvSpPr>
          <p:spPr>
            <a:xfrm>
              <a:off x="0" y="0"/>
              <a:ext cx="554038" cy="511175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271" name="X"/>
            <p:cNvSpPr txBox="1"/>
            <p:nvPr/>
          </p:nvSpPr>
          <p:spPr>
            <a:xfrm>
              <a:off x="81130" y="25717"/>
              <a:ext cx="281098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1275" name="Group"/>
          <p:cNvGrpSpPr/>
          <p:nvPr/>
        </p:nvGrpSpPr>
        <p:grpSpPr>
          <a:xfrm>
            <a:off x="5568949" y="3808412"/>
            <a:ext cx="614364" cy="729933"/>
            <a:chOff x="47521" y="0"/>
            <a:chExt cx="614362" cy="729932"/>
          </a:xfrm>
        </p:grpSpPr>
        <p:sp>
          <p:nvSpPr>
            <p:cNvPr id="1273" name="Triangle"/>
            <p:cNvSpPr/>
            <p:nvPr/>
          </p:nvSpPr>
          <p:spPr>
            <a:xfrm>
              <a:off x="47521" y="0"/>
              <a:ext cx="614363" cy="717551"/>
            </a:xfrm>
            <a:prstGeom prst="triangle">
              <a:avLst/>
            </a:prstGeom>
            <a:solidFill>
              <a:srgbClr val="CCD2DD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274" name="a"/>
            <p:cNvSpPr txBox="1"/>
            <p:nvPr/>
          </p:nvSpPr>
          <p:spPr>
            <a:xfrm>
              <a:off x="201111" y="346392"/>
              <a:ext cx="205605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1278" name="Group"/>
          <p:cNvGrpSpPr/>
          <p:nvPr/>
        </p:nvGrpSpPr>
        <p:grpSpPr>
          <a:xfrm>
            <a:off x="6745287" y="3817937"/>
            <a:ext cx="614363" cy="729933"/>
            <a:chOff x="47521" y="0"/>
            <a:chExt cx="614362" cy="729932"/>
          </a:xfrm>
        </p:grpSpPr>
        <p:sp>
          <p:nvSpPr>
            <p:cNvPr id="1276" name="Triangle"/>
            <p:cNvSpPr/>
            <p:nvPr/>
          </p:nvSpPr>
          <p:spPr>
            <a:xfrm>
              <a:off x="47521" y="0"/>
              <a:ext cx="614363" cy="717551"/>
            </a:xfrm>
            <a:prstGeom prst="triangle">
              <a:avLst/>
            </a:prstGeom>
            <a:solidFill>
              <a:srgbClr val="CCD2DD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277" name="b"/>
            <p:cNvSpPr txBox="1"/>
            <p:nvPr/>
          </p:nvSpPr>
          <p:spPr>
            <a:xfrm>
              <a:off x="201111" y="346392"/>
              <a:ext cx="218441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1281" name="Group"/>
          <p:cNvGrpSpPr/>
          <p:nvPr/>
        </p:nvGrpSpPr>
        <p:grpSpPr>
          <a:xfrm>
            <a:off x="7831137" y="2836862"/>
            <a:ext cx="614363" cy="729933"/>
            <a:chOff x="47521" y="0"/>
            <a:chExt cx="614362" cy="729932"/>
          </a:xfrm>
        </p:grpSpPr>
        <p:sp>
          <p:nvSpPr>
            <p:cNvPr id="1279" name="Triangle"/>
            <p:cNvSpPr/>
            <p:nvPr/>
          </p:nvSpPr>
          <p:spPr>
            <a:xfrm>
              <a:off x="47521" y="0"/>
              <a:ext cx="614363" cy="717551"/>
            </a:xfrm>
            <a:prstGeom prst="triangle">
              <a:avLst/>
            </a:prstGeom>
            <a:solidFill>
              <a:srgbClr val="CCD2DD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280" name="c"/>
            <p:cNvSpPr txBox="1"/>
            <p:nvPr/>
          </p:nvSpPr>
          <p:spPr>
            <a:xfrm>
              <a:off x="201111" y="346392"/>
              <a:ext cx="205605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1282" name="Line"/>
          <p:cNvSpPr/>
          <p:nvPr/>
        </p:nvSpPr>
        <p:spPr>
          <a:xfrm>
            <a:off x="7515225" y="2792412"/>
            <a:ext cx="623888" cy="4445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283" name="Line"/>
          <p:cNvSpPr/>
          <p:nvPr/>
        </p:nvSpPr>
        <p:spPr>
          <a:xfrm flipH="1">
            <a:off x="6551612" y="2792412"/>
            <a:ext cx="571501" cy="22860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41" name="Connection Line"/>
          <p:cNvSpPr/>
          <p:nvPr/>
        </p:nvSpPr>
        <p:spPr>
          <a:xfrm>
            <a:off x="6667447" y="3513670"/>
            <a:ext cx="272768" cy="554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342" name="Connection Line"/>
          <p:cNvSpPr/>
          <p:nvPr/>
        </p:nvSpPr>
        <p:spPr>
          <a:xfrm>
            <a:off x="6004169" y="3506390"/>
            <a:ext cx="393176" cy="588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286" name="Line"/>
          <p:cNvSpPr/>
          <p:nvPr/>
        </p:nvSpPr>
        <p:spPr>
          <a:xfrm flipH="1">
            <a:off x="1065212" y="2150520"/>
            <a:ext cx="1557338" cy="413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27" fill="norm" stroke="1" extrusionOk="0">
                <a:moveTo>
                  <a:pt x="0" y="20827"/>
                </a:moveTo>
                <a:cubicBezTo>
                  <a:pt x="1321" y="15787"/>
                  <a:pt x="2642" y="10827"/>
                  <a:pt x="4822" y="7387"/>
                </a:cubicBezTo>
                <a:cubicBezTo>
                  <a:pt x="7002" y="3947"/>
                  <a:pt x="10261" y="-773"/>
                  <a:pt x="13057" y="107"/>
                </a:cubicBezTo>
                <a:cubicBezTo>
                  <a:pt x="15853" y="987"/>
                  <a:pt x="18716" y="6747"/>
                  <a:pt x="21600" y="12507"/>
                </a:cubicBezTo>
              </a:path>
            </a:pathLst>
          </a:custGeom>
          <a:ln w="190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287" name="Arrow"/>
          <p:cNvSpPr/>
          <p:nvPr/>
        </p:nvSpPr>
        <p:spPr>
          <a:xfrm>
            <a:off x="4014787" y="3379787"/>
            <a:ext cx="1106488" cy="696913"/>
          </a:xfrm>
          <a:prstGeom prst="rightArrow">
            <a:avLst>
              <a:gd name="adj1" fmla="val 50000"/>
              <a:gd name="adj2" fmla="val 39692"/>
            </a:avLst>
          </a:prstGeom>
          <a:solidFill>
            <a:srgbClr val="9CC7CE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grpSp>
        <p:nvGrpSpPr>
          <p:cNvPr id="1290" name="Group"/>
          <p:cNvGrpSpPr/>
          <p:nvPr/>
        </p:nvGrpSpPr>
        <p:grpSpPr>
          <a:xfrm>
            <a:off x="2384425" y="3021012"/>
            <a:ext cx="554038" cy="511176"/>
            <a:chOff x="0" y="0"/>
            <a:chExt cx="554037" cy="511175"/>
          </a:xfrm>
        </p:grpSpPr>
        <p:sp>
          <p:nvSpPr>
            <p:cNvPr id="1288" name="Oval"/>
            <p:cNvSpPr/>
            <p:nvPr/>
          </p:nvSpPr>
          <p:spPr>
            <a:xfrm>
              <a:off x="0" y="0"/>
              <a:ext cx="554038" cy="511175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289" name="Y"/>
            <p:cNvSpPr txBox="1"/>
            <p:nvPr/>
          </p:nvSpPr>
          <p:spPr>
            <a:xfrm>
              <a:off x="81130" y="25717"/>
              <a:ext cx="279758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Y</a:t>
              </a:r>
            </a:p>
          </p:txBody>
        </p:sp>
      </p:grpSp>
      <p:grpSp>
        <p:nvGrpSpPr>
          <p:cNvPr id="1293" name="Group"/>
          <p:cNvGrpSpPr/>
          <p:nvPr/>
        </p:nvGrpSpPr>
        <p:grpSpPr>
          <a:xfrm>
            <a:off x="1616075" y="2436812"/>
            <a:ext cx="554038" cy="511176"/>
            <a:chOff x="0" y="0"/>
            <a:chExt cx="554037" cy="511175"/>
          </a:xfrm>
        </p:grpSpPr>
        <p:sp>
          <p:nvSpPr>
            <p:cNvPr id="1291" name="Oval"/>
            <p:cNvSpPr/>
            <p:nvPr/>
          </p:nvSpPr>
          <p:spPr>
            <a:xfrm>
              <a:off x="0" y="0"/>
              <a:ext cx="554038" cy="511175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292" name="X"/>
            <p:cNvSpPr txBox="1"/>
            <p:nvPr/>
          </p:nvSpPr>
          <p:spPr>
            <a:xfrm>
              <a:off x="81130" y="25717"/>
              <a:ext cx="281098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X</a:t>
              </a:r>
            </a:p>
          </p:txBody>
        </p:sp>
      </p:grpSp>
      <p:grpSp>
        <p:nvGrpSpPr>
          <p:cNvPr id="1296" name="Group"/>
          <p:cNvGrpSpPr/>
          <p:nvPr/>
        </p:nvGrpSpPr>
        <p:grpSpPr>
          <a:xfrm>
            <a:off x="911224" y="3224212"/>
            <a:ext cx="614364" cy="729933"/>
            <a:chOff x="47521" y="0"/>
            <a:chExt cx="614362" cy="729932"/>
          </a:xfrm>
        </p:grpSpPr>
        <p:sp>
          <p:nvSpPr>
            <p:cNvPr id="1294" name="Triangle"/>
            <p:cNvSpPr/>
            <p:nvPr/>
          </p:nvSpPr>
          <p:spPr>
            <a:xfrm>
              <a:off x="47521" y="0"/>
              <a:ext cx="614363" cy="717551"/>
            </a:xfrm>
            <a:prstGeom prst="triangle">
              <a:avLst/>
            </a:prstGeom>
            <a:solidFill>
              <a:srgbClr val="CCD2DD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295" name="a"/>
            <p:cNvSpPr txBox="1"/>
            <p:nvPr/>
          </p:nvSpPr>
          <p:spPr>
            <a:xfrm>
              <a:off x="201111" y="346392"/>
              <a:ext cx="205605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a</a:t>
              </a:r>
            </a:p>
          </p:txBody>
        </p:sp>
      </p:grpSp>
      <p:grpSp>
        <p:nvGrpSpPr>
          <p:cNvPr id="1299" name="Group"/>
          <p:cNvGrpSpPr/>
          <p:nvPr/>
        </p:nvGrpSpPr>
        <p:grpSpPr>
          <a:xfrm>
            <a:off x="1903412" y="3827462"/>
            <a:ext cx="614363" cy="729933"/>
            <a:chOff x="47521" y="0"/>
            <a:chExt cx="614362" cy="729932"/>
          </a:xfrm>
        </p:grpSpPr>
        <p:sp>
          <p:nvSpPr>
            <p:cNvPr id="1297" name="Triangle"/>
            <p:cNvSpPr/>
            <p:nvPr/>
          </p:nvSpPr>
          <p:spPr>
            <a:xfrm>
              <a:off x="47521" y="0"/>
              <a:ext cx="614363" cy="717551"/>
            </a:xfrm>
            <a:prstGeom prst="triangle">
              <a:avLst/>
            </a:prstGeom>
            <a:solidFill>
              <a:srgbClr val="CCD2DD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298" name="b"/>
            <p:cNvSpPr txBox="1"/>
            <p:nvPr/>
          </p:nvSpPr>
          <p:spPr>
            <a:xfrm>
              <a:off x="201111" y="346392"/>
              <a:ext cx="218441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1302" name="Group"/>
          <p:cNvGrpSpPr/>
          <p:nvPr/>
        </p:nvGrpSpPr>
        <p:grpSpPr>
          <a:xfrm>
            <a:off x="2743199" y="3810000"/>
            <a:ext cx="614364" cy="729933"/>
            <a:chOff x="47521" y="0"/>
            <a:chExt cx="614362" cy="729932"/>
          </a:xfrm>
        </p:grpSpPr>
        <p:sp>
          <p:nvSpPr>
            <p:cNvPr id="1300" name="Triangle"/>
            <p:cNvSpPr/>
            <p:nvPr/>
          </p:nvSpPr>
          <p:spPr>
            <a:xfrm>
              <a:off x="47521" y="0"/>
              <a:ext cx="614363" cy="717551"/>
            </a:xfrm>
            <a:prstGeom prst="triangle">
              <a:avLst/>
            </a:prstGeom>
            <a:solidFill>
              <a:srgbClr val="CCD2DD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301" name="c"/>
            <p:cNvSpPr txBox="1"/>
            <p:nvPr/>
          </p:nvSpPr>
          <p:spPr>
            <a:xfrm>
              <a:off x="201111" y="346392"/>
              <a:ext cx="205605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1343" name="Connection Line"/>
          <p:cNvSpPr/>
          <p:nvPr/>
        </p:nvSpPr>
        <p:spPr>
          <a:xfrm>
            <a:off x="2755771" y="3521979"/>
            <a:ext cx="195288" cy="5080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344" name="Connection Line"/>
          <p:cNvSpPr/>
          <p:nvPr/>
        </p:nvSpPr>
        <p:spPr>
          <a:xfrm>
            <a:off x="1346444" y="2922190"/>
            <a:ext cx="393176" cy="5886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345" name="Connection Line"/>
          <p:cNvSpPr/>
          <p:nvPr/>
        </p:nvSpPr>
        <p:spPr>
          <a:xfrm>
            <a:off x="2110717" y="2857865"/>
            <a:ext cx="333104" cy="2532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346" name="Connection Line"/>
          <p:cNvSpPr/>
          <p:nvPr/>
        </p:nvSpPr>
        <p:spPr>
          <a:xfrm>
            <a:off x="2316853" y="3517985"/>
            <a:ext cx="238853" cy="545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309" name="Group"/>
          <p:cNvGrpSpPr/>
          <p:nvPr/>
        </p:nvGrpSpPr>
        <p:grpSpPr>
          <a:xfrm>
            <a:off x="630237" y="5910262"/>
            <a:ext cx="554038" cy="511176"/>
            <a:chOff x="0" y="0"/>
            <a:chExt cx="554037" cy="511175"/>
          </a:xfrm>
        </p:grpSpPr>
        <p:sp>
          <p:nvSpPr>
            <p:cNvPr id="1307" name="Oval"/>
            <p:cNvSpPr/>
            <p:nvPr/>
          </p:nvSpPr>
          <p:spPr>
            <a:xfrm>
              <a:off x="0" y="0"/>
              <a:ext cx="554038" cy="511175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308" name="X"/>
            <p:cNvSpPr txBox="1"/>
            <p:nvPr/>
          </p:nvSpPr>
          <p:spPr>
            <a:xfrm>
              <a:off x="81130" y="25717"/>
              <a:ext cx="281098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1310" name="Line"/>
          <p:cNvSpPr/>
          <p:nvPr/>
        </p:nvSpPr>
        <p:spPr>
          <a:xfrm>
            <a:off x="-1" y="4916487"/>
            <a:ext cx="9144002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11" name="&lt;"/>
          <p:cNvSpPr txBox="1"/>
          <p:nvPr/>
        </p:nvSpPr>
        <p:spPr>
          <a:xfrm>
            <a:off x="1196975" y="5911850"/>
            <a:ext cx="325894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&lt;</a:t>
            </a:r>
          </a:p>
        </p:txBody>
      </p:sp>
      <p:grpSp>
        <p:nvGrpSpPr>
          <p:cNvPr id="1314" name="Group"/>
          <p:cNvGrpSpPr/>
          <p:nvPr/>
        </p:nvGrpSpPr>
        <p:grpSpPr>
          <a:xfrm>
            <a:off x="1606550" y="5903912"/>
            <a:ext cx="554038" cy="511176"/>
            <a:chOff x="0" y="0"/>
            <a:chExt cx="554037" cy="511175"/>
          </a:xfrm>
        </p:grpSpPr>
        <p:sp>
          <p:nvSpPr>
            <p:cNvPr id="1312" name="Oval"/>
            <p:cNvSpPr/>
            <p:nvPr/>
          </p:nvSpPr>
          <p:spPr>
            <a:xfrm>
              <a:off x="0" y="0"/>
              <a:ext cx="554038" cy="511175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313" name="Y"/>
            <p:cNvSpPr txBox="1"/>
            <p:nvPr/>
          </p:nvSpPr>
          <p:spPr>
            <a:xfrm>
              <a:off x="81130" y="25717"/>
              <a:ext cx="279758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Y</a:t>
              </a:r>
            </a:p>
          </p:txBody>
        </p:sp>
      </p:grpSp>
      <p:grpSp>
        <p:nvGrpSpPr>
          <p:cNvPr id="1317" name="Group"/>
          <p:cNvGrpSpPr/>
          <p:nvPr/>
        </p:nvGrpSpPr>
        <p:grpSpPr>
          <a:xfrm>
            <a:off x="2836862" y="5116512"/>
            <a:ext cx="614363" cy="729933"/>
            <a:chOff x="47521" y="0"/>
            <a:chExt cx="614362" cy="729932"/>
          </a:xfrm>
        </p:grpSpPr>
        <p:sp>
          <p:nvSpPr>
            <p:cNvPr id="1315" name="Triangle"/>
            <p:cNvSpPr/>
            <p:nvPr/>
          </p:nvSpPr>
          <p:spPr>
            <a:xfrm>
              <a:off x="47521" y="0"/>
              <a:ext cx="614363" cy="717551"/>
            </a:xfrm>
            <a:prstGeom prst="triangle">
              <a:avLst/>
            </a:prstGeom>
            <a:solidFill>
              <a:srgbClr val="CCD2DD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316" name="a"/>
            <p:cNvSpPr txBox="1"/>
            <p:nvPr/>
          </p:nvSpPr>
          <p:spPr>
            <a:xfrm>
              <a:off x="201111" y="346392"/>
              <a:ext cx="205605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a</a:t>
              </a:r>
            </a:p>
          </p:txBody>
        </p:sp>
      </p:grpSp>
      <p:sp>
        <p:nvSpPr>
          <p:cNvPr id="1318" name="&lt;"/>
          <p:cNvSpPr txBox="1"/>
          <p:nvPr/>
        </p:nvSpPr>
        <p:spPr>
          <a:xfrm>
            <a:off x="3419475" y="5237162"/>
            <a:ext cx="32589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&lt;</a:t>
            </a:r>
          </a:p>
        </p:txBody>
      </p:sp>
      <p:grpSp>
        <p:nvGrpSpPr>
          <p:cNvPr id="1321" name="Group"/>
          <p:cNvGrpSpPr/>
          <p:nvPr/>
        </p:nvGrpSpPr>
        <p:grpSpPr>
          <a:xfrm>
            <a:off x="3816350" y="5302250"/>
            <a:ext cx="554038" cy="511175"/>
            <a:chOff x="0" y="0"/>
            <a:chExt cx="554037" cy="511175"/>
          </a:xfrm>
        </p:grpSpPr>
        <p:sp>
          <p:nvSpPr>
            <p:cNvPr id="1319" name="Oval"/>
            <p:cNvSpPr/>
            <p:nvPr/>
          </p:nvSpPr>
          <p:spPr>
            <a:xfrm>
              <a:off x="0" y="0"/>
              <a:ext cx="554038" cy="511175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320" name="X"/>
            <p:cNvSpPr txBox="1"/>
            <p:nvPr/>
          </p:nvSpPr>
          <p:spPr>
            <a:xfrm>
              <a:off x="81130" y="25717"/>
              <a:ext cx="281098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1322" name="BST ordering…"/>
          <p:cNvSpPr txBox="1"/>
          <p:nvPr/>
        </p:nvSpPr>
        <p:spPr>
          <a:xfrm>
            <a:off x="276225" y="5057775"/>
            <a:ext cx="2229853" cy="82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BST ordering </a:t>
            </a:r>
          </a:p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properties hold:</a:t>
            </a:r>
          </a:p>
        </p:txBody>
      </p:sp>
      <p:grpSp>
        <p:nvGrpSpPr>
          <p:cNvPr id="1325" name="Group"/>
          <p:cNvGrpSpPr/>
          <p:nvPr/>
        </p:nvGrpSpPr>
        <p:grpSpPr>
          <a:xfrm>
            <a:off x="4546599" y="5599112"/>
            <a:ext cx="614364" cy="729933"/>
            <a:chOff x="47521" y="0"/>
            <a:chExt cx="614362" cy="729932"/>
          </a:xfrm>
        </p:grpSpPr>
        <p:sp>
          <p:nvSpPr>
            <p:cNvPr id="1323" name="Triangle"/>
            <p:cNvSpPr/>
            <p:nvPr/>
          </p:nvSpPr>
          <p:spPr>
            <a:xfrm>
              <a:off x="47521" y="0"/>
              <a:ext cx="614363" cy="717550"/>
            </a:xfrm>
            <a:prstGeom prst="triangle">
              <a:avLst/>
            </a:prstGeom>
            <a:solidFill>
              <a:srgbClr val="CCD2DD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324" name="c"/>
            <p:cNvSpPr txBox="1"/>
            <p:nvPr/>
          </p:nvSpPr>
          <p:spPr>
            <a:xfrm>
              <a:off x="201111" y="346392"/>
              <a:ext cx="205605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c</a:t>
              </a:r>
            </a:p>
          </p:txBody>
        </p:sp>
      </p:grpSp>
      <p:sp>
        <p:nvSpPr>
          <p:cNvPr id="1326" name="&gt;"/>
          <p:cNvSpPr txBox="1"/>
          <p:nvPr/>
        </p:nvSpPr>
        <p:spPr>
          <a:xfrm>
            <a:off x="5108575" y="5738812"/>
            <a:ext cx="325894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&gt;</a:t>
            </a:r>
          </a:p>
        </p:txBody>
      </p:sp>
      <p:grpSp>
        <p:nvGrpSpPr>
          <p:cNvPr id="1329" name="Group"/>
          <p:cNvGrpSpPr/>
          <p:nvPr/>
        </p:nvGrpSpPr>
        <p:grpSpPr>
          <a:xfrm>
            <a:off x="5588000" y="5762625"/>
            <a:ext cx="554038" cy="511175"/>
            <a:chOff x="0" y="0"/>
            <a:chExt cx="554037" cy="511175"/>
          </a:xfrm>
        </p:grpSpPr>
        <p:sp>
          <p:nvSpPr>
            <p:cNvPr id="1327" name="Oval"/>
            <p:cNvSpPr/>
            <p:nvPr/>
          </p:nvSpPr>
          <p:spPr>
            <a:xfrm>
              <a:off x="0" y="0"/>
              <a:ext cx="554038" cy="511175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328" name="Y"/>
            <p:cNvSpPr txBox="1"/>
            <p:nvPr/>
          </p:nvSpPr>
          <p:spPr>
            <a:xfrm>
              <a:off x="81130" y="25717"/>
              <a:ext cx="279758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Y</a:t>
              </a:r>
            </a:p>
          </p:txBody>
        </p:sp>
      </p:grpSp>
      <p:grpSp>
        <p:nvGrpSpPr>
          <p:cNvPr id="1332" name="Group"/>
          <p:cNvGrpSpPr/>
          <p:nvPr/>
        </p:nvGrpSpPr>
        <p:grpSpPr>
          <a:xfrm>
            <a:off x="7212012" y="5054600"/>
            <a:ext cx="614363" cy="729933"/>
            <a:chOff x="47521" y="0"/>
            <a:chExt cx="614362" cy="729932"/>
          </a:xfrm>
        </p:grpSpPr>
        <p:sp>
          <p:nvSpPr>
            <p:cNvPr id="1330" name="Triangle"/>
            <p:cNvSpPr/>
            <p:nvPr/>
          </p:nvSpPr>
          <p:spPr>
            <a:xfrm>
              <a:off x="47521" y="0"/>
              <a:ext cx="614363" cy="717551"/>
            </a:xfrm>
            <a:prstGeom prst="triangle">
              <a:avLst/>
            </a:prstGeom>
            <a:solidFill>
              <a:srgbClr val="CCD2DD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800"/>
              </a:pPr>
            </a:p>
          </p:txBody>
        </p:sp>
        <p:sp>
          <p:nvSpPr>
            <p:cNvPr id="1331" name="b"/>
            <p:cNvSpPr txBox="1"/>
            <p:nvPr/>
          </p:nvSpPr>
          <p:spPr>
            <a:xfrm>
              <a:off x="201111" y="346392"/>
              <a:ext cx="218441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b</a:t>
              </a:r>
            </a:p>
          </p:txBody>
        </p:sp>
      </p:grpSp>
      <p:grpSp>
        <p:nvGrpSpPr>
          <p:cNvPr id="1335" name="Group"/>
          <p:cNvGrpSpPr/>
          <p:nvPr/>
        </p:nvGrpSpPr>
        <p:grpSpPr>
          <a:xfrm>
            <a:off x="6337300" y="5227637"/>
            <a:ext cx="554038" cy="511176"/>
            <a:chOff x="0" y="0"/>
            <a:chExt cx="554037" cy="511175"/>
          </a:xfrm>
        </p:grpSpPr>
        <p:sp>
          <p:nvSpPr>
            <p:cNvPr id="1333" name="Oval"/>
            <p:cNvSpPr/>
            <p:nvPr/>
          </p:nvSpPr>
          <p:spPr>
            <a:xfrm>
              <a:off x="0" y="0"/>
              <a:ext cx="554038" cy="511175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334" name="X"/>
            <p:cNvSpPr txBox="1"/>
            <p:nvPr/>
          </p:nvSpPr>
          <p:spPr>
            <a:xfrm>
              <a:off x="81130" y="25717"/>
              <a:ext cx="281098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X</a:t>
              </a:r>
            </a:p>
          </p:txBody>
        </p:sp>
      </p:grpSp>
      <p:sp>
        <p:nvSpPr>
          <p:cNvPr id="1336" name="&lt;"/>
          <p:cNvSpPr txBox="1"/>
          <p:nvPr/>
        </p:nvSpPr>
        <p:spPr>
          <a:xfrm>
            <a:off x="6904037" y="5267325"/>
            <a:ext cx="325895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&lt;</a:t>
            </a:r>
          </a:p>
        </p:txBody>
      </p:sp>
      <p:sp>
        <p:nvSpPr>
          <p:cNvPr id="1337" name="&lt;"/>
          <p:cNvSpPr txBox="1"/>
          <p:nvPr/>
        </p:nvSpPr>
        <p:spPr>
          <a:xfrm>
            <a:off x="7824787" y="5253037"/>
            <a:ext cx="325895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&lt;</a:t>
            </a:r>
          </a:p>
        </p:txBody>
      </p:sp>
      <p:grpSp>
        <p:nvGrpSpPr>
          <p:cNvPr id="1340" name="Group"/>
          <p:cNvGrpSpPr/>
          <p:nvPr/>
        </p:nvGrpSpPr>
        <p:grpSpPr>
          <a:xfrm>
            <a:off x="8304212" y="5276850"/>
            <a:ext cx="554038" cy="511175"/>
            <a:chOff x="0" y="0"/>
            <a:chExt cx="554037" cy="511175"/>
          </a:xfrm>
        </p:grpSpPr>
        <p:sp>
          <p:nvSpPr>
            <p:cNvPr id="1338" name="Oval"/>
            <p:cNvSpPr/>
            <p:nvPr/>
          </p:nvSpPr>
          <p:spPr>
            <a:xfrm>
              <a:off x="0" y="0"/>
              <a:ext cx="554038" cy="511175"/>
            </a:xfrm>
            <a:prstGeom prst="ellips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339" name="Y"/>
            <p:cNvSpPr txBox="1"/>
            <p:nvPr/>
          </p:nvSpPr>
          <p:spPr>
            <a:xfrm>
              <a:off x="81130" y="25717"/>
              <a:ext cx="279758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Y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BST Operations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effectLst>
                  <a:outerShdw sx="100000" sy="100000" kx="0" ky="0" algn="b" rotWithShape="0" blurRad="12700" dist="38100" dir="2700000">
                    <a:srgbClr val="DDDDDD"/>
                  </a:outerShdw>
                </a:effectLst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BST Operations</a:t>
            </a:r>
          </a:p>
        </p:txBody>
      </p:sp>
      <p:sp>
        <p:nvSpPr>
          <p:cNvPr id="285" name="isEmpty - return true if empty, false if not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>
                <a:solidFill>
                  <a:srgbClr val="242852"/>
                </a:solidFill>
              </a:defRPr>
            </a:pPr>
            <a:r>
              <a:t>isEmpty</a:t>
            </a:r>
            <a:r>
              <a:rPr>
                <a:solidFill>
                  <a:srgbClr val="7F7F7F"/>
                </a:solidFill>
              </a:rPr>
              <a:t> - return true if empty, false if not</a:t>
            </a:r>
          </a:p>
          <a:p>
            <a:pPr>
              <a:spcBef>
                <a:spcPts val="600"/>
              </a:spcBef>
              <a:defRPr sz="2800">
                <a:solidFill>
                  <a:srgbClr val="242852"/>
                </a:solidFill>
              </a:defRPr>
            </a:pPr>
            <a:r>
              <a:t>search (private)</a:t>
            </a:r>
            <a:r>
              <a:rPr>
                <a:solidFill>
                  <a:srgbClr val="7F7F7F"/>
                </a:solidFill>
              </a:rPr>
              <a:t> - return pointer to node in which key is found, otherwise return NULL</a:t>
            </a:r>
          </a:p>
          <a:p>
            <a:pPr>
              <a:spcBef>
                <a:spcPts val="600"/>
              </a:spcBef>
              <a:defRPr sz="2800">
                <a:solidFill>
                  <a:srgbClr val="242852"/>
                </a:solidFill>
              </a:defRPr>
            </a:pPr>
            <a:r>
              <a:t>search (public)</a:t>
            </a:r>
            <a:r>
              <a:rPr>
                <a:solidFill>
                  <a:srgbClr val="7F7F7F"/>
                </a:solidFill>
              </a:rPr>
              <a:t> - return true if key is found, otherwise return false</a:t>
            </a:r>
          </a:p>
          <a:p>
            <a:pPr>
              <a:spcBef>
                <a:spcPts val="600"/>
              </a:spcBef>
              <a:defRPr sz="2800">
                <a:solidFill>
                  <a:srgbClr val="242852"/>
                </a:solidFill>
              </a:defRPr>
            </a:pPr>
            <a:r>
              <a:t>findMin </a:t>
            </a:r>
            <a:r>
              <a:rPr>
                <a:solidFill>
                  <a:srgbClr val="7F7F7F"/>
                </a:solidFill>
              </a:rPr>
              <a:t>- return smallest node value</a:t>
            </a:r>
          </a:p>
          <a:p>
            <a:pPr>
              <a:spcBef>
                <a:spcPts val="600"/>
              </a:spcBef>
              <a:defRPr sz="2800">
                <a:solidFill>
                  <a:srgbClr val="242852"/>
                </a:solidFill>
              </a:defRPr>
            </a:pPr>
            <a:r>
              <a:t>findMax</a:t>
            </a:r>
            <a:r>
              <a:rPr>
                <a:solidFill>
                  <a:srgbClr val="7F7F7F"/>
                </a:solidFill>
              </a:rPr>
              <a:t> - return largest node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Slide Number"/>
          <p:cNvSpPr txBox="1"/>
          <p:nvPr>
            <p:ph type="sldNum" sz="quarter" idx="4294967295"/>
          </p:nvPr>
        </p:nvSpPr>
        <p:spPr>
          <a:xfrm>
            <a:off x="6553200" y="6354317"/>
            <a:ext cx="236484" cy="2453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49" name="Restructuring  (as Single Rotations)"/>
          <p:cNvSpPr txBox="1"/>
          <p:nvPr>
            <p:ph type="title" idx="4294967295"/>
          </p:nvPr>
        </p:nvSpPr>
        <p:spPr>
          <a:xfrm>
            <a:off x="685800" y="304799"/>
            <a:ext cx="6934200" cy="1143002"/>
          </a:xfrm>
          <a:prstGeom prst="rect">
            <a:avLst/>
          </a:prstGeom>
        </p:spPr>
        <p:txBody>
          <a:bodyPr/>
          <a:lstStyle/>
          <a:p>
            <a:pPr algn="l" defTabSz="640079">
              <a:lnSpc>
                <a:spcPts val="4000"/>
              </a:lnSpc>
              <a:defRPr sz="3780">
                <a:effectLst>
                  <a:outerShdw sx="100000" sy="100000" kx="0" ky="0" algn="b" rotWithShape="0" blurRad="8890" dist="26669" dir="2700000">
                    <a:srgbClr val="DDDDDD"/>
                  </a:outerShdw>
                </a:effectLst>
              </a:defRPr>
            </a:pPr>
            <a:r>
              <a:t>Restructuring </a:t>
            </a:r>
            <a:br/>
            <a:r>
              <a:t>(as Single Rotations)</a:t>
            </a:r>
          </a:p>
        </p:txBody>
      </p:sp>
      <p:sp>
        <p:nvSpPr>
          <p:cNvPr id="1350" name="Single Rotations:"/>
          <p:cNvSpPr txBox="1"/>
          <p:nvPr>
            <p:ph type="body" sz="quarter" idx="4294967295"/>
          </p:nvPr>
        </p:nvSpPr>
        <p:spPr>
          <a:xfrm>
            <a:off x="685800" y="1447800"/>
            <a:ext cx="8382000" cy="914400"/>
          </a:xfrm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Single Rotations:</a:t>
            </a:r>
          </a:p>
        </p:txBody>
      </p:sp>
      <p:pic>
        <p:nvPicPr>
          <p:cNvPr id="1351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1599" y="2057400"/>
            <a:ext cx="6400802" cy="2209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2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6800" y="4241800"/>
            <a:ext cx="6413500" cy="2095501"/>
          </a:xfrm>
          <a:prstGeom prst="rect">
            <a:avLst/>
          </a:prstGeom>
          <a:ln w="12700">
            <a:miter lim="400000"/>
          </a:ln>
        </p:spPr>
      </p:pic>
      <p:sp>
        <p:nvSpPr>
          <p:cNvPr id="1353" name="7/15/13"/>
          <p:cNvSpPr txBox="1"/>
          <p:nvPr/>
        </p:nvSpPr>
        <p:spPr>
          <a:xfrm>
            <a:off x="685800" y="6336029"/>
            <a:ext cx="1905000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7/15/13</a:t>
            </a:r>
          </a:p>
        </p:txBody>
      </p:sp>
      <p:sp>
        <p:nvSpPr>
          <p:cNvPr id="1354" name="2004 - Goodrich, Tamassia"/>
          <p:cNvSpPr txBox="1"/>
          <p:nvPr/>
        </p:nvSpPr>
        <p:spPr>
          <a:xfrm>
            <a:off x="3124200" y="6336029"/>
            <a:ext cx="2895600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2004 - Goodrich, Tamassia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Slide Number"/>
          <p:cNvSpPr txBox="1"/>
          <p:nvPr>
            <p:ph type="sldNum" sz="quarter" idx="4294967295"/>
          </p:nvPr>
        </p:nvSpPr>
        <p:spPr>
          <a:xfrm>
            <a:off x="6553200" y="6354317"/>
            <a:ext cx="236484" cy="2453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7" name="double rotations:"/>
          <p:cNvSpPr txBox="1"/>
          <p:nvPr>
            <p:ph type="body" sz="quarter" idx="4294967295"/>
          </p:nvPr>
        </p:nvSpPr>
        <p:spPr>
          <a:xfrm>
            <a:off x="685800" y="1524000"/>
            <a:ext cx="3810000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double rotations:</a:t>
            </a:r>
          </a:p>
        </p:txBody>
      </p:sp>
      <p:pic>
        <p:nvPicPr>
          <p:cNvPr id="1358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2133600"/>
            <a:ext cx="6477000" cy="220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9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6800" y="4191000"/>
            <a:ext cx="6438900" cy="2197100"/>
          </a:xfrm>
          <a:prstGeom prst="rect">
            <a:avLst/>
          </a:prstGeom>
          <a:ln w="12700">
            <a:miter lim="400000"/>
          </a:ln>
        </p:spPr>
      </p:pic>
      <p:sp>
        <p:nvSpPr>
          <p:cNvPr id="1360" name="7/15/13"/>
          <p:cNvSpPr txBox="1"/>
          <p:nvPr/>
        </p:nvSpPr>
        <p:spPr>
          <a:xfrm>
            <a:off x="685800" y="6336029"/>
            <a:ext cx="1905000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7/15/13</a:t>
            </a:r>
          </a:p>
        </p:txBody>
      </p:sp>
      <p:sp>
        <p:nvSpPr>
          <p:cNvPr id="1361" name="2004 - Goodrich, Tamassia"/>
          <p:cNvSpPr txBox="1"/>
          <p:nvPr/>
        </p:nvSpPr>
        <p:spPr>
          <a:xfrm>
            <a:off x="3124200" y="6336029"/>
            <a:ext cx="2895600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2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2004 - Goodrich, Tamassia </a:t>
            </a:r>
          </a:p>
        </p:txBody>
      </p:sp>
      <p:sp>
        <p:nvSpPr>
          <p:cNvPr id="1362" name="Restructuring  (as Double Rotations)"/>
          <p:cNvSpPr txBox="1"/>
          <p:nvPr>
            <p:ph type="title" idx="4294967295"/>
          </p:nvPr>
        </p:nvSpPr>
        <p:spPr>
          <a:xfrm>
            <a:off x="685800" y="304799"/>
            <a:ext cx="6934200" cy="1143002"/>
          </a:xfrm>
          <a:prstGeom prst="rect">
            <a:avLst/>
          </a:prstGeom>
        </p:spPr>
        <p:txBody>
          <a:bodyPr/>
          <a:lstStyle/>
          <a:p>
            <a:pPr algn="l" defTabSz="640079">
              <a:lnSpc>
                <a:spcPts val="4000"/>
              </a:lnSpc>
              <a:defRPr sz="3780">
                <a:effectLst>
                  <a:outerShdw sx="100000" sy="100000" kx="0" ky="0" algn="b" rotWithShape="0" blurRad="8890" dist="26669" dir="2700000">
                    <a:srgbClr val="DDDDDD"/>
                  </a:outerShdw>
                </a:effectLst>
              </a:defRPr>
            </a:pPr>
            <a:r>
              <a:t>Restructuring </a:t>
            </a:r>
            <a:br/>
            <a:r>
              <a:t>(as Double Rotations)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BST Insert"/>
          <p:cNvSpPr txBox="1"/>
          <p:nvPr>
            <p:ph type="title" idx="4294967295"/>
          </p:nvPr>
        </p:nvSpPr>
        <p:spPr>
          <a:xfrm>
            <a:off x="438150" y="-35560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12700" dist="38100" dir="2700000">
                    <a:srgbClr val="DDDDDD"/>
                  </a:outerShdw>
                </a:effectLst>
              </a:defRPr>
            </a:lvl1pPr>
          </a:lstStyle>
          <a:p>
            <a:pPr/>
            <a:r>
              <a:t>BST Insert</a:t>
            </a:r>
          </a:p>
        </p:txBody>
      </p:sp>
      <p:sp>
        <p:nvSpPr>
          <p:cNvPr id="1365" name="7"/>
          <p:cNvSpPr txBox="1"/>
          <p:nvPr/>
        </p:nvSpPr>
        <p:spPr>
          <a:xfrm>
            <a:off x="2670175" y="1738629"/>
            <a:ext cx="27053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366" name="Oval"/>
          <p:cNvSpPr/>
          <p:nvPr/>
        </p:nvSpPr>
        <p:spPr>
          <a:xfrm>
            <a:off x="2586037" y="1749425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367" name="25"/>
          <p:cNvSpPr txBox="1"/>
          <p:nvPr/>
        </p:nvSpPr>
        <p:spPr>
          <a:xfrm>
            <a:off x="3238500" y="2448242"/>
            <a:ext cx="43692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25</a:t>
            </a:r>
          </a:p>
        </p:txBody>
      </p:sp>
      <p:sp>
        <p:nvSpPr>
          <p:cNvPr id="1368" name="Oval"/>
          <p:cNvSpPr/>
          <p:nvPr/>
        </p:nvSpPr>
        <p:spPr>
          <a:xfrm>
            <a:off x="3236912" y="2459037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369" name="Connection Line"/>
          <p:cNvCxnSpPr>
            <a:stCxn id="1366" idx="0"/>
            <a:endCxn id="1368" idx="0"/>
          </p:cNvCxnSpPr>
          <p:nvPr/>
        </p:nvCxnSpPr>
        <p:spPr>
          <a:xfrm>
            <a:off x="2833687" y="1978024"/>
            <a:ext cx="650876" cy="709614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370" name="6"/>
          <p:cNvSpPr txBox="1"/>
          <p:nvPr/>
        </p:nvSpPr>
        <p:spPr>
          <a:xfrm>
            <a:off x="2068512" y="2458561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71" name="Oval"/>
          <p:cNvSpPr/>
          <p:nvPr/>
        </p:nvSpPr>
        <p:spPr>
          <a:xfrm>
            <a:off x="1984375" y="2468562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372" name="Connection Line"/>
          <p:cNvCxnSpPr>
            <a:stCxn id="1366" idx="0"/>
            <a:endCxn id="1371" idx="0"/>
          </p:cNvCxnSpPr>
          <p:nvPr/>
        </p:nvCxnSpPr>
        <p:spPr>
          <a:xfrm flipH="1">
            <a:off x="2232024" y="1978024"/>
            <a:ext cx="601664" cy="719139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373" name="3"/>
          <p:cNvSpPr txBox="1"/>
          <p:nvPr/>
        </p:nvSpPr>
        <p:spPr>
          <a:xfrm>
            <a:off x="1565275" y="3286442"/>
            <a:ext cx="27053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74" name="Oval"/>
          <p:cNvSpPr/>
          <p:nvPr/>
        </p:nvSpPr>
        <p:spPr>
          <a:xfrm>
            <a:off x="1481137" y="3297237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375" name="Connection Line"/>
          <p:cNvCxnSpPr>
            <a:stCxn id="1371" idx="0"/>
            <a:endCxn id="1374" idx="0"/>
          </p:cNvCxnSpPr>
          <p:nvPr/>
        </p:nvCxnSpPr>
        <p:spPr>
          <a:xfrm flipH="1">
            <a:off x="1728787" y="2697162"/>
            <a:ext cx="503238" cy="828676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376" name="47"/>
          <p:cNvSpPr txBox="1"/>
          <p:nvPr/>
        </p:nvSpPr>
        <p:spPr>
          <a:xfrm>
            <a:off x="3711575" y="3268186"/>
            <a:ext cx="43692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47</a:t>
            </a:r>
          </a:p>
        </p:txBody>
      </p:sp>
      <p:sp>
        <p:nvSpPr>
          <p:cNvPr id="1377" name="Oval"/>
          <p:cNvSpPr/>
          <p:nvPr/>
        </p:nvSpPr>
        <p:spPr>
          <a:xfrm>
            <a:off x="3725862" y="3286125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378" name="Connection Line"/>
          <p:cNvCxnSpPr>
            <a:stCxn id="1368" idx="0"/>
            <a:endCxn id="1377" idx="0"/>
          </p:cNvCxnSpPr>
          <p:nvPr/>
        </p:nvCxnSpPr>
        <p:spPr>
          <a:xfrm>
            <a:off x="3484562" y="2687637"/>
            <a:ext cx="488951" cy="827088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379" name="1"/>
          <p:cNvSpPr txBox="1"/>
          <p:nvPr/>
        </p:nvSpPr>
        <p:spPr>
          <a:xfrm>
            <a:off x="1066799" y="410559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80" name="Oval"/>
          <p:cNvSpPr/>
          <p:nvPr/>
        </p:nvSpPr>
        <p:spPr>
          <a:xfrm>
            <a:off x="982662" y="4116387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381" name="Connection Line"/>
          <p:cNvCxnSpPr>
            <a:stCxn id="1374" idx="0"/>
            <a:endCxn id="1380" idx="0"/>
          </p:cNvCxnSpPr>
          <p:nvPr/>
        </p:nvCxnSpPr>
        <p:spPr>
          <a:xfrm flipH="1">
            <a:off x="1230312" y="3525837"/>
            <a:ext cx="498476" cy="81915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382" name="35"/>
          <p:cNvSpPr txBox="1"/>
          <p:nvPr/>
        </p:nvSpPr>
        <p:spPr>
          <a:xfrm>
            <a:off x="3209925" y="4139723"/>
            <a:ext cx="43692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35</a:t>
            </a:r>
          </a:p>
        </p:txBody>
      </p:sp>
      <p:sp>
        <p:nvSpPr>
          <p:cNvPr id="1383" name="Oval"/>
          <p:cNvSpPr/>
          <p:nvPr/>
        </p:nvSpPr>
        <p:spPr>
          <a:xfrm>
            <a:off x="3209925" y="4149725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384" name="Connection Line"/>
          <p:cNvCxnSpPr>
            <a:stCxn id="1377" idx="0"/>
            <a:endCxn id="1383" idx="0"/>
          </p:cNvCxnSpPr>
          <p:nvPr/>
        </p:nvCxnSpPr>
        <p:spPr>
          <a:xfrm flipH="1">
            <a:off x="3457574" y="3514724"/>
            <a:ext cx="515939" cy="86360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385" name="37"/>
          <p:cNvSpPr txBox="1"/>
          <p:nvPr/>
        </p:nvSpPr>
        <p:spPr>
          <a:xfrm>
            <a:off x="3725862" y="4982686"/>
            <a:ext cx="43692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37</a:t>
            </a:r>
          </a:p>
        </p:txBody>
      </p:sp>
      <p:sp>
        <p:nvSpPr>
          <p:cNvPr id="1386" name="Oval"/>
          <p:cNvSpPr/>
          <p:nvPr/>
        </p:nvSpPr>
        <p:spPr>
          <a:xfrm>
            <a:off x="3738562" y="5000625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387" name="Connection Line"/>
          <p:cNvCxnSpPr>
            <a:stCxn id="1383" idx="0"/>
            <a:endCxn id="1386" idx="0"/>
          </p:cNvCxnSpPr>
          <p:nvPr/>
        </p:nvCxnSpPr>
        <p:spPr>
          <a:xfrm>
            <a:off x="3457574" y="4378324"/>
            <a:ext cx="528639" cy="85090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388" name="7, 25, 47, 35, 37, 6, 3, 1"/>
          <p:cNvSpPr txBox="1"/>
          <p:nvPr/>
        </p:nvSpPr>
        <p:spPr>
          <a:xfrm>
            <a:off x="1238250" y="1138237"/>
            <a:ext cx="363855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7, 25, 47, 35, 37, 6, 3, 1</a:t>
            </a:r>
          </a:p>
        </p:txBody>
      </p:sp>
      <p:sp>
        <p:nvSpPr>
          <p:cNvPr id="1389" name="Exam 4 Q4: Summer 17"/>
          <p:cNvSpPr txBox="1"/>
          <p:nvPr/>
        </p:nvSpPr>
        <p:spPr>
          <a:xfrm>
            <a:off x="4552950" y="3048000"/>
            <a:ext cx="1695450" cy="77381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Exam 4 Q4: Summer 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Exam 4 Q7: Summer 17"/>
          <p:cNvSpPr txBox="1"/>
          <p:nvPr/>
        </p:nvSpPr>
        <p:spPr>
          <a:xfrm>
            <a:off x="374650" y="5486400"/>
            <a:ext cx="1695450" cy="77381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Exam 4 Q7: Summer 17</a:t>
            </a:r>
          </a:p>
        </p:txBody>
      </p:sp>
      <p:sp>
        <p:nvSpPr>
          <p:cNvPr id="1392" name="BST Remove"/>
          <p:cNvSpPr txBox="1"/>
          <p:nvPr>
            <p:ph type="title" idx="4294967295"/>
          </p:nvPr>
        </p:nvSpPr>
        <p:spPr>
          <a:xfrm>
            <a:off x="438150" y="-26670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12700" dist="38100" dir="2700000">
                    <a:srgbClr val="DDDDDD"/>
                  </a:outerShdw>
                </a:effectLst>
              </a:defRPr>
            </a:lvl1pPr>
          </a:lstStyle>
          <a:p>
            <a:pPr/>
            <a:r>
              <a:t>BST Remove</a:t>
            </a:r>
          </a:p>
        </p:txBody>
      </p:sp>
      <p:sp>
        <p:nvSpPr>
          <p:cNvPr id="1393" name="6"/>
          <p:cNvSpPr txBox="1"/>
          <p:nvPr/>
        </p:nvSpPr>
        <p:spPr>
          <a:xfrm>
            <a:off x="2173287" y="137191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94" name="Oval"/>
          <p:cNvSpPr/>
          <p:nvPr/>
        </p:nvSpPr>
        <p:spPr>
          <a:xfrm>
            <a:off x="2089150" y="1382712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395" name="8"/>
          <p:cNvSpPr txBox="1"/>
          <p:nvPr/>
        </p:nvSpPr>
        <p:spPr>
          <a:xfrm>
            <a:off x="3016249" y="22752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396" name="Oval"/>
          <p:cNvSpPr/>
          <p:nvPr/>
        </p:nvSpPr>
        <p:spPr>
          <a:xfrm>
            <a:off x="2932112" y="228600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397" name="Connection Line"/>
          <p:cNvCxnSpPr>
            <a:stCxn id="1394" idx="0"/>
            <a:endCxn id="1396" idx="0"/>
          </p:cNvCxnSpPr>
          <p:nvPr/>
        </p:nvCxnSpPr>
        <p:spPr>
          <a:xfrm>
            <a:off x="2336799" y="1611312"/>
            <a:ext cx="842964" cy="903288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398" name="3"/>
          <p:cNvSpPr txBox="1"/>
          <p:nvPr/>
        </p:nvSpPr>
        <p:spPr>
          <a:xfrm>
            <a:off x="1441449" y="22752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399" name="Oval"/>
          <p:cNvSpPr/>
          <p:nvPr/>
        </p:nvSpPr>
        <p:spPr>
          <a:xfrm>
            <a:off x="1357312" y="228600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400" name="Connection Line"/>
          <p:cNvCxnSpPr>
            <a:stCxn id="1394" idx="0"/>
            <a:endCxn id="1398" idx="0"/>
          </p:cNvCxnSpPr>
          <p:nvPr/>
        </p:nvCxnSpPr>
        <p:spPr>
          <a:xfrm flipH="1">
            <a:off x="1576714" y="1611312"/>
            <a:ext cx="760086" cy="893763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401" name="1"/>
          <p:cNvSpPr txBox="1"/>
          <p:nvPr/>
        </p:nvSpPr>
        <p:spPr>
          <a:xfrm>
            <a:off x="785812" y="327691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02" name="Oval"/>
          <p:cNvSpPr/>
          <p:nvPr/>
        </p:nvSpPr>
        <p:spPr>
          <a:xfrm>
            <a:off x="701675" y="3287712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403" name="Connection Line"/>
          <p:cNvCxnSpPr>
            <a:stCxn id="1399" idx="0"/>
            <a:endCxn id="1402" idx="0"/>
          </p:cNvCxnSpPr>
          <p:nvPr/>
        </p:nvCxnSpPr>
        <p:spPr>
          <a:xfrm flipH="1">
            <a:off x="949324" y="2514599"/>
            <a:ext cx="655639" cy="1001714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404" name="0"/>
          <p:cNvSpPr txBox="1"/>
          <p:nvPr/>
        </p:nvSpPr>
        <p:spPr>
          <a:xfrm>
            <a:off x="373062" y="43326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05" name="Oval"/>
          <p:cNvSpPr/>
          <p:nvPr/>
        </p:nvSpPr>
        <p:spPr>
          <a:xfrm>
            <a:off x="288925" y="4343400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406" name="Connection Line"/>
          <p:cNvCxnSpPr>
            <a:stCxn id="1402" idx="0"/>
            <a:endCxn id="1405" idx="0"/>
          </p:cNvCxnSpPr>
          <p:nvPr/>
        </p:nvCxnSpPr>
        <p:spPr>
          <a:xfrm flipH="1">
            <a:off x="536574" y="3516312"/>
            <a:ext cx="412751" cy="1055688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407" name="5"/>
          <p:cNvSpPr txBox="1"/>
          <p:nvPr/>
        </p:nvSpPr>
        <p:spPr>
          <a:xfrm>
            <a:off x="1951037" y="3291998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08" name="Oval"/>
          <p:cNvSpPr/>
          <p:nvPr/>
        </p:nvSpPr>
        <p:spPr>
          <a:xfrm>
            <a:off x="1866900" y="3282950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409" name="Connection Line"/>
          <p:cNvCxnSpPr>
            <a:stCxn id="1399" idx="0"/>
            <a:endCxn id="1407" idx="0"/>
          </p:cNvCxnSpPr>
          <p:nvPr/>
        </p:nvCxnSpPr>
        <p:spPr>
          <a:xfrm>
            <a:off x="1604962" y="2514599"/>
            <a:ext cx="481341" cy="1007270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410" name="7"/>
          <p:cNvSpPr txBox="1"/>
          <p:nvPr/>
        </p:nvSpPr>
        <p:spPr>
          <a:xfrm>
            <a:off x="2598737" y="3277711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11" name="Oval"/>
          <p:cNvSpPr/>
          <p:nvPr/>
        </p:nvSpPr>
        <p:spPr>
          <a:xfrm>
            <a:off x="2514600" y="3287712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412" name="Connection Line"/>
          <p:cNvCxnSpPr>
            <a:stCxn id="1396" idx="0"/>
            <a:endCxn id="1411" idx="0"/>
          </p:cNvCxnSpPr>
          <p:nvPr/>
        </p:nvCxnSpPr>
        <p:spPr>
          <a:xfrm flipH="1">
            <a:off x="2762249" y="2514599"/>
            <a:ext cx="417514" cy="1001714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413" name="4"/>
          <p:cNvSpPr txBox="1"/>
          <p:nvPr/>
        </p:nvSpPr>
        <p:spPr>
          <a:xfrm>
            <a:off x="1608137" y="43326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14" name="Oval"/>
          <p:cNvSpPr/>
          <p:nvPr/>
        </p:nvSpPr>
        <p:spPr>
          <a:xfrm>
            <a:off x="1524000" y="4343400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415" name="Connection Line"/>
          <p:cNvCxnSpPr>
            <a:stCxn id="1408" idx="0"/>
            <a:endCxn id="1414" idx="0"/>
          </p:cNvCxnSpPr>
          <p:nvPr/>
        </p:nvCxnSpPr>
        <p:spPr>
          <a:xfrm flipH="1">
            <a:off x="1771649" y="3511549"/>
            <a:ext cx="342901" cy="106045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416" name="5"/>
          <p:cNvSpPr txBox="1"/>
          <p:nvPr/>
        </p:nvSpPr>
        <p:spPr>
          <a:xfrm>
            <a:off x="5845175" y="1375886"/>
            <a:ext cx="27053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17" name="Oval"/>
          <p:cNvSpPr/>
          <p:nvPr/>
        </p:nvSpPr>
        <p:spPr>
          <a:xfrm>
            <a:off x="5761037" y="1387475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418" name="8"/>
          <p:cNvSpPr txBox="1"/>
          <p:nvPr/>
        </p:nvSpPr>
        <p:spPr>
          <a:xfrm>
            <a:off x="6688137" y="227996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19" name="Oval"/>
          <p:cNvSpPr/>
          <p:nvPr/>
        </p:nvSpPr>
        <p:spPr>
          <a:xfrm>
            <a:off x="6604000" y="2290762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420" name="Connection Line"/>
          <p:cNvCxnSpPr>
            <a:stCxn id="1417" idx="0"/>
            <a:endCxn id="1419" idx="0"/>
          </p:cNvCxnSpPr>
          <p:nvPr/>
        </p:nvCxnSpPr>
        <p:spPr>
          <a:xfrm>
            <a:off x="6008687" y="1616074"/>
            <a:ext cx="842963" cy="903289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421" name="3"/>
          <p:cNvSpPr txBox="1"/>
          <p:nvPr/>
        </p:nvSpPr>
        <p:spPr>
          <a:xfrm>
            <a:off x="5113337" y="227996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22" name="Oval"/>
          <p:cNvSpPr/>
          <p:nvPr/>
        </p:nvSpPr>
        <p:spPr>
          <a:xfrm>
            <a:off x="5029200" y="2290762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423" name="Connection Line"/>
          <p:cNvCxnSpPr>
            <a:stCxn id="1417" idx="0"/>
            <a:endCxn id="1421" idx="0"/>
          </p:cNvCxnSpPr>
          <p:nvPr/>
        </p:nvCxnSpPr>
        <p:spPr>
          <a:xfrm flipH="1">
            <a:off x="5248602" y="1616074"/>
            <a:ext cx="760086" cy="893764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424" name="1"/>
          <p:cNvSpPr txBox="1"/>
          <p:nvPr/>
        </p:nvSpPr>
        <p:spPr>
          <a:xfrm>
            <a:off x="4457699" y="328167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25" name="Oval"/>
          <p:cNvSpPr/>
          <p:nvPr/>
        </p:nvSpPr>
        <p:spPr>
          <a:xfrm>
            <a:off x="4373562" y="3292475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426" name="Connection Line"/>
          <p:cNvCxnSpPr>
            <a:stCxn id="1422" idx="0"/>
            <a:endCxn id="1425" idx="0"/>
          </p:cNvCxnSpPr>
          <p:nvPr/>
        </p:nvCxnSpPr>
        <p:spPr>
          <a:xfrm flipH="1">
            <a:off x="4621212" y="2519362"/>
            <a:ext cx="655638" cy="1001713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427" name="0"/>
          <p:cNvSpPr txBox="1"/>
          <p:nvPr/>
        </p:nvSpPr>
        <p:spPr>
          <a:xfrm>
            <a:off x="4044949" y="433736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28" name="Oval"/>
          <p:cNvSpPr/>
          <p:nvPr/>
        </p:nvSpPr>
        <p:spPr>
          <a:xfrm>
            <a:off x="3960812" y="4348162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429" name="Connection Line"/>
          <p:cNvCxnSpPr>
            <a:stCxn id="1425" idx="0"/>
            <a:endCxn id="1428" idx="0"/>
          </p:cNvCxnSpPr>
          <p:nvPr/>
        </p:nvCxnSpPr>
        <p:spPr>
          <a:xfrm flipH="1">
            <a:off x="4208462" y="3521074"/>
            <a:ext cx="412751" cy="1055689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430" name="4"/>
          <p:cNvSpPr txBox="1"/>
          <p:nvPr/>
        </p:nvSpPr>
        <p:spPr>
          <a:xfrm>
            <a:off x="5494337" y="3296761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31" name="Oval"/>
          <p:cNvSpPr/>
          <p:nvPr/>
        </p:nvSpPr>
        <p:spPr>
          <a:xfrm>
            <a:off x="5410200" y="3286125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432" name="Connection Line"/>
          <p:cNvCxnSpPr>
            <a:stCxn id="1422" idx="0"/>
            <a:endCxn id="1430" idx="0"/>
          </p:cNvCxnSpPr>
          <p:nvPr/>
        </p:nvCxnSpPr>
        <p:spPr>
          <a:xfrm>
            <a:off x="5276849" y="2519362"/>
            <a:ext cx="352754" cy="1007270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433" name="7"/>
          <p:cNvSpPr txBox="1"/>
          <p:nvPr/>
        </p:nvSpPr>
        <p:spPr>
          <a:xfrm>
            <a:off x="6270625" y="3282473"/>
            <a:ext cx="27053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34" name="Oval"/>
          <p:cNvSpPr/>
          <p:nvPr/>
        </p:nvSpPr>
        <p:spPr>
          <a:xfrm>
            <a:off x="6186487" y="3292475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435" name="Connection Line"/>
          <p:cNvCxnSpPr>
            <a:stCxn id="1419" idx="0"/>
            <a:endCxn id="1434" idx="0"/>
          </p:cNvCxnSpPr>
          <p:nvPr/>
        </p:nvCxnSpPr>
        <p:spPr>
          <a:xfrm flipH="1">
            <a:off x="6434137" y="2519362"/>
            <a:ext cx="417513" cy="1001713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436" name="Line"/>
          <p:cNvSpPr/>
          <p:nvPr/>
        </p:nvSpPr>
        <p:spPr>
          <a:xfrm flipH="1" rot="10800000">
            <a:off x="2362200" y="1758950"/>
            <a:ext cx="136525" cy="1752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10800"/>
                  <a:pt x="21600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38100" dist="19999" dir="5400000">
              <a:srgbClr val="808080">
                <a:alpha val="37998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cxnSp>
        <p:nvCxnSpPr>
          <p:cNvPr id="1437" name="Connection Line"/>
          <p:cNvCxnSpPr>
            <a:stCxn id="1414" idx="0"/>
            <a:endCxn id="1408" idx="0"/>
          </p:cNvCxnSpPr>
          <p:nvPr/>
        </p:nvCxnSpPr>
        <p:spPr>
          <a:xfrm flipV="1">
            <a:off x="1771649" y="3511549"/>
            <a:ext cx="342901" cy="1060451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38100" dist="19999" dir="5400000">
              <a:srgbClr val="808080">
                <a:alpha val="37998"/>
              </a:srgbClr>
            </a:outerShdw>
          </a:effectLst>
        </p:spPr>
      </p:cxn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Binary Search Tree?"/>
          <p:cNvSpPr txBox="1"/>
          <p:nvPr>
            <p:ph type="title" idx="4294967295"/>
          </p:nvPr>
        </p:nvSpPr>
        <p:spPr>
          <a:xfrm>
            <a:off x="609600" y="304799"/>
            <a:ext cx="7772400" cy="1143002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12700" dist="38100" dir="2700000">
                    <a:srgbClr val="DDDDDD"/>
                  </a:outerShdw>
                </a:effectLst>
              </a:defRPr>
            </a:lvl1pPr>
          </a:lstStyle>
          <a:p>
            <a:pPr/>
            <a:r>
              <a:t>Binary Search Tree?</a:t>
            </a:r>
          </a:p>
        </p:txBody>
      </p:sp>
      <p:sp>
        <p:nvSpPr>
          <p:cNvPr id="1440" name="1"/>
          <p:cNvSpPr txBox="1"/>
          <p:nvPr/>
        </p:nvSpPr>
        <p:spPr>
          <a:xfrm>
            <a:off x="2752725" y="3507898"/>
            <a:ext cx="27053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41" name="Oval"/>
          <p:cNvSpPr/>
          <p:nvPr/>
        </p:nvSpPr>
        <p:spPr>
          <a:xfrm>
            <a:off x="2668587" y="351790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442" name="7"/>
          <p:cNvSpPr txBox="1"/>
          <p:nvPr/>
        </p:nvSpPr>
        <p:spPr>
          <a:xfrm>
            <a:off x="3881437" y="1966436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443" name="Oval"/>
          <p:cNvSpPr/>
          <p:nvPr/>
        </p:nvSpPr>
        <p:spPr>
          <a:xfrm>
            <a:off x="3797300" y="1976437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444" name="9"/>
          <p:cNvSpPr txBox="1"/>
          <p:nvPr/>
        </p:nvSpPr>
        <p:spPr>
          <a:xfrm>
            <a:off x="4608512" y="2614136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445" name="Oval"/>
          <p:cNvSpPr/>
          <p:nvPr/>
        </p:nvSpPr>
        <p:spPr>
          <a:xfrm>
            <a:off x="4524375" y="2624137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446" name="Connection Line"/>
          <p:cNvCxnSpPr>
            <a:stCxn id="1443" idx="0"/>
            <a:endCxn id="1445" idx="0"/>
          </p:cNvCxnSpPr>
          <p:nvPr/>
        </p:nvCxnSpPr>
        <p:spPr>
          <a:xfrm>
            <a:off x="4044949" y="2205037"/>
            <a:ext cx="727076" cy="64770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447" name="4"/>
          <p:cNvSpPr txBox="1"/>
          <p:nvPr/>
        </p:nvSpPr>
        <p:spPr>
          <a:xfrm>
            <a:off x="3286125" y="2720498"/>
            <a:ext cx="27053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448" name="Oval"/>
          <p:cNvSpPr/>
          <p:nvPr/>
        </p:nvSpPr>
        <p:spPr>
          <a:xfrm>
            <a:off x="3201987" y="273050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449" name="Connection Line"/>
          <p:cNvCxnSpPr>
            <a:stCxn id="1443" idx="0"/>
            <a:endCxn id="1448" idx="0"/>
          </p:cNvCxnSpPr>
          <p:nvPr/>
        </p:nvCxnSpPr>
        <p:spPr>
          <a:xfrm flipH="1">
            <a:off x="3449637" y="2205037"/>
            <a:ext cx="595313" cy="754063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450" name="5"/>
          <p:cNvSpPr txBox="1"/>
          <p:nvPr/>
        </p:nvSpPr>
        <p:spPr>
          <a:xfrm>
            <a:off x="3721100" y="3474561"/>
            <a:ext cx="27053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451" name="Oval"/>
          <p:cNvSpPr/>
          <p:nvPr/>
        </p:nvSpPr>
        <p:spPr>
          <a:xfrm>
            <a:off x="3676650" y="3484562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452" name="Connection Line"/>
          <p:cNvCxnSpPr>
            <a:stCxn id="1448" idx="0"/>
            <a:endCxn id="1451" idx="0"/>
          </p:cNvCxnSpPr>
          <p:nvPr/>
        </p:nvCxnSpPr>
        <p:spPr>
          <a:xfrm>
            <a:off x="3449637" y="2959099"/>
            <a:ext cx="474663" cy="754064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453" name="Oval"/>
          <p:cNvSpPr/>
          <p:nvPr/>
        </p:nvSpPr>
        <p:spPr>
          <a:xfrm>
            <a:off x="2665412" y="352425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454" name="Connection Line"/>
          <p:cNvCxnSpPr>
            <a:stCxn id="1448" idx="0"/>
            <a:endCxn id="1453" idx="0"/>
          </p:cNvCxnSpPr>
          <p:nvPr/>
        </p:nvCxnSpPr>
        <p:spPr>
          <a:xfrm flipH="1">
            <a:off x="2913062" y="2959099"/>
            <a:ext cx="536576" cy="79375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455" name="8"/>
          <p:cNvSpPr txBox="1"/>
          <p:nvPr/>
        </p:nvSpPr>
        <p:spPr>
          <a:xfrm>
            <a:off x="4357687" y="3434873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56" name="Oval"/>
          <p:cNvSpPr/>
          <p:nvPr/>
        </p:nvSpPr>
        <p:spPr>
          <a:xfrm>
            <a:off x="4273550" y="3444875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457" name="Connection Line"/>
          <p:cNvCxnSpPr>
            <a:stCxn id="1445" idx="0"/>
            <a:endCxn id="1456" idx="0"/>
          </p:cNvCxnSpPr>
          <p:nvPr/>
        </p:nvCxnSpPr>
        <p:spPr>
          <a:xfrm flipH="1">
            <a:off x="4521199" y="2852737"/>
            <a:ext cx="250826" cy="820738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458" name="6"/>
          <p:cNvSpPr txBox="1"/>
          <p:nvPr/>
        </p:nvSpPr>
        <p:spPr>
          <a:xfrm>
            <a:off x="3430587" y="4334986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59" name="Oval"/>
          <p:cNvSpPr/>
          <p:nvPr/>
        </p:nvSpPr>
        <p:spPr>
          <a:xfrm>
            <a:off x="3346450" y="4344987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460" name="Connection Line"/>
          <p:cNvCxnSpPr>
            <a:stCxn id="1451" idx="0"/>
            <a:endCxn id="1459" idx="0"/>
          </p:cNvCxnSpPr>
          <p:nvPr/>
        </p:nvCxnSpPr>
        <p:spPr>
          <a:xfrm flipH="1">
            <a:off x="3594099" y="3713162"/>
            <a:ext cx="330201" cy="860426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461" name="Exam 3 Q9: Summer 17"/>
          <p:cNvSpPr txBox="1"/>
          <p:nvPr/>
        </p:nvSpPr>
        <p:spPr>
          <a:xfrm>
            <a:off x="5334000" y="4386262"/>
            <a:ext cx="1695450" cy="773818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Exam 3 Q9: Summer 17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BST Remove"/>
          <p:cNvSpPr txBox="1"/>
          <p:nvPr>
            <p:ph type="title" idx="4294967295"/>
          </p:nvPr>
        </p:nvSpPr>
        <p:spPr>
          <a:xfrm>
            <a:off x="609600" y="304799"/>
            <a:ext cx="7772400" cy="1143002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12700" dist="38100" dir="2700000">
                    <a:srgbClr val="DDDDDD"/>
                  </a:outerShdw>
                </a:effectLst>
              </a:defRPr>
            </a:lvl1pPr>
          </a:lstStyle>
          <a:p>
            <a:pPr/>
            <a:r>
              <a:t>BST Remove </a:t>
            </a:r>
          </a:p>
        </p:txBody>
      </p:sp>
      <p:sp>
        <p:nvSpPr>
          <p:cNvPr id="1464" name="6"/>
          <p:cNvSpPr txBox="1"/>
          <p:nvPr/>
        </p:nvSpPr>
        <p:spPr>
          <a:xfrm>
            <a:off x="2265362" y="173862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65" name="Oval"/>
          <p:cNvSpPr/>
          <p:nvPr/>
        </p:nvSpPr>
        <p:spPr>
          <a:xfrm>
            <a:off x="2181225" y="1749425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466" name="8"/>
          <p:cNvSpPr txBox="1"/>
          <p:nvPr/>
        </p:nvSpPr>
        <p:spPr>
          <a:xfrm>
            <a:off x="2879724" y="25038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67" name="Oval"/>
          <p:cNvSpPr/>
          <p:nvPr/>
        </p:nvSpPr>
        <p:spPr>
          <a:xfrm>
            <a:off x="2795587" y="251460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468" name="Connection Line"/>
          <p:cNvCxnSpPr>
            <a:stCxn id="1465" idx="0"/>
            <a:endCxn id="1467" idx="0"/>
          </p:cNvCxnSpPr>
          <p:nvPr/>
        </p:nvCxnSpPr>
        <p:spPr>
          <a:xfrm>
            <a:off x="2428874" y="1978024"/>
            <a:ext cx="614364" cy="765176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469" name="3"/>
          <p:cNvSpPr txBox="1"/>
          <p:nvPr/>
        </p:nvSpPr>
        <p:spPr>
          <a:xfrm>
            <a:off x="1670049" y="25038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470" name="Oval"/>
          <p:cNvSpPr/>
          <p:nvPr/>
        </p:nvSpPr>
        <p:spPr>
          <a:xfrm>
            <a:off x="1585912" y="251460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471" name="Connection Line"/>
          <p:cNvCxnSpPr>
            <a:stCxn id="1465" idx="0"/>
            <a:endCxn id="1469" idx="0"/>
          </p:cNvCxnSpPr>
          <p:nvPr/>
        </p:nvCxnSpPr>
        <p:spPr>
          <a:xfrm flipH="1">
            <a:off x="1805314" y="1978024"/>
            <a:ext cx="623561" cy="75565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472" name="1"/>
          <p:cNvSpPr txBox="1"/>
          <p:nvPr/>
        </p:nvSpPr>
        <p:spPr>
          <a:xfrm>
            <a:off x="1133474" y="327691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73" name="Oval"/>
          <p:cNvSpPr/>
          <p:nvPr/>
        </p:nvSpPr>
        <p:spPr>
          <a:xfrm>
            <a:off x="1049337" y="3287712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474" name="Connection Line"/>
          <p:cNvCxnSpPr>
            <a:stCxn id="1470" idx="0"/>
            <a:endCxn id="1473" idx="0"/>
          </p:cNvCxnSpPr>
          <p:nvPr/>
        </p:nvCxnSpPr>
        <p:spPr>
          <a:xfrm flipH="1">
            <a:off x="1296987" y="2743199"/>
            <a:ext cx="536576" cy="773114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475" name="0"/>
          <p:cNvSpPr txBox="1"/>
          <p:nvPr/>
        </p:nvSpPr>
        <p:spPr>
          <a:xfrm>
            <a:off x="617537" y="411987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76" name="Oval"/>
          <p:cNvSpPr/>
          <p:nvPr/>
        </p:nvSpPr>
        <p:spPr>
          <a:xfrm>
            <a:off x="533400" y="4130675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477" name="Connection Line"/>
          <p:cNvCxnSpPr>
            <a:stCxn id="1473" idx="0"/>
            <a:endCxn id="1476" idx="0"/>
          </p:cNvCxnSpPr>
          <p:nvPr/>
        </p:nvCxnSpPr>
        <p:spPr>
          <a:xfrm flipH="1">
            <a:off x="781049" y="3516312"/>
            <a:ext cx="515939" cy="842963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478" name="9"/>
          <p:cNvSpPr txBox="1"/>
          <p:nvPr/>
        </p:nvSpPr>
        <p:spPr>
          <a:xfrm>
            <a:off x="3411537" y="328644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479" name="Oval"/>
          <p:cNvSpPr/>
          <p:nvPr/>
        </p:nvSpPr>
        <p:spPr>
          <a:xfrm>
            <a:off x="3327400" y="3276600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480" name="Connection Line"/>
          <p:cNvCxnSpPr>
            <a:stCxn id="1467" idx="0"/>
            <a:endCxn id="1478" idx="0"/>
          </p:cNvCxnSpPr>
          <p:nvPr/>
        </p:nvCxnSpPr>
        <p:spPr>
          <a:xfrm>
            <a:off x="3043237" y="2743199"/>
            <a:ext cx="503566" cy="773114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481" name="2"/>
          <p:cNvSpPr txBox="1"/>
          <p:nvPr/>
        </p:nvSpPr>
        <p:spPr>
          <a:xfrm>
            <a:off x="1608137" y="4117498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82" name="Oval"/>
          <p:cNvSpPr/>
          <p:nvPr/>
        </p:nvSpPr>
        <p:spPr>
          <a:xfrm>
            <a:off x="1524000" y="4114800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483" name="Connection Line"/>
          <p:cNvCxnSpPr>
            <a:stCxn id="1473" idx="0"/>
            <a:endCxn id="1481" idx="0"/>
          </p:cNvCxnSpPr>
          <p:nvPr/>
        </p:nvCxnSpPr>
        <p:spPr>
          <a:xfrm>
            <a:off x="1296987" y="3516312"/>
            <a:ext cx="446416" cy="831057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484" name="Exam 4 Q8: Summer 17"/>
          <p:cNvSpPr txBox="1"/>
          <p:nvPr/>
        </p:nvSpPr>
        <p:spPr>
          <a:xfrm>
            <a:off x="557212" y="4943475"/>
            <a:ext cx="1695451" cy="77381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Exam 4 Q8: Summer 17</a:t>
            </a:r>
          </a:p>
        </p:txBody>
      </p:sp>
      <p:sp>
        <p:nvSpPr>
          <p:cNvPr id="1485" name="Remove 3"/>
          <p:cNvSpPr txBox="1"/>
          <p:nvPr/>
        </p:nvSpPr>
        <p:spPr>
          <a:xfrm>
            <a:off x="2632075" y="5105400"/>
            <a:ext cx="172085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Remove 3</a:t>
            </a:r>
          </a:p>
        </p:txBody>
      </p:sp>
      <p:cxnSp>
        <p:nvCxnSpPr>
          <p:cNvPr id="1486" name="Connection Line"/>
          <p:cNvCxnSpPr>
            <a:stCxn id="1482" idx="0"/>
            <a:endCxn id="1470" idx="0"/>
          </p:cNvCxnSpPr>
          <p:nvPr/>
        </p:nvCxnSpPr>
        <p:spPr>
          <a:xfrm flipV="1">
            <a:off x="1771649" y="2743199"/>
            <a:ext cx="61914" cy="1600201"/>
          </a:xfrm>
          <a:prstGeom prst="straightConnector1">
            <a:avLst/>
          </a:prstGeom>
          <a:ln w="19050">
            <a:solidFill>
              <a:srgbClr val="000000"/>
            </a:solidFill>
            <a:miter lim="400000"/>
            <a:tailEnd type="triangle"/>
          </a:ln>
          <a:effectLst>
            <a:outerShdw sx="100000" sy="100000" kx="0" ky="0" algn="b" rotWithShape="0" blurRad="38100" dist="19999" dir="5400000">
              <a:srgbClr val="808080">
                <a:alpha val="37998"/>
              </a:srgbClr>
            </a:outerShdw>
          </a:effectLst>
        </p:spPr>
      </p:cxnSp>
      <p:sp>
        <p:nvSpPr>
          <p:cNvPr id="1487" name="6"/>
          <p:cNvSpPr txBox="1"/>
          <p:nvPr/>
        </p:nvSpPr>
        <p:spPr>
          <a:xfrm>
            <a:off x="6303962" y="175291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488" name="Oval"/>
          <p:cNvSpPr/>
          <p:nvPr/>
        </p:nvSpPr>
        <p:spPr>
          <a:xfrm>
            <a:off x="6219825" y="1763712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489" name="8"/>
          <p:cNvSpPr txBox="1"/>
          <p:nvPr/>
        </p:nvSpPr>
        <p:spPr>
          <a:xfrm>
            <a:off x="6918324" y="251809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490" name="Oval"/>
          <p:cNvSpPr/>
          <p:nvPr/>
        </p:nvSpPr>
        <p:spPr>
          <a:xfrm>
            <a:off x="6834187" y="2528887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491" name="Connection Line"/>
          <p:cNvCxnSpPr>
            <a:stCxn id="1488" idx="0"/>
            <a:endCxn id="1490" idx="0"/>
          </p:cNvCxnSpPr>
          <p:nvPr/>
        </p:nvCxnSpPr>
        <p:spPr>
          <a:xfrm>
            <a:off x="6467474" y="1992312"/>
            <a:ext cx="614364" cy="765176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492" name="2"/>
          <p:cNvSpPr txBox="1"/>
          <p:nvPr/>
        </p:nvSpPr>
        <p:spPr>
          <a:xfrm>
            <a:off x="5708650" y="2518092"/>
            <a:ext cx="27053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493" name="Oval"/>
          <p:cNvSpPr/>
          <p:nvPr/>
        </p:nvSpPr>
        <p:spPr>
          <a:xfrm>
            <a:off x="5624512" y="2528887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494" name="Connection Line"/>
          <p:cNvCxnSpPr>
            <a:stCxn id="1488" idx="0"/>
            <a:endCxn id="1492" idx="0"/>
          </p:cNvCxnSpPr>
          <p:nvPr/>
        </p:nvCxnSpPr>
        <p:spPr>
          <a:xfrm flipH="1">
            <a:off x="5843914" y="1992312"/>
            <a:ext cx="623561" cy="75565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495" name="1"/>
          <p:cNvSpPr txBox="1"/>
          <p:nvPr/>
        </p:nvSpPr>
        <p:spPr>
          <a:xfrm>
            <a:off x="5172074" y="32912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96" name="Oval"/>
          <p:cNvSpPr/>
          <p:nvPr/>
        </p:nvSpPr>
        <p:spPr>
          <a:xfrm>
            <a:off x="5087937" y="330200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497" name="Connection Line"/>
          <p:cNvCxnSpPr>
            <a:stCxn id="1493" idx="0"/>
            <a:endCxn id="1496" idx="0"/>
          </p:cNvCxnSpPr>
          <p:nvPr/>
        </p:nvCxnSpPr>
        <p:spPr>
          <a:xfrm flipH="1">
            <a:off x="5335587" y="2757487"/>
            <a:ext cx="536576" cy="773113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498" name="0"/>
          <p:cNvSpPr txBox="1"/>
          <p:nvPr/>
        </p:nvSpPr>
        <p:spPr>
          <a:xfrm>
            <a:off x="4656137" y="413416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99" name="Oval"/>
          <p:cNvSpPr/>
          <p:nvPr/>
        </p:nvSpPr>
        <p:spPr>
          <a:xfrm>
            <a:off x="4572000" y="4144962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500" name="Connection Line"/>
          <p:cNvCxnSpPr>
            <a:stCxn id="1496" idx="0"/>
            <a:endCxn id="1499" idx="0"/>
          </p:cNvCxnSpPr>
          <p:nvPr/>
        </p:nvCxnSpPr>
        <p:spPr>
          <a:xfrm flipH="1">
            <a:off x="4819649" y="3530599"/>
            <a:ext cx="515939" cy="842964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501" name="9"/>
          <p:cNvSpPr txBox="1"/>
          <p:nvPr/>
        </p:nvSpPr>
        <p:spPr>
          <a:xfrm>
            <a:off x="7450137" y="330072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502" name="Oval"/>
          <p:cNvSpPr/>
          <p:nvPr/>
        </p:nvSpPr>
        <p:spPr>
          <a:xfrm>
            <a:off x="7366000" y="3290887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503" name="Connection Line"/>
          <p:cNvCxnSpPr>
            <a:stCxn id="1490" idx="0"/>
            <a:endCxn id="1501" idx="0"/>
          </p:cNvCxnSpPr>
          <p:nvPr/>
        </p:nvCxnSpPr>
        <p:spPr>
          <a:xfrm>
            <a:off x="7081837" y="2757487"/>
            <a:ext cx="503566" cy="773113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BST as an Array"/>
          <p:cNvSpPr txBox="1"/>
          <p:nvPr>
            <p:ph type="title" idx="4294967295"/>
          </p:nvPr>
        </p:nvSpPr>
        <p:spPr>
          <a:xfrm>
            <a:off x="457200" y="-22860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12700" dist="38100" dir="2700000">
                    <a:srgbClr val="DDDDDD"/>
                  </a:outerShdw>
                </a:effectLst>
              </a:defRPr>
            </a:lvl1pPr>
          </a:lstStyle>
          <a:p>
            <a:pPr/>
            <a:r>
              <a:t>BST as an Array</a:t>
            </a:r>
          </a:p>
        </p:txBody>
      </p:sp>
      <p:sp>
        <p:nvSpPr>
          <p:cNvPr id="1506" name="5"/>
          <p:cNvSpPr txBox="1"/>
          <p:nvPr/>
        </p:nvSpPr>
        <p:spPr>
          <a:xfrm>
            <a:off x="2670175" y="1738629"/>
            <a:ext cx="27053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507" name="Oval"/>
          <p:cNvSpPr/>
          <p:nvPr/>
        </p:nvSpPr>
        <p:spPr>
          <a:xfrm>
            <a:off x="2586037" y="1749425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508" name="7"/>
          <p:cNvSpPr txBox="1"/>
          <p:nvPr/>
        </p:nvSpPr>
        <p:spPr>
          <a:xfrm>
            <a:off x="3246437" y="25038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509" name="Oval"/>
          <p:cNvSpPr/>
          <p:nvPr/>
        </p:nvSpPr>
        <p:spPr>
          <a:xfrm>
            <a:off x="3162300" y="2514600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510" name="Connection Line"/>
          <p:cNvCxnSpPr>
            <a:stCxn id="1507" idx="0"/>
            <a:endCxn id="1509" idx="0"/>
          </p:cNvCxnSpPr>
          <p:nvPr/>
        </p:nvCxnSpPr>
        <p:spPr>
          <a:xfrm>
            <a:off x="2833687" y="1978024"/>
            <a:ext cx="576263" cy="765176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511" name="3"/>
          <p:cNvSpPr txBox="1"/>
          <p:nvPr/>
        </p:nvSpPr>
        <p:spPr>
          <a:xfrm>
            <a:off x="2141537" y="249269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12" name="Oval"/>
          <p:cNvSpPr/>
          <p:nvPr/>
        </p:nvSpPr>
        <p:spPr>
          <a:xfrm>
            <a:off x="2057400" y="2503487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513" name="Connection Line"/>
          <p:cNvCxnSpPr>
            <a:stCxn id="1507" idx="0"/>
            <a:endCxn id="1511" idx="0"/>
          </p:cNvCxnSpPr>
          <p:nvPr/>
        </p:nvCxnSpPr>
        <p:spPr>
          <a:xfrm flipH="1">
            <a:off x="2276802" y="1978024"/>
            <a:ext cx="556886" cy="744539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514" name="1"/>
          <p:cNvSpPr txBox="1"/>
          <p:nvPr/>
        </p:nvSpPr>
        <p:spPr>
          <a:xfrm>
            <a:off x="1608137" y="328644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15" name="Oval"/>
          <p:cNvSpPr/>
          <p:nvPr/>
        </p:nvSpPr>
        <p:spPr>
          <a:xfrm>
            <a:off x="1524000" y="3297237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516" name="Connection Line"/>
          <p:cNvCxnSpPr>
            <a:stCxn id="1512" idx="0"/>
            <a:endCxn id="1515" idx="0"/>
          </p:cNvCxnSpPr>
          <p:nvPr/>
        </p:nvCxnSpPr>
        <p:spPr>
          <a:xfrm flipH="1">
            <a:off x="1771649" y="2732087"/>
            <a:ext cx="533401" cy="79375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517" name="9"/>
          <p:cNvSpPr txBox="1"/>
          <p:nvPr/>
        </p:nvSpPr>
        <p:spPr>
          <a:xfrm>
            <a:off x="3741737" y="328644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518" name="Oval"/>
          <p:cNvSpPr/>
          <p:nvPr/>
        </p:nvSpPr>
        <p:spPr>
          <a:xfrm>
            <a:off x="3657600" y="3276600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519" name="Connection Line"/>
          <p:cNvCxnSpPr>
            <a:stCxn id="1509" idx="0"/>
            <a:endCxn id="1517" idx="0"/>
          </p:cNvCxnSpPr>
          <p:nvPr/>
        </p:nvCxnSpPr>
        <p:spPr>
          <a:xfrm>
            <a:off x="3409949" y="2743199"/>
            <a:ext cx="467054" cy="773114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520" name="Exam 4 Q9: Summer 17"/>
          <p:cNvSpPr txBox="1"/>
          <p:nvPr/>
        </p:nvSpPr>
        <p:spPr>
          <a:xfrm>
            <a:off x="4552950" y="3048000"/>
            <a:ext cx="1695450" cy="77381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Exam 4 Q9: Summer 17</a:t>
            </a:r>
          </a:p>
        </p:txBody>
      </p:sp>
      <p:graphicFrame>
        <p:nvGraphicFramePr>
          <p:cNvPr id="1521" name="Table"/>
          <p:cNvGraphicFramePr/>
          <p:nvPr/>
        </p:nvGraphicFramePr>
        <p:xfrm>
          <a:off x="868362" y="4114800"/>
          <a:ext cx="6096001" cy="767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{8F44A2F1-9E1F-4B54-A3A2-5F16C0AD49E2}</a:tableStyleId>
              </a:tblPr>
              <a:tblGrid>
                <a:gridCol w="871537"/>
                <a:gridCol w="869950"/>
                <a:gridCol w="871537"/>
                <a:gridCol w="869950"/>
                <a:gridCol w="871537"/>
                <a:gridCol w="869950"/>
                <a:gridCol w="871537"/>
              </a:tblGrid>
              <a:tr h="383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Times"/>
                        </a:rPr>
                        <a:t>A[0]</a:t>
                      </a:r>
                    </a:p>
                  </a:txBody>
                  <a:tcPr marL="45700" marR="45700" marT="45700" marB="4570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Times"/>
                        </a:rPr>
                        <a:t>A[1]</a:t>
                      </a:r>
                    </a:p>
                  </a:txBody>
                  <a:tcPr marL="45700" marR="45700" marT="45700" marB="4570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Times"/>
                        </a:rPr>
                        <a:t>A[2]</a:t>
                      </a:r>
                    </a:p>
                  </a:txBody>
                  <a:tcPr marL="45700" marR="45700" marT="45700" marB="4570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Times"/>
                        </a:rPr>
                        <a:t>A[3]</a:t>
                      </a:r>
                    </a:p>
                  </a:txBody>
                  <a:tcPr marL="45700" marR="45700" marT="45700" marB="4570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Times"/>
                        </a:rPr>
                        <a:t>A[4]</a:t>
                      </a:r>
                    </a:p>
                  </a:txBody>
                  <a:tcPr marL="45700" marR="45700" marT="45700" marB="4570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Times"/>
                        </a:rPr>
                        <a:t>A[5]</a:t>
                      </a:r>
                    </a:p>
                  </a:txBody>
                  <a:tcPr marL="45700" marR="45700" marT="45700" marB="4570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sym typeface="Times"/>
                        </a:rPr>
                        <a:t>A[6]</a:t>
                      </a:r>
                    </a:p>
                  </a:txBody>
                  <a:tcPr marL="45700" marR="45700" marT="45700" marB="4570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835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imes"/>
                        </a:rPr>
                        <a:t>5</a:t>
                      </a:r>
                    </a:p>
                  </a:txBody>
                  <a:tcPr marL="45700" marR="45700" marT="45700" marB="4570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imes"/>
                        </a:rPr>
                        <a:t>3</a:t>
                      </a:r>
                    </a:p>
                  </a:txBody>
                  <a:tcPr marL="45700" marR="45700" marT="45700" marB="4570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imes"/>
                        </a:rPr>
                        <a:t>7</a:t>
                      </a:r>
                    </a:p>
                  </a:txBody>
                  <a:tcPr marL="45700" marR="45700" marT="45700" marB="4570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imes"/>
                        </a:rPr>
                        <a:t>1</a:t>
                      </a:r>
                    </a:p>
                  </a:txBody>
                  <a:tcPr marL="45700" marR="45700" marT="45700" marB="4570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imes"/>
                        </a:rPr>
                        <a:t>NULL</a:t>
                      </a:r>
                    </a:p>
                  </a:txBody>
                  <a:tcPr marL="45700" marR="45700" marT="45700" marB="4570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imes"/>
                        </a:rPr>
                        <a:t>NULL</a:t>
                      </a:r>
                    </a:p>
                  </a:txBody>
                  <a:tcPr marL="45700" marR="45700" marT="45700" marB="4570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Times"/>
                        </a:rPr>
                        <a:t>9</a:t>
                      </a:r>
                    </a:p>
                  </a:txBody>
                  <a:tcPr marL="45700" marR="45700" marT="45700" marB="4570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BST Traversal"/>
          <p:cNvSpPr txBox="1"/>
          <p:nvPr>
            <p:ph type="title" idx="4294967295"/>
          </p:nvPr>
        </p:nvSpPr>
        <p:spPr>
          <a:xfrm>
            <a:off x="609600" y="304799"/>
            <a:ext cx="7772400" cy="1143002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12700" dist="38100" dir="2700000">
                    <a:srgbClr val="DDDDDD"/>
                  </a:outerShdw>
                </a:effectLst>
              </a:defRPr>
            </a:lvl1pPr>
          </a:lstStyle>
          <a:p>
            <a:pPr/>
            <a:r>
              <a:t>BST Traversal</a:t>
            </a:r>
          </a:p>
        </p:txBody>
      </p:sp>
      <p:sp>
        <p:nvSpPr>
          <p:cNvPr id="1524" name="6"/>
          <p:cNvSpPr txBox="1"/>
          <p:nvPr/>
        </p:nvSpPr>
        <p:spPr>
          <a:xfrm>
            <a:off x="2265362" y="173862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525" name="Oval"/>
          <p:cNvSpPr/>
          <p:nvPr/>
        </p:nvSpPr>
        <p:spPr>
          <a:xfrm>
            <a:off x="2181225" y="1749425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526" name="8"/>
          <p:cNvSpPr txBox="1"/>
          <p:nvPr/>
        </p:nvSpPr>
        <p:spPr>
          <a:xfrm>
            <a:off x="2879724" y="25038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527" name="Oval"/>
          <p:cNvSpPr/>
          <p:nvPr/>
        </p:nvSpPr>
        <p:spPr>
          <a:xfrm>
            <a:off x="2795587" y="251460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528" name="Connection Line"/>
          <p:cNvCxnSpPr>
            <a:stCxn id="1525" idx="0"/>
            <a:endCxn id="1527" idx="0"/>
          </p:cNvCxnSpPr>
          <p:nvPr/>
        </p:nvCxnSpPr>
        <p:spPr>
          <a:xfrm>
            <a:off x="2428874" y="1978024"/>
            <a:ext cx="614364" cy="765176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529" name="3"/>
          <p:cNvSpPr txBox="1"/>
          <p:nvPr/>
        </p:nvSpPr>
        <p:spPr>
          <a:xfrm>
            <a:off x="1670049" y="25038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30" name="Oval"/>
          <p:cNvSpPr/>
          <p:nvPr/>
        </p:nvSpPr>
        <p:spPr>
          <a:xfrm>
            <a:off x="1585912" y="251460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531" name="Connection Line"/>
          <p:cNvCxnSpPr>
            <a:stCxn id="1525" idx="0"/>
            <a:endCxn id="1529" idx="0"/>
          </p:cNvCxnSpPr>
          <p:nvPr/>
        </p:nvCxnSpPr>
        <p:spPr>
          <a:xfrm flipH="1">
            <a:off x="1805314" y="1978024"/>
            <a:ext cx="623561" cy="75565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532" name="1"/>
          <p:cNvSpPr txBox="1"/>
          <p:nvPr/>
        </p:nvSpPr>
        <p:spPr>
          <a:xfrm>
            <a:off x="1133474" y="327691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33" name="Oval"/>
          <p:cNvSpPr/>
          <p:nvPr/>
        </p:nvSpPr>
        <p:spPr>
          <a:xfrm>
            <a:off x="1049337" y="3287712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534" name="Connection Line"/>
          <p:cNvCxnSpPr>
            <a:stCxn id="1530" idx="0"/>
            <a:endCxn id="1533" idx="0"/>
          </p:cNvCxnSpPr>
          <p:nvPr/>
        </p:nvCxnSpPr>
        <p:spPr>
          <a:xfrm flipH="1">
            <a:off x="1296987" y="2743199"/>
            <a:ext cx="536576" cy="773114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535" name="0"/>
          <p:cNvSpPr txBox="1"/>
          <p:nvPr/>
        </p:nvSpPr>
        <p:spPr>
          <a:xfrm>
            <a:off x="617537" y="411987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36" name="Oval"/>
          <p:cNvSpPr/>
          <p:nvPr/>
        </p:nvSpPr>
        <p:spPr>
          <a:xfrm>
            <a:off x="533400" y="4130675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537" name="Connection Line"/>
          <p:cNvCxnSpPr>
            <a:stCxn id="1533" idx="0"/>
            <a:endCxn id="1536" idx="0"/>
          </p:cNvCxnSpPr>
          <p:nvPr/>
        </p:nvCxnSpPr>
        <p:spPr>
          <a:xfrm flipH="1">
            <a:off x="781049" y="3516312"/>
            <a:ext cx="515939" cy="842963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538" name="9"/>
          <p:cNvSpPr txBox="1"/>
          <p:nvPr/>
        </p:nvSpPr>
        <p:spPr>
          <a:xfrm>
            <a:off x="3411537" y="328644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539" name="Oval"/>
          <p:cNvSpPr/>
          <p:nvPr/>
        </p:nvSpPr>
        <p:spPr>
          <a:xfrm>
            <a:off x="3327400" y="3276600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540" name="Connection Line"/>
          <p:cNvCxnSpPr>
            <a:stCxn id="1527" idx="0"/>
            <a:endCxn id="1538" idx="0"/>
          </p:cNvCxnSpPr>
          <p:nvPr/>
        </p:nvCxnSpPr>
        <p:spPr>
          <a:xfrm>
            <a:off x="3043237" y="2743199"/>
            <a:ext cx="503566" cy="773114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541" name="2"/>
          <p:cNvSpPr txBox="1"/>
          <p:nvPr/>
        </p:nvSpPr>
        <p:spPr>
          <a:xfrm>
            <a:off x="1608137" y="4117498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42" name="Oval"/>
          <p:cNvSpPr/>
          <p:nvPr/>
        </p:nvSpPr>
        <p:spPr>
          <a:xfrm>
            <a:off x="1524000" y="4114800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543" name="Connection Line"/>
          <p:cNvCxnSpPr>
            <a:stCxn id="1533" idx="0"/>
            <a:endCxn id="1541" idx="0"/>
          </p:cNvCxnSpPr>
          <p:nvPr/>
        </p:nvCxnSpPr>
        <p:spPr>
          <a:xfrm>
            <a:off x="1296987" y="3516312"/>
            <a:ext cx="446416" cy="831057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544" name="3"/>
          <p:cNvSpPr txBox="1"/>
          <p:nvPr/>
        </p:nvSpPr>
        <p:spPr>
          <a:xfrm>
            <a:off x="6303962" y="175291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45" name="Oval"/>
          <p:cNvSpPr/>
          <p:nvPr/>
        </p:nvSpPr>
        <p:spPr>
          <a:xfrm>
            <a:off x="6219825" y="1763712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546" name="8"/>
          <p:cNvSpPr txBox="1"/>
          <p:nvPr/>
        </p:nvSpPr>
        <p:spPr>
          <a:xfrm>
            <a:off x="6918324" y="251809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1547" name="Oval"/>
          <p:cNvSpPr/>
          <p:nvPr/>
        </p:nvSpPr>
        <p:spPr>
          <a:xfrm>
            <a:off x="6834187" y="2528887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548" name="Connection Line"/>
          <p:cNvCxnSpPr>
            <a:stCxn id="1545" idx="0"/>
            <a:endCxn id="1547" idx="0"/>
          </p:cNvCxnSpPr>
          <p:nvPr/>
        </p:nvCxnSpPr>
        <p:spPr>
          <a:xfrm>
            <a:off x="6467474" y="1992312"/>
            <a:ext cx="614364" cy="765176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549" name="2"/>
          <p:cNvSpPr txBox="1"/>
          <p:nvPr/>
        </p:nvSpPr>
        <p:spPr>
          <a:xfrm>
            <a:off x="5708650" y="2518092"/>
            <a:ext cx="27053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50" name="Oval"/>
          <p:cNvSpPr/>
          <p:nvPr/>
        </p:nvSpPr>
        <p:spPr>
          <a:xfrm>
            <a:off x="5624512" y="2528887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551" name="Connection Line"/>
          <p:cNvCxnSpPr>
            <a:stCxn id="1545" idx="0"/>
            <a:endCxn id="1549" idx="0"/>
          </p:cNvCxnSpPr>
          <p:nvPr/>
        </p:nvCxnSpPr>
        <p:spPr>
          <a:xfrm flipH="1">
            <a:off x="5843914" y="1992312"/>
            <a:ext cx="623561" cy="755651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552" name="1"/>
          <p:cNvSpPr txBox="1"/>
          <p:nvPr/>
        </p:nvSpPr>
        <p:spPr>
          <a:xfrm>
            <a:off x="5172074" y="32912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53" name="Oval"/>
          <p:cNvSpPr/>
          <p:nvPr/>
        </p:nvSpPr>
        <p:spPr>
          <a:xfrm>
            <a:off x="5087937" y="330200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554" name="Connection Line"/>
          <p:cNvCxnSpPr>
            <a:stCxn id="1550" idx="0"/>
            <a:endCxn id="1553" idx="0"/>
          </p:cNvCxnSpPr>
          <p:nvPr/>
        </p:nvCxnSpPr>
        <p:spPr>
          <a:xfrm flipH="1">
            <a:off x="5335587" y="2757487"/>
            <a:ext cx="536576" cy="773113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555" name="0"/>
          <p:cNvSpPr txBox="1"/>
          <p:nvPr/>
        </p:nvSpPr>
        <p:spPr>
          <a:xfrm>
            <a:off x="4656137" y="413416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56" name="Oval"/>
          <p:cNvSpPr/>
          <p:nvPr/>
        </p:nvSpPr>
        <p:spPr>
          <a:xfrm>
            <a:off x="4572000" y="4144962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557" name="Connection Line"/>
          <p:cNvCxnSpPr>
            <a:stCxn id="1553" idx="0"/>
            <a:endCxn id="1556" idx="0"/>
          </p:cNvCxnSpPr>
          <p:nvPr/>
        </p:nvCxnSpPr>
        <p:spPr>
          <a:xfrm flipH="1">
            <a:off x="4819649" y="3530599"/>
            <a:ext cx="515939" cy="842964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558" name="9"/>
          <p:cNvSpPr txBox="1"/>
          <p:nvPr/>
        </p:nvSpPr>
        <p:spPr>
          <a:xfrm>
            <a:off x="7450137" y="330072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1559" name="Oval"/>
          <p:cNvSpPr/>
          <p:nvPr/>
        </p:nvSpPr>
        <p:spPr>
          <a:xfrm>
            <a:off x="7366000" y="3290887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560" name="Connection Line"/>
          <p:cNvCxnSpPr>
            <a:stCxn id="1547" idx="0"/>
            <a:endCxn id="1558" idx="0"/>
          </p:cNvCxnSpPr>
          <p:nvPr/>
        </p:nvCxnSpPr>
        <p:spPr>
          <a:xfrm>
            <a:off x="7081837" y="2757487"/>
            <a:ext cx="503566" cy="773113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4" name="Group"/>
          <p:cNvGrpSpPr/>
          <p:nvPr/>
        </p:nvGrpSpPr>
        <p:grpSpPr>
          <a:xfrm>
            <a:off x="4167187" y="1704423"/>
            <a:ext cx="495301" cy="468865"/>
            <a:chOff x="0" y="0"/>
            <a:chExt cx="495300" cy="468864"/>
          </a:xfrm>
        </p:grpSpPr>
        <p:sp>
          <p:nvSpPr>
            <p:cNvPr id="1562" name="4"/>
            <p:cNvSpPr txBox="1"/>
            <p:nvPr/>
          </p:nvSpPr>
          <p:spPr>
            <a:xfrm>
              <a:off x="84136" y="0"/>
              <a:ext cx="27053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563" name="Oval"/>
            <p:cNvSpPr/>
            <p:nvPr/>
          </p:nvSpPr>
          <p:spPr>
            <a:xfrm>
              <a:off x="0" y="11519"/>
              <a:ext cx="495300" cy="457346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grpSp>
        <p:nvGrpSpPr>
          <p:cNvPr id="1567" name="Group"/>
          <p:cNvGrpSpPr/>
          <p:nvPr/>
        </p:nvGrpSpPr>
        <p:grpSpPr>
          <a:xfrm>
            <a:off x="4841875" y="2698588"/>
            <a:ext cx="495300" cy="468475"/>
            <a:chOff x="0" y="0"/>
            <a:chExt cx="495300" cy="468473"/>
          </a:xfrm>
        </p:grpSpPr>
        <p:sp>
          <p:nvSpPr>
            <p:cNvPr id="1565" name="6"/>
            <p:cNvSpPr txBox="1"/>
            <p:nvPr/>
          </p:nvSpPr>
          <p:spPr>
            <a:xfrm>
              <a:off x="84137" y="0"/>
              <a:ext cx="27053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566" name="Oval"/>
            <p:cNvSpPr/>
            <p:nvPr/>
          </p:nvSpPr>
          <p:spPr>
            <a:xfrm>
              <a:off x="0" y="10355"/>
              <a:ext cx="495300" cy="45811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568" name="Line"/>
          <p:cNvSpPr/>
          <p:nvPr/>
        </p:nvSpPr>
        <p:spPr>
          <a:xfrm>
            <a:off x="4589462" y="2106612"/>
            <a:ext cx="558801" cy="62230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571" name="Group"/>
          <p:cNvGrpSpPr/>
          <p:nvPr/>
        </p:nvGrpSpPr>
        <p:grpSpPr>
          <a:xfrm>
            <a:off x="4465637" y="3714198"/>
            <a:ext cx="495301" cy="467278"/>
            <a:chOff x="0" y="0"/>
            <a:chExt cx="495300" cy="467276"/>
          </a:xfrm>
        </p:grpSpPr>
        <p:sp>
          <p:nvSpPr>
            <p:cNvPr id="1569" name="5"/>
            <p:cNvSpPr txBox="1"/>
            <p:nvPr/>
          </p:nvSpPr>
          <p:spPr>
            <a:xfrm>
              <a:off x="71437" y="0"/>
              <a:ext cx="27053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570" name="Oval"/>
            <p:cNvSpPr/>
            <p:nvPr/>
          </p:nvSpPr>
          <p:spPr>
            <a:xfrm>
              <a:off x="0" y="9931"/>
              <a:ext cx="495300" cy="457346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591" name="Connection Line"/>
          <p:cNvSpPr/>
          <p:nvPr/>
        </p:nvSpPr>
        <p:spPr>
          <a:xfrm>
            <a:off x="4799891" y="3163218"/>
            <a:ext cx="204234" cy="550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592" name="Connection Line"/>
          <p:cNvSpPr/>
          <p:nvPr/>
        </p:nvSpPr>
        <p:spPr>
          <a:xfrm>
            <a:off x="5181833" y="3160870"/>
            <a:ext cx="233950" cy="5779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576" name="Group"/>
          <p:cNvGrpSpPr/>
          <p:nvPr/>
        </p:nvGrpSpPr>
        <p:grpSpPr>
          <a:xfrm>
            <a:off x="5260975" y="3732212"/>
            <a:ext cx="495300" cy="471965"/>
            <a:chOff x="0" y="0"/>
            <a:chExt cx="495300" cy="471963"/>
          </a:xfrm>
        </p:grpSpPr>
        <p:sp>
          <p:nvSpPr>
            <p:cNvPr id="1574" name="Oval"/>
            <p:cNvSpPr/>
            <p:nvPr/>
          </p:nvSpPr>
          <p:spPr>
            <a:xfrm>
              <a:off x="0" y="0"/>
              <a:ext cx="495300" cy="45720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575" name="7"/>
            <p:cNvSpPr txBox="1"/>
            <p:nvPr/>
          </p:nvSpPr>
          <p:spPr>
            <a:xfrm>
              <a:off x="77787" y="12223"/>
              <a:ext cx="270530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1579" name="Group"/>
          <p:cNvGrpSpPr/>
          <p:nvPr/>
        </p:nvGrpSpPr>
        <p:grpSpPr>
          <a:xfrm>
            <a:off x="3476625" y="2698588"/>
            <a:ext cx="495300" cy="468475"/>
            <a:chOff x="0" y="0"/>
            <a:chExt cx="495300" cy="468473"/>
          </a:xfrm>
        </p:grpSpPr>
        <p:sp>
          <p:nvSpPr>
            <p:cNvPr id="1577" name="3"/>
            <p:cNvSpPr txBox="1"/>
            <p:nvPr/>
          </p:nvSpPr>
          <p:spPr>
            <a:xfrm>
              <a:off x="84137" y="0"/>
              <a:ext cx="27053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78" name="Oval"/>
            <p:cNvSpPr/>
            <p:nvPr/>
          </p:nvSpPr>
          <p:spPr>
            <a:xfrm>
              <a:off x="0" y="10355"/>
              <a:ext cx="495300" cy="45811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grpSp>
        <p:nvGrpSpPr>
          <p:cNvPr id="1582" name="Group"/>
          <p:cNvGrpSpPr/>
          <p:nvPr/>
        </p:nvGrpSpPr>
        <p:grpSpPr>
          <a:xfrm>
            <a:off x="3024187" y="3701498"/>
            <a:ext cx="495301" cy="467278"/>
            <a:chOff x="0" y="0"/>
            <a:chExt cx="495300" cy="467276"/>
          </a:xfrm>
        </p:grpSpPr>
        <p:sp>
          <p:nvSpPr>
            <p:cNvPr id="1580" name="2"/>
            <p:cNvSpPr txBox="1"/>
            <p:nvPr/>
          </p:nvSpPr>
          <p:spPr>
            <a:xfrm>
              <a:off x="71437" y="0"/>
              <a:ext cx="27053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581" name="Oval"/>
            <p:cNvSpPr/>
            <p:nvPr/>
          </p:nvSpPr>
          <p:spPr>
            <a:xfrm>
              <a:off x="0" y="9931"/>
              <a:ext cx="495300" cy="457346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593" name="Connection Line"/>
          <p:cNvSpPr/>
          <p:nvPr/>
        </p:nvSpPr>
        <p:spPr>
          <a:xfrm>
            <a:off x="3369099" y="3158169"/>
            <a:ext cx="253457" cy="561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594" name="Connection Line"/>
          <p:cNvSpPr/>
          <p:nvPr/>
        </p:nvSpPr>
        <p:spPr>
          <a:xfrm>
            <a:off x="3860800" y="2164004"/>
            <a:ext cx="397615" cy="572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587" name="Group"/>
          <p:cNvGrpSpPr/>
          <p:nvPr/>
        </p:nvGrpSpPr>
        <p:grpSpPr>
          <a:xfrm>
            <a:off x="2590800" y="4714323"/>
            <a:ext cx="495300" cy="467278"/>
            <a:chOff x="0" y="0"/>
            <a:chExt cx="495300" cy="467276"/>
          </a:xfrm>
        </p:grpSpPr>
        <p:sp>
          <p:nvSpPr>
            <p:cNvPr id="1585" name="1"/>
            <p:cNvSpPr txBox="1"/>
            <p:nvPr/>
          </p:nvSpPr>
          <p:spPr>
            <a:xfrm>
              <a:off x="71437" y="0"/>
              <a:ext cx="27053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586" name="Oval"/>
            <p:cNvSpPr/>
            <p:nvPr/>
          </p:nvSpPr>
          <p:spPr>
            <a:xfrm>
              <a:off x="0" y="9931"/>
              <a:ext cx="495300" cy="457346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588" name="Line"/>
          <p:cNvSpPr/>
          <p:nvPr/>
        </p:nvSpPr>
        <p:spPr>
          <a:xfrm flipH="1">
            <a:off x="2838450" y="4113212"/>
            <a:ext cx="277813" cy="611189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89" name="BST Insert"/>
          <p:cNvSpPr txBox="1"/>
          <p:nvPr/>
        </p:nvSpPr>
        <p:spPr>
          <a:xfrm>
            <a:off x="609600" y="304799"/>
            <a:ext cx="7772400" cy="85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5800"/>
              </a:lnSpc>
              <a:defRPr sz="5400">
                <a:solidFill>
                  <a:srgbClr val="242852"/>
                </a:solidFill>
                <a:effectLst>
                  <a:outerShdw sx="100000" sy="100000" kx="0" ky="0" algn="b" rotWithShape="0" blurRad="12700" dist="38100" dir="2700000">
                    <a:srgbClr val="DDDDDD"/>
                  </a:outerShdw>
                </a:effectLst>
              </a:defRPr>
            </a:lvl1pPr>
          </a:lstStyle>
          <a:p>
            <a:pPr/>
            <a:r>
              <a:t>BST Insert</a:t>
            </a:r>
          </a:p>
        </p:txBody>
      </p:sp>
      <p:sp>
        <p:nvSpPr>
          <p:cNvPr id="1590" name="Insert into empty BST:…"/>
          <p:cNvSpPr txBox="1"/>
          <p:nvPr/>
        </p:nvSpPr>
        <p:spPr>
          <a:xfrm>
            <a:off x="2438400" y="5265737"/>
            <a:ext cx="3505200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algn="ctr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Insert into empty BST: </a:t>
            </a:r>
          </a:p>
          <a:p>
            <a:pPr lvl="1" algn="ctr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4, 3, 2, 1, 6, 7, 5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8" name="Group"/>
          <p:cNvGrpSpPr/>
          <p:nvPr/>
        </p:nvGrpSpPr>
        <p:grpSpPr>
          <a:xfrm>
            <a:off x="1881187" y="1704423"/>
            <a:ext cx="495301" cy="468865"/>
            <a:chOff x="0" y="0"/>
            <a:chExt cx="495300" cy="468864"/>
          </a:xfrm>
        </p:grpSpPr>
        <p:sp>
          <p:nvSpPr>
            <p:cNvPr id="1596" name="4"/>
            <p:cNvSpPr txBox="1"/>
            <p:nvPr/>
          </p:nvSpPr>
          <p:spPr>
            <a:xfrm>
              <a:off x="84136" y="0"/>
              <a:ext cx="27053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597" name="Oval"/>
            <p:cNvSpPr/>
            <p:nvPr/>
          </p:nvSpPr>
          <p:spPr>
            <a:xfrm>
              <a:off x="0" y="11519"/>
              <a:ext cx="495300" cy="457346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grpSp>
        <p:nvGrpSpPr>
          <p:cNvPr id="1601" name="Group"/>
          <p:cNvGrpSpPr/>
          <p:nvPr/>
        </p:nvGrpSpPr>
        <p:grpSpPr>
          <a:xfrm>
            <a:off x="2555875" y="2698588"/>
            <a:ext cx="495300" cy="468475"/>
            <a:chOff x="0" y="0"/>
            <a:chExt cx="495300" cy="468473"/>
          </a:xfrm>
        </p:grpSpPr>
        <p:sp>
          <p:nvSpPr>
            <p:cNvPr id="1599" name="6"/>
            <p:cNvSpPr txBox="1"/>
            <p:nvPr/>
          </p:nvSpPr>
          <p:spPr>
            <a:xfrm>
              <a:off x="84137" y="0"/>
              <a:ext cx="27053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600" name="Oval"/>
            <p:cNvSpPr/>
            <p:nvPr/>
          </p:nvSpPr>
          <p:spPr>
            <a:xfrm>
              <a:off x="0" y="10355"/>
              <a:ext cx="495300" cy="45811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602" name="Line"/>
          <p:cNvSpPr/>
          <p:nvPr/>
        </p:nvSpPr>
        <p:spPr>
          <a:xfrm>
            <a:off x="2303462" y="2106612"/>
            <a:ext cx="558801" cy="62230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605" name="Group"/>
          <p:cNvGrpSpPr/>
          <p:nvPr/>
        </p:nvGrpSpPr>
        <p:grpSpPr>
          <a:xfrm>
            <a:off x="2179637" y="3714198"/>
            <a:ext cx="495301" cy="467278"/>
            <a:chOff x="0" y="0"/>
            <a:chExt cx="495300" cy="467276"/>
          </a:xfrm>
        </p:grpSpPr>
        <p:sp>
          <p:nvSpPr>
            <p:cNvPr id="1603" name="5"/>
            <p:cNvSpPr txBox="1"/>
            <p:nvPr/>
          </p:nvSpPr>
          <p:spPr>
            <a:xfrm>
              <a:off x="71437" y="0"/>
              <a:ext cx="27053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604" name="Oval"/>
            <p:cNvSpPr/>
            <p:nvPr/>
          </p:nvSpPr>
          <p:spPr>
            <a:xfrm>
              <a:off x="0" y="9931"/>
              <a:ext cx="495300" cy="457346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648" name="Connection Line"/>
          <p:cNvSpPr/>
          <p:nvPr/>
        </p:nvSpPr>
        <p:spPr>
          <a:xfrm>
            <a:off x="2513891" y="3163218"/>
            <a:ext cx="204234" cy="550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649" name="Connection Line"/>
          <p:cNvSpPr/>
          <p:nvPr/>
        </p:nvSpPr>
        <p:spPr>
          <a:xfrm>
            <a:off x="2895833" y="3160870"/>
            <a:ext cx="233950" cy="5779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610" name="Group"/>
          <p:cNvGrpSpPr/>
          <p:nvPr/>
        </p:nvGrpSpPr>
        <p:grpSpPr>
          <a:xfrm>
            <a:off x="2974975" y="3732212"/>
            <a:ext cx="495300" cy="471965"/>
            <a:chOff x="0" y="0"/>
            <a:chExt cx="495300" cy="471963"/>
          </a:xfrm>
        </p:grpSpPr>
        <p:sp>
          <p:nvSpPr>
            <p:cNvPr id="1608" name="Oval"/>
            <p:cNvSpPr/>
            <p:nvPr/>
          </p:nvSpPr>
          <p:spPr>
            <a:xfrm>
              <a:off x="0" y="0"/>
              <a:ext cx="495300" cy="45720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609" name="7"/>
            <p:cNvSpPr txBox="1"/>
            <p:nvPr/>
          </p:nvSpPr>
          <p:spPr>
            <a:xfrm>
              <a:off x="77787" y="12223"/>
              <a:ext cx="270530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1613" name="Group"/>
          <p:cNvGrpSpPr/>
          <p:nvPr/>
        </p:nvGrpSpPr>
        <p:grpSpPr>
          <a:xfrm>
            <a:off x="1190625" y="2698588"/>
            <a:ext cx="495300" cy="468475"/>
            <a:chOff x="0" y="0"/>
            <a:chExt cx="495300" cy="468473"/>
          </a:xfrm>
        </p:grpSpPr>
        <p:sp>
          <p:nvSpPr>
            <p:cNvPr id="1611" name="3"/>
            <p:cNvSpPr txBox="1"/>
            <p:nvPr/>
          </p:nvSpPr>
          <p:spPr>
            <a:xfrm>
              <a:off x="84137" y="0"/>
              <a:ext cx="27053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12" name="Oval"/>
            <p:cNvSpPr/>
            <p:nvPr/>
          </p:nvSpPr>
          <p:spPr>
            <a:xfrm>
              <a:off x="0" y="10355"/>
              <a:ext cx="495300" cy="45811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grpSp>
        <p:nvGrpSpPr>
          <p:cNvPr id="1616" name="Group"/>
          <p:cNvGrpSpPr/>
          <p:nvPr/>
        </p:nvGrpSpPr>
        <p:grpSpPr>
          <a:xfrm>
            <a:off x="738187" y="3701498"/>
            <a:ext cx="495301" cy="467278"/>
            <a:chOff x="0" y="0"/>
            <a:chExt cx="495300" cy="467276"/>
          </a:xfrm>
        </p:grpSpPr>
        <p:sp>
          <p:nvSpPr>
            <p:cNvPr id="1614" name="2"/>
            <p:cNvSpPr txBox="1"/>
            <p:nvPr/>
          </p:nvSpPr>
          <p:spPr>
            <a:xfrm>
              <a:off x="71437" y="0"/>
              <a:ext cx="27053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15" name="Oval"/>
            <p:cNvSpPr/>
            <p:nvPr/>
          </p:nvSpPr>
          <p:spPr>
            <a:xfrm>
              <a:off x="0" y="9931"/>
              <a:ext cx="495300" cy="457346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650" name="Connection Line"/>
          <p:cNvSpPr/>
          <p:nvPr/>
        </p:nvSpPr>
        <p:spPr>
          <a:xfrm>
            <a:off x="1083099" y="3158169"/>
            <a:ext cx="253457" cy="561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651" name="Connection Line"/>
          <p:cNvSpPr/>
          <p:nvPr/>
        </p:nvSpPr>
        <p:spPr>
          <a:xfrm>
            <a:off x="1574800" y="2164004"/>
            <a:ext cx="397615" cy="572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621" name="Group"/>
          <p:cNvGrpSpPr/>
          <p:nvPr/>
        </p:nvGrpSpPr>
        <p:grpSpPr>
          <a:xfrm>
            <a:off x="304800" y="4714323"/>
            <a:ext cx="495300" cy="467278"/>
            <a:chOff x="0" y="0"/>
            <a:chExt cx="495300" cy="467276"/>
          </a:xfrm>
        </p:grpSpPr>
        <p:sp>
          <p:nvSpPr>
            <p:cNvPr id="1619" name="1"/>
            <p:cNvSpPr txBox="1"/>
            <p:nvPr/>
          </p:nvSpPr>
          <p:spPr>
            <a:xfrm>
              <a:off x="71437" y="0"/>
              <a:ext cx="27053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20" name="Oval"/>
            <p:cNvSpPr/>
            <p:nvPr/>
          </p:nvSpPr>
          <p:spPr>
            <a:xfrm>
              <a:off x="0" y="9931"/>
              <a:ext cx="495300" cy="457346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622" name="Line"/>
          <p:cNvSpPr/>
          <p:nvPr/>
        </p:nvSpPr>
        <p:spPr>
          <a:xfrm flipH="1">
            <a:off x="552450" y="4113212"/>
            <a:ext cx="277813" cy="611189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23" name="BST Remove"/>
          <p:cNvSpPr txBox="1"/>
          <p:nvPr/>
        </p:nvSpPr>
        <p:spPr>
          <a:xfrm>
            <a:off x="609600" y="304799"/>
            <a:ext cx="7772400" cy="85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5800"/>
              </a:lnSpc>
              <a:defRPr sz="5400">
                <a:solidFill>
                  <a:srgbClr val="242852"/>
                </a:solidFill>
                <a:effectLst>
                  <a:outerShdw sx="100000" sy="100000" kx="0" ky="0" algn="b" rotWithShape="0" blurRad="12700" dist="38100" dir="2700000">
                    <a:srgbClr val="DDDDDD"/>
                  </a:outerShdw>
                </a:effectLst>
              </a:defRPr>
            </a:lvl1pPr>
          </a:lstStyle>
          <a:p>
            <a:pPr/>
            <a:r>
              <a:t>BST Remove </a:t>
            </a:r>
          </a:p>
        </p:txBody>
      </p:sp>
      <p:sp>
        <p:nvSpPr>
          <p:cNvPr id="1624" name="Remove root from BST…"/>
          <p:cNvSpPr txBox="1"/>
          <p:nvPr/>
        </p:nvSpPr>
        <p:spPr>
          <a:xfrm>
            <a:off x="2743200" y="5562600"/>
            <a:ext cx="2997200" cy="151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Remove root from BST</a:t>
            </a:r>
          </a:p>
          <a:p>
            <a:pPr algn="ctr"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Use in-order predecessor</a:t>
            </a:r>
          </a:p>
        </p:txBody>
      </p:sp>
      <p:grpSp>
        <p:nvGrpSpPr>
          <p:cNvPr id="1627" name="Group"/>
          <p:cNvGrpSpPr/>
          <p:nvPr/>
        </p:nvGrpSpPr>
        <p:grpSpPr>
          <a:xfrm>
            <a:off x="5691187" y="1747285"/>
            <a:ext cx="495301" cy="468865"/>
            <a:chOff x="0" y="0"/>
            <a:chExt cx="495300" cy="468864"/>
          </a:xfrm>
        </p:grpSpPr>
        <p:sp>
          <p:nvSpPr>
            <p:cNvPr id="1625" name="3"/>
            <p:cNvSpPr txBox="1"/>
            <p:nvPr/>
          </p:nvSpPr>
          <p:spPr>
            <a:xfrm>
              <a:off x="84136" y="0"/>
              <a:ext cx="27053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26" name="Oval"/>
            <p:cNvSpPr/>
            <p:nvPr/>
          </p:nvSpPr>
          <p:spPr>
            <a:xfrm>
              <a:off x="0" y="11519"/>
              <a:ext cx="495300" cy="457346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grpSp>
        <p:nvGrpSpPr>
          <p:cNvPr id="1630" name="Group"/>
          <p:cNvGrpSpPr/>
          <p:nvPr/>
        </p:nvGrpSpPr>
        <p:grpSpPr>
          <a:xfrm>
            <a:off x="6365875" y="2741451"/>
            <a:ext cx="495300" cy="468475"/>
            <a:chOff x="0" y="0"/>
            <a:chExt cx="495300" cy="468473"/>
          </a:xfrm>
        </p:grpSpPr>
        <p:sp>
          <p:nvSpPr>
            <p:cNvPr id="1628" name="6"/>
            <p:cNvSpPr txBox="1"/>
            <p:nvPr/>
          </p:nvSpPr>
          <p:spPr>
            <a:xfrm>
              <a:off x="84137" y="0"/>
              <a:ext cx="27053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629" name="Oval"/>
            <p:cNvSpPr/>
            <p:nvPr/>
          </p:nvSpPr>
          <p:spPr>
            <a:xfrm>
              <a:off x="0" y="10355"/>
              <a:ext cx="495300" cy="45811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631" name="Line"/>
          <p:cNvSpPr/>
          <p:nvPr/>
        </p:nvSpPr>
        <p:spPr>
          <a:xfrm>
            <a:off x="6113462" y="2149475"/>
            <a:ext cx="558801" cy="622300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634" name="Group"/>
          <p:cNvGrpSpPr/>
          <p:nvPr/>
        </p:nvGrpSpPr>
        <p:grpSpPr>
          <a:xfrm>
            <a:off x="5989637" y="3757060"/>
            <a:ext cx="495301" cy="467278"/>
            <a:chOff x="0" y="0"/>
            <a:chExt cx="495300" cy="467276"/>
          </a:xfrm>
        </p:grpSpPr>
        <p:sp>
          <p:nvSpPr>
            <p:cNvPr id="1632" name="5"/>
            <p:cNvSpPr txBox="1"/>
            <p:nvPr/>
          </p:nvSpPr>
          <p:spPr>
            <a:xfrm>
              <a:off x="71437" y="0"/>
              <a:ext cx="27053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633" name="Oval"/>
            <p:cNvSpPr/>
            <p:nvPr/>
          </p:nvSpPr>
          <p:spPr>
            <a:xfrm>
              <a:off x="0" y="9931"/>
              <a:ext cx="495300" cy="457346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652" name="Connection Line"/>
          <p:cNvSpPr/>
          <p:nvPr/>
        </p:nvSpPr>
        <p:spPr>
          <a:xfrm>
            <a:off x="6323891" y="3206080"/>
            <a:ext cx="204234" cy="550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653" name="Connection Line"/>
          <p:cNvSpPr/>
          <p:nvPr/>
        </p:nvSpPr>
        <p:spPr>
          <a:xfrm>
            <a:off x="6705833" y="3203732"/>
            <a:ext cx="233950" cy="577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639" name="Group"/>
          <p:cNvGrpSpPr/>
          <p:nvPr/>
        </p:nvGrpSpPr>
        <p:grpSpPr>
          <a:xfrm>
            <a:off x="6784975" y="3775074"/>
            <a:ext cx="495300" cy="471965"/>
            <a:chOff x="0" y="0"/>
            <a:chExt cx="495300" cy="471963"/>
          </a:xfrm>
        </p:grpSpPr>
        <p:sp>
          <p:nvSpPr>
            <p:cNvPr id="1637" name="Oval"/>
            <p:cNvSpPr/>
            <p:nvPr/>
          </p:nvSpPr>
          <p:spPr>
            <a:xfrm>
              <a:off x="0" y="0"/>
              <a:ext cx="495300" cy="45720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638" name="7"/>
            <p:cNvSpPr txBox="1"/>
            <p:nvPr/>
          </p:nvSpPr>
          <p:spPr>
            <a:xfrm>
              <a:off x="77787" y="12223"/>
              <a:ext cx="270530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1642" name="Group"/>
          <p:cNvGrpSpPr/>
          <p:nvPr/>
        </p:nvGrpSpPr>
        <p:grpSpPr>
          <a:xfrm>
            <a:off x="5000625" y="2741451"/>
            <a:ext cx="495300" cy="468475"/>
            <a:chOff x="0" y="0"/>
            <a:chExt cx="495300" cy="468473"/>
          </a:xfrm>
        </p:grpSpPr>
        <p:sp>
          <p:nvSpPr>
            <p:cNvPr id="1640" name="2"/>
            <p:cNvSpPr txBox="1"/>
            <p:nvPr/>
          </p:nvSpPr>
          <p:spPr>
            <a:xfrm>
              <a:off x="84137" y="0"/>
              <a:ext cx="27053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641" name="Oval"/>
            <p:cNvSpPr/>
            <p:nvPr/>
          </p:nvSpPr>
          <p:spPr>
            <a:xfrm>
              <a:off x="0" y="10355"/>
              <a:ext cx="495300" cy="458119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grpSp>
        <p:nvGrpSpPr>
          <p:cNvPr id="1645" name="Group"/>
          <p:cNvGrpSpPr/>
          <p:nvPr/>
        </p:nvGrpSpPr>
        <p:grpSpPr>
          <a:xfrm>
            <a:off x="4548187" y="3744360"/>
            <a:ext cx="495301" cy="467278"/>
            <a:chOff x="0" y="0"/>
            <a:chExt cx="495300" cy="467276"/>
          </a:xfrm>
        </p:grpSpPr>
        <p:sp>
          <p:nvSpPr>
            <p:cNvPr id="1643" name="1"/>
            <p:cNvSpPr txBox="1"/>
            <p:nvPr/>
          </p:nvSpPr>
          <p:spPr>
            <a:xfrm>
              <a:off x="71437" y="0"/>
              <a:ext cx="27053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644" name="Oval"/>
            <p:cNvSpPr/>
            <p:nvPr/>
          </p:nvSpPr>
          <p:spPr>
            <a:xfrm>
              <a:off x="0" y="9931"/>
              <a:ext cx="495300" cy="457346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654" name="Connection Line"/>
          <p:cNvSpPr/>
          <p:nvPr/>
        </p:nvSpPr>
        <p:spPr>
          <a:xfrm>
            <a:off x="4893099" y="3201032"/>
            <a:ext cx="253457" cy="561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655" name="Connection Line"/>
          <p:cNvSpPr/>
          <p:nvPr/>
        </p:nvSpPr>
        <p:spPr>
          <a:xfrm>
            <a:off x="5384800" y="2206866"/>
            <a:ext cx="397615" cy="572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BST Operations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12700" dist="38100" dir="2700000">
                    <a:srgbClr val="DDDDDD"/>
                  </a:outerShdw>
                </a:effectLst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BST Operations</a:t>
            </a:r>
          </a:p>
        </p:txBody>
      </p:sp>
      <p:sp>
        <p:nvSpPr>
          <p:cNvPr id="288" name="insert - insert a new node into the tree maintaining BST property. All inserts are done at a leaf…"/>
          <p:cNvSpPr txBox="1"/>
          <p:nvPr>
            <p:ph type="body" idx="4294967295"/>
          </p:nvPr>
        </p:nvSpPr>
        <p:spPr>
          <a:xfrm>
            <a:off x="914400" y="1752600"/>
            <a:ext cx="7772400" cy="411480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42852"/>
                </a:solidFill>
              </a:defRPr>
            </a:pPr>
            <a:r>
              <a:t>insert</a:t>
            </a:r>
            <a:r>
              <a:rPr>
                <a:solidFill>
                  <a:srgbClr val="7F7F7F"/>
                </a:solidFill>
              </a:rPr>
              <a:t> - insert a new node into the tree maintaining BST property. All inserts are done at a leaf</a:t>
            </a:r>
            <a:endParaRPr>
              <a:solidFill>
                <a:srgbClr val="7F7F7F"/>
              </a:solidFill>
            </a:endParaRPr>
          </a:p>
          <a:p>
            <a:pPr>
              <a:defRPr>
                <a:solidFill>
                  <a:srgbClr val="242852"/>
                </a:solidFill>
              </a:defRPr>
            </a:pPr>
            <a:r>
              <a:t>remove</a:t>
            </a:r>
            <a:r>
              <a:rPr>
                <a:solidFill>
                  <a:srgbClr val="7F7F7F"/>
                </a:solidFill>
              </a:rPr>
              <a:t> - remove a node from the tree maintaining BST property. </a:t>
            </a:r>
            <a:endParaRPr>
              <a:solidFill>
                <a:srgbClr val="7F7F7F"/>
              </a:solidFill>
            </a:endParaRPr>
          </a:p>
          <a:p>
            <a:pPr>
              <a:defRPr>
                <a:solidFill>
                  <a:srgbClr val="242852"/>
                </a:solidFill>
              </a:defRPr>
            </a:pPr>
            <a:r>
              <a:t>display</a:t>
            </a:r>
            <a:r>
              <a:rPr>
                <a:solidFill>
                  <a:srgbClr val="7F7F7F"/>
                </a:solidFill>
              </a:rPr>
              <a:t> - print a tree in an ordered traversal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9" name="Group"/>
          <p:cNvGrpSpPr/>
          <p:nvPr/>
        </p:nvGrpSpPr>
        <p:grpSpPr>
          <a:xfrm>
            <a:off x="4167187" y="1524000"/>
            <a:ext cx="557213" cy="457200"/>
            <a:chOff x="0" y="0"/>
            <a:chExt cx="557212" cy="457200"/>
          </a:xfrm>
        </p:grpSpPr>
        <p:sp>
          <p:nvSpPr>
            <p:cNvPr id="1657" name="11"/>
            <p:cNvSpPr txBox="1"/>
            <p:nvPr/>
          </p:nvSpPr>
          <p:spPr>
            <a:xfrm>
              <a:off x="0" y="1111"/>
              <a:ext cx="557213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658" name="Oval"/>
            <p:cNvSpPr/>
            <p:nvPr/>
          </p:nvSpPr>
          <p:spPr>
            <a:xfrm>
              <a:off x="-1" y="0"/>
              <a:ext cx="494825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grpSp>
        <p:nvGrpSpPr>
          <p:cNvPr id="1662" name="Group"/>
          <p:cNvGrpSpPr/>
          <p:nvPr/>
        </p:nvGrpSpPr>
        <p:grpSpPr>
          <a:xfrm>
            <a:off x="4833937" y="2551112"/>
            <a:ext cx="576263" cy="457201"/>
            <a:chOff x="0" y="0"/>
            <a:chExt cx="576262" cy="457200"/>
          </a:xfrm>
        </p:grpSpPr>
        <p:sp>
          <p:nvSpPr>
            <p:cNvPr id="1660" name="22"/>
            <p:cNvSpPr txBox="1"/>
            <p:nvPr/>
          </p:nvSpPr>
          <p:spPr>
            <a:xfrm>
              <a:off x="0" y="1904"/>
              <a:ext cx="576263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1661" name="Oval"/>
            <p:cNvSpPr/>
            <p:nvPr/>
          </p:nvSpPr>
          <p:spPr>
            <a:xfrm>
              <a:off x="-1" y="0"/>
              <a:ext cx="495027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682" name="Connection Line"/>
          <p:cNvSpPr/>
          <p:nvPr/>
        </p:nvSpPr>
        <p:spPr>
          <a:xfrm>
            <a:off x="4581937" y="1959371"/>
            <a:ext cx="390923" cy="593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666" name="Group"/>
          <p:cNvGrpSpPr/>
          <p:nvPr/>
        </p:nvGrpSpPr>
        <p:grpSpPr>
          <a:xfrm>
            <a:off x="4414837" y="3684587"/>
            <a:ext cx="563563" cy="457201"/>
            <a:chOff x="0" y="0"/>
            <a:chExt cx="563562" cy="457200"/>
          </a:xfrm>
        </p:grpSpPr>
        <p:sp>
          <p:nvSpPr>
            <p:cNvPr id="1664" name="17"/>
            <p:cNvSpPr txBox="1"/>
            <p:nvPr/>
          </p:nvSpPr>
          <p:spPr>
            <a:xfrm>
              <a:off x="0" y="2698"/>
              <a:ext cx="563563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665" name="Oval"/>
            <p:cNvSpPr/>
            <p:nvPr/>
          </p:nvSpPr>
          <p:spPr>
            <a:xfrm>
              <a:off x="0" y="0"/>
              <a:ext cx="495021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683" name="Connection Line"/>
          <p:cNvSpPr/>
          <p:nvPr/>
        </p:nvSpPr>
        <p:spPr>
          <a:xfrm>
            <a:off x="4781381" y="3013725"/>
            <a:ext cx="252851" cy="673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670" name="Group"/>
          <p:cNvGrpSpPr/>
          <p:nvPr/>
        </p:nvGrpSpPr>
        <p:grpSpPr>
          <a:xfrm>
            <a:off x="3505200" y="2551112"/>
            <a:ext cx="495300" cy="457201"/>
            <a:chOff x="0" y="0"/>
            <a:chExt cx="495300" cy="457200"/>
          </a:xfrm>
        </p:grpSpPr>
        <p:sp>
          <p:nvSpPr>
            <p:cNvPr id="1668" name="7"/>
            <p:cNvSpPr txBox="1"/>
            <p:nvPr/>
          </p:nvSpPr>
          <p:spPr>
            <a:xfrm>
              <a:off x="84138" y="1904"/>
              <a:ext cx="256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669" name="Oval"/>
            <p:cNvSpPr/>
            <p:nvPr/>
          </p:nvSpPr>
          <p:spPr>
            <a:xfrm>
              <a:off x="0" y="0"/>
              <a:ext cx="495300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684" name="Connection Line"/>
          <p:cNvSpPr/>
          <p:nvPr/>
        </p:nvSpPr>
        <p:spPr>
          <a:xfrm>
            <a:off x="3889113" y="1965811"/>
            <a:ext cx="412838" cy="611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672" name="BST Insert"/>
          <p:cNvSpPr txBox="1"/>
          <p:nvPr/>
        </p:nvSpPr>
        <p:spPr>
          <a:xfrm>
            <a:off x="685800" y="452437"/>
            <a:ext cx="7772400" cy="85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5800"/>
              </a:lnSpc>
              <a:defRPr sz="5400">
                <a:solidFill>
                  <a:srgbClr val="242852"/>
                </a:solidFill>
                <a:effectLst>
                  <a:outerShdw sx="100000" sy="100000" kx="0" ky="0" algn="b" rotWithShape="0" blurRad="12700" dist="38100" dir="2700000">
                    <a:srgbClr val="DDDDDD"/>
                  </a:outerShdw>
                </a:effectLst>
              </a:defRPr>
            </a:lvl1pPr>
          </a:lstStyle>
          <a:p>
            <a:pPr/>
            <a:r>
              <a:t>BST Insert</a:t>
            </a:r>
          </a:p>
        </p:txBody>
      </p:sp>
      <p:grpSp>
        <p:nvGrpSpPr>
          <p:cNvPr id="1675" name="Group"/>
          <p:cNvGrpSpPr/>
          <p:nvPr/>
        </p:nvGrpSpPr>
        <p:grpSpPr>
          <a:xfrm>
            <a:off x="4800600" y="4837112"/>
            <a:ext cx="563563" cy="457201"/>
            <a:chOff x="0" y="0"/>
            <a:chExt cx="563562" cy="457200"/>
          </a:xfrm>
        </p:grpSpPr>
        <p:sp>
          <p:nvSpPr>
            <p:cNvPr id="1673" name="21"/>
            <p:cNvSpPr txBox="1"/>
            <p:nvPr/>
          </p:nvSpPr>
          <p:spPr>
            <a:xfrm>
              <a:off x="0" y="2698"/>
              <a:ext cx="563563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21</a:t>
              </a:r>
            </a:p>
          </p:txBody>
        </p:sp>
        <p:sp>
          <p:nvSpPr>
            <p:cNvPr id="1674" name="Oval"/>
            <p:cNvSpPr/>
            <p:nvPr/>
          </p:nvSpPr>
          <p:spPr>
            <a:xfrm>
              <a:off x="0" y="0"/>
              <a:ext cx="495021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685" name="Connection Line"/>
          <p:cNvSpPr/>
          <p:nvPr/>
        </p:nvSpPr>
        <p:spPr>
          <a:xfrm>
            <a:off x="4768975" y="4129364"/>
            <a:ext cx="235106" cy="702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679" name="Group"/>
          <p:cNvGrpSpPr/>
          <p:nvPr/>
        </p:nvGrpSpPr>
        <p:grpSpPr>
          <a:xfrm>
            <a:off x="3962400" y="4837112"/>
            <a:ext cx="563563" cy="457201"/>
            <a:chOff x="0" y="0"/>
            <a:chExt cx="563562" cy="457200"/>
          </a:xfrm>
        </p:grpSpPr>
        <p:sp>
          <p:nvSpPr>
            <p:cNvPr id="1677" name="16"/>
            <p:cNvSpPr txBox="1"/>
            <p:nvPr/>
          </p:nvSpPr>
          <p:spPr>
            <a:xfrm>
              <a:off x="0" y="2698"/>
              <a:ext cx="563563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678" name="Oval"/>
            <p:cNvSpPr/>
            <p:nvPr/>
          </p:nvSpPr>
          <p:spPr>
            <a:xfrm>
              <a:off x="0" y="0"/>
              <a:ext cx="495021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686" name="Connection Line"/>
          <p:cNvSpPr/>
          <p:nvPr/>
        </p:nvSpPr>
        <p:spPr>
          <a:xfrm>
            <a:off x="4332830" y="4145336"/>
            <a:ext cx="272656" cy="694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681" name="Insert into empty BST:…"/>
          <p:cNvSpPr txBox="1"/>
          <p:nvPr/>
        </p:nvSpPr>
        <p:spPr>
          <a:xfrm>
            <a:off x="84137" y="1371600"/>
            <a:ext cx="3505201" cy="764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Insert into empty BST: </a:t>
            </a:r>
          </a:p>
          <a:p>
            <a:pPr lvl="1"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11, 22, 17, 21, 16, 7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roup"/>
          <p:cNvGrpSpPr/>
          <p:nvPr/>
        </p:nvGrpSpPr>
        <p:grpSpPr>
          <a:xfrm>
            <a:off x="814387" y="1524000"/>
            <a:ext cx="557213" cy="457200"/>
            <a:chOff x="0" y="0"/>
            <a:chExt cx="557212" cy="457200"/>
          </a:xfrm>
        </p:grpSpPr>
        <p:sp>
          <p:nvSpPr>
            <p:cNvPr id="1688" name="11"/>
            <p:cNvSpPr txBox="1"/>
            <p:nvPr/>
          </p:nvSpPr>
          <p:spPr>
            <a:xfrm>
              <a:off x="0" y="1111"/>
              <a:ext cx="557213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11</a:t>
              </a:r>
            </a:p>
          </p:txBody>
        </p:sp>
        <p:sp>
          <p:nvSpPr>
            <p:cNvPr id="1689" name="Oval"/>
            <p:cNvSpPr/>
            <p:nvPr/>
          </p:nvSpPr>
          <p:spPr>
            <a:xfrm>
              <a:off x="-1" y="0"/>
              <a:ext cx="494825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grpSp>
        <p:nvGrpSpPr>
          <p:cNvPr id="1693" name="Group"/>
          <p:cNvGrpSpPr/>
          <p:nvPr/>
        </p:nvGrpSpPr>
        <p:grpSpPr>
          <a:xfrm>
            <a:off x="1481137" y="2551112"/>
            <a:ext cx="576263" cy="457201"/>
            <a:chOff x="0" y="0"/>
            <a:chExt cx="576262" cy="457200"/>
          </a:xfrm>
        </p:grpSpPr>
        <p:sp>
          <p:nvSpPr>
            <p:cNvPr id="1691" name="22"/>
            <p:cNvSpPr txBox="1"/>
            <p:nvPr/>
          </p:nvSpPr>
          <p:spPr>
            <a:xfrm>
              <a:off x="0" y="1904"/>
              <a:ext cx="576263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1692" name="Oval"/>
            <p:cNvSpPr/>
            <p:nvPr/>
          </p:nvSpPr>
          <p:spPr>
            <a:xfrm>
              <a:off x="-1" y="0"/>
              <a:ext cx="495027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769" name="Connection Line"/>
          <p:cNvSpPr/>
          <p:nvPr/>
        </p:nvSpPr>
        <p:spPr>
          <a:xfrm>
            <a:off x="1229137" y="1959371"/>
            <a:ext cx="390923" cy="593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697" name="Group"/>
          <p:cNvGrpSpPr/>
          <p:nvPr/>
        </p:nvGrpSpPr>
        <p:grpSpPr>
          <a:xfrm>
            <a:off x="1062037" y="3684587"/>
            <a:ext cx="563563" cy="457201"/>
            <a:chOff x="0" y="0"/>
            <a:chExt cx="563562" cy="457200"/>
          </a:xfrm>
        </p:grpSpPr>
        <p:sp>
          <p:nvSpPr>
            <p:cNvPr id="1695" name="17"/>
            <p:cNvSpPr txBox="1"/>
            <p:nvPr/>
          </p:nvSpPr>
          <p:spPr>
            <a:xfrm>
              <a:off x="0" y="2698"/>
              <a:ext cx="563563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696" name="Oval"/>
            <p:cNvSpPr/>
            <p:nvPr/>
          </p:nvSpPr>
          <p:spPr>
            <a:xfrm>
              <a:off x="0" y="0"/>
              <a:ext cx="495021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770" name="Connection Line"/>
          <p:cNvSpPr/>
          <p:nvPr/>
        </p:nvSpPr>
        <p:spPr>
          <a:xfrm>
            <a:off x="1428581" y="3013725"/>
            <a:ext cx="252851" cy="673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701" name="Group"/>
          <p:cNvGrpSpPr/>
          <p:nvPr/>
        </p:nvGrpSpPr>
        <p:grpSpPr>
          <a:xfrm>
            <a:off x="152400" y="2551112"/>
            <a:ext cx="495300" cy="457201"/>
            <a:chOff x="0" y="0"/>
            <a:chExt cx="495300" cy="457200"/>
          </a:xfrm>
        </p:grpSpPr>
        <p:sp>
          <p:nvSpPr>
            <p:cNvPr id="1699" name="7"/>
            <p:cNvSpPr txBox="1"/>
            <p:nvPr/>
          </p:nvSpPr>
          <p:spPr>
            <a:xfrm>
              <a:off x="84138" y="1904"/>
              <a:ext cx="256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700" name="Oval"/>
            <p:cNvSpPr/>
            <p:nvPr/>
          </p:nvSpPr>
          <p:spPr>
            <a:xfrm>
              <a:off x="0" y="0"/>
              <a:ext cx="495300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771" name="Connection Line"/>
          <p:cNvSpPr/>
          <p:nvPr/>
        </p:nvSpPr>
        <p:spPr>
          <a:xfrm>
            <a:off x="536313" y="1965811"/>
            <a:ext cx="412838" cy="611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703" name="BST Remove"/>
          <p:cNvSpPr txBox="1"/>
          <p:nvPr/>
        </p:nvSpPr>
        <p:spPr>
          <a:xfrm>
            <a:off x="685800" y="452437"/>
            <a:ext cx="7772400" cy="85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5800"/>
              </a:lnSpc>
              <a:defRPr sz="5400">
                <a:solidFill>
                  <a:srgbClr val="242852"/>
                </a:solidFill>
                <a:effectLst>
                  <a:outerShdw sx="100000" sy="100000" kx="0" ky="0" algn="b" rotWithShape="0" blurRad="12700" dist="38100" dir="2700000">
                    <a:srgbClr val="DDDDDD"/>
                  </a:outerShdw>
                </a:effectLst>
              </a:defRPr>
            </a:lvl1pPr>
          </a:lstStyle>
          <a:p>
            <a:pPr/>
            <a:r>
              <a:t>BST Remove </a:t>
            </a:r>
          </a:p>
        </p:txBody>
      </p:sp>
      <p:grpSp>
        <p:nvGrpSpPr>
          <p:cNvPr id="1706" name="Group"/>
          <p:cNvGrpSpPr/>
          <p:nvPr/>
        </p:nvGrpSpPr>
        <p:grpSpPr>
          <a:xfrm>
            <a:off x="1447800" y="4837112"/>
            <a:ext cx="563563" cy="457201"/>
            <a:chOff x="0" y="0"/>
            <a:chExt cx="563562" cy="457200"/>
          </a:xfrm>
        </p:grpSpPr>
        <p:sp>
          <p:nvSpPr>
            <p:cNvPr id="1704" name="21"/>
            <p:cNvSpPr txBox="1"/>
            <p:nvPr/>
          </p:nvSpPr>
          <p:spPr>
            <a:xfrm>
              <a:off x="0" y="2698"/>
              <a:ext cx="563563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21</a:t>
              </a:r>
            </a:p>
          </p:txBody>
        </p:sp>
        <p:sp>
          <p:nvSpPr>
            <p:cNvPr id="1705" name="Oval"/>
            <p:cNvSpPr/>
            <p:nvPr/>
          </p:nvSpPr>
          <p:spPr>
            <a:xfrm>
              <a:off x="0" y="0"/>
              <a:ext cx="495021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772" name="Connection Line"/>
          <p:cNvSpPr/>
          <p:nvPr/>
        </p:nvSpPr>
        <p:spPr>
          <a:xfrm>
            <a:off x="1416175" y="4129364"/>
            <a:ext cx="235106" cy="702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710" name="Group"/>
          <p:cNvGrpSpPr/>
          <p:nvPr/>
        </p:nvGrpSpPr>
        <p:grpSpPr>
          <a:xfrm>
            <a:off x="609600" y="4837112"/>
            <a:ext cx="563563" cy="457201"/>
            <a:chOff x="0" y="0"/>
            <a:chExt cx="563562" cy="457200"/>
          </a:xfrm>
        </p:grpSpPr>
        <p:sp>
          <p:nvSpPr>
            <p:cNvPr id="1708" name="16"/>
            <p:cNvSpPr txBox="1"/>
            <p:nvPr/>
          </p:nvSpPr>
          <p:spPr>
            <a:xfrm>
              <a:off x="0" y="2698"/>
              <a:ext cx="563563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709" name="Oval"/>
            <p:cNvSpPr/>
            <p:nvPr/>
          </p:nvSpPr>
          <p:spPr>
            <a:xfrm>
              <a:off x="0" y="0"/>
              <a:ext cx="495021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773" name="Connection Line"/>
          <p:cNvSpPr/>
          <p:nvPr/>
        </p:nvSpPr>
        <p:spPr>
          <a:xfrm>
            <a:off x="980030" y="4145336"/>
            <a:ext cx="272656" cy="6945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714" name="Group"/>
          <p:cNvGrpSpPr/>
          <p:nvPr/>
        </p:nvGrpSpPr>
        <p:grpSpPr>
          <a:xfrm>
            <a:off x="3054350" y="1501775"/>
            <a:ext cx="557213" cy="457200"/>
            <a:chOff x="0" y="0"/>
            <a:chExt cx="557212" cy="457200"/>
          </a:xfrm>
        </p:grpSpPr>
        <p:sp>
          <p:nvSpPr>
            <p:cNvPr id="1712" name="16"/>
            <p:cNvSpPr txBox="1"/>
            <p:nvPr/>
          </p:nvSpPr>
          <p:spPr>
            <a:xfrm>
              <a:off x="0" y="1111"/>
              <a:ext cx="557213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16</a:t>
              </a:r>
            </a:p>
          </p:txBody>
        </p:sp>
        <p:sp>
          <p:nvSpPr>
            <p:cNvPr id="1713" name="Oval"/>
            <p:cNvSpPr/>
            <p:nvPr/>
          </p:nvSpPr>
          <p:spPr>
            <a:xfrm>
              <a:off x="-1" y="0"/>
              <a:ext cx="494825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grpSp>
        <p:nvGrpSpPr>
          <p:cNvPr id="1717" name="Group"/>
          <p:cNvGrpSpPr/>
          <p:nvPr/>
        </p:nvGrpSpPr>
        <p:grpSpPr>
          <a:xfrm>
            <a:off x="3721100" y="2528887"/>
            <a:ext cx="576263" cy="457201"/>
            <a:chOff x="0" y="0"/>
            <a:chExt cx="576262" cy="457200"/>
          </a:xfrm>
        </p:grpSpPr>
        <p:sp>
          <p:nvSpPr>
            <p:cNvPr id="1715" name="22"/>
            <p:cNvSpPr txBox="1"/>
            <p:nvPr/>
          </p:nvSpPr>
          <p:spPr>
            <a:xfrm>
              <a:off x="0" y="1904"/>
              <a:ext cx="576263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1716" name="Oval"/>
            <p:cNvSpPr/>
            <p:nvPr/>
          </p:nvSpPr>
          <p:spPr>
            <a:xfrm>
              <a:off x="-1" y="0"/>
              <a:ext cx="495027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774" name="Connection Line"/>
          <p:cNvSpPr/>
          <p:nvPr/>
        </p:nvSpPr>
        <p:spPr>
          <a:xfrm>
            <a:off x="3469099" y="1937146"/>
            <a:ext cx="390924" cy="593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721" name="Group"/>
          <p:cNvGrpSpPr/>
          <p:nvPr/>
        </p:nvGrpSpPr>
        <p:grpSpPr>
          <a:xfrm>
            <a:off x="3302000" y="3662362"/>
            <a:ext cx="563563" cy="457201"/>
            <a:chOff x="0" y="0"/>
            <a:chExt cx="563562" cy="457200"/>
          </a:xfrm>
        </p:grpSpPr>
        <p:sp>
          <p:nvSpPr>
            <p:cNvPr id="1719" name="17"/>
            <p:cNvSpPr txBox="1"/>
            <p:nvPr/>
          </p:nvSpPr>
          <p:spPr>
            <a:xfrm>
              <a:off x="0" y="2698"/>
              <a:ext cx="563563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720" name="Oval"/>
            <p:cNvSpPr/>
            <p:nvPr/>
          </p:nvSpPr>
          <p:spPr>
            <a:xfrm>
              <a:off x="0" y="0"/>
              <a:ext cx="495021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775" name="Connection Line"/>
          <p:cNvSpPr/>
          <p:nvPr/>
        </p:nvSpPr>
        <p:spPr>
          <a:xfrm>
            <a:off x="3668543" y="2991500"/>
            <a:ext cx="252852" cy="673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725" name="Group"/>
          <p:cNvGrpSpPr/>
          <p:nvPr/>
        </p:nvGrpSpPr>
        <p:grpSpPr>
          <a:xfrm>
            <a:off x="2392362" y="2528887"/>
            <a:ext cx="495301" cy="457201"/>
            <a:chOff x="0" y="0"/>
            <a:chExt cx="495300" cy="457200"/>
          </a:xfrm>
        </p:grpSpPr>
        <p:sp>
          <p:nvSpPr>
            <p:cNvPr id="1723" name="7"/>
            <p:cNvSpPr txBox="1"/>
            <p:nvPr/>
          </p:nvSpPr>
          <p:spPr>
            <a:xfrm>
              <a:off x="84138" y="1904"/>
              <a:ext cx="256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724" name="Oval"/>
            <p:cNvSpPr/>
            <p:nvPr/>
          </p:nvSpPr>
          <p:spPr>
            <a:xfrm>
              <a:off x="0" y="0"/>
              <a:ext cx="495300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776" name="Connection Line"/>
          <p:cNvSpPr/>
          <p:nvPr/>
        </p:nvSpPr>
        <p:spPr>
          <a:xfrm>
            <a:off x="2776275" y="1943586"/>
            <a:ext cx="412838" cy="611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729" name="Group"/>
          <p:cNvGrpSpPr/>
          <p:nvPr/>
        </p:nvGrpSpPr>
        <p:grpSpPr>
          <a:xfrm>
            <a:off x="3687762" y="4814887"/>
            <a:ext cx="563563" cy="457201"/>
            <a:chOff x="0" y="0"/>
            <a:chExt cx="563562" cy="457200"/>
          </a:xfrm>
        </p:grpSpPr>
        <p:sp>
          <p:nvSpPr>
            <p:cNvPr id="1727" name="21"/>
            <p:cNvSpPr txBox="1"/>
            <p:nvPr/>
          </p:nvSpPr>
          <p:spPr>
            <a:xfrm>
              <a:off x="0" y="2698"/>
              <a:ext cx="563563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21</a:t>
              </a:r>
            </a:p>
          </p:txBody>
        </p:sp>
        <p:sp>
          <p:nvSpPr>
            <p:cNvPr id="1728" name="Oval"/>
            <p:cNvSpPr/>
            <p:nvPr/>
          </p:nvSpPr>
          <p:spPr>
            <a:xfrm>
              <a:off x="0" y="0"/>
              <a:ext cx="495021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777" name="Connection Line"/>
          <p:cNvSpPr/>
          <p:nvPr/>
        </p:nvSpPr>
        <p:spPr>
          <a:xfrm>
            <a:off x="3656137" y="4107139"/>
            <a:ext cx="235106" cy="7024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731" name="Remove 11…"/>
          <p:cNvSpPr txBox="1"/>
          <p:nvPr/>
        </p:nvSpPr>
        <p:spPr>
          <a:xfrm>
            <a:off x="2257425" y="5803900"/>
            <a:ext cx="3505200" cy="764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Remove 11</a:t>
            </a:r>
          </a:p>
          <a:p>
            <a:pPr lvl="1"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Remove 16</a:t>
            </a:r>
          </a:p>
        </p:txBody>
      </p:sp>
      <p:grpSp>
        <p:nvGrpSpPr>
          <p:cNvPr id="1734" name="Group"/>
          <p:cNvGrpSpPr/>
          <p:nvPr/>
        </p:nvGrpSpPr>
        <p:grpSpPr>
          <a:xfrm>
            <a:off x="5299074" y="1508125"/>
            <a:ext cx="614364" cy="457200"/>
            <a:chOff x="0" y="0"/>
            <a:chExt cx="614362" cy="457200"/>
          </a:xfrm>
        </p:grpSpPr>
        <p:sp>
          <p:nvSpPr>
            <p:cNvPr id="1732" name="17"/>
            <p:cNvSpPr txBox="1"/>
            <p:nvPr/>
          </p:nvSpPr>
          <p:spPr>
            <a:xfrm>
              <a:off x="0" y="1111"/>
              <a:ext cx="614363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733" name="Oval"/>
            <p:cNvSpPr/>
            <p:nvPr/>
          </p:nvSpPr>
          <p:spPr>
            <a:xfrm>
              <a:off x="-1" y="0"/>
              <a:ext cx="545576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grpSp>
        <p:nvGrpSpPr>
          <p:cNvPr id="1737" name="Group"/>
          <p:cNvGrpSpPr/>
          <p:nvPr/>
        </p:nvGrpSpPr>
        <p:grpSpPr>
          <a:xfrm>
            <a:off x="5965824" y="2535237"/>
            <a:ext cx="668339" cy="457201"/>
            <a:chOff x="0" y="0"/>
            <a:chExt cx="668337" cy="457200"/>
          </a:xfrm>
        </p:grpSpPr>
        <p:sp>
          <p:nvSpPr>
            <p:cNvPr id="1735" name="22"/>
            <p:cNvSpPr txBox="1"/>
            <p:nvPr/>
          </p:nvSpPr>
          <p:spPr>
            <a:xfrm>
              <a:off x="35028" y="1904"/>
              <a:ext cx="633310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1736" name="Oval"/>
            <p:cNvSpPr/>
            <p:nvPr/>
          </p:nvSpPr>
          <p:spPr>
            <a:xfrm>
              <a:off x="-1" y="0"/>
              <a:ext cx="544032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778" name="Connection Line"/>
          <p:cNvSpPr/>
          <p:nvPr/>
        </p:nvSpPr>
        <p:spPr>
          <a:xfrm>
            <a:off x="5745915" y="1943496"/>
            <a:ext cx="401017" cy="593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741" name="Group"/>
          <p:cNvGrpSpPr/>
          <p:nvPr/>
        </p:nvGrpSpPr>
        <p:grpSpPr>
          <a:xfrm>
            <a:off x="5546725" y="3668712"/>
            <a:ext cx="620713" cy="457201"/>
            <a:chOff x="0" y="0"/>
            <a:chExt cx="620712" cy="457200"/>
          </a:xfrm>
        </p:grpSpPr>
        <p:sp>
          <p:nvSpPr>
            <p:cNvPr id="1739" name="17"/>
            <p:cNvSpPr txBox="1"/>
            <p:nvPr/>
          </p:nvSpPr>
          <p:spPr>
            <a:xfrm>
              <a:off x="0" y="2698"/>
              <a:ext cx="620713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740" name="Oval"/>
            <p:cNvSpPr/>
            <p:nvPr/>
          </p:nvSpPr>
          <p:spPr>
            <a:xfrm>
              <a:off x="-1" y="0"/>
              <a:ext cx="545221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779" name="Connection Line"/>
          <p:cNvSpPr/>
          <p:nvPr/>
        </p:nvSpPr>
        <p:spPr>
          <a:xfrm>
            <a:off x="5945322" y="3000627"/>
            <a:ext cx="262145" cy="6708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745" name="Group"/>
          <p:cNvGrpSpPr/>
          <p:nvPr/>
        </p:nvGrpSpPr>
        <p:grpSpPr>
          <a:xfrm>
            <a:off x="4640262" y="2535237"/>
            <a:ext cx="546101" cy="457201"/>
            <a:chOff x="0" y="0"/>
            <a:chExt cx="546100" cy="457200"/>
          </a:xfrm>
        </p:grpSpPr>
        <p:sp>
          <p:nvSpPr>
            <p:cNvPr id="1743" name="7"/>
            <p:cNvSpPr txBox="1"/>
            <p:nvPr/>
          </p:nvSpPr>
          <p:spPr>
            <a:xfrm>
              <a:off x="92767" y="1904"/>
              <a:ext cx="256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744" name="Oval"/>
            <p:cNvSpPr/>
            <p:nvPr/>
          </p:nvSpPr>
          <p:spPr>
            <a:xfrm>
              <a:off x="0" y="0"/>
              <a:ext cx="546100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780" name="Connection Line"/>
          <p:cNvSpPr/>
          <p:nvPr/>
        </p:nvSpPr>
        <p:spPr>
          <a:xfrm>
            <a:off x="5053132" y="1955080"/>
            <a:ext cx="405811" cy="601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749" name="Group"/>
          <p:cNvGrpSpPr/>
          <p:nvPr/>
        </p:nvGrpSpPr>
        <p:grpSpPr>
          <a:xfrm>
            <a:off x="5932487" y="4821237"/>
            <a:ext cx="620713" cy="457201"/>
            <a:chOff x="0" y="0"/>
            <a:chExt cx="620712" cy="457200"/>
          </a:xfrm>
        </p:grpSpPr>
        <p:sp>
          <p:nvSpPr>
            <p:cNvPr id="1747" name="21"/>
            <p:cNvSpPr txBox="1"/>
            <p:nvPr/>
          </p:nvSpPr>
          <p:spPr>
            <a:xfrm>
              <a:off x="0" y="2698"/>
              <a:ext cx="620713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21</a:t>
              </a:r>
            </a:p>
          </p:txBody>
        </p:sp>
        <p:sp>
          <p:nvSpPr>
            <p:cNvPr id="1748" name="Oval"/>
            <p:cNvSpPr/>
            <p:nvPr/>
          </p:nvSpPr>
          <p:spPr>
            <a:xfrm>
              <a:off x="-1" y="0"/>
              <a:ext cx="545221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781" name="Connection Line"/>
          <p:cNvSpPr/>
          <p:nvPr/>
        </p:nvSpPr>
        <p:spPr>
          <a:xfrm>
            <a:off x="5930393" y="4116344"/>
            <a:ext cx="233739" cy="6983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753" name="Group"/>
          <p:cNvGrpSpPr/>
          <p:nvPr/>
        </p:nvGrpSpPr>
        <p:grpSpPr>
          <a:xfrm>
            <a:off x="7556500" y="1508125"/>
            <a:ext cx="612775" cy="457200"/>
            <a:chOff x="0" y="0"/>
            <a:chExt cx="612774" cy="457200"/>
          </a:xfrm>
        </p:grpSpPr>
        <p:sp>
          <p:nvSpPr>
            <p:cNvPr id="1751" name="17"/>
            <p:cNvSpPr txBox="1"/>
            <p:nvPr/>
          </p:nvSpPr>
          <p:spPr>
            <a:xfrm>
              <a:off x="0" y="1111"/>
              <a:ext cx="61277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17</a:t>
              </a:r>
            </a:p>
          </p:txBody>
        </p:sp>
        <p:sp>
          <p:nvSpPr>
            <p:cNvPr id="1752" name="Oval"/>
            <p:cNvSpPr/>
            <p:nvPr/>
          </p:nvSpPr>
          <p:spPr>
            <a:xfrm>
              <a:off x="0" y="0"/>
              <a:ext cx="544165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grpSp>
        <p:nvGrpSpPr>
          <p:cNvPr id="1756" name="Group"/>
          <p:cNvGrpSpPr/>
          <p:nvPr/>
        </p:nvGrpSpPr>
        <p:grpSpPr>
          <a:xfrm>
            <a:off x="8221662" y="2535237"/>
            <a:ext cx="679451" cy="457201"/>
            <a:chOff x="0" y="0"/>
            <a:chExt cx="679449" cy="457200"/>
          </a:xfrm>
        </p:grpSpPr>
        <p:sp>
          <p:nvSpPr>
            <p:cNvPr id="1754" name="22"/>
            <p:cNvSpPr txBox="1"/>
            <p:nvPr/>
          </p:nvSpPr>
          <p:spPr>
            <a:xfrm>
              <a:off x="24754" y="3970"/>
              <a:ext cx="654696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22</a:t>
              </a:r>
            </a:p>
          </p:txBody>
        </p:sp>
        <p:sp>
          <p:nvSpPr>
            <p:cNvPr id="1755" name="Oval"/>
            <p:cNvSpPr/>
            <p:nvPr/>
          </p:nvSpPr>
          <p:spPr>
            <a:xfrm>
              <a:off x="-1" y="0"/>
              <a:ext cx="544673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782" name="Connection Line"/>
          <p:cNvSpPr/>
          <p:nvPr/>
        </p:nvSpPr>
        <p:spPr>
          <a:xfrm>
            <a:off x="8003505" y="1943496"/>
            <a:ext cx="404227" cy="594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760" name="Group"/>
          <p:cNvGrpSpPr/>
          <p:nvPr/>
        </p:nvGrpSpPr>
        <p:grpSpPr>
          <a:xfrm>
            <a:off x="7804150" y="3668712"/>
            <a:ext cx="619126" cy="457201"/>
            <a:chOff x="0" y="0"/>
            <a:chExt cx="619125" cy="457200"/>
          </a:xfrm>
        </p:grpSpPr>
        <p:sp>
          <p:nvSpPr>
            <p:cNvPr id="1758" name="21"/>
            <p:cNvSpPr txBox="1"/>
            <p:nvPr/>
          </p:nvSpPr>
          <p:spPr>
            <a:xfrm>
              <a:off x="0" y="2698"/>
              <a:ext cx="619126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 sz="2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21</a:t>
              </a:r>
            </a:p>
          </p:txBody>
        </p:sp>
        <p:sp>
          <p:nvSpPr>
            <p:cNvPr id="1759" name="Oval"/>
            <p:cNvSpPr/>
            <p:nvPr/>
          </p:nvSpPr>
          <p:spPr>
            <a:xfrm>
              <a:off x="0" y="0"/>
              <a:ext cx="543826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783" name="Connection Line"/>
          <p:cNvSpPr/>
          <p:nvPr/>
        </p:nvSpPr>
        <p:spPr>
          <a:xfrm>
            <a:off x="8202902" y="3000967"/>
            <a:ext cx="264830" cy="6705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764" name="Group"/>
          <p:cNvGrpSpPr/>
          <p:nvPr/>
        </p:nvGrpSpPr>
        <p:grpSpPr>
          <a:xfrm>
            <a:off x="6897687" y="2535237"/>
            <a:ext cx="544513" cy="457201"/>
            <a:chOff x="0" y="0"/>
            <a:chExt cx="544512" cy="457200"/>
          </a:xfrm>
        </p:grpSpPr>
        <p:sp>
          <p:nvSpPr>
            <p:cNvPr id="1762" name="7"/>
            <p:cNvSpPr txBox="1"/>
            <p:nvPr/>
          </p:nvSpPr>
          <p:spPr>
            <a:xfrm>
              <a:off x="92497" y="1904"/>
              <a:ext cx="256665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2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763" name="Oval"/>
            <p:cNvSpPr/>
            <p:nvPr/>
          </p:nvSpPr>
          <p:spPr>
            <a:xfrm>
              <a:off x="0" y="0"/>
              <a:ext cx="544513" cy="457200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784" name="Connection Line"/>
          <p:cNvSpPr/>
          <p:nvPr/>
        </p:nvSpPr>
        <p:spPr>
          <a:xfrm>
            <a:off x="7309660" y="1954949"/>
            <a:ext cx="406002" cy="6017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766" name="Line"/>
          <p:cNvSpPr/>
          <p:nvPr/>
        </p:nvSpPr>
        <p:spPr>
          <a:xfrm flipV="1">
            <a:off x="1870074" y="3890962"/>
            <a:ext cx="1154114" cy="1589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67" name="Line"/>
          <p:cNvSpPr/>
          <p:nvPr/>
        </p:nvSpPr>
        <p:spPr>
          <a:xfrm flipV="1">
            <a:off x="4076699" y="3894137"/>
            <a:ext cx="1154114" cy="3176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68" name="Line"/>
          <p:cNvSpPr/>
          <p:nvPr/>
        </p:nvSpPr>
        <p:spPr>
          <a:xfrm flipV="1">
            <a:off x="6370637" y="3892549"/>
            <a:ext cx="1154114" cy="3177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BST Insert"/>
          <p:cNvSpPr txBox="1"/>
          <p:nvPr/>
        </p:nvSpPr>
        <p:spPr>
          <a:xfrm>
            <a:off x="685800" y="452437"/>
            <a:ext cx="7772400" cy="85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5800"/>
              </a:lnSpc>
              <a:defRPr sz="5400">
                <a:solidFill>
                  <a:srgbClr val="242852"/>
                </a:solidFill>
                <a:effectLst>
                  <a:outerShdw sx="100000" sy="100000" kx="0" ky="0" algn="b" rotWithShape="0" blurRad="12700" dist="38100" dir="2700000">
                    <a:srgbClr val="DDDDDD"/>
                  </a:outerShdw>
                </a:effectLst>
              </a:defRPr>
            </a:lvl1pPr>
          </a:lstStyle>
          <a:p>
            <a:pPr/>
            <a:r>
              <a:t>BST Insert</a:t>
            </a:r>
          </a:p>
        </p:txBody>
      </p:sp>
      <p:sp>
        <p:nvSpPr>
          <p:cNvPr id="1787" name="Insert into empty BST:…"/>
          <p:cNvSpPr txBox="1"/>
          <p:nvPr/>
        </p:nvSpPr>
        <p:spPr>
          <a:xfrm>
            <a:off x="44450" y="1355725"/>
            <a:ext cx="3505200" cy="764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Insert into empty BST: </a:t>
            </a:r>
          </a:p>
          <a:p>
            <a:pPr lvl="1"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4, 1, 3, 2, 8, 11, 7, 6</a:t>
            </a:r>
          </a:p>
        </p:txBody>
      </p:sp>
      <p:grpSp>
        <p:nvGrpSpPr>
          <p:cNvPr id="1790" name="Group"/>
          <p:cNvGrpSpPr/>
          <p:nvPr/>
        </p:nvGrpSpPr>
        <p:grpSpPr>
          <a:xfrm>
            <a:off x="4125912" y="1704423"/>
            <a:ext cx="495301" cy="468865"/>
            <a:chOff x="0" y="0"/>
            <a:chExt cx="495300" cy="468864"/>
          </a:xfrm>
        </p:grpSpPr>
        <p:sp>
          <p:nvSpPr>
            <p:cNvPr id="1788" name="4"/>
            <p:cNvSpPr txBox="1"/>
            <p:nvPr/>
          </p:nvSpPr>
          <p:spPr>
            <a:xfrm>
              <a:off x="84136" y="0"/>
              <a:ext cx="27053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1789" name="Oval"/>
            <p:cNvSpPr/>
            <p:nvPr/>
          </p:nvSpPr>
          <p:spPr>
            <a:xfrm>
              <a:off x="0" y="11519"/>
              <a:ext cx="495300" cy="457346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grpSp>
        <p:nvGrpSpPr>
          <p:cNvPr id="1793" name="Group"/>
          <p:cNvGrpSpPr/>
          <p:nvPr/>
        </p:nvGrpSpPr>
        <p:grpSpPr>
          <a:xfrm>
            <a:off x="4800600" y="2698352"/>
            <a:ext cx="495300" cy="468711"/>
            <a:chOff x="0" y="0"/>
            <a:chExt cx="495300" cy="468709"/>
          </a:xfrm>
        </p:grpSpPr>
        <p:sp>
          <p:nvSpPr>
            <p:cNvPr id="1791" name="8"/>
            <p:cNvSpPr txBox="1"/>
            <p:nvPr/>
          </p:nvSpPr>
          <p:spPr>
            <a:xfrm>
              <a:off x="84137" y="0"/>
              <a:ext cx="27053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1792" name="Oval"/>
            <p:cNvSpPr/>
            <p:nvPr/>
          </p:nvSpPr>
          <p:spPr>
            <a:xfrm>
              <a:off x="0" y="10139"/>
              <a:ext cx="495300" cy="45857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794" name="Line"/>
          <p:cNvSpPr/>
          <p:nvPr/>
        </p:nvSpPr>
        <p:spPr>
          <a:xfrm>
            <a:off x="4548187" y="2106612"/>
            <a:ext cx="558801" cy="62230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797" name="Group"/>
          <p:cNvGrpSpPr/>
          <p:nvPr/>
        </p:nvGrpSpPr>
        <p:grpSpPr>
          <a:xfrm>
            <a:off x="4457700" y="3734798"/>
            <a:ext cx="495300" cy="467315"/>
            <a:chOff x="0" y="0"/>
            <a:chExt cx="495300" cy="467313"/>
          </a:xfrm>
        </p:grpSpPr>
        <p:sp>
          <p:nvSpPr>
            <p:cNvPr id="1795" name="7"/>
            <p:cNvSpPr txBox="1"/>
            <p:nvPr/>
          </p:nvSpPr>
          <p:spPr>
            <a:xfrm>
              <a:off x="71437" y="0"/>
              <a:ext cx="27053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1796" name="Oval"/>
            <p:cNvSpPr/>
            <p:nvPr/>
          </p:nvSpPr>
          <p:spPr>
            <a:xfrm>
              <a:off x="0" y="9897"/>
              <a:ext cx="495300" cy="45741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819" name="Connection Line"/>
          <p:cNvSpPr/>
          <p:nvPr/>
        </p:nvSpPr>
        <p:spPr>
          <a:xfrm>
            <a:off x="4782705" y="3165895"/>
            <a:ext cx="188345" cy="568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820" name="Connection Line"/>
          <p:cNvSpPr/>
          <p:nvPr/>
        </p:nvSpPr>
        <p:spPr>
          <a:xfrm>
            <a:off x="5155406" y="3154723"/>
            <a:ext cx="275512" cy="5708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802" name="Group"/>
          <p:cNvGrpSpPr/>
          <p:nvPr/>
        </p:nvGrpSpPr>
        <p:grpSpPr>
          <a:xfrm>
            <a:off x="5219699" y="3728412"/>
            <a:ext cx="647702" cy="461001"/>
            <a:chOff x="0" y="0"/>
            <a:chExt cx="647700" cy="460999"/>
          </a:xfrm>
        </p:grpSpPr>
        <p:sp>
          <p:nvSpPr>
            <p:cNvPr id="1800" name="Oval"/>
            <p:cNvSpPr/>
            <p:nvPr/>
          </p:nvSpPr>
          <p:spPr>
            <a:xfrm>
              <a:off x="0" y="3798"/>
              <a:ext cx="495301" cy="457202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801" name="11"/>
            <p:cNvSpPr txBox="1"/>
            <p:nvPr/>
          </p:nvSpPr>
          <p:spPr>
            <a:xfrm>
              <a:off x="0" y="0"/>
              <a:ext cx="64770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11</a:t>
              </a:r>
            </a:p>
          </p:txBody>
        </p:sp>
      </p:grpSp>
      <p:grpSp>
        <p:nvGrpSpPr>
          <p:cNvPr id="1805" name="Group"/>
          <p:cNvGrpSpPr/>
          <p:nvPr/>
        </p:nvGrpSpPr>
        <p:grpSpPr>
          <a:xfrm>
            <a:off x="3435350" y="2698352"/>
            <a:ext cx="495300" cy="468711"/>
            <a:chOff x="0" y="0"/>
            <a:chExt cx="495300" cy="468709"/>
          </a:xfrm>
        </p:grpSpPr>
        <p:sp>
          <p:nvSpPr>
            <p:cNvPr id="1803" name="1"/>
            <p:cNvSpPr txBox="1"/>
            <p:nvPr/>
          </p:nvSpPr>
          <p:spPr>
            <a:xfrm>
              <a:off x="84137" y="0"/>
              <a:ext cx="27053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804" name="Oval"/>
            <p:cNvSpPr/>
            <p:nvPr/>
          </p:nvSpPr>
          <p:spPr>
            <a:xfrm>
              <a:off x="0" y="10139"/>
              <a:ext cx="495300" cy="458571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grpSp>
        <p:nvGrpSpPr>
          <p:cNvPr id="1808" name="Group"/>
          <p:cNvGrpSpPr/>
          <p:nvPr/>
        </p:nvGrpSpPr>
        <p:grpSpPr>
          <a:xfrm>
            <a:off x="2982912" y="3723723"/>
            <a:ext cx="495301" cy="467278"/>
            <a:chOff x="0" y="0"/>
            <a:chExt cx="495300" cy="467276"/>
          </a:xfrm>
        </p:grpSpPr>
        <p:sp>
          <p:nvSpPr>
            <p:cNvPr id="1806" name="2"/>
            <p:cNvSpPr txBox="1"/>
            <p:nvPr/>
          </p:nvSpPr>
          <p:spPr>
            <a:xfrm>
              <a:off x="71437" y="0"/>
              <a:ext cx="27053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807" name="Oval"/>
            <p:cNvSpPr/>
            <p:nvPr/>
          </p:nvSpPr>
          <p:spPr>
            <a:xfrm>
              <a:off x="0" y="9931"/>
              <a:ext cx="495300" cy="457346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sp>
        <p:nvSpPr>
          <p:cNvPr id="1821" name="Connection Line"/>
          <p:cNvSpPr/>
          <p:nvPr/>
        </p:nvSpPr>
        <p:spPr>
          <a:xfrm>
            <a:off x="3325932" y="3157991"/>
            <a:ext cx="257594" cy="583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822" name="Connection Line"/>
          <p:cNvSpPr/>
          <p:nvPr/>
        </p:nvSpPr>
        <p:spPr>
          <a:xfrm>
            <a:off x="3819520" y="2164004"/>
            <a:ext cx="397602" cy="572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1823" name="Connection Line"/>
          <p:cNvSpPr/>
          <p:nvPr/>
        </p:nvSpPr>
        <p:spPr>
          <a:xfrm>
            <a:off x="3750829" y="3168413"/>
            <a:ext cx="162433" cy="564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814" name="Group"/>
          <p:cNvGrpSpPr/>
          <p:nvPr/>
        </p:nvGrpSpPr>
        <p:grpSpPr>
          <a:xfrm>
            <a:off x="3733800" y="3733799"/>
            <a:ext cx="495300" cy="472041"/>
            <a:chOff x="0" y="0"/>
            <a:chExt cx="495300" cy="472039"/>
          </a:xfrm>
        </p:grpSpPr>
        <p:sp>
          <p:nvSpPr>
            <p:cNvPr id="1812" name="Oval"/>
            <p:cNvSpPr/>
            <p:nvPr/>
          </p:nvSpPr>
          <p:spPr>
            <a:xfrm>
              <a:off x="0" y="0"/>
              <a:ext cx="495300" cy="457346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1813" name="3"/>
            <p:cNvSpPr txBox="1"/>
            <p:nvPr/>
          </p:nvSpPr>
          <p:spPr>
            <a:xfrm>
              <a:off x="77786" y="12299"/>
              <a:ext cx="27053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815" name="Line"/>
          <p:cNvSpPr/>
          <p:nvPr/>
        </p:nvSpPr>
        <p:spPr>
          <a:xfrm flipH="1">
            <a:off x="4421187" y="4189412"/>
            <a:ext cx="166689" cy="644526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1818" name="Group"/>
          <p:cNvGrpSpPr/>
          <p:nvPr/>
        </p:nvGrpSpPr>
        <p:grpSpPr>
          <a:xfrm>
            <a:off x="4124325" y="4809536"/>
            <a:ext cx="495300" cy="467315"/>
            <a:chOff x="0" y="0"/>
            <a:chExt cx="495300" cy="467313"/>
          </a:xfrm>
        </p:grpSpPr>
        <p:sp>
          <p:nvSpPr>
            <p:cNvPr id="1816" name="6"/>
            <p:cNvSpPr txBox="1"/>
            <p:nvPr/>
          </p:nvSpPr>
          <p:spPr>
            <a:xfrm>
              <a:off x="71437" y="0"/>
              <a:ext cx="270531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817" name="Oval"/>
            <p:cNvSpPr/>
            <p:nvPr/>
          </p:nvSpPr>
          <p:spPr>
            <a:xfrm>
              <a:off x="0" y="9897"/>
              <a:ext cx="495300" cy="457417"/>
            </a:xfrm>
            <a:prstGeom prst="ellips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AVL Tree Insert"/>
          <p:cNvSpPr txBox="1"/>
          <p:nvPr>
            <p:ph type="title" idx="4294967295"/>
          </p:nvPr>
        </p:nvSpPr>
        <p:spPr>
          <a:xfrm>
            <a:off x="438150" y="-342900"/>
            <a:ext cx="8229600" cy="1600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sx="100000" sy="100000" kx="0" ky="0" algn="b" rotWithShape="0" blurRad="12700" dist="38100" dir="2700000">
                    <a:srgbClr val="DDDDDD"/>
                  </a:outerShdw>
                </a:effectLst>
              </a:defRPr>
            </a:lvl1pPr>
          </a:lstStyle>
          <a:p>
            <a:pPr/>
            <a:r>
              <a:t>AVL Tree Insert</a:t>
            </a:r>
          </a:p>
        </p:txBody>
      </p:sp>
      <p:sp>
        <p:nvSpPr>
          <p:cNvPr id="1826" name="7"/>
          <p:cNvSpPr txBox="1"/>
          <p:nvPr/>
        </p:nvSpPr>
        <p:spPr>
          <a:xfrm>
            <a:off x="2670175" y="1738629"/>
            <a:ext cx="27053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827" name="Oval"/>
          <p:cNvSpPr/>
          <p:nvPr/>
        </p:nvSpPr>
        <p:spPr>
          <a:xfrm>
            <a:off x="2586037" y="1749425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828" name="25"/>
          <p:cNvSpPr txBox="1"/>
          <p:nvPr/>
        </p:nvSpPr>
        <p:spPr>
          <a:xfrm>
            <a:off x="3238500" y="2448242"/>
            <a:ext cx="43692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25</a:t>
            </a:r>
          </a:p>
        </p:txBody>
      </p:sp>
      <p:sp>
        <p:nvSpPr>
          <p:cNvPr id="1829" name="Oval"/>
          <p:cNvSpPr/>
          <p:nvPr/>
        </p:nvSpPr>
        <p:spPr>
          <a:xfrm>
            <a:off x="3236912" y="2459037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830" name="Connection Line"/>
          <p:cNvCxnSpPr>
            <a:stCxn id="1827" idx="0"/>
            <a:endCxn id="1829" idx="0"/>
          </p:cNvCxnSpPr>
          <p:nvPr/>
        </p:nvCxnSpPr>
        <p:spPr>
          <a:xfrm>
            <a:off x="2833687" y="1978024"/>
            <a:ext cx="650876" cy="709614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831" name="6"/>
          <p:cNvSpPr txBox="1"/>
          <p:nvPr/>
        </p:nvSpPr>
        <p:spPr>
          <a:xfrm>
            <a:off x="2068512" y="2458561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832" name="Oval"/>
          <p:cNvSpPr/>
          <p:nvPr/>
        </p:nvSpPr>
        <p:spPr>
          <a:xfrm>
            <a:off x="1984375" y="2468562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833" name="Connection Line"/>
          <p:cNvCxnSpPr>
            <a:stCxn id="1827" idx="0"/>
            <a:endCxn id="1832" idx="0"/>
          </p:cNvCxnSpPr>
          <p:nvPr/>
        </p:nvCxnSpPr>
        <p:spPr>
          <a:xfrm flipH="1">
            <a:off x="2232024" y="1978024"/>
            <a:ext cx="601664" cy="719139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834" name="3"/>
          <p:cNvSpPr txBox="1"/>
          <p:nvPr/>
        </p:nvSpPr>
        <p:spPr>
          <a:xfrm>
            <a:off x="1565275" y="3286442"/>
            <a:ext cx="27053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35" name="Oval"/>
          <p:cNvSpPr/>
          <p:nvPr/>
        </p:nvSpPr>
        <p:spPr>
          <a:xfrm>
            <a:off x="1481137" y="3297237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836" name="Connection Line"/>
          <p:cNvCxnSpPr>
            <a:stCxn id="1832" idx="0"/>
            <a:endCxn id="1835" idx="0"/>
          </p:cNvCxnSpPr>
          <p:nvPr/>
        </p:nvCxnSpPr>
        <p:spPr>
          <a:xfrm flipH="1">
            <a:off x="1728787" y="2697162"/>
            <a:ext cx="503238" cy="828676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837" name="Insert 1 into AVL tree"/>
          <p:cNvSpPr txBox="1"/>
          <p:nvPr/>
        </p:nvSpPr>
        <p:spPr>
          <a:xfrm>
            <a:off x="3009900" y="1150937"/>
            <a:ext cx="363855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Insert 1 into AVL tree</a:t>
            </a:r>
          </a:p>
        </p:txBody>
      </p:sp>
      <p:sp>
        <p:nvSpPr>
          <p:cNvPr id="1838" name="7"/>
          <p:cNvSpPr txBox="1"/>
          <p:nvPr/>
        </p:nvSpPr>
        <p:spPr>
          <a:xfrm>
            <a:off x="6411912" y="251491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839" name="Oval"/>
          <p:cNvSpPr/>
          <p:nvPr/>
        </p:nvSpPr>
        <p:spPr>
          <a:xfrm>
            <a:off x="6327775" y="2525712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840" name="25"/>
          <p:cNvSpPr txBox="1"/>
          <p:nvPr/>
        </p:nvSpPr>
        <p:spPr>
          <a:xfrm>
            <a:off x="6980237" y="3224529"/>
            <a:ext cx="43692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25</a:t>
            </a:r>
          </a:p>
        </p:txBody>
      </p:sp>
      <p:sp>
        <p:nvSpPr>
          <p:cNvPr id="1841" name="Oval"/>
          <p:cNvSpPr/>
          <p:nvPr/>
        </p:nvSpPr>
        <p:spPr>
          <a:xfrm>
            <a:off x="6978650" y="3235325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842" name="Connection Line"/>
          <p:cNvCxnSpPr>
            <a:stCxn id="1839" idx="0"/>
            <a:endCxn id="1841" idx="0"/>
          </p:cNvCxnSpPr>
          <p:nvPr/>
        </p:nvCxnSpPr>
        <p:spPr>
          <a:xfrm>
            <a:off x="6575424" y="2754312"/>
            <a:ext cx="650876" cy="709613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843" name="6"/>
          <p:cNvSpPr txBox="1"/>
          <p:nvPr/>
        </p:nvSpPr>
        <p:spPr>
          <a:xfrm>
            <a:off x="5810250" y="3234848"/>
            <a:ext cx="27053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844" name="Oval"/>
          <p:cNvSpPr/>
          <p:nvPr/>
        </p:nvSpPr>
        <p:spPr>
          <a:xfrm>
            <a:off x="5726112" y="324485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845" name="Connection Line"/>
          <p:cNvCxnSpPr>
            <a:stCxn id="1839" idx="0"/>
            <a:endCxn id="1844" idx="0"/>
          </p:cNvCxnSpPr>
          <p:nvPr/>
        </p:nvCxnSpPr>
        <p:spPr>
          <a:xfrm flipH="1">
            <a:off x="5973762" y="2754312"/>
            <a:ext cx="601663" cy="719138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846" name="3"/>
          <p:cNvSpPr txBox="1"/>
          <p:nvPr/>
        </p:nvSpPr>
        <p:spPr>
          <a:xfrm>
            <a:off x="5307012" y="4062729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47" name="Oval"/>
          <p:cNvSpPr/>
          <p:nvPr/>
        </p:nvSpPr>
        <p:spPr>
          <a:xfrm>
            <a:off x="5222875" y="4073525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848" name="Connection Line"/>
          <p:cNvCxnSpPr>
            <a:stCxn id="1844" idx="0"/>
            <a:endCxn id="1847" idx="0"/>
          </p:cNvCxnSpPr>
          <p:nvPr/>
        </p:nvCxnSpPr>
        <p:spPr>
          <a:xfrm flipH="1">
            <a:off x="5470524" y="3473449"/>
            <a:ext cx="503239" cy="828676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849" name="1"/>
          <p:cNvSpPr txBox="1"/>
          <p:nvPr/>
        </p:nvSpPr>
        <p:spPr>
          <a:xfrm>
            <a:off x="4767262" y="4906486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50" name="Oval"/>
          <p:cNvSpPr/>
          <p:nvPr/>
        </p:nvSpPr>
        <p:spPr>
          <a:xfrm>
            <a:off x="4724400" y="4930775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851" name="Line"/>
          <p:cNvSpPr/>
          <p:nvPr/>
        </p:nvSpPr>
        <p:spPr>
          <a:xfrm flipH="1">
            <a:off x="4972050" y="4492625"/>
            <a:ext cx="327025" cy="43815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52" name="7"/>
          <p:cNvSpPr txBox="1"/>
          <p:nvPr/>
        </p:nvSpPr>
        <p:spPr>
          <a:xfrm>
            <a:off x="2662237" y="352139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853" name="Oval"/>
          <p:cNvSpPr/>
          <p:nvPr/>
        </p:nvSpPr>
        <p:spPr>
          <a:xfrm>
            <a:off x="2578100" y="3532187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854" name="25"/>
          <p:cNvSpPr txBox="1"/>
          <p:nvPr/>
        </p:nvSpPr>
        <p:spPr>
          <a:xfrm>
            <a:off x="3230562" y="4231004"/>
            <a:ext cx="43692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25</a:t>
            </a:r>
          </a:p>
        </p:txBody>
      </p:sp>
      <p:sp>
        <p:nvSpPr>
          <p:cNvPr id="1855" name="Oval"/>
          <p:cNvSpPr/>
          <p:nvPr/>
        </p:nvSpPr>
        <p:spPr>
          <a:xfrm>
            <a:off x="3228975" y="4241800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856" name="Connection Line"/>
          <p:cNvCxnSpPr>
            <a:stCxn id="1853" idx="0"/>
            <a:endCxn id="1855" idx="0"/>
          </p:cNvCxnSpPr>
          <p:nvPr/>
        </p:nvCxnSpPr>
        <p:spPr>
          <a:xfrm>
            <a:off x="2825749" y="3760787"/>
            <a:ext cx="650876" cy="709613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857" name="3"/>
          <p:cNvSpPr txBox="1"/>
          <p:nvPr/>
        </p:nvSpPr>
        <p:spPr>
          <a:xfrm>
            <a:off x="2060575" y="4241323"/>
            <a:ext cx="27053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58" name="Oval"/>
          <p:cNvSpPr/>
          <p:nvPr/>
        </p:nvSpPr>
        <p:spPr>
          <a:xfrm>
            <a:off x="1976437" y="4251325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859" name="Connection Line"/>
          <p:cNvCxnSpPr>
            <a:stCxn id="1853" idx="0"/>
            <a:endCxn id="1858" idx="0"/>
          </p:cNvCxnSpPr>
          <p:nvPr/>
        </p:nvCxnSpPr>
        <p:spPr>
          <a:xfrm flipH="1">
            <a:off x="2224087" y="3760787"/>
            <a:ext cx="601663" cy="719138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860" name="1"/>
          <p:cNvSpPr txBox="1"/>
          <p:nvPr/>
        </p:nvSpPr>
        <p:spPr>
          <a:xfrm>
            <a:off x="1557337" y="50692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61" name="Oval"/>
          <p:cNvSpPr/>
          <p:nvPr/>
        </p:nvSpPr>
        <p:spPr>
          <a:xfrm>
            <a:off x="1473200" y="5080000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862" name="Connection Line"/>
          <p:cNvCxnSpPr>
            <a:stCxn id="1858" idx="0"/>
            <a:endCxn id="1861" idx="0"/>
          </p:cNvCxnSpPr>
          <p:nvPr/>
        </p:nvCxnSpPr>
        <p:spPr>
          <a:xfrm flipH="1">
            <a:off x="1720849" y="4479924"/>
            <a:ext cx="503239" cy="828676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863" name="6"/>
          <p:cNvSpPr txBox="1"/>
          <p:nvPr/>
        </p:nvSpPr>
        <p:spPr>
          <a:xfrm>
            <a:off x="2451100" y="5105717"/>
            <a:ext cx="52070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 6</a:t>
            </a:r>
          </a:p>
        </p:txBody>
      </p:sp>
      <p:sp>
        <p:nvSpPr>
          <p:cNvPr id="1864" name="Oval"/>
          <p:cNvSpPr/>
          <p:nvPr/>
        </p:nvSpPr>
        <p:spPr>
          <a:xfrm>
            <a:off x="2479675" y="5105400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865" name="Connection Line"/>
          <p:cNvCxnSpPr>
            <a:stCxn id="1858" idx="0"/>
            <a:endCxn id="1864" idx="0"/>
          </p:cNvCxnSpPr>
          <p:nvPr/>
        </p:nvCxnSpPr>
        <p:spPr>
          <a:xfrm>
            <a:off x="2224087" y="4479924"/>
            <a:ext cx="503238" cy="854076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866" name="Line"/>
          <p:cNvSpPr/>
          <p:nvPr/>
        </p:nvSpPr>
        <p:spPr>
          <a:xfrm flipV="1">
            <a:off x="3951287" y="2674937"/>
            <a:ext cx="1154114" cy="3176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67" name="Line"/>
          <p:cNvSpPr/>
          <p:nvPr/>
        </p:nvSpPr>
        <p:spPr>
          <a:xfrm flipH="1" flipV="1">
            <a:off x="3843337" y="4540249"/>
            <a:ext cx="1031876" cy="4764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7"/>
          <p:cNvSpPr txBox="1"/>
          <p:nvPr/>
        </p:nvSpPr>
        <p:spPr>
          <a:xfrm>
            <a:off x="1947862" y="170529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870" name="Oval"/>
          <p:cNvSpPr/>
          <p:nvPr/>
        </p:nvSpPr>
        <p:spPr>
          <a:xfrm>
            <a:off x="1863725" y="1716087"/>
            <a:ext cx="495300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871" name="3"/>
          <p:cNvSpPr txBox="1"/>
          <p:nvPr/>
        </p:nvSpPr>
        <p:spPr>
          <a:xfrm>
            <a:off x="1346200" y="2425223"/>
            <a:ext cx="27053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72" name="Oval"/>
          <p:cNvSpPr/>
          <p:nvPr/>
        </p:nvSpPr>
        <p:spPr>
          <a:xfrm>
            <a:off x="1262062" y="2435225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873" name="Connection Line"/>
          <p:cNvCxnSpPr>
            <a:stCxn id="1870" idx="0"/>
            <a:endCxn id="1872" idx="0"/>
          </p:cNvCxnSpPr>
          <p:nvPr/>
        </p:nvCxnSpPr>
        <p:spPr>
          <a:xfrm flipH="1">
            <a:off x="1509712" y="1944687"/>
            <a:ext cx="601663" cy="719138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874" name="6"/>
          <p:cNvSpPr txBox="1"/>
          <p:nvPr/>
        </p:nvSpPr>
        <p:spPr>
          <a:xfrm>
            <a:off x="1736725" y="3289617"/>
            <a:ext cx="52070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 6</a:t>
            </a:r>
          </a:p>
        </p:txBody>
      </p:sp>
      <p:sp>
        <p:nvSpPr>
          <p:cNvPr id="1875" name="Oval"/>
          <p:cNvSpPr/>
          <p:nvPr/>
        </p:nvSpPr>
        <p:spPr>
          <a:xfrm>
            <a:off x="1765300" y="3289300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876" name="Connection Line"/>
          <p:cNvCxnSpPr>
            <a:stCxn id="1872" idx="0"/>
            <a:endCxn id="1875" idx="0"/>
          </p:cNvCxnSpPr>
          <p:nvPr/>
        </p:nvCxnSpPr>
        <p:spPr>
          <a:xfrm>
            <a:off x="1509712" y="2663824"/>
            <a:ext cx="503238" cy="854076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877" name="AVL Tree Rebalance"/>
          <p:cNvSpPr txBox="1"/>
          <p:nvPr/>
        </p:nvSpPr>
        <p:spPr>
          <a:xfrm>
            <a:off x="450850" y="498475"/>
            <a:ext cx="8229600" cy="764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457200">
              <a:defRPr sz="4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</a:defRPr>
            </a:lvl1pPr>
          </a:lstStyle>
          <a:p>
            <a:pPr/>
            <a:r>
              <a:t>AVL Tree Rebalance</a:t>
            </a:r>
          </a:p>
        </p:txBody>
      </p:sp>
      <p:sp>
        <p:nvSpPr>
          <p:cNvPr id="1878" name="7"/>
          <p:cNvSpPr txBox="1"/>
          <p:nvPr/>
        </p:nvSpPr>
        <p:spPr>
          <a:xfrm>
            <a:off x="4092575" y="1692592"/>
            <a:ext cx="27053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1879" name="Oval"/>
          <p:cNvSpPr/>
          <p:nvPr/>
        </p:nvSpPr>
        <p:spPr>
          <a:xfrm>
            <a:off x="4008437" y="1703387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880" name="6"/>
          <p:cNvSpPr txBox="1"/>
          <p:nvPr/>
        </p:nvSpPr>
        <p:spPr>
          <a:xfrm>
            <a:off x="3490912" y="2412523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881" name="Oval"/>
          <p:cNvSpPr/>
          <p:nvPr/>
        </p:nvSpPr>
        <p:spPr>
          <a:xfrm>
            <a:off x="3406775" y="2422525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882" name="Connection Line"/>
          <p:cNvCxnSpPr>
            <a:stCxn id="1879" idx="0"/>
            <a:endCxn id="1881" idx="0"/>
          </p:cNvCxnSpPr>
          <p:nvPr/>
        </p:nvCxnSpPr>
        <p:spPr>
          <a:xfrm flipH="1">
            <a:off x="3654424" y="1931987"/>
            <a:ext cx="601664" cy="719138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883" name="3"/>
          <p:cNvSpPr txBox="1"/>
          <p:nvPr/>
        </p:nvSpPr>
        <p:spPr>
          <a:xfrm>
            <a:off x="2987675" y="3240404"/>
            <a:ext cx="27053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84" name="Oval"/>
          <p:cNvSpPr/>
          <p:nvPr/>
        </p:nvSpPr>
        <p:spPr>
          <a:xfrm>
            <a:off x="2903537" y="325120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885" name="Connection Line"/>
          <p:cNvCxnSpPr>
            <a:stCxn id="1881" idx="0"/>
            <a:endCxn id="1884" idx="0"/>
          </p:cNvCxnSpPr>
          <p:nvPr/>
        </p:nvCxnSpPr>
        <p:spPr>
          <a:xfrm flipH="1">
            <a:off x="3151187" y="2651124"/>
            <a:ext cx="503238" cy="828676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886" name="6"/>
          <p:cNvSpPr txBox="1"/>
          <p:nvPr/>
        </p:nvSpPr>
        <p:spPr>
          <a:xfrm>
            <a:off x="6143625" y="1704498"/>
            <a:ext cx="27053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887" name="Oval"/>
          <p:cNvSpPr/>
          <p:nvPr/>
        </p:nvSpPr>
        <p:spPr>
          <a:xfrm>
            <a:off x="6059487" y="1716087"/>
            <a:ext cx="495301" cy="457201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1888" name="7"/>
          <p:cNvSpPr txBox="1"/>
          <p:nvPr/>
        </p:nvSpPr>
        <p:spPr>
          <a:xfrm>
            <a:off x="6711950" y="2414111"/>
            <a:ext cx="36578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 7</a:t>
            </a:r>
          </a:p>
        </p:txBody>
      </p:sp>
      <p:sp>
        <p:nvSpPr>
          <p:cNvPr id="1889" name="Oval"/>
          <p:cNvSpPr/>
          <p:nvPr/>
        </p:nvSpPr>
        <p:spPr>
          <a:xfrm>
            <a:off x="6710362" y="2425700"/>
            <a:ext cx="495301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890" name="Connection Line"/>
          <p:cNvCxnSpPr>
            <a:stCxn id="1887" idx="0"/>
            <a:endCxn id="1889" idx="0"/>
          </p:cNvCxnSpPr>
          <p:nvPr/>
        </p:nvCxnSpPr>
        <p:spPr>
          <a:xfrm>
            <a:off x="6307137" y="1944687"/>
            <a:ext cx="650876" cy="709613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891" name="3"/>
          <p:cNvSpPr txBox="1"/>
          <p:nvPr/>
        </p:nvSpPr>
        <p:spPr>
          <a:xfrm>
            <a:off x="5541962" y="2425223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92" name="Oval"/>
          <p:cNvSpPr/>
          <p:nvPr/>
        </p:nvSpPr>
        <p:spPr>
          <a:xfrm>
            <a:off x="5457825" y="2435225"/>
            <a:ext cx="495300" cy="457200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cxnSp>
        <p:nvCxnSpPr>
          <p:cNvPr id="1893" name="Connection Line"/>
          <p:cNvCxnSpPr>
            <a:stCxn id="1887" idx="0"/>
            <a:endCxn id="1892" idx="0"/>
          </p:cNvCxnSpPr>
          <p:nvPr/>
        </p:nvCxnSpPr>
        <p:spPr>
          <a:xfrm flipH="1">
            <a:off x="5705474" y="1944687"/>
            <a:ext cx="601664" cy="719138"/>
          </a:xfrm>
          <a:prstGeom prst="straightConnector1">
            <a:avLst/>
          </a:prstGeom>
          <a:ln w="19050">
            <a:solidFill>
              <a:srgbClr val="000000"/>
            </a:solidFill>
          </a:ln>
        </p:spPr>
      </p:cxnSp>
      <p:sp>
        <p:nvSpPr>
          <p:cNvPr id="1894" name="Line"/>
          <p:cNvSpPr/>
          <p:nvPr/>
        </p:nvSpPr>
        <p:spPr>
          <a:xfrm flipV="1">
            <a:off x="2008187" y="2651124"/>
            <a:ext cx="1154114" cy="3177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95" name="Line"/>
          <p:cNvSpPr/>
          <p:nvPr/>
        </p:nvSpPr>
        <p:spPr>
          <a:xfrm flipV="1">
            <a:off x="4152900" y="2651124"/>
            <a:ext cx="1152525" cy="3176"/>
          </a:xfrm>
          <a:prstGeom prst="line">
            <a:avLst/>
          </a:prstGeom>
          <a:ln w="6350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Array Implementation of a BST"/>
          <p:cNvSpPr txBox="1"/>
          <p:nvPr>
            <p:ph type="title" idx="4294967295"/>
          </p:nvPr>
        </p:nvSpPr>
        <p:spPr>
          <a:xfrm>
            <a:off x="609600" y="304799"/>
            <a:ext cx="8077200" cy="1143002"/>
          </a:xfrm>
          <a:prstGeom prst="rect">
            <a:avLst/>
          </a:prstGeom>
        </p:spPr>
        <p:txBody>
          <a:bodyPr/>
          <a:lstStyle>
            <a:lvl1pPr>
              <a:defRPr sz="4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Array Implementation of a BST</a:t>
            </a:r>
          </a:p>
        </p:txBody>
      </p:sp>
      <p:sp>
        <p:nvSpPr>
          <p:cNvPr id="291" name="A BST can be implemented with an array…"/>
          <p:cNvSpPr txBox="1"/>
          <p:nvPr>
            <p:ph type="body" idx="4294967295"/>
          </p:nvPr>
        </p:nvSpPr>
        <p:spPr>
          <a:xfrm>
            <a:off x="685799" y="1801872"/>
            <a:ext cx="7772401" cy="46482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>
                <a:solidFill>
                  <a:srgbClr val="2428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BST can be implemented with an array</a:t>
            </a:r>
          </a:p>
          <a:p>
            <a:pPr>
              <a:lnSpc>
                <a:spcPct val="90000"/>
              </a:lnSpc>
              <a:defRPr>
                <a:solidFill>
                  <a:srgbClr val="2428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Given a node i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Font typeface="Courier New"/>
              <a:defRPr sz="2800">
                <a:solidFill>
                  <a:srgbClr val="2428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parent(i) = (i - 1)/2 </a:t>
            </a:r>
          </a:p>
          <a:p>
            <a:pPr lvl="2" marL="1143000" indent="-228600">
              <a:lnSpc>
                <a:spcPct val="90000"/>
              </a:lnSpc>
              <a:spcBef>
                <a:spcPts val="0"/>
              </a:spcBef>
              <a:defRPr sz="2800">
                <a:solidFill>
                  <a:srgbClr val="2428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i == 0, then no parent since root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Font typeface="Courier New"/>
              <a:defRPr sz="2800">
                <a:solidFill>
                  <a:srgbClr val="2428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leftChild(i) = 2i+1</a:t>
            </a:r>
          </a:p>
          <a:p>
            <a:pPr lvl="2" marL="1143000" indent="-228600">
              <a:lnSpc>
                <a:spcPct val="90000"/>
              </a:lnSpc>
              <a:spcBef>
                <a:spcPts val="0"/>
              </a:spcBef>
              <a:defRPr sz="2800">
                <a:solidFill>
                  <a:srgbClr val="2428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2i+1 &lt;= N, otherwise no child</a:t>
            </a:r>
          </a:p>
          <a:p>
            <a:pPr lvl="1" marL="742950" indent="-285750">
              <a:lnSpc>
                <a:spcPct val="90000"/>
              </a:lnSpc>
              <a:spcBef>
                <a:spcPts val="0"/>
              </a:spcBef>
              <a:buFont typeface="Courier New"/>
              <a:defRPr sz="2800">
                <a:solidFill>
                  <a:srgbClr val="2428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rightChild(i) = 2i+2</a:t>
            </a:r>
          </a:p>
          <a:p>
            <a:pPr lvl="2" marL="1143000" indent="-228600">
              <a:lnSpc>
                <a:spcPct val="90000"/>
              </a:lnSpc>
              <a:spcBef>
                <a:spcPts val="0"/>
              </a:spcBef>
              <a:defRPr sz="2800">
                <a:solidFill>
                  <a:srgbClr val="24285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If 2i+2 &lt;= N, otherwise no child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Array Implementation of a BST"/>
          <p:cNvSpPr txBox="1"/>
          <p:nvPr>
            <p:ph type="title" idx="4294967295"/>
          </p:nvPr>
        </p:nvSpPr>
        <p:spPr>
          <a:xfrm>
            <a:off x="609600" y="304799"/>
            <a:ext cx="8077200" cy="1143002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000000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Array Implementation of a BST</a:t>
            </a:r>
          </a:p>
        </p:txBody>
      </p:sp>
      <p:sp>
        <p:nvSpPr>
          <p:cNvPr id="294" name="0    1    2    3    4    5    6    7"/>
          <p:cNvSpPr txBox="1"/>
          <p:nvPr/>
        </p:nvSpPr>
        <p:spPr>
          <a:xfrm>
            <a:off x="2120900" y="2210117"/>
            <a:ext cx="4545172" cy="478791"/>
          </a:xfrm>
          <a:prstGeom prst="rect">
            <a:avLst/>
          </a:prstGeom>
          <a:ln w="190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/>
          <a:p>
            <a:pPr>
              <a:defRPr b="1">
                <a:latin typeface="Tahoma"/>
                <a:ea typeface="Tahoma"/>
                <a:cs typeface="Tahoma"/>
                <a:sym typeface="Tahoma"/>
              </a:defRPr>
            </a:pPr>
            <a:r>
              <a:t>  0    1    2    3    4    5    6    7</a:t>
            </a:r>
            <a:r>
              <a:rPr b="0"/>
              <a:t>  </a:t>
            </a:r>
          </a:p>
        </p:txBody>
      </p:sp>
      <p:sp>
        <p:nvSpPr>
          <p:cNvPr id="295" name="6    3   11   1    4    7   12"/>
          <p:cNvSpPr txBox="1"/>
          <p:nvPr/>
        </p:nvSpPr>
        <p:spPr>
          <a:xfrm>
            <a:off x="2124075" y="2699067"/>
            <a:ext cx="4605338" cy="478791"/>
          </a:xfrm>
          <a:prstGeom prst="rect">
            <a:avLst/>
          </a:prstGeom>
          <a:ln w="190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  6    3   11   1    4    7   12       </a:t>
            </a:r>
          </a:p>
        </p:txBody>
      </p:sp>
      <p:sp>
        <p:nvSpPr>
          <p:cNvPr id="296" name="Line"/>
          <p:cNvSpPr/>
          <p:nvPr/>
        </p:nvSpPr>
        <p:spPr>
          <a:xfrm>
            <a:off x="2762250" y="2228850"/>
            <a:ext cx="0" cy="957263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7" name="Line"/>
          <p:cNvSpPr/>
          <p:nvPr/>
        </p:nvSpPr>
        <p:spPr>
          <a:xfrm>
            <a:off x="3314700" y="2225675"/>
            <a:ext cx="0" cy="957263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8" name="Line"/>
          <p:cNvSpPr/>
          <p:nvPr/>
        </p:nvSpPr>
        <p:spPr>
          <a:xfrm>
            <a:off x="3894137" y="2225675"/>
            <a:ext cx="1" cy="957263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9" name="Line"/>
          <p:cNvSpPr/>
          <p:nvPr/>
        </p:nvSpPr>
        <p:spPr>
          <a:xfrm>
            <a:off x="4402137" y="2244725"/>
            <a:ext cx="1" cy="957263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0" name="Line"/>
          <p:cNvSpPr/>
          <p:nvPr/>
        </p:nvSpPr>
        <p:spPr>
          <a:xfrm>
            <a:off x="4959350" y="2200275"/>
            <a:ext cx="0" cy="957263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1" name="Line"/>
          <p:cNvSpPr/>
          <p:nvPr/>
        </p:nvSpPr>
        <p:spPr>
          <a:xfrm>
            <a:off x="5494337" y="2222500"/>
            <a:ext cx="1" cy="957263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2" name="Line"/>
          <p:cNvSpPr/>
          <p:nvPr/>
        </p:nvSpPr>
        <p:spPr>
          <a:xfrm>
            <a:off x="6073775" y="2222500"/>
            <a:ext cx="0" cy="957263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3" name="Oval"/>
          <p:cNvSpPr/>
          <p:nvPr/>
        </p:nvSpPr>
        <p:spPr>
          <a:xfrm>
            <a:off x="4144962" y="3743325"/>
            <a:ext cx="488951" cy="512763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304" name="6"/>
          <p:cNvSpPr txBox="1"/>
          <p:nvPr/>
        </p:nvSpPr>
        <p:spPr>
          <a:xfrm>
            <a:off x="4214812" y="375951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05" name="Oval"/>
          <p:cNvSpPr/>
          <p:nvPr/>
        </p:nvSpPr>
        <p:spPr>
          <a:xfrm>
            <a:off x="3540125" y="4475162"/>
            <a:ext cx="488950" cy="512763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306" name="3"/>
          <p:cNvSpPr txBox="1"/>
          <p:nvPr/>
        </p:nvSpPr>
        <p:spPr>
          <a:xfrm>
            <a:off x="3609974" y="449135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07" name="Oval"/>
          <p:cNvSpPr/>
          <p:nvPr/>
        </p:nvSpPr>
        <p:spPr>
          <a:xfrm>
            <a:off x="4810125" y="4452937"/>
            <a:ext cx="488950" cy="512763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308" name="11"/>
          <p:cNvSpPr txBox="1"/>
          <p:nvPr/>
        </p:nvSpPr>
        <p:spPr>
          <a:xfrm>
            <a:off x="4797425" y="4469129"/>
            <a:ext cx="43692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309" name="Oval"/>
          <p:cNvSpPr/>
          <p:nvPr/>
        </p:nvSpPr>
        <p:spPr>
          <a:xfrm>
            <a:off x="2892425" y="5300662"/>
            <a:ext cx="488950" cy="512763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310" name="1"/>
          <p:cNvSpPr txBox="1"/>
          <p:nvPr/>
        </p:nvSpPr>
        <p:spPr>
          <a:xfrm>
            <a:off x="2962274" y="531685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11" name="Oval"/>
          <p:cNvSpPr/>
          <p:nvPr/>
        </p:nvSpPr>
        <p:spPr>
          <a:xfrm>
            <a:off x="3873500" y="5345112"/>
            <a:ext cx="488950" cy="512763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312" name="4"/>
          <p:cNvSpPr txBox="1"/>
          <p:nvPr/>
        </p:nvSpPr>
        <p:spPr>
          <a:xfrm>
            <a:off x="3943349" y="53613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13" name="Oval"/>
          <p:cNvSpPr/>
          <p:nvPr/>
        </p:nvSpPr>
        <p:spPr>
          <a:xfrm>
            <a:off x="4519612" y="5345112"/>
            <a:ext cx="488951" cy="512763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314" name="7"/>
          <p:cNvSpPr txBox="1"/>
          <p:nvPr/>
        </p:nvSpPr>
        <p:spPr>
          <a:xfrm>
            <a:off x="4589462" y="5361304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15" name="Oval"/>
          <p:cNvSpPr/>
          <p:nvPr/>
        </p:nvSpPr>
        <p:spPr>
          <a:xfrm>
            <a:off x="5365750" y="5322887"/>
            <a:ext cx="488950" cy="512763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316" name="12"/>
          <p:cNvSpPr txBox="1"/>
          <p:nvPr/>
        </p:nvSpPr>
        <p:spPr>
          <a:xfrm>
            <a:off x="5353050" y="5339079"/>
            <a:ext cx="436920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317" name="Line"/>
          <p:cNvSpPr/>
          <p:nvPr/>
        </p:nvSpPr>
        <p:spPr>
          <a:xfrm flipH="1">
            <a:off x="3965575" y="4189412"/>
            <a:ext cx="223838" cy="312738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8" name="Line"/>
          <p:cNvSpPr/>
          <p:nvPr/>
        </p:nvSpPr>
        <p:spPr>
          <a:xfrm>
            <a:off x="4589462" y="4144962"/>
            <a:ext cx="290514" cy="334963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19" name="Line"/>
          <p:cNvSpPr/>
          <p:nvPr/>
        </p:nvSpPr>
        <p:spPr>
          <a:xfrm>
            <a:off x="5235574" y="4924425"/>
            <a:ext cx="268289" cy="401638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0" name="Line"/>
          <p:cNvSpPr/>
          <p:nvPr/>
        </p:nvSpPr>
        <p:spPr>
          <a:xfrm flipH="1">
            <a:off x="4813300" y="4924425"/>
            <a:ext cx="88900" cy="401638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1" name="Line"/>
          <p:cNvSpPr/>
          <p:nvPr/>
        </p:nvSpPr>
        <p:spPr>
          <a:xfrm>
            <a:off x="3876675" y="4991100"/>
            <a:ext cx="157163" cy="357188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2" name="Line"/>
          <p:cNvSpPr/>
          <p:nvPr/>
        </p:nvSpPr>
        <p:spPr>
          <a:xfrm flipH="1">
            <a:off x="3275012" y="4924425"/>
            <a:ext cx="312739" cy="401638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3" name="(2*0)+1 = 1                (2*0)+2 = 2"/>
          <p:cNvSpPr txBox="1"/>
          <p:nvPr/>
        </p:nvSpPr>
        <p:spPr>
          <a:xfrm>
            <a:off x="1638300" y="3781425"/>
            <a:ext cx="550545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400"/>
              </a:spcBef>
              <a:defRPr>
                <a:solidFill>
                  <a:srgbClr val="297FD5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(2*0)+1 =</a:t>
            </a:r>
            <a:r>
              <a:rPr>
                <a:solidFill>
                  <a:srgbClr val="242852"/>
                </a:solidFill>
              </a:rPr>
              <a:t> </a:t>
            </a:r>
            <a:r>
              <a:t>1                (2*0)+2 = 2</a:t>
            </a:r>
          </a:p>
        </p:txBody>
      </p:sp>
      <p:sp>
        <p:nvSpPr>
          <p:cNvPr id="324" name="(1-1)/2 = 0"/>
          <p:cNvSpPr txBox="1"/>
          <p:nvPr/>
        </p:nvSpPr>
        <p:spPr>
          <a:xfrm>
            <a:off x="1409700" y="4495800"/>
            <a:ext cx="1952625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  <a:defRPr>
                <a:solidFill>
                  <a:srgbClr val="242852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(1-1)/2 = 0</a:t>
            </a:r>
          </a:p>
        </p:txBody>
      </p:sp>
      <p:sp>
        <p:nvSpPr>
          <p:cNvPr id="325" name="(2-1)/2 = 0"/>
          <p:cNvSpPr txBox="1"/>
          <p:nvPr/>
        </p:nvSpPr>
        <p:spPr>
          <a:xfrm>
            <a:off x="5497512" y="4467225"/>
            <a:ext cx="164257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400"/>
              </a:spcBef>
              <a:defRPr>
                <a:solidFill>
                  <a:srgbClr val="242852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(2-1)/2 = 0</a:t>
            </a:r>
          </a:p>
        </p:txBody>
      </p:sp>
      <p:sp>
        <p:nvSpPr>
          <p:cNvPr id="326" name="Find children"/>
          <p:cNvSpPr txBox="1"/>
          <p:nvPr/>
        </p:nvSpPr>
        <p:spPr>
          <a:xfrm>
            <a:off x="7191375" y="3581400"/>
            <a:ext cx="1600200" cy="82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  <a:defRPr>
                <a:solidFill>
                  <a:srgbClr val="297FD5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Find children</a:t>
            </a:r>
          </a:p>
        </p:txBody>
      </p:sp>
      <p:sp>
        <p:nvSpPr>
          <p:cNvPr id="327" name="Find parents"/>
          <p:cNvSpPr txBox="1"/>
          <p:nvPr/>
        </p:nvSpPr>
        <p:spPr>
          <a:xfrm>
            <a:off x="7305675" y="4362450"/>
            <a:ext cx="1600200" cy="828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400"/>
              </a:spcBef>
              <a:defRPr>
                <a:solidFill>
                  <a:srgbClr val="242852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Find parents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Array Implementation of a BST"/>
          <p:cNvSpPr txBox="1"/>
          <p:nvPr>
            <p:ph type="title" idx="4294967295"/>
          </p:nvPr>
        </p:nvSpPr>
        <p:spPr>
          <a:xfrm>
            <a:off x="609600" y="304799"/>
            <a:ext cx="8128000" cy="1143002"/>
          </a:xfrm>
          <a:prstGeom prst="rect">
            <a:avLst/>
          </a:prstGeom>
        </p:spPr>
        <p:txBody>
          <a:bodyPr/>
          <a:lstStyle>
            <a:lvl1pPr>
              <a:defRPr sz="4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Array Implementation of a BST</a:t>
            </a:r>
          </a:p>
        </p:txBody>
      </p:sp>
      <p:sp>
        <p:nvSpPr>
          <p:cNvPr id="330" name="In class exercise - show the array for the following tree"/>
          <p:cNvSpPr txBox="1"/>
          <p:nvPr>
            <p:ph type="body" idx="4294967295"/>
          </p:nvPr>
        </p:nvSpPr>
        <p:spPr>
          <a:xfrm>
            <a:off x="339725" y="1468437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In class exercise - show the array for the following tree</a:t>
            </a:r>
          </a:p>
        </p:txBody>
      </p:sp>
      <p:sp>
        <p:nvSpPr>
          <p:cNvPr id="331" name="Oval"/>
          <p:cNvSpPr/>
          <p:nvPr/>
        </p:nvSpPr>
        <p:spPr>
          <a:xfrm>
            <a:off x="387350" y="3695700"/>
            <a:ext cx="488950" cy="512763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332" name="5"/>
          <p:cNvSpPr txBox="1"/>
          <p:nvPr/>
        </p:nvSpPr>
        <p:spPr>
          <a:xfrm>
            <a:off x="469899" y="374046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33" name="6"/>
          <p:cNvSpPr txBox="1"/>
          <p:nvPr/>
        </p:nvSpPr>
        <p:spPr>
          <a:xfrm>
            <a:off x="1093787" y="433101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34" name="8"/>
          <p:cNvSpPr txBox="1"/>
          <p:nvPr/>
        </p:nvSpPr>
        <p:spPr>
          <a:xfrm>
            <a:off x="2359024" y="5664517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335" name="7"/>
          <p:cNvSpPr txBox="1"/>
          <p:nvPr/>
        </p:nvSpPr>
        <p:spPr>
          <a:xfrm>
            <a:off x="1760537" y="4994592"/>
            <a:ext cx="270531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336" name="Line"/>
          <p:cNvSpPr/>
          <p:nvPr/>
        </p:nvSpPr>
        <p:spPr>
          <a:xfrm>
            <a:off x="811212" y="4143375"/>
            <a:ext cx="292101" cy="255588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7" name="0    1    2    3    4    5    6    7   …   14"/>
          <p:cNvSpPr txBox="1"/>
          <p:nvPr/>
        </p:nvSpPr>
        <p:spPr>
          <a:xfrm>
            <a:off x="2544762" y="3835717"/>
            <a:ext cx="5768976" cy="478791"/>
          </a:xfrm>
          <a:prstGeom prst="rect">
            <a:avLst/>
          </a:prstGeom>
          <a:ln w="190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  0    1    2    3    4    5    6    7   …   14</a:t>
            </a:r>
          </a:p>
        </p:txBody>
      </p:sp>
      <p:sp>
        <p:nvSpPr>
          <p:cNvPr id="338" name="5          6                     7                8"/>
          <p:cNvSpPr txBox="1"/>
          <p:nvPr/>
        </p:nvSpPr>
        <p:spPr>
          <a:xfrm>
            <a:off x="2547937" y="4324667"/>
            <a:ext cx="5764213" cy="478791"/>
          </a:xfrm>
          <a:prstGeom prst="rect">
            <a:avLst/>
          </a:prstGeom>
          <a:ln w="190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  5          6                     7                8</a:t>
            </a:r>
          </a:p>
        </p:txBody>
      </p:sp>
      <p:sp>
        <p:nvSpPr>
          <p:cNvPr id="339" name="Line"/>
          <p:cNvSpPr/>
          <p:nvPr/>
        </p:nvSpPr>
        <p:spPr>
          <a:xfrm>
            <a:off x="3186112" y="3854450"/>
            <a:ext cx="1" cy="957263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0" name="Line"/>
          <p:cNvSpPr/>
          <p:nvPr/>
        </p:nvSpPr>
        <p:spPr>
          <a:xfrm>
            <a:off x="3738562" y="3851275"/>
            <a:ext cx="1" cy="957263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1" name="Line"/>
          <p:cNvSpPr/>
          <p:nvPr/>
        </p:nvSpPr>
        <p:spPr>
          <a:xfrm>
            <a:off x="4318000" y="3851275"/>
            <a:ext cx="0" cy="957263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2" name="Line"/>
          <p:cNvSpPr/>
          <p:nvPr/>
        </p:nvSpPr>
        <p:spPr>
          <a:xfrm>
            <a:off x="4826000" y="3870325"/>
            <a:ext cx="0" cy="957263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3" name="Line"/>
          <p:cNvSpPr/>
          <p:nvPr/>
        </p:nvSpPr>
        <p:spPr>
          <a:xfrm>
            <a:off x="5383212" y="3825875"/>
            <a:ext cx="1" cy="957263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4" name="Line"/>
          <p:cNvSpPr/>
          <p:nvPr/>
        </p:nvSpPr>
        <p:spPr>
          <a:xfrm>
            <a:off x="5918200" y="3848100"/>
            <a:ext cx="0" cy="957263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5" name="Line"/>
          <p:cNvSpPr/>
          <p:nvPr/>
        </p:nvSpPr>
        <p:spPr>
          <a:xfrm>
            <a:off x="6497637" y="3848100"/>
            <a:ext cx="1" cy="957263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6" name="Line"/>
          <p:cNvSpPr/>
          <p:nvPr/>
        </p:nvSpPr>
        <p:spPr>
          <a:xfrm>
            <a:off x="7005637" y="3843337"/>
            <a:ext cx="1" cy="957263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7" name="Line"/>
          <p:cNvSpPr/>
          <p:nvPr/>
        </p:nvSpPr>
        <p:spPr>
          <a:xfrm>
            <a:off x="7607300" y="3822700"/>
            <a:ext cx="0" cy="979488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8" name="Rectangle"/>
          <p:cNvSpPr/>
          <p:nvPr/>
        </p:nvSpPr>
        <p:spPr>
          <a:xfrm>
            <a:off x="2417762" y="3671887"/>
            <a:ext cx="6073776" cy="13160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349" name="Oval"/>
          <p:cNvSpPr/>
          <p:nvPr/>
        </p:nvSpPr>
        <p:spPr>
          <a:xfrm>
            <a:off x="1690687" y="4978400"/>
            <a:ext cx="488951" cy="512763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350" name="Oval"/>
          <p:cNvSpPr/>
          <p:nvPr/>
        </p:nvSpPr>
        <p:spPr>
          <a:xfrm>
            <a:off x="1031875" y="4305300"/>
            <a:ext cx="488950" cy="512763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351" name="Oval"/>
          <p:cNvSpPr/>
          <p:nvPr/>
        </p:nvSpPr>
        <p:spPr>
          <a:xfrm>
            <a:off x="2301875" y="5638800"/>
            <a:ext cx="488950" cy="512763"/>
          </a:xfrm>
          <a:prstGeom prst="ellipse">
            <a:avLst/>
          </a:prstGeom>
          <a:ln w="19050">
            <a:solidFill>
              <a:srgbClr val="000000"/>
            </a:solidFill>
          </a:ln>
        </p:spPr>
        <p:txBody>
          <a:bodyPr lIns="45719" rIns="45719" anchor="ctr"/>
          <a:lstStyle/>
          <a:p>
            <a:pPr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352" name="Line"/>
          <p:cNvSpPr/>
          <p:nvPr/>
        </p:nvSpPr>
        <p:spPr>
          <a:xfrm>
            <a:off x="1435100" y="4738687"/>
            <a:ext cx="341313" cy="341313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53" name="Line"/>
          <p:cNvSpPr/>
          <p:nvPr/>
        </p:nvSpPr>
        <p:spPr>
          <a:xfrm>
            <a:off x="2109787" y="5419725"/>
            <a:ext cx="263526" cy="30480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Linked Implementation of a BST"/>
          <p:cNvSpPr txBox="1"/>
          <p:nvPr>
            <p:ph type="title" idx="4294967295"/>
          </p:nvPr>
        </p:nvSpPr>
        <p:spPr>
          <a:xfrm>
            <a:off x="609600" y="304799"/>
            <a:ext cx="8150225" cy="1143002"/>
          </a:xfrm>
          <a:prstGeom prst="rect">
            <a:avLst/>
          </a:prstGeom>
        </p:spPr>
        <p:txBody>
          <a:bodyPr/>
          <a:lstStyle>
            <a:lvl1pPr>
              <a:defRPr sz="4400"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Linked Implementation of a BST</a:t>
            </a:r>
          </a:p>
        </p:txBody>
      </p:sp>
      <p:sp>
        <p:nvSpPr>
          <p:cNvPr id="356" name="Linked implementation…"/>
          <p:cNvSpPr txBox="1"/>
          <p:nvPr>
            <p:ph type="body" sz="half" idx="4294967295"/>
          </p:nvPr>
        </p:nvSpPr>
        <p:spPr>
          <a:xfrm>
            <a:off x="838200" y="1905000"/>
            <a:ext cx="4913313" cy="4114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742950" indent="-285750">
              <a:spcBef>
                <a:spcPts val="0"/>
              </a:spcBef>
              <a:buFont typeface="Courier New"/>
              <a:defRPr sz="1600">
                <a:solidFill>
                  <a:srgbClr val="000000"/>
                </a:solidFill>
              </a:defRPr>
            </a:lvl2pPr>
          </a:lstStyle>
          <a:p>
            <a:pPr/>
            <a:r>
              <a:t>Linked implementation</a:t>
            </a:r>
          </a:p>
          <a:p>
            <a:pPr lvl="1"/>
            <a:r>
              <a:t>Similar to linked list – dynamic size can grow and shrink easily during runtime</a:t>
            </a:r>
          </a:p>
        </p:txBody>
      </p:sp>
      <p:sp>
        <p:nvSpPr>
          <p:cNvPr id="357" name="class Node {…"/>
          <p:cNvSpPr txBox="1"/>
          <p:nvPr/>
        </p:nvSpPr>
        <p:spPr>
          <a:xfrm>
            <a:off x="5730875" y="1824355"/>
            <a:ext cx="3128963" cy="1609091"/>
          </a:xfrm>
          <a:prstGeom prst="rect">
            <a:avLst/>
          </a:prstGeom>
          <a:ln w="190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lnSpc>
                <a:spcPct val="60000"/>
              </a:lnSpc>
              <a:spcBef>
                <a:spcPts val="10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class Node {</a:t>
            </a:r>
          </a:p>
          <a:p>
            <a:pPr>
              <a:lnSpc>
                <a:spcPct val="60000"/>
              </a:lnSpc>
              <a:spcBef>
                <a:spcPts val="10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	itemtype item</a:t>
            </a:r>
          </a:p>
          <a:p>
            <a:pPr>
              <a:lnSpc>
                <a:spcPct val="60000"/>
              </a:lnSpc>
              <a:spcBef>
                <a:spcPts val="10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	Node* left</a:t>
            </a:r>
          </a:p>
          <a:p>
            <a:pPr>
              <a:lnSpc>
                <a:spcPct val="60000"/>
              </a:lnSpc>
              <a:spcBef>
                <a:spcPts val="10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	Node* right</a:t>
            </a:r>
          </a:p>
          <a:p>
            <a:pPr>
              <a:lnSpc>
                <a:spcPct val="60000"/>
              </a:lnSpc>
              <a:spcBef>
                <a:spcPts val="10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}</a:t>
            </a:r>
          </a:p>
        </p:txBody>
      </p:sp>
      <p:sp>
        <p:nvSpPr>
          <p:cNvPr id="358" name="class BST {…"/>
          <p:cNvSpPr txBox="1"/>
          <p:nvPr/>
        </p:nvSpPr>
        <p:spPr>
          <a:xfrm>
            <a:off x="5721350" y="3861911"/>
            <a:ext cx="3128963" cy="2523491"/>
          </a:xfrm>
          <a:prstGeom prst="rect">
            <a:avLst/>
          </a:prstGeom>
          <a:ln w="190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lnSpc>
                <a:spcPct val="60000"/>
              </a:lnSpc>
              <a:spcBef>
                <a:spcPts val="10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class BST {</a:t>
            </a:r>
          </a:p>
          <a:p>
            <a:pPr>
              <a:lnSpc>
                <a:spcPct val="60000"/>
              </a:lnSpc>
              <a:spcBef>
                <a:spcPts val="10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private:</a:t>
            </a:r>
          </a:p>
          <a:p>
            <a:pPr>
              <a:lnSpc>
                <a:spcPct val="60000"/>
              </a:lnSpc>
              <a:spcBef>
                <a:spcPts val="10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	Node root</a:t>
            </a:r>
          </a:p>
          <a:p>
            <a:pPr>
              <a:lnSpc>
                <a:spcPct val="60000"/>
              </a:lnSpc>
              <a:spcBef>
                <a:spcPts val="10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	// internal functions</a:t>
            </a:r>
          </a:p>
          <a:p>
            <a:pPr>
              <a:lnSpc>
                <a:spcPct val="60000"/>
              </a:lnSpc>
              <a:spcBef>
                <a:spcPts val="10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public:</a:t>
            </a:r>
          </a:p>
          <a:p>
            <a:pPr>
              <a:lnSpc>
                <a:spcPct val="60000"/>
              </a:lnSpc>
              <a:spcBef>
                <a:spcPts val="10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	// functions for</a:t>
            </a:r>
          </a:p>
          <a:p>
            <a:pPr>
              <a:lnSpc>
                <a:spcPct val="60000"/>
              </a:lnSpc>
              <a:spcBef>
                <a:spcPts val="10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	operating on BST</a:t>
            </a:r>
          </a:p>
          <a:p>
            <a:pPr>
              <a:lnSpc>
                <a:spcPct val="60000"/>
              </a:lnSpc>
              <a:spcBef>
                <a:spcPts val="1000"/>
              </a:spcBef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earch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effectLst>
                  <a:outerShdw sx="100000" sy="100000" kx="0" ky="0" algn="b" rotWithShape="0" blurRad="12700" dist="38100" dir="2700000">
                    <a:srgbClr val="DDDDDD"/>
                  </a:outerShdw>
                </a:effectLst>
                <a:latin typeface="Optima"/>
                <a:ea typeface="Optima"/>
                <a:cs typeface="Optima"/>
                <a:sym typeface="Optima"/>
              </a:defRPr>
            </a:lvl1pPr>
          </a:lstStyle>
          <a:p>
            <a:pPr/>
            <a:r>
              <a:t>Search </a:t>
            </a:r>
          </a:p>
        </p:txBody>
      </p:sp>
      <p:sp>
        <p:nvSpPr>
          <p:cNvPr id="361" name="To search for a key k, we trace a downward path starting at the root…"/>
          <p:cNvSpPr txBox="1"/>
          <p:nvPr>
            <p:ph type="body" sz="half" idx="4294967295"/>
          </p:nvPr>
        </p:nvSpPr>
        <p:spPr>
          <a:xfrm>
            <a:off x="704850" y="1524000"/>
            <a:ext cx="7910513" cy="3168650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To search for a key </a:t>
            </a:r>
            <a:r>
              <a:rPr b="1" i="1"/>
              <a:t>k</a:t>
            </a:r>
            <a:r>
              <a:t>, we trace a downward path starting at the root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The next node visited depends on the outcome of the comparison of </a:t>
            </a:r>
            <a:r>
              <a:rPr b="1" i="1"/>
              <a:t>k</a:t>
            </a:r>
            <a:r>
              <a:t> with the key of the current node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If we reach a leaf, the key is not found and we return null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Example: </a:t>
            </a:r>
            <a:r>
              <a:rPr>
                <a:solidFill>
                  <a:srgbClr val="0E58C4"/>
                </a:solidFill>
              </a:rPr>
              <a:t>find(4)</a:t>
            </a:r>
          </a:p>
        </p:txBody>
      </p:sp>
      <p:grpSp>
        <p:nvGrpSpPr>
          <p:cNvPr id="364" name="Group"/>
          <p:cNvGrpSpPr/>
          <p:nvPr/>
        </p:nvGrpSpPr>
        <p:grpSpPr>
          <a:xfrm>
            <a:off x="5424487" y="4392612"/>
            <a:ext cx="320676" cy="319088"/>
            <a:chOff x="0" y="0"/>
            <a:chExt cx="320674" cy="319087"/>
          </a:xfrm>
        </p:grpSpPr>
        <p:sp>
          <p:nvSpPr>
            <p:cNvPr id="362" name="Circle"/>
            <p:cNvSpPr/>
            <p:nvPr/>
          </p:nvSpPr>
          <p:spPr>
            <a:xfrm>
              <a:off x="0" y="0"/>
              <a:ext cx="320675" cy="319088"/>
            </a:xfrm>
            <a:prstGeom prst="ellipse">
              <a:avLst/>
            </a:prstGeom>
            <a:solidFill>
              <a:srgbClr val="629DD1"/>
            </a:solidFill>
            <a:ln w="57150" cap="flat">
              <a:solidFill>
                <a:srgbClr val="2428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63" name="6"/>
            <p:cNvSpPr txBox="1"/>
            <p:nvPr/>
          </p:nvSpPr>
          <p:spPr>
            <a:xfrm>
              <a:off x="96837" y="31049"/>
              <a:ext cx="127001" cy="2569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367" name="Group"/>
          <p:cNvGrpSpPr/>
          <p:nvPr/>
        </p:nvGrpSpPr>
        <p:grpSpPr>
          <a:xfrm>
            <a:off x="6835775" y="4903787"/>
            <a:ext cx="319088" cy="320676"/>
            <a:chOff x="0" y="0"/>
            <a:chExt cx="319087" cy="320674"/>
          </a:xfrm>
        </p:grpSpPr>
        <p:sp>
          <p:nvSpPr>
            <p:cNvPr id="365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66" name="9"/>
            <p:cNvSpPr txBox="1"/>
            <p:nvPr/>
          </p:nvSpPr>
          <p:spPr>
            <a:xfrm>
              <a:off x="96043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9</a:t>
              </a:r>
            </a:p>
          </p:txBody>
        </p:sp>
      </p:grpSp>
      <p:grpSp>
        <p:nvGrpSpPr>
          <p:cNvPr id="370" name="Group"/>
          <p:cNvGrpSpPr/>
          <p:nvPr/>
        </p:nvGrpSpPr>
        <p:grpSpPr>
          <a:xfrm>
            <a:off x="4471987" y="4903787"/>
            <a:ext cx="319088" cy="320676"/>
            <a:chOff x="0" y="0"/>
            <a:chExt cx="319087" cy="320674"/>
          </a:xfrm>
        </p:grpSpPr>
        <p:sp>
          <p:nvSpPr>
            <p:cNvPr id="368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solidFill>
              <a:srgbClr val="629DD1"/>
            </a:solidFill>
            <a:ln w="57150" cap="flat">
              <a:solidFill>
                <a:srgbClr val="2428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69" name="2"/>
            <p:cNvSpPr txBox="1"/>
            <p:nvPr/>
          </p:nvSpPr>
          <p:spPr>
            <a:xfrm>
              <a:off x="96043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73" name="Group"/>
          <p:cNvGrpSpPr/>
          <p:nvPr/>
        </p:nvGrpSpPr>
        <p:grpSpPr>
          <a:xfrm>
            <a:off x="5059362" y="5399087"/>
            <a:ext cx="320676" cy="320676"/>
            <a:chOff x="0" y="0"/>
            <a:chExt cx="320674" cy="320674"/>
          </a:xfrm>
        </p:grpSpPr>
        <p:sp>
          <p:nvSpPr>
            <p:cNvPr id="371" name="Circle"/>
            <p:cNvSpPr/>
            <p:nvPr/>
          </p:nvSpPr>
          <p:spPr>
            <a:xfrm>
              <a:off x="0" y="0"/>
              <a:ext cx="320675" cy="320675"/>
            </a:xfrm>
            <a:prstGeom prst="ellipse">
              <a:avLst/>
            </a:prstGeom>
            <a:solidFill>
              <a:srgbClr val="629DD1"/>
            </a:solidFill>
            <a:ln w="57150" cap="flat">
              <a:solidFill>
                <a:srgbClr val="242852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72" name="4"/>
            <p:cNvSpPr txBox="1"/>
            <p:nvPr/>
          </p:nvSpPr>
          <p:spPr>
            <a:xfrm>
              <a:off x="96837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88" name="Connection Line"/>
          <p:cNvSpPr/>
          <p:nvPr/>
        </p:nvSpPr>
        <p:spPr>
          <a:xfrm>
            <a:off x="4797262" y="4641391"/>
            <a:ext cx="621405" cy="333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rgbClr val="242852"/>
            </a:solidFill>
          </a:ln>
        </p:spPr>
        <p:txBody>
          <a:bodyPr/>
          <a:lstStyle/>
          <a:p>
            <a:pPr/>
          </a:p>
        </p:txBody>
      </p:sp>
      <p:sp>
        <p:nvSpPr>
          <p:cNvPr id="389" name="Connection Line"/>
          <p:cNvSpPr/>
          <p:nvPr/>
        </p:nvSpPr>
        <p:spPr>
          <a:xfrm>
            <a:off x="5762241" y="4616553"/>
            <a:ext cx="1073972" cy="389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390" name="Connection Line"/>
          <p:cNvSpPr/>
          <p:nvPr/>
        </p:nvSpPr>
        <p:spPr>
          <a:xfrm>
            <a:off x="6656172" y="5186908"/>
            <a:ext cx="222259" cy="2334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391" name="Connection Line"/>
          <p:cNvSpPr/>
          <p:nvPr/>
        </p:nvSpPr>
        <p:spPr>
          <a:xfrm>
            <a:off x="4173682" y="5185478"/>
            <a:ext cx="313937" cy="2647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392" name="Connection Line"/>
          <p:cNvSpPr/>
          <p:nvPr/>
        </p:nvSpPr>
        <p:spPr>
          <a:xfrm>
            <a:off x="4775524" y="5185382"/>
            <a:ext cx="299497" cy="2522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57150">
            <a:solidFill>
              <a:srgbClr val="242852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381" name="Group"/>
          <p:cNvGrpSpPr/>
          <p:nvPr/>
        </p:nvGrpSpPr>
        <p:grpSpPr>
          <a:xfrm>
            <a:off x="3884612" y="5399087"/>
            <a:ext cx="319088" cy="320676"/>
            <a:chOff x="0" y="0"/>
            <a:chExt cx="319087" cy="320674"/>
          </a:xfrm>
        </p:grpSpPr>
        <p:sp>
          <p:nvSpPr>
            <p:cNvPr id="379" name="Circle"/>
            <p:cNvSpPr/>
            <p:nvPr/>
          </p:nvSpPr>
          <p:spPr>
            <a:xfrm>
              <a:off x="0" y="0"/>
              <a:ext cx="319088" cy="320675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80" name="1"/>
            <p:cNvSpPr txBox="1"/>
            <p:nvPr/>
          </p:nvSpPr>
          <p:spPr>
            <a:xfrm>
              <a:off x="96043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84" name="Group"/>
          <p:cNvGrpSpPr/>
          <p:nvPr/>
        </p:nvGrpSpPr>
        <p:grpSpPr>
          <a:xfrm>
            <a:off x="6378575" y="5383212"/>
            <a:ext cx="320675" cy="320676"/>
            <a:chOff x="0" y="0"/>
            <a:chExt cx="320674" cy="320674"/>
          </a:xfrm>
        </p:grpSpPr>
        <p:sp>
          <p:nvSpPr>
            <p:cNvPr id="382" name="Circle"/>
            <p:cNvSpPr/>
            <p:nvPr/>
          </p:nvSpPr>
          <p:spPr>
            <a:xfrm>
              <a:off x="0" y="0"/>
              <a:ext cx="320675" cy="320675"/>
            </a:xfrm>
            <a:prstGeom prst="ellipse">
              <a:avLst/>
            </a:prstGeom>
            <a:solidFill>
              <a:srgbClr val="629DD1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83" name="8"/>
            <p:cNvSpPr txBox="1"/>
            <p:nvPr/>
          </p:nvSpPr>
          <p:spPr>
            <a:xfrm>
              <a:off x="96837" y="31843"/>
              <a:ext cx="127001" cy="2569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pPr/>
              <a:r>
                <a:t>8</a:t>
              </a:r>
            </a:p>
          </p:txBody>
        </p:sp>
      </p:grpSp>
      <p:sp>
        <p:nvSpPr>
          <p:cNvPr id="385" name="&lt;"/>
          <p:cNvSpPr txBox="1"/>
          <p:nvPr/>
        </p:nvSpPr>
        <p:spPr>
          <a:xfrm>
            <a:off x="4873625" y="4424362"/>
            <a:ext cx="24354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242852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/>
            <a:r>
              <a:t>&lt;</a:t>
            </a:r>
          </a:p>
        </p:txBody>
      </p:sp>
      <p:sp>
        <p:nvSpPr>
          <p:cNvPr id="386" name="&gt;"/>
          <p:cNvSpPr txBox="1"/>
          <p:nvPr/>
        </p:nvSpPr>
        <p:spPr>
          <a:xfrm>
            <a:off x="4873625" y="4957762"/>
            <a:ext cx="24354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242852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/>
            <a:r>
              <a:t>&gt;</a:t>
            </a:r>
          </a:p>
        </p:txBody>
      </p:sp>
      <p:sp>
        <p:nvSpPr>
          <p:cNvPr id="387" name="="/>
          <p:cNvSpPr txBox="1"/>
          <p:nvPr/>
        </p:nvSpPr>
        <p:spPr>
          <a:xfrm>
            <a:off x="5387975" y="5351462"/>
            <a:ext cx="243543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242852"/>
                </a:solidFill>
                <a:latin typeface="Symbol"/>
                <a:ea typeface="Symbol"/>
                <a:cs typeface="Symbol"/>
                <a:sym typeface="Symbol"/>
              </a:defRPr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Times"/>
        <a:ea typeface="Times"/>
        <a:cs typeface="Times"/>
      </a:majorFont>
      <a:minorFont>
        <a:latin typeface="Times"/>
        <a:ea typeface="Times"/>
        <a:cs typeface="Time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629DD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629DD1"/>
          </a:solidFill>
          <a:prstDash val="solid"/>
          <a:round/>
        </a:ln>
        <a:effectLst>
          <a:outerShdw sx="100000" sy="100000" kx="0" ky="0" algn="b" rotWithShape="0" blurRad="38100" dist="19999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Times"/>
        <a:ea typeface="Times"/>
        <a:cs typeface="Times"/>
      </a:majorFont>
      <a:minorFont>
        <a:latin typeface="Times"/>
        <a:ea typeface="Times"/>
        <a:cs typeface="Time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629DD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629DD1"/>
          </a:solidFill>
          <a:prstDash val="solid"/>
          <a:round/>
        </a:ln>
        <a:effectLst>
          <a:outerShdw sx="100000" sy="100000" kx="0" ky="0" algn="b" rotWithShape="0" blurRad="38100" dist="19999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