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0" r:id="rId2"/>
  </p:sldMasterIdLst>
  <p:notesMasterIdLst>
    <p:notesMasterId r:id="rId13"/>
  </p:notesMasterIdLst>
  <p:sldIdLst>
    <p:sldId id="259" r:id="rId3"/>
    <p:sldId id="336" r:id="rId4"/>
    <p:sldId id="360" r:id="rId5"/>
    <p:sldId id="381" r:id="rId6"/>
    <p:sldId id="363" r:id="rId7"/>
    <p:sldId id="376" r:id="rId8"/>
    <p:sldId id="358" r:id="rId9"/>
    <p:sldId id="379" r:id="rId10"/>
    <p:sldId id="364" r:id="rId11"/>
    <p:sldId id="37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91077"/>
    <a:srgbClr val="E22D35"/>
    <a:srgbClr val="1560EE"/>
    <a:srgbClr val="1B5187"/>
    <a:srgbClr val="162441"/>
    <a:srgbClr val="225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6314" autoAdjust="0"/>
  </p:normalViewPr>
  <p:slideViewPr>
    <p:cSldViewPr snapToGrid="0">
      <p:cViewPr varScale="1">
        <p:scale>
          <a:sx n="84" d="100"/>
          <a:sy n="84" d="100"/>
        </p:scale>
        <p:origin x="73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7000431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08186243"/>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71486444"/>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71022486"/>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20334014"/>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68783202"/>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14723934"/>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88152808"/>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72111303"/>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61630747"/>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88891003"/>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08397112"/>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90529192"/>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71596190"/>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44728861"/>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14233416"/>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59558224"/>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91286757"/>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11261288"/>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28330467"/>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84951724"/>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02790643"/>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71859096"/>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74296134"/>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36159013"/>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35640028"/>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31424128"/>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94535886"/>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32165310"/>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49528136"/>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6099667"/>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78183990"/>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58582903"/>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92431098"/>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77325610"/>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69063766"/>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4228186"/>
      </p:ext>
    </p:extLst>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8460920"/>
      </p:ext>
    </p:extLst>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92380909"/>
      </p:ext>
    </p:extLst>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54268979"/>
      </p:ext>
    </p:extLst>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58241946"/>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43149999"/>
      </p:ext>
    </p:extLst>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90628730"/>
      </p:ext>
    </p:extLst>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61785072"/>
      </p:ext>
    </p:extLst>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54150505"/>
      </p:ext>
    </p:extLst>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01471081"/>
      </p:ext>
    </p:extLst>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09707255"/>
      </p:ext>
    </p:extLst>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75411981"/>
      </p:ext>
    </p:extLst>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46272551"/>
      </p:ext>
    </p:extLst>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279851"/>
      </p:ext>
    </p:extLst>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677691"/>
      </p:ext>
    </p:extLst>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0795449"/>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23548966"/>
      </p:ext>
    </p:extLst>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54272617"/>
      </p:ext>
    </p:extLst>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61135005"/>
      </p:ext>
    </p:extLst>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42818834"/>
      </p:ext>
    </p:extLst>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76400871"/>
      </p:ext>
    </p:extLst>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28226677"/>
      </p:ext>
    </p:extLst>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24376729"/>
      </p:ext>
    </p:extLst>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86371101"/>
      </p:ext>
    </p:extLst>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18279063"/>
      </p:ext>
    </p:extLst>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76115964"/>
      </p:ext>
    </p:extLst>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28389959"/>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6163033"/>
      </p:ext>
    </p:extLst>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28803170"/>
      </p:ext>
    </p:extLst>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9700396"/>
      </p:ext>
    </p:extLst>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16968311"/>
      </p:ext>
    </p:extLst>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31310630"/>
      </p:ext>
    </p:extLst>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27254059"/>
      </p:ext>
    </p:extLst>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91660146"/>
      </p:ext>
    </p:extLst>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54997582"/>
      </p:ext>
    </p:extLst>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80207086"/>
      </p:ext>
    </p:extLst>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83179130"/>
      </p:ext>
    </p:extLst>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83574168"/>
      </p:ext>
    </p:extLst>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41045664"/>
      </p:ext>
    </p:extLst>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85993178"/>
      </p:ext>
    </p:extLst>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60481848"/>
      </p:ext>
    </p:extLst>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87607712"/>
      </p:ext>
    </p:extLst>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7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45097413"/>
      </p:ext>
    </p:extLst>
  </p:cSld>
  <p:clrMapOvr>
    <a:masterClrMapping/>
  </p:clrMapOvr>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8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4530463"/>
      </p:ext>
    </p:extLst>
  </p:cSld>
  <p:clrMapOvr>
    <a:masterClrMapping/>
  </p:clrMapOvr>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8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3030775542"/>
      </p:ext>
    </p:extLst>
  </p:cSld>
  <p:clrMapOvr>
    <a:masterClrMapping/>
  </p:clrMapOvr>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72103736"/>
      </p:ext>
    </p:extLst>
  </p:cSld>
  <p:clrMapOvr>
    <a:masterClrMapping/>
  </p:clrMapOvr>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999657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592035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47598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theme" Target="../theme/theme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4.xml"/><Relationship Id="rId2" Type="http://schemas.openxmlformats.org/officeDocument/2006/relationships/slideLayout" Target="../slideLayouts/slideLayout93.xml"/><Relationship Id="rId1" Type="http://schemas.openxmlformats.org/officeDocument/2006/relationships/slideLayout" Target="../slideLayouts/slideLayout9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731" r:id="rId77"/>
    <p:sldLayoutId id="2147483732" r:id="rId78"/>
    <p:sldLayoutId id="2147483733" r:id="rId79"/>
    <p:sldLayoutId id="2147483734" r:id="rId80"/>
    <p:sldLayoutId id="2147483735" r:id="rId81"/>
    <p:sldLayoutId id="2147483736" r:id="rId82"/>
    <p:sldLayoutId id="2147483737" r:id="rId83"/>
    <p:sldLayoutId id="2147483738" r:id="rId84"/>
    <p:sldLayoutId id="2147483739" r:id="rId85"/>
    <p:sldLayoutId id="2147483653" r:id="rId86"/>
    <p:sldLayoutId id="2147483654" r:id="rId87"/>
    <p:sldLayoutId id="2147483655" r:id="rId88"/>
    <p:sldLayoutId id="2147483656" r:id="rId89"/>
    <p:sldLayoutId id="2147483657" r:id="rId90"/>
    <p:sldLayoutId id="2147483658" r:id="rId91"/>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61450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slideLayout" Target="../slideLayouts/slideLayout87.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7.xml"/><Relationship Id="rId1" Type="http://schemas.openxmlformats.org/officeDocument/2006/relationships/tags" Target="../tags/tag5.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7.xml"/><Relationship Id="rId1" Type="http://schemas.openxmlformats.org/officeDocument/2006/relationships/tags" Target="../tags/tag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7.xml"/><Relationship Id="rId1" Type="http://schemas.openxmlformats.org/officeDocument/2006/relationships/tags" Target="../tags/tag7.xml"/><Relationship Id="rId5" Type="http://schemas.openxmlformats.org/officeDocument/2006/relationships/image" Target="../media/image6.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7.xml"/><Relationship Id="rId1" Type="http://schemas.openxmlformats.org/officeDocument/2006/relationships/tags" Target="../tags/tag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7.xml"/><Relationship Id="rId1" Type="http://schemas.openxmlformats.org/officeDocument/2006/relationships/tags" Target="../tags/tag9.xml"/><Relationship Id="rId5" Type="http://schemas.openxmlformats.org/officeDocument/2006/relationships/image" Target="../media/image7.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7.xml"/><Relationship Id="rId1" Type="http://schemas.openxmlformats.org/officeDocument/2006/relationships/tags" Target="../tags/tag10.xml"/><Relationship Id="rId6" Type="http://schemas.openxmlformats.org/officeDocument/2006/relationships/hyperlink" Target="https://blog.csdn.net/xyzkenan/article/details/103422665" TargetMode="Externa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87.xml"/><Relationship Id="rId1" Type="http://schemas.openxmlformats.org/officeDocument/2006/relationships/tags" Target="../tags/tag11.xml"/><Relationship Id="rId5" Type="http://schemas.openxmlformats.org/officeDocument/2006/relationships/image" Target="../media/image9.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E296E7-86FA-B2AA-691D-7CBE117AE627}"/>
              </a:ext>
            </a:extLst>
          </p:cNvPr>
          <p:cNvGrpSpPr/>
          <p:nvPr/>
        </p:nvGrpSpPr>
        <p:grpSpPr>
          <a:xfrm>
            <a:off x="2309778" y="5041067"/>
            <a:ext cx="7704660" cy="400110"/>
            <a:chOff x="2309778" y="5041067"/>
            <a:chExt cx="7704660" cy="400110"/>
          </a:xfrm>
        </p:grpSpPr>
        <p:sp>
          <p:nvSpPr>
            <p:cNvPr id="11" name="文本框 10"/>
            <p:cNvSpPr txBox="1"/>
            <p:nvPr/>
          </p:nvSpPr>
          <p:spPr>
            <a:xfrm>
              <a:off x="2309778" y="5041067"/>
              <a:ext cx="1710214" cy="400110"/>
            </a:xfrm>
            <a:prstGeom prst="rect">
              <a:avLst/>
            </a:prstGeom>
            <a:noFill/>
          </p:spPr>
          <p:txBody>
            <a:bodyPr wrap="square" rtlCol="0">
              <a:spAutoFit/>
            </a:bodyPr>
            <a:lstStyle/>
            <a:p>
              <a:pPr algn="ctr"/>
              <a:r>
                <a:rPr lang="zh-CN" altLang="en-US" sz="2000" dirty="0">
                  <a:solidFill>
                    <a:srgbClr val="091077"/>
                  </a:solidFill>
                  <a:latin typeface="Arial"/>
                  <a:ea typeface="微软雅黑"/>
                  <a:sym typeface="Arial"/>
                </a:rPr>
                <a:t>姓名：高圆</a:t>
              </a:r>
            </a:p>
          </p:txBody>
        </p:sp>
        <p:sp>
          <p:nvSpPr>
            <p:cNvPr id="12" name="文本框 11"/>
            <p:cNvSpPr txBox="1"/>
            <p:nvPr/>
          </p:nvSpPr>
          <p:spPr>
            <a:xfrm>
              <a:off x="4019992" y="5087233"/>
              <a:ext cx="2076008" cy="338554"/>
            </a:xfrm>
            <a:prstGeom prst="rect">
              <a:avLst/>
            </a:prstGeom>
            <a:noFill/>
          </p:spPr>
          <p:txBody>
            <a:bodyPr wrap="square" rtlCol="0">
              <a:spAutoFit/>
            </a:bodyPr>
            <a:lstStyle/>
            <a:p>
              <a:pPr algn="ctr"/>
              <a:r>
                <a:rPr lang="zh-CN" altLang="en-US" sz="1600" dirty="0">
                  <a:solidFill>
                    <a:srgbClr val="091077"/>
                  </a:solidFill>
                  <a:latin typeface="Arial"/>
                  <a:ea typeface="微软雅黑"/>
                  <a:sym typeface="Arial"/>
                </a:rPr>
                <a:t>学号：</a:t>
              </a:r>
              <a:r>
                <a:rPr lang="en-US" altLang="zh-CN" sz="1600" dirty="0">
                  <a:solidFill>
                    <a:srgbClr val="091077"/>
                  </a:solidFill>
                  <a:latin typeface="Arial"/>
                  <a:ea typeface="微软雅黑"/>
                  <a:sym typeface="Arial"/>
                </a:rPr>
                <a:t>20201103038</a:t>
              </a:r>
            </a:p>
          </p:txBody>
        </p:sp>
        <p:sp>
          <p:nvSpPr>
            <p:cNvPr id="13" name="文本框 12"/>
            <p:cNvSpPr txBox="1"/>
            <p:nvPr/>
          </p:nvSpPr>
          <p:spPr>
            <a:xfrm>
              <a:off x="6096000" y="5087233"/>
              <a:ext cx="1967037" cy="338554"/>
            </a:xfrm>
            <a:prstGeom prst="rect">
              <a:avLst/>
            </a:prstGeom>
            <a:noFill/>
          </p:spPr>
          <p:txBody>
            <a:bodyPr wrap="square" rtlCol="0">
              <a:spAutoFit/>
            </a:bodyPr>
            <a:lstStyle/>
            <a:p>
              <a:pPr algn="ctr"/>
              <a:r>
                <a:rPr lang="zh-CN" altLang="en-US" sz="1600" dirty="0">
                  <a:solidFill>
                    <a:srgbClr val="091077"/>
                  </a:solidFill>
                  <a:latin typeface="Arial"/>
                  <a:ea typeface="微软雅黑"/>
                  <a:sym typeface="Arial"/>
                </a:rPr>
                <a:t>班级</a:t>
              </a:r>
              <a:r>
                <a:rPr lang="zh-CN" sz="1600" dirty="0">
                  <a:solidFill>
                    <a:srgbClr val="091077"/>
                  </a:solidFill>
                  <a:latin typeface="Arial"/>
                  <a:ea typeface="微软雅黑"/>
                  <a:sym typeface="Arial"/>
                </a:rPr>
                <a:t>：</a:t>
              </a:r>
              <a:r>
                <a:rPr lang="en-US" altLang="zh-CN" sz="1600" dirty="0">
                  <a:solidFill>
                    <a:srgbClr val="091077"/>
                  </a:solidFill>
                  <a:latin typeface="Arial"/>
                  <a:ea typeface="微软雅黑"/>
                  <a:sym typeface="Arial"/>
                </a:rPr>
                <a:t>20</a:t>
              </a:r>
              <a:r>
                <a:rPr lang="zh-CN" altLang="en-US" sz="1600" dirty="0">
                  <a:solidFill>
                    <a:srgbClr val="091077"/>
                  </a:solidFill>
                  <a:latin typeface="Arial"/>
                  <a:ea typeface="微软雅黑"/>
                  <a:sym typeface="Arial"/>
                </a:rPr>
                <a:t>级预科</a:t>
              </a:r>
              <a:endParaRPr lang="zh-CN" sz="1600" dirty="0">
                <a:solidFill>
                  <a:srgbClr val="091077"/>
                </a:solidFill>
                <a:latin typeface="Arial"/>
                <a:ea typeface="微软雅黑"/>
                <a:sym typeface="Arial"/>
              </a:endParaRPr>
            </a:p>
          </p:txBody>
        </p:sp>
        <p:sp>
          <p:nvSpPr>
            <p:cNvPr id="14" name="文本框 13"/>
            <p:cNvSpPr txBox="1"/>
            <p:nvPr/>
          </p:nvSpPr>
          <p:spPr>
            <a:xfrm>
              <a:off x="7938430" y="5087233"/>
              <a:ext cx="2076008" cy="338554"/>
            </a:xfrm>
            <a:prstGeom prst="rect">
              <a:avLst/>
            </a:prstGeom>
            <a:noFill/>
          </p:spPr>
          <p:txBody>
            <a:bodyPr wrap="square" rtlCol="0">
              <a:spAutoFit/>
            </a:bodyPr>
            <a:lstStyle/>
            <a:p>
              <a:pPr algn="ctr"/>
              <a:r>
                <a:rPr lang="zh-CN" sz="1600" dirty="0">
                  <a:solidFill>
                    <a:srgbClr val="091077"/>
                  </a:solidFill>
                  <a:latin typeface="Arial"/>
                  <a:ea typeface="微软雅黑"/>
                  <a:sym typeface="Arial"/>
                </a:rPr>
                <a:t>指导老师：</a:t>
              </a:r>
              <a:r>
                <a:rPr lang="zh-CN" altLang="en-US" sz="1600" dirty="0">
                  <a:solidFill>
                    <a:srgbClr val="091077"/>
                  </a:solidFill>
                  <a:latin typeface="Arial"/>
                  <a:ea typeface="微软雅黑"/>
                  <a:sym typeface="Arial"/>
                </a:rPr>
                <a:t>萨仁高娃</a:t>
              </a:r>
              <a:endParaRPr lang="zh-CN" sz="1600" dirty="0">
                <a:solidFill>
                  <a:srgbClr val="091077"/>
                </a:solidFill>
                <a:latin typeface="Arial"/>
                <a:ea typeface="微软雅黑"/>
                <a:sym typeface="Arial"/>
              </a:endParaRPr>
            </a:p>
          </p:txBody>
        </p:sp>
      </p:grpSp>
      <p:sp>
        <p:nvSpPr>
          <p:cNvPr id="15" name="文本框 14"/>
          <p:cNvSpPr txBox="1"/>
          <p:nvPr/>
        </p:nvSpPr>
        <p:spPr>
          <a:xfrm>
            <a:off x="2361594" y="1509601"/>
            <a:ext cx="8307980" cy="1569660"/>
          </a:xfrm>
          <a:prstGeom prst="rect">
            <a:avLst/>
          </a:prstGeom>
          <a:noFill/>
        </p:spPr>
        <p:txBody>
          <a:bodyPr wrap="square" rtlCol="0">
            <a:spAutoFit/>
          </a:bodyPr>
          <a:lstStyle/>
          <a:p>
            <a:r>
              <a:rPr lang="zh-CN" altLang="en-US" sz="4800" b="1" dirty="0">
                <a:solidFill>
                  <a:srgbClr val="091077"/>
                </a:solidFill>
                <a:latin typeface="Arial"/>
                <a:ea typeface="微软雅黑"/>
                <a:sym typeface="Arial"/>
              </a:rPr>
              <a:t>基于</a:t>
            </a:r>
            <a:r>
              <a:rPr lang="en-US" altLang="zh-CN" sz="4800" b="1" dirty="0">
                <a:solidFill>
                  <a:srgbClr val="091077"/>
                </a:solidFill>
                <a:latin typeface="Arial"/>
                <a:ea typeface="微软雅黑"/>
                <a:sym typeface="Arial"/>
              </a:rPr>
              <a:t>Spring Boot</a:t>
            </a:r>
            <a:r>
              <a:rPr lang="zh-CN" altLang="en-US" sz="4800" b="1" dirty="0">
                <a:solidFill>
                  <a:srgbClr val="091077"/>
                </a:solidFill>
                <a:latin typeface="Arial"/>
                <a:ea typeface="微软雅黑"/>
                <a:sym typeface="Arial"/>
              </a:rPr>
              <a:t>的</a:t>
            </a:r>
            <a:endParaRPr lang="en-US" altLang="zh-CN" sz="4800" b="1" dirty="0">
              <a:solidFill>
                <a:srgbClr val="091077"/>
              </a:solidFill>
              <a:latin typeface="Arial"/>
              <a:ea typeface="微软雅黑"/>
              <a:sym typeface="Arial"/>
            </a:endParaRPr>
          </a:p>
          <a:p>
            <a:r>
              <a:rPr lang="zh-CN" altLang="en-US" sz="4800" b="1" dirty="0">
                <a:solidFill>
                  <a:srgbClr val="091077"/>
                </a:solidFill>
                <a:latin typeface="Arial"/>
                <a:ea typeface="微软雅黑"/>
                <a:sym typeface="Arial"/>
              </a:rPr>
              <a:t>毕业论文过程化评价管理系统 </a:t>
            </a:r>
            <a:endParaRPr lang="zh-CN" altLang="en-US" sz="4800" b="1" dirty="0">
              <a:solidFill>
                <a:srgbClr val="091077"/>
              </a:solidFill>
              <a:latin typeface="微软雅黑" panose="020B0503020204020204" pitchFamily="34" charset="-122"/>
              <a:ea typeface="微软雅黑" panose="020B0503020204020204" pitchFamily="34" charset="-122"/>
              <a:sym typeface="Arial"/>
            </a:endParaRPr>
          </a:p>
        </p:txBody>
      </p:sp>
      <p:sp>
        <p:nvSpPr>
          <p:cNvPr id="23" name="半闭框 22"/>
          <p:cNvSpPr/>
          <p:nvPr/>
        </p:nvSpPr>
        <p:spPr>
          <a:xfrm rot="2700000">
            <a:off x="684530" y="5926455"/>
            <a:ext cx="1969770" cy="1969770"/>
          </a:xfrm>
          <a:prstGeom prst="halfFrame">
            <a:avLst>
              <a:gd name="adj1" fmla="val 28868"/>
              <a:gd name="adj2" fmla="val 269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27" name="半闭框 26"/>
          <p:cNvSpPr/>
          <p:nvPr/>
        </p:nvSpPr>
        <p:spPr>
          <a:xfrm rot="18900000" flipV="1">
            <a:off x="8178165" y="-1142365"/>
            <a:ext cx="2205990" cy="2205990"/>
          </a:xfrm>
          <a:prstGeom prst="halfFrame">
            <a:avLst>
              <a:gd name="adj1" fmla="val 28868"/>
              <a:gd name="adj2" fmla="val 269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4" name="组合 33"/>
          <p:cNvGrpSpPr/>
          <p:nvPr/>
        </p:nvGrpSpPr>
        <p:grpSpPr>
          <a:xfrm>
            <a:off x="10791825" y="382905"/>
            <a:ext cx="640080" cy="162560"/>
            <a:chOff x="10323" y="481"/>
            <a:chExt cx="1008" cy="256"/>
          </a:xfrm>
        </p:grpSpPr>
        <p:sp>
          <p:nvSpPr>
            <p:cNvPr id="31" name="平行四边形 30"/>
            <p:cNvSpPr/>
            <p:nvPr/>
          </p:nvSpPr>
          <p:spPr>
            <a:xfrm>
              <a:off x="10323" y="481"/>
              <a:ext cx="257" cy="257"/>
            </a:xfrm>
            <a:prstGeom prst="parallelogram">
              <a:avLst/>
            </a:prstGeom>
            <a:solidFill>
              <a:srgbClr val="091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平行四边形 31"/>
            <p:cNvSpPr/>
            <p:nvPr/>
          </p:nvSpPr>
          <p:spPr>
            <a:xfrm>
              <a:off x="10699" y="481"/>
              <a:ext cx="257" cy="257"/>
            </a:xfrm>
            <a:prstGeom prst="parallelogram">
              <a:avLst/>
            </a:prstGeom>
            <a:solidFill>
              <a:srgbClr val="E22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平行四边形 32"/>
            <p:cNvSpPr/>
            <p:nvPr/>
          </p:nvSpPr>
          <p:spPr>
            <a:xfrm>
              <a:off x="11075" y="481"/>
              <a:ext cx="257" cy="257"/>
            </a:xfrm>
            <a:prstGeom prst="parallelogram">
              <a:avLst/>
            </a:prstGeom>
            <a:solidFill>
              <a:srgbClr val="1560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88" name="组合 87"/>
          <p:cNvGrpSpPr/>
          <p:nvPr/>
        </p:nvGrpSpPr>
        <p:grpSpPr>
          <a:xfrm>
            <a:off x="11165840" y="5558155"/>
            <a:ext cx="612140" cy="666115"/>
            <a:chOff x="16567" y="9402"/>
            <a:chExt cx="592" cy="644"/>
          </a:xfrm>
          <a:solidFill>
            <a:schemeClr val="bg1">
              <a:alpha val="9000"/>
            </a:schemeClr>
          </a:solidFill>
        </p:grpSpPr>
        <p:grpSp>
          <p:nvGrpSpPr>
            <p:cNvPr id="42" name="组合 41"/>
            <p:cNvGrpSpPr/>
            <p:nvPr/>
          </p:nvGrpSpPr>
          <p:grpSpPr>
            <a:xfrm>
              <a:off x="16567" y="9402"/>
              <a:ext cx="76" cy="644"/>
              <a:chOff x="17654" y="8060"/>
              <a:chExt cx="162" cy="1362"/>
            </a:xfrm>
            <a:grpFill/>
          </p:grpSpPr>
          <p:sp>
            <p:nvSpPr>
              <p:cNvPr id="35" name="椭圆 34"/>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6" name="椭圆 35"/>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7" name="椭圆 36"/>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8" name="椭圆 37"/>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9" name="椭圆 38"/>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0" name="椭圆 39"/>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椭圆 40"/>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43" name="组合 42"/>
            <p:cNvGrpSpPr/>
            <p:nvPr/>
          </p:nvGrpSpPr>
          <p:grpSpPr>
            <a:xfrm>
              <a:off x="16696" y="9402"/>
              <a:ext cx="76" cy="644"/>
              <a:chOff x="17654" y="8060"/>
              <a:chExt cx="162" cy="1362"/>
            </a:xfrm>
            <a:grpFill/>
          </p:grpSpPr>
          <p:sp>
            <p:nvSpPr>
              <p:cNvPr id="44" name="椭圆 43"/>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7" name="椭圆 56"/>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8" name="椭圆 57"/>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椭圆 58"/>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椭圆 59"/>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1" name="椭圆 60"/>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2" name="椭圆 61"/>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63" name="组合 62"/>
            <p:cNvGrpSpPr/>
            <p:nvPr/>
          </p:nvGrpSpPr>
          <p:grpSpPr>
            <a:xfrm>
              <a:off x="16825" y="9402"/>
              <a:ext cx="76" cy="644"/>
              <a:chOff x="17654" y="8060"/>
              <a:chExt cx="162" cy="1362"/>
            </a:xfrm>
            <a:grpFill/>
          </p:grpSpPr>
          <p:sp>
            <p:nvSpPr>
              <p:cNvPr id="64" name="椭圆 63"/>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0" name="椭圆 69"/>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71" name="组合 70"/>
            <p:cNvGrpSpPr/>
            <p:nvPr/>
          </p:nvGrpSpPr>
          <p:grpSpPr>
            <a:xfrm>
              <a:off x="16954" y="9402"/>
              <a:ext cx="76" cy="644"/>
              <a:chOff x="17654" y="8060"/>
              <a:chExt cx="162" cy="1362"/>
            </a:xfrm>
            <a:grpFill/>
          </p:grpSpPr>
          <p:sp>
            <p:nvSpPr>
              <p:cNvPr id="72" name="椭圆 71"/>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3" name="椭圆 72"/>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4" name="椭圆 73"/>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5" name="椭圆 74"/>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6" name="椭圆 75"/>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7" name="椭圆 76"/>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79" name="组合 78"/>
            <p:cNvGrpSpPr/>
            <p:nvPr/>
          </p:nvGrpSpPr>
          <p:grpSpPr>
            <a:xfrm>
              <a:off x="17083" y="9402"/>
              <a:ext cx="76" cy="644"/>
              <a:chOff x="17654" y="8060"/>
              <a:chExt cx="162" cy="1362"/>
            </a:xfrm>
            <a:grpFill/>
          </p:grpSpPr>
          <p:sp>
            <p:nvSpPr>
              <p:cNvPr id="80" name="椭圆 79"/>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1" name="椭圆 80"/>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2" name="椭圆 81"/>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3" name="椭圆 82"/>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4" name="椭圆 83"/>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5" name="椭圆 84"/>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6" name="椭圆 85"/>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grpSp>
        <p:nvGrpSpPr>
          <p:cNvPr id="89" name="组合 88"/>
          <p:cNvGrpSpPr/>
          <p:nvPr/>
        </p:nvGrpSpPr>
        <p:grpSpPr>
          <a:xfrm>
            <a:off x="1307465" y="2032635"/>
            <a:ext cx="612140" cy="666115"/>
            <a:chOff x="16567" y="9402"/>
            <a:chExt cx="592" cy="644"/>
          </a:xfrm>
          <a:solidFill>
            <a:schemeClr val="bg1">
              <a:alpha val="9000"/>
            </a:schemeClr>
          </a:solidFill>
        </p:grpSpPr>
        <p:grpSp>
          <p:nvGrpSpPr>
            <p:cNvPr id="90" name="组合 89"/>
            <p:cNvGrpSpPr/>
            <p:nvPr/>
          </p:nvGrpSpPr>
          <p:grpSpPr>
            <a:xfrm>
              <a:off x="16567" y="9402"/>
              <a:ext cx="76" cy="644"/>
              <a:chOff x="17654" y="8060"/>
              <a:chExt cx="162" cy="1362"/>
            </a:xfrm>
            <a:grpFill/>
          </p:grpSpPr>
          <p:sp>
            <p:nvSpPr>
              <p:cNvPr id="91" name="椭圆 90"/>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2" name="椭圆 91"/>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3" name="椭圆 92"/>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4" name="椭圆 93"/>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5" name="椭圆 94"/>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6" name="椭圆 95"/>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7" name="椭圆 96"/>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98" name="组合 97"/>
            <p:cNvGrpSpPr/>
            <p:nvPr/>
          </p:nvGrpSpPr>
          <p:grpSpPr>
            <a:xfrm>
              <a:off x="16696" y="9402"/>
              <a:ext cx="76" cy="644"/>
              <a:chOff x="17654" y="8060"/>
              <a:chExt cx="162" cy="1362"/>
            </a:xfrm>
            <a:grpFill/>
          </p:grpSpPr>
          <p:sp>
            <p:nvSpPr>
              <p:cNvPr id="99" name="椭圆 98"/>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1" name="椭圆 100"/>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2" name="椭圆 101"/>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3" name="椭圆 102"/>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4" name="椭圆 103"/>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5" name="椭圆 104"/>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06" name="组合 105"/>
            <p:cNvGrpSpPr/>
            <p:nvPr/>
          </p:nvGrpSpPr>
          <p:grpSpPr>
            <a:xfrm>
              <a:off x="16825" y="9402"/>
              <a:ext cx="76" cy="644"/>
              <a:chOff x="17654" y="8060"/>
              <a:chExt cx="162" cy="1362"/>
            </a:xfrm>
            <a:grpFill/>
          </p:grpSpPr>
          <p:sp>
            <p:nvSpPr>
              <p:cNvPr id="107" name="椭圆 106"/>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8" name="椭圆 107"/>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9" name="椭圆 108"/>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0" name="椭圆 109"/>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2" name="椭圆 111"/>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3" name="椭圆 112"/>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14" name="组合 113"/>
            <p:cNvGrpSpPr/>
            <p:nvPr/>
          </p:nvGrpSpPr>
          <p:grpSpPr>
            <a:xfrm>
              <a:off x="16954" y="9402"/>
              <a:ext cx="76" cy="644"/>
              <a:chOff x="17654" y="8060"/>
              <a:chExt cx="162" cy="1362"/>
            </a:xfrm>
            <a:grpFill/>
          </p:grpSpPr>
          <p:sp>
            <p:nvSpPr>
              <p:cNvPr id="115" name="椭圆 114"/>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6" name="椭圆 115"/>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7" name="椭圆 116"/>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8" name="椭圆 117"/>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9" name="椭圆 118"/>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0" name="椭圆 119"/>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1" name="椭圆 120"/>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22" name="组合 121"/>
            <p:cNvGrpSpPr/>
            <p:nvPr/>
          </p:nvGrpSpPr>
          <p:grpSpPr>
            <a:xfrm>
              <a:off x="17083" y="9402"/>
              <a:ext cx="76" cy="644"/>
              <a:chOff x="17654" y="8060"/>
              <a:chExt cx="162" cy="1362"/>
            </a:xfrm>
            <a:grpFill/>
          </p:grpSpPr>
          <p:sp>
            <p:nvSpPr>
              <p:cNvPr id="123" name="椭圆 122"/>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4" name="椭圆 123"/>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5" name="椭圆 124"/>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6" name="椭圆 125"/>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7" name="椭圆 126"/>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8" name="椭圆 127"/>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9" name="椭圆 128"/>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464728" y="1533601"/>
            <a:ext cx="7262544"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srgbClr val="091077"/>
                </a:solidFill>
                <a:effectLst/>
                <a:uLnTx/>
                <a:uFillTx/>
                <a:latin typeface="微软雅黑" panose="020B0503020204020204" pitchFamily="34" charset="-122"/>
                <a:ea typeface="微软雅黑" panose="020B0503020204020204" pitchFamily="34" charset="-122"/>
                <a:cs typeface="+mn-cs"/>
                <a:sym typeface="Arial"/>
              </a:rPr>
              <a:t>恳请老师批评指正</a:t>
            </a:r>
          </a:p>
        </p:txBody>
      </p:sp>
      <p:sp>
        <p:nvSpPr>
          <p:cNvPr id="11" name="文本框 10"/>
          <p:cNvSpPr txBox="1"/>
          <p:nvPr/>
        </p:nvSpPr>
        <p:spPr>
          <a:xfrm>
            <a:off x="2311400" y="5039995"/>
            <a:ext cx="150495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91077"/>
                </a:solidFill>
                <a:effectLst/>
                <a:uLnTx/>
                <a:uFillTx/>
                <a:latin typeface="Arial"/>
                <a:ea typeface="微软雅黑"/>
                <a:cs typeface="+mn-cs"/>
                <a:sym typeface="Arial"/>
              </a:rPr>
              <a:t>姓名：高圆</a:t>
            </a:r>
          </a:p>
        </p:txBody>
      </p:sp>
      <p:sp>
        <p:nvSpPr>
          <p:cNvPr id="12" name="文本框 11"/>
          <p:cNvSpPr txBox="1"/>
          <p:nvPr/>
        </p:nvSpPr>
        <p:spPr>
          <a:xfrm>
            <a:off x="4074795" y="5039995"/>
            <a:ext cx="184242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91077"/>
                </a:solidFill>
                <a:effectLst/>
                <a:uLnTx/>
                <a:uFillTx/>
                <a:latin typeface="Arial"/>
                <a:ea typeface="微软雅黑"/>
                <a:cs typeface="+mn-cs"/>
                <a:sym typeface="Arial"/>
              </a:rPr>
              <a:t>学号：</a:t>
            </a:r>
            <a:r>
              <a:rPr kumimoji="0" lang="en-US" altLang="zh-CN" sz="1400" b="0" i="0" u="none" strike="noStrike" kern="1200" cap="none" spc="0" normalizeH="0" baseline="0" noProof="0" dirty="0">
                <a:ln>
                  <a:noFill/>
                </a:ln>
                <a:solidFill>
                  <a:srgbClr val="091077"/>
                </a:solidFill>
                <a:effectLst/>
                <a:uLnTx/>
                <a:uFillTx/>
                <a:latin typeface="Arial"/>
                <a:ea typeface="微软雅黑"/>
                <a:cs typeface="+mn-cs"/>
                <a:sym typeface="Arial"/>
              </a:rPr>
              <a:t>20201103038</a:t>
            </a:r>
          </a:p>
        </p:txBody>
      </p:sp>
      <p:sp>
        <p:nvSpPr>
          <p:cNvPr id="13" name="文本框 12"/>
          <p:cNvSpPr txBox="1"/>
          <p:nvPr/>
        </p:nvSpPr>
        <p:spPr>
          <a:xfrm>
            <a:off x="6096635" y="5039995"/>
            <a:ext cx="1967037"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rgbClr val="091077"/>
                </a:solidFill>
                <a:latin typeface="Arial"/>
                <a:ea typeface="微软雅黑"/>
                <a:sym typeface="Arial"/>
              </a:rPr>
              <a:t>班级</a:t>
            </a:r>
            <a:r>
              <a:rPr kumimoji="0" lang="zh-CN" altLang="en-US" sz="1400" b="0" i="0" u="none" strike="noStrike" kern="1200" cap="none" spc="0" normalizeH="0" baseline="0" noProof="0" dirty="0">
                <a:ln>
                  <a:noFill/>
                </a:ln>
                <a:solidFill>
                  <a:srgbClr val="091077"/>
                </a:solidFill>
                <a:effectLst/>
                <a:uLnTx/>
                <a:uFillTx/>
                <a:latin typeface="Arial"/>
                <a:ea typeface="微软雅黑"/>
                <a:cs typeface="+mn-cs"/>
                <a:sym typeface="Arial"/>
              </a:rPr>
              <a:t>：</a:t>
            </a:r>
            <a:r>
              <a:rPr kumimoji="0" lang="en-US" altLang="zh-CN" sz="1400" b="0" i="0" u="none" strike="noStrike" kern="1200" cap="none" spc="0" normalizeH="0" baseline="0" noProof="0" dirty="0">
                <a:ln>
                  <a:noFill/>
                </a:ln>
                <a:solidFill>
                  <a:srgbClr val="091077"/>
                </a:solidFill>
                <a:effectLst/>
                <a:uLnTx/>
                <a:uFillTx/>
                <a:latin typeface="Arial"/>
                <a:ea typeface="微软雅黑"/>
                <a:cs typeface="+mn-cs"/>
                <a:sym typeface="Arial"/>
              </a:rPr>
              <a:t>20</a:t>
            </a:r>
            <a:r>
              <a:rPr kumimoji="0" lang="zh-CN" altLang="en-US" sz="1400" b="0" i="0" u="none" strike="noStrike" kern="1200" cap="none" spc="0" normalizeH="0" baseline="0" noProof="0" dirty="0">
                <a:ln>
                  <a:noFill/>
                </a:ln>
                <a:solidFill>
                  <a:srgbClr val="091077"/>
                </a:solidFill>
                <a:effectLst/>
                <a:uLnTx/>
                <a:uFillTx/>
                <a:latin typeface="Arial"/>
                <a:ea typeface="微软雅黑"/>
                <a:cs typeface="+mn-cs"/>
                <a:sym typeface="Arial"/>
              </a:rPr>
              <a:t>级预科</a:t>
            </a:r>
          </a:p>
        </p:txBody>
      </p:sp>
      <p:sp>
        <p:nvSpPr>
          <p:cNvPr id="14" name="文本框 13"/>
          <p:cNvSpPr txBox="1"/>
          <p:nvPr/>
        </p:nvSpPr>
        <p:spPr>
          <a:xfrm>
            <a:off x="8118475" y="5039995"/>
            <a:ext cx="184242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91077"/>
                </a:solidFill>
                <a:effectLst/>
                <a:uLnTx/>
                <a:uFillTx/>
                <a:latin typeface="Arial"/>
                <a:ea typeface="微软雅黑"/>
                <a:cs typeface="+mn-cs"/>
                <a:sym typeface="Arial"/>
              </a:rPr>
              <a:t>指导老师：萨仁高娃</a:t>
            </a:r>
          </a:p>
        </p:txBody>
      </p:sp>
      <p:sp>
        <p:nvSpPr>
          <p:cNvPr id="15" name="文本框 14"/>
          <p:cNvSpPr txBox="1"/>
          <p:nvPr/>
        </p:nvSpPr>
        <p:spPr>
          <a:xfrm>
            <a:off x="2609704" y="2627725"/>
            <a:ext cx="6772040"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1077"/>
                </a:solidFill>
                <a:effectLst/>
                <a:uLnTx/>
                <a:uFillTx/>
                <a:latin typeface="Arial"/>
                <a:ea typeface="微软雅黑"/>
                <a:cs typeface="+mn-cs"/>
                <a:sym typeface="Arial"/>
              </a:rPr>
              <a:t> 《毕业论文过程化评价管理系统》</a:t>
            </a:r>
          </a:p>
        </p:txBody>
      </p:sp>
      <p:sp>
        <p:nvSpPr>
          <p:cNvPr id="23" name="半闭框 22"/>
          <p:cNvSpPr/>
          <p:nvPr/>
        </p:nvSpPr>
        <p:spPr>
          <a:xfrm rot="2700000">
            <a:off x="684530" y="5926455"/>
            <a:ext cx="1969770" cy="1969770"/>
          </a:xfrm>
          <a:prstGeom prst="halfFrame">
            <a:avLst>
              <a:gd name="adj1" fmla="val 28868"/>
              <a:gd name="adj2" fmla="val 269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sym typeface="Arial"/>
            </a:endParaRPr>
          </a:p>
        </p:txBody>
      </p:sp>
      <p:sp>
        <p:nvSpPr>
          <p:cNvPr id="27" name="半闭框 26"/>
          <p:cNvSpPr/>
          <p:nvPr/>
        </p:nvSpPr>
        <p:spPr>
          <a:xfrm rot="18900000" flipV="1">
            <a:off x="8178165" y="-1142365"/>
            <a:ext cx="2205990" cy="2205990"/>
          </a:xfrm>
          <a:prstGeom prst="halfFrame">
            <a:avLst>
              <a:gd name="adj1" fmla="val 28868"/>
              <a:gd name="adj2" fmla="val 269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sym typeface="Arial"/>
            </a:endParaRPr>
          </a:p>
        </p:txBody>
      </p:sp>
      <p:grpSp>
        <p:nvGrpSpPr>
          <p:cNvPr id="34" name="组合 33"/>
          <p:cNvGrpSpPr/>
          <p:nvPr/>
        </p:nvGrpSpPr>
        <p:grpSpPr>
          <a:xfrm>
            <a:off x="10791825" y="382905"/>
            <a:ext cx="640080" cy="162560"/>
            <a:chOff x="10323" y="481"/>
            <a:chExt cx="1008" cy="256"/>
          </a:xfrm>
        </p:grpSpPr>
        <p:sp>
          <p:nvSpPr>
            <p:cNvPr id="31" name="平行四边形 30"/>
            <p:cNvSpPr/>
            <p:nvPr/>
          </p:nvSpPr>
          <p:spPr>
            <a:xfrm>
              <a:off x="10323" y="481"/>
              <a:ext cx="257" cy="257"/>
            </a:xfrm>
            <a:prstGeom prst="parallelogram">
              <a:avLst/>
            </a:prstGeom>
            <a:solidFill>
              <a:srgbClr val="091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2" name="平行四边形 31"/>
            <p:cNvSpPr/>
            <p:nvPr/>
          </p:nvSpPr>
          <p:spPr>
            <a:xfrm>
              <a:off x="10699" y="481"/>
              <a:ext cx="257" cy="257"/>
            </a:xfrm>
            <a:prstGeom prst="parallelogram">
              <a:avLst/>
            </a:prstGeom>
            <a:solidFill>
              <a:srgbClr val="E22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3" name="平行四边形 32"/>
            <p:cNvSpPr/>
            <p:nvPr/>
          </p:nvSpPr>
          <p:spPr>
            <a:xfrm>
              <a:off x="11075" y="481"/>
              <a:ext cx="257" cy="257"/>
            </a:xfrm>
            <a:prstGeom prst="parallelogram">
              <a:avLst/>
            </a:prstGeom>
            <a:solidFill>
              <a:srgbClr val="1560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88" name="组合 87"/>
          <p:cNvGrpSpPr/>
          <p:nvPr/>
        </p:nvGrpSpPr>
        <p:grpSpPr>
          <a:xfrm>
            <a:off x="11165840" y="5558155"/>
            <a:ext cx="612140" cy="666115"/>
            <a:chOff x="16567" y="9402"/>
            <a:chExt cx="592" cy="644"/>
          </a:xfrm>
          <a:solidFill>
            <a:schemeClr val="bg1">
              <a:alpha val="9000"/>
            </a:schemeClr>
          </a:solidFill>
        </p:grpSpPr>
        <p:grpSp>
          <p:nvGrpSpPr>
            <p:cNvPr id="42" name="组合 41"/>
            <p:cNvGrpSpPr/>
            <p:nvPr/>
          </p:nvGrpSpPr>
          <p:grpSpPr>
            <a:xfrm>
              <a:off x="16567" y="9402"/>
              <a:ext cx="76" cy="644"/>
              <a:chOff x="17654" y="8060"/>
              <a:chExt cx="162" cy="1362"/>
            </a:xfrm>
            <a:grpFill/>
          </p:grpSpPr>
          <p:sp>
            <p:nvSpPr>
              <p:cNvPr id="35" name="椭圆 34"/>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6" name="椭圆 35"/>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7" name="椭圆 36"/>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8" name="椭圆 37"/>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9" name="椭圆 38"/>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0" name="椭圆 39"/>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1" name="椭圆 40"/>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43" name="组合 42"/>
            <p:cNvGrpSpPr/>
            <p:nvPr/>
          </p:nvGrpSpPr>
          <p:grpSpPr>
            <a:xfrm>
              <a:off x="16696" y="9402"/>
              <a:ext cx="76" cy="644"/>
              <a:chOff x="17654" y="8060"/>
              <a:chExt cx="162" cy="1362"/>
            </a:xfrm>
            <a:grpFill/>
          </p:grpSpPr>
          <p:sp>
            <p:nvSpPr>
              <p:cNvPr id="44" name="椭圆 43"/>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7" name="椭圆 56"/>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8" name="椭圆 57"/>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9" name="椭圆 58"/>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0" name="椭圆 59"/>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1" name="椭圆 60"/>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2" name="椭圆 61"/>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63" name="组合 62"/>
            <p:cNvGrpSpPr/>
            <p:nvPr/>
          </p:nvGrpSpPr>
          <p:grpSpPr>
            <a:xfrm>
              <a:off x="16825" y="9402"/>
              <a:ext cx="76" cy="644"/>
              <a:chOff x="17654" y="8060"/>
              <a:chExt cx="162" cy="1362"/>
            </a:xfrm>
            <a:grpFill/>
          </p:grpSpPr>
          <p:sp>
            <p:nvSpPr>
              <p:cNvPr id="64" name="椭圆 63"/>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5" name="椭圆 64"/>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6" name="椭圆 65"/>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7" name="椭圆 66"/>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8" name="椭圆 67"/>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9" name="椭圆 68"/>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0" name="椭圆 69"/>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71" name="组合 70"/>
            <p:cNvGrpSpPr/>
            <p:nvPr/>
          </p:nvGrpSpPr>
          <p:grpSpPr>
            <a:xfrm>
              <a:off x="16954" y="9402"/>
              <a:ext cx="76" cy="644"/>
              <a:chOff x="17654" y="8060"/>
              <a:chExt cx="162" cy="1362"/>
            </a:xfrm>
            <a:grpFill/>
          </p:grpSpPr>
          <p:sp>
            <p:nvSpPr>
              <p:cNvPr id="72" name="椭圆 71"/>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3" name="椭圆 72"/>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4" name="椭圆 73"/>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5" name="椭圆 74"/>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6" name="椭圆 75"/>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7" name="椭圆 76"/>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8" name="椭圆 77"/>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79" name="组合 78"/>
            <p:cNvGrpSpPr/>
            <p:nvPr/>
          </p:nvGrpSpPr>
          <p:grpSpPr>
            <a:xfrm>
              <a:off x="17083" y="9402"/>
              <a:ext cx="76" cy="644"/>
              <a:chOff x="17654" y="8060"/>
              <a:chExt cx="162" cy="1362"/>
            </a:xfrm>
            <a:grpFill/>
          </p:grpSpPr>
          <p:sp>
            <p:nvSpPr>
              <p:cNvPr id="80" name="椭圆 79"/>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81" name="椭圆 80"/>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82" name="椭圆 81"/>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83" name="椭圆 82"/>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84" name="椭圆 83"/>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85" name="椭圆 84"/>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86" name="椭圆 85"/>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grpSp>
        <p:nvGrpSpPr>
          <p:cNvPr id="89" name="组合 88"/>
          <p:cNvGrpSpPr/>
          <p:nvPr/>
        </p:nvGrpSpPr>
        <p:grpSpPr>
          <a:xfrm>
            <a:off x="1307465" y="2032635"/>
            <a:ext cx="612140" cy="666115"/>
            <a:chOff x="16567" y="9402"/>
            <a:chExt cx="592" cy="644"/>
          </a:xfrm>
          <a:solidFill>
            <a:schemeClr val="bg1">
              <a:alpha val="9000"/>
            </a:schemeClr>
          </a:solidFill>
        </p:grpSpPr>
        <p:grpSp>
          <p:nvGrpSpPr>
            <p:cNvPr id="90" name="组合 89"/>
            <p:cNvGrpSpPr/>
            <p:nvPr/>
          </p:nvGrpSpPr>
          <p:grpSpPr>
            <a:xfrm>
              <a:off x="16567" y="9402"/>
              <a:ext cx="76" cy="644"/>
              <a:chOff x="17654" y="8060"/>
              <a:chExt cx="162" cy="1362"/>
            </a:xfrm>
            <a:grpFill/>
          </p:grpSpPr>
          <p:sp>
            <p:nvSpPr>
              <p:cNvPr id="91" name="椭圆 90"/>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92" name="椭圆 91"/>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93" name="椭圆 92"/>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94" name="椭圆 93"/>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95" name="椭圆 94"/>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96" name="椭圆 95"/>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97" name="椭圆 96"/>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98" name="组合 97"/>
            <p:cNvGrpSpPr/>
            <p:nvPr/>
          </p:nvGrpSpPr>
          <p:grpSpPr>
            <a:xfrm>
              <a:off x="16696" y="9402"/>
              <a:ext cx="76" cy="644"/>
              <a:chOff x="17654" y="8060"/>
              <a:chExt cx="162" cy="1362"/>
            </a:xfrm>
            <a:grpFill/>
          </p:grpSpPr>
          <p:sp>
            <p:nvSpPr>
              <p:cNvPr id="99" name="椭圆 98"/>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0" name="椭圆 99"/>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1" name="椭圆 100"/>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2" name="椭圆 101"/>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3" name="椭圆 102"/>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4" name="椭圆 103"/>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5" name="椭圆 104"/>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106" name="组合 105"/>
            <p:cNvGrpSpPr/>
            <p:nvPr/>
          </p:nvGrpSpPr>
          <p:grpSpPr>
            <a:xfrm>
              <a:off x="16825" y="9402"/>
              <a:ext cx="76" cy="644"/>
              <a:chOff x="17654" y="8060"/>
              <a:chExt cx="162" cy="1362"/>
            </a:xfrm>
            <a:grpFill/>
          </p:grpSpPr>
          <p:sp>
            <p:nvSpPr>
              <p:cNvPr id="107" name="椭圆 106"/>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8" name="椭圆 107"/>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9" name="椭圆 108"/>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0" name="椭圆 109"/>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1" name="椭圆 110"/>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2" name="椭圆 111"/>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3" name="椭圆 112"/>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114" name="组合 113"/>
            <p:cNvGrpSpPr/>
            <p:nvPr/>
          </p:nvGrpSpPr>
          <p:grpSpPr>
            <a:xfrm>
              <a:off x="16954" y="9402"/>
              <a:ext cx="76" cy="644"/>
              <a:chOff x="17654" y="8060"/>
              <a:chExt cx="162" cy="1362"/>
            </a:xfrm>
            <a:grpFill/>
          </p:grpSpPr>
          <p:sp>
            <p:nvSpPr>
              <p:cNvPr id="115" name="椭圆 114"/>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6" name="椭圆 115"/>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7" name="椭圆 116"/>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8" name="椭圆 117"/>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9" name="椭圆 118"/>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0" name="椭圆 119"/>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1" name="椭圆 120"/>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nvGrpSpPr>
            <p:cNvPr id="122" name="组合 121"/>
            <p:cNvGrpSpPr/>
            <p:nvPr/>
          </p:nvGrpSpPr>
          <p:grpSpPr>
            <a:xfrm>
              <a:off x="17083" y="9402"/>
              <a:ext cx="76" cy="644"/>
              <a:chOff x="17654" y="8060"/>
              <a:chExt cx="162" cy="1362"/>
            </a:xfrm>
            <a:grpFill/>
          </p:grpSpPr>
          <p:sp>
            <p:nvSpPr>
              <p:cNvPr id="123" name="椭圆 122"/>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4" name="椭圆 123"/>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5" name="椭圆 124"/>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6" name="椭圆 125"/>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7" name="椭圆 126"/>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8" name="椭圆 127"/>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9" name="椭圆 128"/>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grpSp>
    </p:spTree>
    <p:extLst>
      <p:ext uri="{BB962C8B-B14F-4D97-AF65-F5344CB8AC3E}">
        <p14:creationId xmlns:p14="http://schemas.microsoft.com/office/powerpoint/2010/main" val="134547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3" name="半闭框 22"/>
          <p:cNvSpPr/>
          <p:nvPr/>
        </p:nvSpPr>
        <p:spPr>
          <a:xfrm rot="2700000">
            <a:off x="1781175" y="5652135"/>
            <a:ext cx="2381885" cy="2381885"/>
          </a:xfrm>
          <a:prstGeom prst="halfFrame">
            <a:avLst>
              <a:gd name="adj1" fmla="val 28868"/>
              <a:gd name="adj2" fmla="val 269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27" name="半闭框 26"/>
          <p:cNvSpPr/>
          <p:nvPr/>
        </p:nvSpPr>
        <p:spPr>
          <a:xfrm rot="18900000" flipV="1">
            <a:off x="8178165" y="-1142365"/>
            <a:ext cx="2205990" cy="2205990"/>
          </a:xfrm>
          <a:prstGeom prst="halfFrame">
            <a:avLst>
              <a:gd name="adj1" fmla="val 28868"/>
              <a:gd name="adj2" fmla="val 269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nvGrpSpPr>
          <p:cNvPr id="34" name="组合 33"/>
          <p:cNvGrpSpPr/>
          <p:nvPr/>
        </p:nvGrpSpPr>
        <p:grpSpPr>
          <a:xfrm>
            <a:off x="10791825" y="382905"/>
            <a:ext cx="640080" cy="162560"/>
            <a:chOff x="10323" y="481"/>
            <a:chExt cx="1008" cy="256"/>
          </a:xfrm>
        </p:grpSpPr>
        <p:sp>
          <p:nvSpPr>
            <p:cNvPr id="31" name="平行四边形 30"/>
            <p:cNvSpPr/>
            <p:nvPr/>
          </p:nvSpPr>
          <p:spPr>
            <a:xfrm>
              <a:off x="10323" y="481"/>
              <a:ext cx="257" cy="257"/>
            </a:xfrm>
            <a:prstGeom prst="parallelogram">
              <a:avLst/>
            </a:prstGeom>
            <a:solidFill>
              <a:srgbClr val="091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平行四边形 31"/>
            <p:cNvSpPr/>
            <p:nvPr/>
          </p:nvSpPr>
          <p:spPr>
            <a:xfrm>
              <a:off x="10699" y="481"/>
              <a:ext cx="257" cy="257"/>
            </a:xfrm>
            <a:prstGeom prst="parallelogram">
              <a:avLst/>
            </a:prstGeom>
            <a:solidFill>
              <a:srgbClr val="E22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3" name="平行四边形 32"/>
            <p:cNvSpPr/>
            <p:nvPr/>
          </p:nvSpPr>
          <p:spPr>
            <a:xfrm>
              <a:off x="11075" y="481"/>
              <a:ext cx="257" cy="257"/>
            </a:xfrm>
            <a:prstGeom prst="parallelogram">
              <a:avLst/>
            </a:prstGeom>
            <a:solidFill>
              <a:srgbClr val="1560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88" name="组合 87"/>
          <p:cNvGrpSpPr/>
          <p:nvPr/>
        </p:nvGrpSpPr>
        <p:grpSpPr>
          <a:xfrm>
            <a:off x="11165840" y="5558155"/>
            <a:ext cx="612140" cy="666115"/>
            <a:chOff x="16567" y="9402"/>
            <a:chExt cx="592" cy="644"/>
          </a:xfrm>
          <a:solidFill>
            <a:schemeClr val="bg1">
              <a:alpha val="9000"/>
            </a:schemeClr>
          </a:solidFill>
        </p:grpSpPr>
        <p:grpSp>
          <p:nvGrpSpPr>
            <p:cNvPr id="42" name="组合 41"/>
            <p:cNvGrpSpPr/>
            <p:nvPr/>
          </p:nvGrpSpPr>
          <p:grpSpPr>
            <a:xfrm>
              <a:off x="16567" y="9402"/>
              <a:ext cx="76" cy="644"/>
              <a:chOff x="17654" y="8060"/>
              <a:chExt cx="162" cy="1362"/>
            </a:xfrm>
            <a:grpFill/>
          </p:grpSpPr>
          <p:sp>
            <p:nvSpPr>
              <p:cNvPr id="35" name="椭圆 34"/>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6" name="椭圆 35"/>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7" name="椭圆 36"/>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8" name="椭圆 37"/>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9" name="椭圆 38"/>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0" name="椭圆 39"/>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椭圆 40"/>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43" name="组合 42"/>
            <p:cNvGrpSpPr/>
            <p:nvPr/>
          </p:nvGrpSpPr>
          <p:grpSpPr>
            <a:xfrm>
              <a:off x="16696" y="9402"/>
              <a:ext cx="76" cy="644"/>
              <a:chOff x="17654" y="8060"/>
              <a:chExt cx="162" cy="1362"/>
            </a:xfrm>
            <a:grpFill/>
          </p:grpSpPr>
          <p:sp>
            <p:nvSpPr>
              <p:cNvPr id="44" name="椭圆 43"/>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7" name="椭圆 56"/>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8" name="椭圆 57"/>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9" name="椭圆 58"/>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0" name="椭圆 59"/>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1" name="椭圆 60"/>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2" name="椭圆 61"/>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63" name="组合 62"/>
            <p:cNvGrpSpPr/>
            <p:nvPr/>
          </p:nvGrpSpPr>
          <p:grpSpPr>
            <a:xfrm>
              <a:off x="16825" y="9402"/>
              <a:ext cx="76" cy="644"/>
              <a:chOff x="17654" y="8060"/>
              <a:chExt cx="162" cy="1362"/>
            </a:xfrm>
            <a:grpFill/>
          </p:grpSpPr>
          <p:sp>
            <p:nvSpPr>
              <p:cNvPr id="64" name="椭圆 63"/>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0" name="椭圆 69"/>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71" name="组合 70"/>
            <p:cNvGrpSpPr/>
            <p:nvPr/>
          </p:nvGrpSpPr>
          <p:grpSpPr>
            <a:xfrm>
              <a:off x="16954" y="9402"/>
              <a:ext cx="76" cy="644"/>
              <a:chOff x="17654" y="8060"/>
              <a:chExt cx="162" cy="1362"/>
            </a:xfrm>
            <a:grpFill/>
          </p:grpSpPr>
          <p:sp>
            <p:nvSpPr>
              <p:cNvPr id="72" name="椭圆 71"/>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3" name="椭圆 72"/>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4" name="椭圆 73"/>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5" name="椭圆 74"/>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6" name="椭圆 75"/>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7" name="椭圆 76"/>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8" name="椭圆 77"/>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79" name="组合 78"/>
            <p:cNvGrpSpPr/>
            <p:nvPr/>
          </p:nvGrpSpPr>
          <p:grpSpPr>
            <a:xfrm>
              <a:off x="17083" y="9402"/>
              <a:ext cx="76" cy="644"/>
              <a:chOff x="17654" y="8060"/>
              <a:chExt cx="162" cy="1362"/>
            </a:xfrm>
            <a:grpFill/>
          </p:grpSpPr>
          <p:sp>
            <p:nvSpPr>
              <p:cNvPr id="80" name="椭圆 79"/>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1" name="椭圆 80"/>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2" name="椭圆 81"/>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3" name="椭圆 82"/>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4" name="椭圆 83"/>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5" name="椭圆 84"/>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6" name="椭圆 85"/>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grpSp>
        <p:nvGrpSpPr>
          <p:cNvPr id="89" name="组合 88"/>
          <p:cNvGrpSpPr/>
          <p:nvPr/>
        </p:nvGrpSpPr>
        <p:grpSpPr>
          <a:xfrm>
            <a:off x="808990" y="1001395"/>
            <a:ext cx="612140" cy="666115"/>
            <a:chOff x="16567" y="9402"/>
            <a:chExt cx="592" cy="644"/>
          </a:xfrm>
          <a:solidFill>
            <a:schemeClr val="bg1">
              <a:alpha val="9000"/>
            </a:schemeClr>
          </a:solidFill>
        </p:grpSpPr>
        <p:grpSp>
          <p:nvGrpSpPr>
            <p:cNvPr id="90" name="组合 89"/>
            <p:cNvGrpSpPr/>
            <p:nvPr/>
          </p:nvGrpSpPr>
          <p:grpSpPr>
            <a:xfrm>
              <a:off x="16567" y="9402"/>
              <a:ext cx="76" cy="644"/>
              <a:chOff x="17654" y="8060"/>
              <a:chExt cx="162" cy="1362"/>
            </a:xfrm>
            <a:grpFill/>
          </p:grpSpPr>
          <p:sp>
            <p:nvSpPr>
              <p:cNvPr id="91" name="椭圆 90"/>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2" name="椭圆 91"/>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3" name="椭圆 92"/>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4" name="椭圆 93"/>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5" name="椭圆 94"/>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6" name="椭圆 95"/>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7" name="椭圆 96"/>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98" name="组合 97"/>
            <p:cNvGrpSpPr/>
            <p:nvPr/>
          </p:nvGrpSpPr>
          <p:grpSpPr>
            <a:xfrm>
              <a:off x="16696" y="9402"/>
              <a:ext cx="76" cy="644"/>
              <a:chOff x="17654" y="8060"/>
              <a:chExt cx="162" cy="1362"/>
            </a:xfrm>
            <a:grpFill/>
          </p:grpSpPr>
          <p:sp>
            <p:nvSpPr>
              <p:cNvPr id="99" name="椭圆 98"/>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0" name="椭圆 99"/>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1" name="椭圆 100"/>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2" name="椭圆 101"/>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3" name="椭圆 102"/>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4" name="椭圆 103"/>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5" name="椭圆 104"/>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06" name="组合 105"/>
            <p:cNvGrpSpPr/>
            <p:nvPr/>
          </p:nvGrpSpPr>
          <p:grpSpPr>
            <a:xfrm>
              <a:off x="16825" y="9402"/>
              <a:ext cx="76" cy="644"/>
              <a:chOff x="17654" y="8060"/>
              <a:chExt cx="162" cy="1362"/>
            </a:xfrm>
            <a:grpFill/>
          </p:grpSpPr>
          <p:sp>
            <p:nvSpPr>
              <p:cNvPr id="107" name="椭圆 106"/>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8" name="椭圆 107"/>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9" name="椭圆 108"/>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0" name="椭圆 109"/>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1" name="椭圆 110"/>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2" name="椭圆 111"/>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3" name="椭圆 112"/>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14" name="组合 113"/>
            <p:cNvGrpSpPr/>
            <p:nvPr/>
          </p:nvGrpSpPr>
          <p:grpSpPr>
            <a:xfrm>
              <a:off x="16954" y="9402"/>
              <a:ext cx="76" cy="644"/>
              <a:chOff x="17654" y="8060"/>
              <a:chExt cx="162" cy="1362"/>
            </a:xfrm>
            <a:grpFill/>
          </p:grpSpPr>
          <p:sp>
            <p:nvSpPr>
              <p:cNvPr id="115" name="椭圆 114"/>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6" name="椭圆 115"/>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7" name="椭圆 116"/>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8" name="椭圆 117"/>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9" name="椭圆 118"/>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0" name="椭圆 119"/>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1" name="椭圆 120"/>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22" name="组合 121"/>
            <p:cNvGrpSpPr/>
            <p:nvPr/>
          </p:nvGrpSpPr>
          <p:grpSpPr>
            <a:xfrm>
              <a:off x="17083" y="9402"/>
              <a:ext cx="76" cy="644"/>
              <a:chOff x="17654" y="8060"/>
              <a:chExt cx="162" cy="1362"/>
            </a:xfrm>
            <a:grpFill/>
          </p:grpSpPr>
          <p:sp>
            <p:nvSpPr>
              <p:cNvPr id="123" name="椭圆 122"/>
              <p:cNvSpPr/>
              <p:nvPr/>
            </p:nvSpPr>
            <p:spPr>
              <a:xfrm>
                <a:off x="17654" y="8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4" name="椭圆 123"/>
              <p:cNvSpPr/>
              <p:nvPr/>
            </p:nvSpPr>
            <p:spPr>
              <a:xfrm>
                <a:off x="17654" y="8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5" name="椭圆 124"/>
              <p:cNvSpPr/>
              <p:nvPr/>
            </p:nvSpPr>
            <p:spPr>
              <a:xfrm>
                <a:off x="17654" y="84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6" name="椭圆 125"/>
              <p:cNvSpPr/>
              <p:nvPr/>
            </p:nvSpPr>
            <p:spPr>
              <a:xfrm>
                <a:off x="17654" y="86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7" name="椭圆 126"/>
              <p:cNvSpPr/>
              <p:nvPr/>
            </p:nvSpPr>
            <p:spPr>
              <a:xfrm>
                <a:off x="17654" y="88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8" name="椭圆 127"/>
              <p:cNvSpPr/>
              <p:nvPr/>
            </p:nvSpPr>
            <p:spPr>
              <a:xfrm>
                <a:off x="17654" y="90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9" name="椭圆 128"/>
              <p:cNvSpPr/>
              <p:nvPr/>
            </p:nvSpPr>
            <p:spPr>
              <a:xfrm>
                <a:off x="17654" y="9260"/>
                <a:ext cx="162" cy="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grpSp>
        <p:nvGrpSpPr>
          <p:cNvPr id="10" name="组合 9"/>
          <p:cNvGrpSpPr/>
          <p:nvPr/>
        </p:nvGrpSpPr>
        <p:grpSpPr>
          <a:xfrm>
            <a:off x="2882900" y="2593975"/>
            <a:ext cx="1266190" cy="1136015"/>
            <a:chOff x="4540" y="4085"/>
            <a:chExt cx="1994" cy="1789"/>
          </a:xfrm>
        </p:grpSpPr>
        <p:sp>
          <p:nvSpPr>
            <p:cNvPr id="8" name="标题 1"/>
            <p:cNvSpPr txBox="1"/>
            <p:nvPr/>
          </p:nvSpPr>
          <p:spPr>
            <a:xfrm>
              <a:off x="4575" y="4085"/>
              <a:ext cx="1923" cy="1104"/>
            </a:xfrm>
            <a:prstGeom prst="rect">
              <a:avLst/>
            </a:prstGeom>
          </p:spPr>
          <p:txBody>
            <a:bodyPr wrap="square">
              <a:spAutoFit/>
            </a:bodyPr>
            <a:lstStyle>
              <a:defPPr>
                <a:defRPr lang="zh-CN"/>
              </a:defPPr>
              <a:lvl1pPr algn="ctr">
                <a:lnSpc>
                  <a:spcPct val="120000"/>
                </a:lnSpc>
                <a:spcBef>
                  <a:spcPct val="0"/>
                </a:spcBef>
                <a:buNone/>
                <a:defRPr sz="4400">
                  <a:gradFill>
                    <a:gsLst>
                      <a:gs pos="0">
                        <a:schemeClr val="accent1">
                          <a:lumMod val="60000"/>
                          <a:lumOff val="40000"/>
                        </a:schemeClr>
                      </a:gs>
                      <a:gs pos="55000">
                        <a:schemeClr val="accent1"/>
                      </a:gs>
                    </a:gsLst>
                    <a:lin ang="5400000" scaled="1"/>
                  </a:gradFill>
                  <a:effectLst>
                    <a:outerShdw blurRad="127000" sx="102000" sy="102000" algn="ctr" rotWithShape="0">
                      <a:schemeClr val="accent1">
                        <a:alpha val="30000"/>
                      </a:schemeClr>
                    </a:outerShdw>
                  </a:effectLst>
                  <a:latin typeface="+mj-ea"/>
                  <a:ea typeface="+mj-ea"/>
                  <a:cs typeface="+mj-cs"/>
                </a:defRPr>
              </a:lvl1pPr>
            </a:lstStyle>
            <a:p>
              <a:pPr algn="dist"/>
              <a:r>
                <a:rPr lang="zh-CN" altLang="en-US" sz="3600" b="1" dirty="0">
                  <a:solidFill>
                    <a:srgbClr val="091077"/>
                  </a:solidFill>
                  <a:effectLst/>
                  <a:latin typeface="Arial"/>
                  <a:ea typeface="微软雅黑"/>
                  <a:cs typeface="+mn-ea"/>
                  <a:sym typeface="Arial"/>
                </a:rPr>
                <a:t>目录</a:t>
              </a:r>
            </a:p>
          </p:txBody>
        </p:sp>
        <p:sp>
          <p:nvSpPr>
            <p:cNvPr id="9" name="文本占位符 85"/>
            <p:cNvSpPr txBox="1"/>
            <p:nvPr/>
          </p:nvSpPr>
          <p:spPr>
            <a:xfrm>
              <a:off x="4540" y="5193"/>
              <a:ext cx="1994" cy="49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Bef>
                  <a:spcPts val="0"/>
                </a:spcBef>
                <a:buNone/>
              </a:pPr>
              <a:r>
                <a:rPr lang="en-US" sz="1600" dirty="0">
                  <a:solidFill>
                    <a:schemeClr val="bg1">
                      <a:lumMod val="85000"/>
                    </a:schemeClr>
                  </a:solidFill>
                  <a:latin typeface="Arial"/>
                  <a:ea typeface="微软雅黑"/>
                  <a:cs typeface="+mj-lt"/>
                  <a:sym typeface="Arial"/>
                </a:rPr>
                <a:t>CONTENT</a:t>
              </a:r>
            </a:p>
          </p:txBody>
        </p:sp>
        <p:cxnSp>
          <p:nvCxnSpPr>
            <p:cNvPr id="20" name="直接连接符 19"/>
            <p:cNvCxnSpPr/>
            <p:nvPr/>
          </p:nvCxnSpPr>
          <p:spPr>
            <a:xfrm>
              <a:off x="5307" y="5874"/>
              <a:ext cx="459" cy="0"/>
            </a:xfrm>
            <a:prstGeom prst="line">
              <a:avLst/>
            </a:prstGeom>
            <a:ln w="31750">
              <a:solidFill>
                <a:srgbClr val="091077"/>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641340" y="1667510"/>
            <a:ext cx="3877310" cy="723265"/>
            <a:chOff x="8654" y="2849"/>
            <a:chExt cx="6106" cy="1139"/>
          </a:xfrm>
        </p:grpSpPr>
        <p:grpSp>
          <p:nvGrpSpPr>
            <p:cNvPr id="3" name="组合 2"/>
            <p:cNvGrpSpPr/>
            <p:nvPr/>
          </p:nvGrpSpPr>
          <p:grpSpPr>
            <a:xfrm>
              <a:off x="8654" y="2859"/>
              <a:ext cx="6106" cy="1129"/>
              <a:chOff x="6796" y="3122"/>
              <a:chExt cx="6106" cy="1129"/>
            </a:xfrm>
          </p:grpSpPr>
          <p:sp>
            <p:nvSpPr>
              <p:cNvPr id="30" name="文本框 29"/>
              <p:cNvSpPr txBox="1"/>
              <p:nvPr/>
            </p:nvSpPr>
            <p:spPr>
              <a:xfrm>
                <a:off x="8304" y="3236"/>
                <a:ext cx="4598" cy="725"/>
              </a:xfrm>
              <a:prstGeom prst="rect">
                <a:avLst/>
              </a:prstGeom>
              <a:noFill/>
            </p:spPr>
            <p:txBody>
              <a:bodyPr wrap="square" rtlCol="0">
                <a:spAutoFit/>
              </a:bodyPr>
              <a:lstStyle/>
              <a:p>
                <a:pPr algn="l"/>
                <a:r>
                  <a:rPr lang="zh-CN" altLang="en-US" sz="2400" b="1" dirty="0">
                    <a:solidFill>
                      <a:srgbClr val="091077"/>
                    </a:solidFill>
                    <a:latin typeface="Arial"/>
                    <a:ea typeface="微软雅黑"/>
                    <a:sym typeface="Arial"/>
                  </a:rPr>
                  <a:t>研究目的与意义</a:t>
                </a:r>
              </a:p>
            </p:txBody>
          </p:sp>
          <p:sp>
            <p:nvSpPr>
              <p:cNvPr id="6" name="PA-圆角矩形 5"/>
              <p:cNvSpPr/>
              <p:nvPr>
                <p:custDataLst>
                  <p:tags r:id="rId4"/>
                </p:custDataLst>
              </p:nvPr>
            </p:nvSpPr>
            <p:spPr>
              <a:xfrm>
                <a:off x="6796" y="3122"/>
                <a:ext cx="1293"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Arial"/>
                  <a:ea typeface="微软雅黑"/>
                  <a:sym typeface="Arial"/>
                </a:endParaRPr>
              </a:p>
            </p:txBody>
          </p:sp>
        </p:grpSp>
        <p:sp>
          <p:nvSpPr>
            <p:cNvPr id="11" name="椭圆 10"/>
            <p:cNvSpPr/>
            <p:nvPr/>
          </p:nvSpPr>
          <p:spPr>
            <a:xfrm>
              <a:off x="8998" y="2849"/>
              <a:ext cx="988" cy="988"/>
            </a:xfrm>
            <a:prstGeom prst="ellipse">
              <a:avLst/>
            </a:prstGeom>
            <a:solidFill>
              <a:srgbClr val="1560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a:ea typeface="微软雅黑"/>
                  <a:sym typeface="Arial"/>
                </a:rPr>
                <a:t>01</a:t>
              </a:r>
            </a:p>
          </p:txBody>
        </p:sp>
      </p:grpSp>
      <p:grpSp>
        <p:nvGrpSpPr>
          <p:cNvPr id="13" name="组合 12"/>
          <p:cNvGrpSpPr/>
          <p:nvPr/>
        </p:nvGrpSpPr>
        <p:grpSpPr>
          <a:xfrm>
            <a:off x="5641340" y="2700655"/>
            <a:ext cx="3540125" cy="723265"/>
            <a:chOff x="8654" y="2849"/>
            <a:chExt cx="5575" cy="1139"/>
          </a:xfrm>
        </p:grpSpPr>
        <p:grpSp>
          <p:nvGrpSpPr>
            <p:cNvPr id="14" name="组合 13"/>
            <p:cNvGrpSpPr/>
            <p:nvPr/>
          </p:nvGrpSpPr>
          <p:grpSpPr>
            <a:xfrm>
              <a:off x="8654" y="2859"/>
              <a:ext cx="5575" cy="1129"/>
              <a:chOff x="6796" y="3122"/>
              <a:chExt cx="5575" cy="1129"/>
            </a:xfrm>
          </p:grpSpPr>
          <p:sp>
            <p:nvSpPr>
              <p:cNvPr id="21" name="文本框 20"/>
              <p:cNvSpPr txBox="1"/>
              <p:nvPr/>
            </p:nvSpPr>
            <p:spPr>
              <a:xfrm>
                <a:off x="7773" y="3251"/>
                <a:ext cx="4598" cy="725"/>
              </a:xfrm>
              <a:prstGeom prst="rect">
                <a:avLst/>
              </a:prstGeom>
              <a:noFill/>
            </p:spPr>
            <p:txBody>
              <a:bodyPr wrap="square" rtlCol="0">
                <a:spAutoFit/>
              </a:bodyPr>
              <a:lstStyle/>
              <a:p>
                <a:pPr algn="ctr"/>
                <a:r>
                  <a:rPr lang="zh-CN" altLang="en-US" sz="2400" b="1" dirty="0">
                    <a:solidFill>
                      <a:srgbClr val="091077"/>
                    </a:solidFill>
                    <a:latin typeface="Arial"/>
                    <a:ea typeface="微软雅黑"/>
                    <a:sym typeface="Arial"/>
                  </a:rPr>
                  <a:t>研究现状及分析</a:t>
                </a:r>
              </a:p>
            </p:txBody>
          </p:sp>
          <p:sp>
            <p:nvSpPr>
              <p:cNvPr id="143" name="PA-圆角矩形 5"/>
              <p:cNvSpPr/>
              <p:nvPr>
                <p:custDataLst>
                  <p:tags r:id="rId3"/>
                </p:custDataLst>
              </p:nvPr>
            </p:nvSpPr>
            <p:spPr>
              <a:xfrm>
                <a:off x="6796" y="3122"/>
                <a:ext cx="1293"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Arial"/>
                  <a:ea typeface="微软雅黑"/>
                  <a:sym typeface="Arial"/>
                </a:endParaRPr>
              </a:p>
            </p:txBody>
          </p:sp>
        </p:grpSp>
        <p:sp>
          <p:nvSpPr>
            <p:cNvPr id="144" name="椭圆 143"/>
            <p:cNvSpPr/>
            <p:nvPr/>
          </p:nvSpPr>
          <p:spPr>
            <a:xfrm>
              <a:off x="8998" y="2849"/>
              <a:ext cx="988" cy="988"/>
            </a:xfrm>
            <a:prstGeom prst="ellipse">
              <a:avLst/>
            </a:prstGeom>
            <a:solidFill>
              <a:srgbClr val="E22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a:ea typeface="微软雅黑"/>
                  <a:sym typeface="Arial"/>
                </a:rPr>
                <a:t>02</a:t>
              </a:r>
            </a:p>
          </p:txBody>
        </p:sp>
      </p:grpSp>
      <p:grpSp>
        <p:nvGrpSpPr>
          <p:cNvPr id="145" name="组合 144"/>
          <p:cNvGrpSpPr/>
          <p:nvPr/>
        </p:nvGrpSpPr>
        <p:grpSpPr>
          <a:xfrm>
            <a:off x="5641340" y="3733800"/>
            <a:ext cx="3138170" cy="723265"/>
            <a:chOff x="8654" y="2849"/>
            <a:chExt cx="4942" cy="1139"/>
          </a:xfrm>
        </p:grpSpPr>
        <p:grpSp>
          <p:nvGrpSpPr>
            <p:cNvPr id="146" name="组合 145"/>
            <p:cNvGrpSpPr/>
            <p:nvPr/>
          </p:nvGrpSpPr>
          <p:grpSpPr>
            <a:xfrm>
              <a:off x="8654" y="2859"/>
              <a:ext cx="4942" cy="1129"/>
              <a:chOff x="6796" y="3122"/>
              <a:chExt cx="4942" cy="1129"/>
            </a:xfrm>
          </p:grpSpPr>
          <p:sp>
            <p:nvSpPr>
              <p:cNvPr id="148" name="文本框 147"/>
              <p:cNvSpPr txBox="1"/>
              <p:nvPr/>
            </p:nvSpPr>
            <p:spPr>
              <a:xfrm>
                <a:off x="7140" y="3239"/>
                <a:ext cx="4598" cy="725"/>
              </a:xfrm>
              <a:prstGeom prst="rect">
                <a:avLst/>
              </a:prstGeom>
              <a:noFill/>
            </p:spPr>
            <p:txBody>
              <a:bodyPr wrap="square" rtlCol="0">
                <a:spAutoFit/>
              </a:bodyPr>
              <a:lstStyle/>
              <a:p>
                <a:pPr algn="ctr"/>
                <a:r>
                  <a:rPr lang="zh-CN" altLang="en-US" sz="2400" b="1" dirty="0">
                    <a:solidFill>
                      <a:srgbClr val="091077"/>
                    </a:solidFill>
                    <a:latin typeface="Arial"/>
                    <a:ea typeface="微软雅黑"/>
                    <a:sym typeface="Arial"/>
                  </a:rPr>
                  <a:t>研究方案</a:t>
                </a:r>
              </a:p>
            </p:txBody>
          </p:sp>
          <p:sp>
            <p:nvSpPr>
              <p:cNvPr id="150" name="PA-圆角矩形 5"/>
              <p:cNvSpPr/>
              <p:nvPr>
                <p:custDataLst>
                  <p:tags r:id="rId2"/>
                </p:custDataLst>
              </p:nvPr>
            </p:nvSpPr>
            <p:spPr>
              <a:xfrm>
                <a:off x="6796" y="3122"/>
                <a:ext cx="1293"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Arial"/>
                  <a:ea typeface="微软雅黑"/>
                  <a:sym typeface="Arial"/>
                </a:endParaRPr>
              </a:p>
            </p:txBody>
          </p:sp>
        </p:grpSp>
        <p:sp>
          <p:nvSpPr>
            <p:cNvPr id="151" name="椭圆 150"/>
            <p:cNvSpPr/>
            <p:nvPr/>
          </p:nvSpPr>
          <p:spPr>
            <a:xfrm>
              <a:off x="8998" y="2849"/>
              <a:ext cx="988" cy="988"/>
            </a:xfrm>
            <a:prstGeom prst="ellipse">
              <a:avLst/>
            </a:prstGeom>
            <a:solidFill>
              <a:srgbClr val="0910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a:ea typeface="微软雅黑"/>
                  <a:sym typeface="Arial"/>
                </a:rPr>
                <a:t>03</a:t>
              </a:r>
            </a:p>
          </p:txBody>
        </p:sp>
      </p:grpSp>
      <p:grpSp>
        <p:nvGrpSpPr>
          <p:cNvPr id="152" name="组合 151"/>
          <p:cNvGrpSpPr/>
          <p:nvPr/>
        </p:nvGrpSpPr>
        <p:grpSpPr>
          <a:xfrm>
            <a:off x="5641340" y="4766945"/>
            <a:ext cx="3862705" cy="723265"/>
            <a:chOff x="8654" y="2849"/>
            <a:chExt cx="6083" cy="1139"/>
          </a:xfrm>
        </p:grpSpPr>
        <p:grpSp>
          <p:nvGrpSpPr>
            <p:cNvPr id="153" name="组合 152"/>
            <p:cNvGrpSpPr/>
            <p:nvPr/>
          </p:nvGrpSpPr>
          <p:grpSpPr>
            <a:xfrm>
              <a:off x="8654" y="2859"/>
              <a:ext cx="6083" cy="1129"/>
              <a:chOff x="6796" y="3122"/>
              <a:chExt cx="6083" cy="1129"/>
            </a:xfrm>
          </p:grpSpPr>
          <p:sp>
            <p:nvSpPr>
              <p:cNvPr id="155" name="文本框 154"/>
              <p:cNvSpPr txBox="1"/>
              <p:nvPr/>
            </p:nvSpPr>
            <p:spPr>
              <a:xfrm>
                <a:off x="8281" y="3243"/>
                <a:ext cx="4598" cy="725"/>
              </a:xfrm>
              <a:prstGeom prst="rect">
                <a:avLst/>
              </a:prstGeom>
              <a:noFill/>
            </p:spPr>
            <p:txBody>
              <a:bodyPr wrap="square" rtlCol="0">
                <a:spAutoFit/>
              </a:bodyPr>
              <a:lstStyle/>
              <a:p>
                <a:pPr algn="l"/>
                <a:r>
                  <a:rPr lang="zh-CN" altLang="en-US" sz="2400" b="1" dirty="0">
                    <a:solidFill>
                      <a:srgbClr val="091077"/>
                    </a:solidFill>
                    <a:latin typeface="Arial"/>
                    <a:ea typeface="微软雅黑"/>
                    <a:sym typeface="Arial"/>
                  </a:rPr>
                  <a:t>进度安排</a:t>
                </a:r>
              </a:p>
            </p:txBody>
          </p:sp>
          <p:sp>
            <p:nvSpPr>
              <p:cNvPr id="157" name="PA-圆角矩形 5"/>
              <p:cNvSpPr/>
              <p:nvPr>
                <p:custDataLst>
                  <p:tags r:id="rId1"/>
                </p:custDataLst>
              </p:nvPr>
            </p:nvSpPr>
            <p:spPr>
              <a:xfrm>
                <a:off x="6796" y="3122"/>
                <a:ext cx="1293"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Arial"/>
                  <a:ea typeface="微软雅黑"/>
                  <a:sym typeface="Arial"/>
                </a:endParaRPr>
              </a:p>
            </p:txBody>
          </p:sp>
        </p:grpSp>
        <p:sp>
          <p:nvSpPr>
            <p:cNvPr id="158" name="椭圆 157"/>
            <p:cNvSpPr/>
            <p:nvPr/>
          </p:nvSpPr>
          <p:spPr>
            <a:xfrm>
              <a:off x="8998" y="2849"/>
              <a:ext cx="988" cy="988"/>
            </a:xfrm>
            <a:prstGeom prst="ellipse">
              <a:avLst/>
            </a:prstGeom>
            <a:solidFill>
              <a:srgbClr val="1560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Arial"/>
                  <a:ea typeface="微软雅黑"/>
                  <a:sym typeface="Arial"/>
                </a:rPr>
                <a:t>04</a:t>
              </a:r>
            </a:p>
          </p:txBody>
        </p:sp>
      </p:grpSp>
      <p:sp>
        <p:nvSpPr>
          <p:cNvPr id="130"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V="1">
            <a:off x="0" y="5390515"/>
            <a:ext cx="1167130" cy="1467485"/>
          </a:xfrm>
          <a:prstGeom prst="rect">
            <a:avLst/>
          </a:prstGeom>
        </p:spPr>
      </p:pic>
      <p:pic>
        <p:nvPicPr>
          <p:cNvPr id="6" name="图片 5" descr="组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V="1">
            <a:off x="11287125" y="0"/>
            <a:ext cx="904875" cy="1633220"/>
          </a:xfrm>
          <a:prstGeom prst="rect">
            <a:avLst/>
          </a:prstGeom>
        </p:spPr>
      </p:pic>
      <p:sp>
        <p:nvSpPr>
          <p:cNvPr id="26" name="PA-圆角矩形 5"/>
          <p:cNvSpPr/>
          <p:nvPr>
            <p:custDataLst>
              <p:tags r:id="rId1"/>
            </p:custDataLst>
          </p:nvPr>
        </p:nvSpPr>
        <p:spPr>
          <a:xfrm>
            <a:off x="158115" y="34163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a:ea typeface="微软雅黑"/>
              <a:cs typeface="+mn-cs"/>
              <a:sym typeface="Arial"/>
            </a:endParaRPr>
          </a:p>
        </p:txBody>
      </p:sp>
      <p:sp>
        <p:nvSpPr>
          <p:cNvPr id="32" name="文本框 31"/>
          <p:cNvSpPr txBox="1"/>
          <p:nvPr/>
        </p:nvSpPr>
        <p:spPr>
          <a:xfrm>
            <a:off x="4636135" y="292735"/>
            <a:ext cx="291973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91077"/>
                </a:solidFill>
                <a:effectLst/>
                <a:uLnTx/>
                <a:uFillTx/>
                <a:latin typeface="Arial"/>
                <a:ea typeface="微软雅黑"/>
                <a:cs typeface="+mn-cs"/>
                <a:sym typeface="Arial"/>
              </a:rPr>
              <a:t>研究背景</a:t>
            </a:r>
          </a:p>
        </p:txBody>
      </p:sp>
      <p:pic>
        <p:nvPicPr>
          <p:cNvPr id="5" name="图片 4" descr="112436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28280" y="2099945"/>
            <a:ext cx="3218815" cy="2146300"/>
          </a:xfrm>
          <a:prstGeom prst="rect">
            <a:avLst/>
          </a:prstGeom>
        </p:spPr>
      </p:pic>
      <p:sp>
        <p:nvSpPr>
          <p:cNvPr id="7" name="文本框 6">
            <a:extLst>
              <a:ext uri="{FF2B5EF4-FFF2-40B4-BE49-F238E27FC236}">
                <a16:creationId xmlns:a16="http://schemas.microsoft.com/office/drawing/2014/main" id="{E78F6AB3-A851-66BB-5436-C7EA43C1E630}"/>
              </a:ext>
            </a:extLst>
          </p:cNvPr>
          <p:cNvSpPr txBox="1"/>
          <p:nvPr/>
        </p:nvSpPr>
        <p:spPr>
          <a:xfrm>
            <a:off x="1521216" y="1633220"/>
            <a:ext cx="6034649" cy="3787575"/>
          </a:xfrm>
          <a:prstGeom prst="rect">
            <a:avLst/>
          </a:prstGeom>
          <a:noFill/>
        </p:spPr>
        <p:txBody>
          <a:bodyPr wrap="square" rtlCol="0">
            <a:spAutoFit/>
          </a:bodyPr>
          <a:lstStyle/>
          <a:p>
            <a:pPr indent="457200">
              <a:lnSpc>
                <a:spcPct val="150000"/>
              </a:lnSpc>
            </a:pPr>
            <a:r>
              <a:rPr lang="zh-CN" altLang="en-US" dirty="0"/>
              <a:t>毕业设计（论文）是本科人才培养过程中必须完成的专业教学环节，要求学生在专业学科基础课、专业基础课、专业核心课与拓展课的基础上，在毕业之前完成。培养学生创新创业精神，提高学生利用所学知识解决实际问题的能力，是学生进行科学基础研究、初步接触研究工作的有效途径，是衡量教学水平与毕业生素质的重要依据。</a:t>
            </a:r>
            <a:endParaRPr lang="en-US" altLang="zh-CN" dirty="0"/>
          </a:p>
          <a:p>
            <a:pPr indent="457200">
              <a:lnSpc>
                <a:spcPct val="150000"/>
              </a:lnSpc>
            </a:pPr>
            <a:r>
              <a:rPr lang="zh-CN" altLang="en-US" dirty="0"/>
              <a:t>所以设计此系统实现毕业论文的过程化评价，提高学生的论文水平和学术素养，同时减轻教师的工作负担，提高教学管理效率。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V="1">
            <a:off x="0" y="5390515"/>
            <a:ext cx="1167130" cy="1467485"/>
          </a:xfrm>
          <a:prstGeom prst="rect">
            <a:avLst/>
          </a:prstGeom>
        </p:spPr>
      </p:pic>
      <p:pic>
        <p:nvPicPr>
          <p:cNvPr id="6" name="图片 5" descr="组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V="1">
            <a:off x="11287125" y="0"/>
            <a:ext cx="904875" cy="1633220"/>
          </a:xfrm>
          <a:prstGeom prst="rect">
            <a:avLst/>
          </a:prstGeom>
        </p:spPr>
      </p:pic>
      <p:sp>
        <p:nvSpPr>
          <p:cNvPr id="26" name="PA-圆角矩形 5"/>
          <p:cNvSpPr/>
          <p:nvPr>
            <p:custDataLst>
              <p:tags r:id="rId1"/>
            </p:custDataLst>
          </p:nvPr>
        </p:nvSpPr>
        <p:spPr>
          <a:xfrm>
            <a:off x="158115" y="34163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a:ea typeface="微软雅黑"/>
              <a:cs typeface="+mn-cs"/>
              <a:sym typeface="Arial"/>
            </a:endParaRPr>
          </a:p>
        </p:txBody>
      </p:sp>
      <p:sp>
        <p:nvSpPr>
          <p:cNvPr id="32" name="文本框 31"/>
          <p:cNvSpPr txBox="1"/>
          <p:nvPr/>
        </p:nvSpPr>
        <p:spPr>
          <a:xfrm>
            <a:off x="4636135" y="292735"/>
            <a:ext cx="291973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91077"/>
                </a:solidFill>
                <a:effectLst/>
                <a:uLnTx/>
                <a:uFillTx/>
                <a:latin typeface="Arial"/>
                <a:ea typeface="微软雅黑"/>
                <a:cs typeface="+mn-cs"/>
                <a:sym typeface="Arial"/>
              </a:rPr>
              <a:t>研究目的</a:t>
            </a:r>
          </a:p>
        </p:txBody>
      </p:sp>
      <p:sp>
        <p:nvSpPr>
          <p:cNvPr id="9" name="TextBox 7"/>
          <p:cNvSpPr txBox="1"/>
          <p:nvPr/>
        </p:nvSpPr>
        <p:spPr>
          <a:xfrm>
            <a:off x="1273637" y="1871882"/>
            <a:ext cx="162095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1077"/>
                </a:solidFill>
                <a:effectLst/>
                <a:uLnTx/>
                <a:uFillTx/>
                <a:latin typeface="Arial"/>
                <a:ea typeface="微软雅黑"/>
                <a:sym typeface="Arial"/>
              </a:rPr>
              <a:t>研究目的</a:t>
            </a:r>
            <a:endParaRPr kumimoji="0" lang="zh-CN" altLang="en-US" sz="2800" b="1" i="0" u="none" strike="noStrike" kern="1200" cap="none" spc="0" normalizeH="0" baseline="0" noProof="0" dirty="0">
              <a:ln>
                <a:noFill/>
              </a:ln>
              <a:solidFill>
                <a:srgbClr val="091077"/>
              </a:solidFill>
              <a:effectLst/>
              <a:uLnTx/>
              <a:uFillTx/>
              <a:latin typeface="Arial"/>
              <a:ea typeface="微软雅黑"/>
              <a:cs typeface="+mn-ea"/>
              <a:sym typeface="Arial"/>
            </a:endParaRPr>
          </a:p>
        </p:txBody>
      </p:sp>
      <p:grpSp>
        <p:nvGrpSpPr>
          <p:cNvPr id="43" name="组合 42"/>
          <p:cNvGrpSpPr/>
          <p:nvPr/>
        </p:nvGrpSpPr>
        <p:grpSpPr>
          <a:xfrm flipH="1">
            <a:off x="3530808" y="5013893"/>
            <a:ext cx="727071" cy="727071"/>
            <a:chOff x="9020762" y="3428424"/>
            <a:chExt cx="732838" cy="732838"/>
          </a:xfrm>
        </p:grpSpPr>
        <p:sp>
          <p:nvSpPr>
            <p:cNvPr id="44" name="椭圆 43"/>
            <p:cNvSpPr/>
            <p:nvPr/>
          </p:nvSpPr>
          <p:spPr>
            <a:xfrm>
              <a:off x="9020762" y="3428424"/>
              <a:ext cx="732838" cy="732838"/>
            </a:xfrm>
            <a:prstGeom prst="ellipse">
              <a:avLst/>
            </a:prstGeom>
            <a:solidFill>
              <a:srgbClr val="E22D3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ea"/>
                <a:sym typeface="Arial"/>
              </a:endParaRPr>
            </a:p>
          </p:txBody>
        </p:sp>
        <p:sp>
          <p:nvSpPr>
            <p:cNvPr id="45" name="Freeform 61"/>
            <p:cNvSpPr>
              <a:spLocks noEditPoints="1"/>
            </p:cNvSpPr>
            <p:nvPr/>
          </p:nvSpPr>
          <p:spPr bwMode="auto">
            <a:xfrm>
              <a:off x="9226050" y="3633712"/>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1B36"/>
                </a:solidFill>
                <a:effectLst/>
                <a:uLnTx/>
                <a:uFillTx/>
                <a:latin typeface="Arial"/>
                <a:ea typeface="微软雅黑"/>
                <a:cs typeface="+mn-ea"/>
                <a:sym typeface="Arial"/>
              </a:endParaRPr>
            </a:p>
          </p:txBody>
        </p:sp>
      </p:grpSp>
      <p:grpSp>
        <p:nvGrpSpPr>
          <p:cNvPr id="46" name="组合 45"/>
          <p:cNvGrpSpPr/>
          <p:nvPr/>
        </p:nvGrpSpPr>
        <p:grpSpPr>
          <a:xfrm flipH="1">
            <a:off x="2454690" y="5013894"/>
            <a:ext cx="727071" cy="727071"/>
            <a:chOff x="7357446" y="3428424"/>
            <a:chExt cx="732838" cy="732838"/>
          </a:xfrm>
        </p:grpSpPr>
        <p:sp>
          <p:nvSpPr>
            <p:cNvPr id="47" name="椭圆 46"/>
            <p:cNvSpPr/>
            <p:nvPr/>
          </p:nvSpPr>
          <p:spPr>
            <a:xfrm>
              <a:off x="7357446" y="3428424"/>
              <a:ext cx="732838" cy="732838"/>
            </a:xfrm>
            <a:prstGeom prst="ellipse">
              <a:avLst/>
            </a:prstGeom>
            <a:solidFill>
              <a:srgbClr val="1560E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Arial"/>
                <a:ea typeface="微软雅黑"/>
                <a:cs typeface="+mn-ea"/>
                <a:sym typeface="Arial"/>
              </a:endParaRPr>
            </a:p>
          </p:txBody>
        </p:sp>
        <p:sp>
          <p:nvSpPr>
            <p:cNvPr id="48" name="Freeform 84"/>
            <p:cNvSpPr>
              <a:spLocks noEditPoints="1"/>
            </p:cNvSpPr>
            <p:nvPr/>
          </p:nvSpPr>
          <p:spPr bwMode="auto">
            <a:xfrm>
              <a:off x="7562734" y="3633712"/>
              <a:ext cx="322263" cy="322263"/>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1B36"/>
                </a:solidFill>
                <a:effectLst/>
                <a:uLnTx/>
                <a:uFillTx/>
                <a:latin typeface="Arial"/>
                <a:ea typeface="微软雅黑"/>
                <a:cs typeface="+mn-ea"/>
                <a:sym typeface="Arial"/>
              </a:endParaRPr>
            </a:p>
          </p:txBody>
        </p:sp>
      </p:grpSp>
      <p:grpSp>
        <p:nvGrpSpPr>
          <p:cNvPr id="49" name="组合 48"/>
          <p:cNvGrpSpPr/>
          <p:nvPr/>
        </p:nvGrpSpPr>
        <p:grpSpPr>
          <a:xfrm flipH="1">
            <a:off x="1378572" y="5013895"/>
            <a:ext cx="727071" cy="727071"/>
            <a:chOff x="5694130" y="3428424"/>
            <a:chExt cx="732838" cy="732838"/>
          </a:xfrm>
        </p:grpSpPr>
        <p:sp>
          <p:nvSpPr>
            <p:cNvPr id="50" name="椭圆 49"/>
            <p:cNvSpPr/>
            <p:nvPr/>
          </p:nvSpPr>
          <p:spPr>
            <a:xfrm>
              <a:off x="5694130" y="3428424"/>
              <a:ext cx="732838" cy="732838"/>
            </a:xfrm>
            <a:prstGeom prst="ellipse">
              <a:avLst/>
            </a:prstGeom>
            <a:solidFill>
              <a:srgbClr val="09107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Arial"/>
                <a:ea typeface="微软雅黑"/>
                <a:cs typeface="+mn-ea"/>
                <a:sym typeface="Arial"/>
              </a:endParaRPr>
            </a:p>
          </p:txBody>
        </p:sp>
        <p:sp>
          <p:nvSpPr>
            <p:cNvPr id="51" name="Freeform 112"/>
            <p:cNvSpPr>
              <a:spLocks noEditPoints="1"/>
            </p:cNvSpPr>
            <p:nvPr/>
          </p:nvSpPr>
          <p:spPr bwMode="auto">
            <a:xfrm>
              <a:off x="5899418" y="3633712"/>
              <a:ext cx="322263" cy="322263"/>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1B36"/>
                </a:solidFill>
                <a:effectLst/>
                <a:uLnTx/>
                <a:uFillTx/>
                <a:latin typeface="Arial"/>
                <a:ea typeface="微软雅黑"/>
                <a:cs typeface="+mn-ea"/>
                <a:sym typeface="Arial"/>
              </a:endParaRPr>
            </a:p>
          </p:txBody>
        </p:sp>
      </p:grpSp>
      <p:sp>
        <p:nvSpPr>
          <p:cNvPr id="2" name="文本框 1">
            <a:extLst>
              <a:ext uri="{FF2B5EF4-FFF2-40B4-BE49-F238E27FC236}">
                <a16:creationId xmlns:a16="http://schemas.microsoft.com/office/drawing/2014/main" id="{A6A824F3-64C4-342D-62A7-DE3C84172F50}"/>
              </a:ext>
            </a:extLst>
          </p:cNvPr>
          <p:cNvSpPr txBox="1"/>
          <p:nvPr/>
        </p:nvSpPr>
        <p:spPr>
          <a:xfrm>
            <a:off x="1277917" y="2386221"/>
            <a:ext cx="10231214" cy="1695336"/>
          </a:xfrm>
          <a:prstGeom prst="rect">
            <a:avLst/>
          </a:prstGeom>
          <a:noFill/>
        </p:spPr>
        <p:txBody>
          <a:bodyPr wrap="square" rtlCol="0">
            <a:spAutoFit/>
          </a:bodyPr>
          <a:lstStyle/>
          <a:p>
            <a:pPr>
              <a:lnSpc>
                <a:spcPct val="150000"/>
              </a:lnSpc>
            </a:pPr>
            <a:r>
              <a:rPr lang="zh-CN" altLang="en-US" sz="2400" dirty="0"/>
              <a:t>         本系统旨在为我校的学生及教师提供一个能够给毕业论文过程化评价的系统，教师可以对学生提交的论文进行过程化评价，提高学生的论文水平和学术素养，同时减轻教师的工作负担，提高教学管理效率。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53" presetClass="entr" presetSubtype="16" fill="hold" nodeType="withEffect">
                                  <p:stCondLst>
                                    <p:cond delay="500"/>
                                  </p:stCondLst>
                                  <p:childTnLst>
                                    <p:set>
                                      <p:cBhvr>
                                        <p:cTn id="9" dur="1" fill="hold">
                                          <p:stCondLst>
                                            <p:cond delay="0"/>
                                          </p:stCondLst>
                                        </p:cTn>
                                        <p:tgtEl>
                                          <p:spTgt spid="49"/>
                                        </p:tgtEl>
                                        <p:attrNameLst>
                                          <p:attrName>style.visibility</p:attrName>
                                        </p:attrNameLst>
                                      </p:cBhvr>
                                      <p:to>
                                        <p:strVal val="visible"/>
                                      </p:to>
                                    </p:set>
                                    <p:anim calcmode="lin" valueType="num">
                                      <p:cBhvr>
                                        <p:cTn id="10" dur="500" fill="hold"/>
                                        <p:tgtEl>
                                          <p:spTgt spid="49"/>
                                        </p:tgtEl>
                                        <p:attrNameLst>
                                          <p:attrName>ppt_w</p:attrName>
                                        </p:attrNameLst>
                                      </p:cBhvr>
                                      <p:tavLst>
                                        <p:tav tm="0">
                                          <p:val>
                                            <p:fltVal val="0"/>
                                          </p:val>
                                        </p:tav>
                                        <p:tav tm="100000">
                                          <p:val>
                                            <p:strVal val="#ppt_w"/>
                                          </p:val>
                                        </p:tav>
                                      </p:tavLst>
                                    </p:anim>
                                    <p:anim calcmode="lin" valueType="num">
                                      <p:cBhvr>
                                        <p:cTn id="11" dur="500" fill="hold"/>
                                        <p:tgtEl>
                                          <p:spTgt spid="49"/>
                                        </p:tgtEl>
                                        <p:attrNameLst>
                                          <p:attrName>ppt_h</p:attrName>
                                        </p:attrNameLst>
                                      </p:cBhvr>
                                      <p:tavLst>
                                        <p:tav tm="0">
                                          <p:val>
                                            <p:fltVal val="0"/>
                                          </p:val>
                                        </p:tav>
                                        <p:tav tm="100000">
                                          <p:val>
                                            <p:strVal val="#ppt_h"/>
                                          </p:val>
                                        </p:tav>
                                      </p:tavLst>
                                    </p:anim>
                                    <p:animEffect transition="in" filter="fade">
                                      <p:cBhvr>
                                        <p:cTn id="12" dur="500"/>
                                        <p:tgtEl>
                                          <p:spTgt spid="49"/>
                                        </p:tgtEl>
                                      </p:cBhvr>
                                    </p:animEffect>
                                  </p:childTnLst>
                                </p:cTn>
                              </p:par>
                              <p:par>
                                <p:cTn id="13" presetID="53" presetClass="entr" presetSubtype="16" fill="hold" nodeType="withEffect">
                                  <p:stCondLst>
                                    <p:cond delay="750"/>
                                  </p:stCondLst>
                                  <p:childTnLst>
                                    <p:set>
                                      <p:cBhvr>
                                        <p:cTn id="14" dur="1" fill="hold">
                                          <p:stCondLst>
                                            <p:cond delay="0"/>
                                          </p:stCondLst>
                                        </p:cTn>
                                        <p:tgtEl>
                                          <p:spTgt spid="46"/>
                                        </p:tgtEl>
                                        <p:attrNameLst>
                                          <p:attrName>style.visibility</p:attrName>
                                        </p:attrNameLst>
                                      </p:cBhvr>
                                      <p:to>
                                        <p:strVal val="visible"/>
                                      </p:to>
                                    </p:set>
                                    <p:anim calcmode="lin" valueType="num">
                                      <p:cBhvr>
                                        <p:cTn id="15" dur="500" fill="hold"/>
                                        <p:tgtEl>
                                          <p:spTgt spid="46"/>
                                        </p:tgtEl>
                                        <p:attrNameLst>
                                          <p:attrName>ppt_w</p:attrName>
                                        </p:attrNameLst>
                                      </p:cBhvr>
                                      <p:tavLst>
                                        <p:tav tm="0">
                                          <p:val>
                                            <p:fltVal val="0"/>
                                          </p:val>
                                        </p:tav>
                                        <p:tav tm="100000">
                                          <p:val>
                                            <p:strVal val="#ppt_w"/>
                                          </p:val>
                                        </p:tav>
                                      </p:tavLst>
                                    </p:anim>
                                    <p:anim calcmode="lin" valueType="num">
                                      <p:cBhvr>
                                        <p:cTn id="16" dur="500" fill="hold"/>
                                        <p:tgtEl>
                                          <p:spTgt spid="46"/>
                                        </p:tgtEl>
                                        <p:attrNameLst>
                                          <p:attrName>ppt_h</p:attrName>
                                        </p:attrNameLst>
                                      </p:cBhvr>
                                      <p:tavLst>
                                        <p:tav tm="0">
                                          <p:val>
                                            <p:fltVal val="0"/>
                                          </p:val>
                                        </p:tav>
                                        <p:tav tm="100000">
                                          <p:val>
                                            <p:strVal val="#ppt_h"/>
                                          </p:val>
                                        </p:tav>
                                      </p:tavLst>
                                    </p:anim>
                                    <p:animEffect transition="in" filter="fade">
                                      <p:cBhvr>
                                        <p:cTn id="17" dur="500"/>
                                        <p:tgtEl>
                                          <p:spTgt spid="46"/>
                                        </p:tgtEl>
                                      </p:cBhvr>
                                    </p:animEffect>
                                  </p:childTnLst>
                                </p:cTn>
                              </p:par>
                              <p:par>
                                <p:cTn id="18" presetID="53" presetClass="entr" presetSubtype="16" fill="hold" nodeType="withEffect">
                                  <p:stCondLst>
                                    <p:cond delay="100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ppt_w</p:attrName>
                                        </p:attrNameLst>
                                      </p:cBhvr>
                                      <p:tavLst>
                                        <p:tav tm="0">
                                          <p:val>
                                            <p:fltVal val="0"/>
                                          </p:val>
                                        </p:tav>
                                        <p:tav tm="100000">
                                          <p:val>
                                            <p:strVal val="#ppt_w"/>
                                          </p:val>
                                        </p:tav>
                                      </p:tavLst>
                                    </p:anim>
                                    <p:anim calcmode="lin" valueType="num">
                                      <p:cBhvr>
                                        <p:cTn id="21" dur="500" fill="hold"/>
                                        <p:tgtEl>
                                          <p:spTgt spid="43"/>
                                        </p:tgtEl>
                                        <p:attrNameLst>
                                          <p:attrName>ppt_h</p:attrName>
                                        </p:attrNameLst>
                                      </p:cBhvr>
                                      <p:tavLst>
                                        <p:tav tm="0">
                                          <p:val>
                                            <p:fltVal val="0"/>
                                          </p:val>
                                        </p:tav>
                                        <p:tav tm="100000">
                                          <p:val>
                                            <p:strVal val="#ppt_h"/>
                                          </p:val>
                                        </p:tav>
                                      </p:tavLst>
                                    </p:anim>
                                    <p:animEffect transition="in" filter="fad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V="1">
            <a:off x="0" y="5390515"/>
            <a:ext cx="1167130" cy="1467485"/>
          </a:xfrm>
          <a:prstGeom prst="rect">
            <a:avLst/>
          </a:prstGeom>
        </p:spPr>
      </p:pic>
      <p:pic>
        <p:nvPicPr>
          <p:cNvPr id="6" name="图片 5" descr="组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V="1">
            <a:off x="11287125" y="0"/>
            <a:ext cx="904875" cy="1633220"/>
          </a:xfrm>
          <a:prstGeom prst="rect">
            <a:avLst/>
          </a:prstGeom>
        </p:spPr>
      </p:pic>
      <p:sp>
        <p:nvSpPr>
          <p:cNvPr id="26" name="PA-圆角矩形 5"/>
          <p:cNvSpPr/>
          <p:nvPr>
            <p:custDataLst>
              <p:tags r:id="rId1"/>
            </p:custDataLst>
          </p:nvPr>
        </p:nvSpPr>
        <p:spPr>
          <a:xfrm>
            <a:off x="158115" y="34163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Arial"/>
              <a:ea typeface="微软雅黑"/>
              <a:sym typeface="Arial"/>
            </a:endParaRPr>
          </a:p>
        </p:txBody>
      </p:sp>
      <p:sp>
        <p:nvSpPr>
          <p:cNvPr id="32" name="文本框 31"/>
          <p:cNvSpPr txBox="1"/>
          <p:nvPr/>
        </p:nvSpPr>
        <p:spPr>
          <a:xfrm>
            <a:off x="4636135" y="292735"/>
            <a:ext cx="2919730" cy="460375"/>
          </a:xfrm>
          <a:prstGeom prst="rect">
            <a:avLst/>
          </a:prstGeom>
          <a:noFill/>
        </p:spPr>
        <p:txBody>
          <a:bodyPr wrap="square" rtlCol="0">
            <a:spAutoFit/>
          </a:bodyPr>
          <a:lstStyle/>
          <a:p>
            <a:pPr algn="ctr"/>
            <a:r>
              <a:rPr lang="zh-CN" altLang="en-US" sz="2400" b="1" dirty="0">
                <a:solidFill>
                  <a:srgbClr val="091077"/>
                </a:solidFill>
                <a:latin typeface="Arial"/>
                <a:ea typeface="微软雅黑"/>
                <a:sym typeface="Arial"/>
              </a:rPr>
              <a:t>研究现状及分析</a:t>
            </a:r>
          </a:p>
        </p:txBody>
      </p:sp>
      <p:pic>
        <p:nvPicPr>
          <p:cNvPr id="5" name="图片 4" descr="9436002"/>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7641590" y="1717675"/>
            <a:ext cx="3469005" cy="4062095"/>
          </a:xfrm>
          <a:prstGeom prst="rect">
            <a:avLst/>
          </a:prstGeom>
        </p:spPr>
      </p:pic>
      <p:sp>
        <p:nvSpPr>
          <p:cNvPr id="2" name="文本框 1">
            <a:extLst>
              <a:ext uri="{FF2B5EF4-FFF2-40B4-BE49-F238E27FC236}">
                <a16:creationId xmlns:a16="http://schemas.microsoft.com/office/drawing/2014/main" id="{80937EA1-1B1F-3F87-3C84-E3FDEA26FB92}"/>
              </a:ext>
            </a:extLst>
          </p:cNvPr>
          <p:cNvSpPr txBox="1"/>
          <p:nvPr/>
        </p:nvSpPr>
        <p:spPr>
          <a:xfrm>
            <a:off x="1442476" y="1090187"/>
            <a:ext cx="5319346" cy="5034070"/>
          </a:xfrm>
          <a:prstGeom prst="rect">
            <a:avLst/>
          </a:prstGeom>
          <a:noFill/>
        </p:spPr>
        <p:txBody>
          <a:bodyPr wrap="square" rtlCol="0">
            <a:spAutoFit/>
          </a:bodyPr>
          <a:lstStyle/>
          <a:p>
            <a:pPr indent="457200">
              <a:lnSpc>
                <a:spcPct val="150000"/>
              </a:lnSpc>
            </a:pPr>
            <a:r>
              <a:rPr lang="zh-CN" altLang="en-US" b="1" dirty="0"/>
              <a:t>国内研究现状</a:t>
            </a:r>
          </a:p>
          <a:p>
            <a:pPr indent="457200">
              <a:lnSpc>
                <a:spcPct val="150000"/>
              </a:lnSpc>
            </a:pPr>
            <a:r>
              <a:rPr lang="zh-CN" altLang="en-US" dirty="0"/>
              <a:t>国内的毕业论文过程化评价管理系统研究起步较晚。一些高校和教育机构开始关注该问题，并进行了一些实践和探索。国内在毕业论文过程化评价管理系统的研究还相对较少，需要加强理论研究和实践探索，以适应高等教育的改革需求。</a:t>
            </a:r>
          </a:p>
          <a:p>
            <a:pPr indent="457200">
              <a:lnSpc>
                <a:spcPct val="150000"/>
              </a:lnSpc>
            </a:pPr>
            <a:r>
              <a:rPr lang="zh-CN" altLang="en-US" b="1" dirty="0"/>
              <a:t>国外研究现状</a:t>
            </a:r>
          </a:p>
          <a:p>
            <a:pPr indent="457200">
              <a:lnSpc>
                <a:spcPct val="150000"/>
              </a:lnSpc>
            </a:pPr>
            <a:r>
              <a:rPr lang="zh-CN" altLang="en-US" dirty="0"/>
              <a:t>相比之下，国外在毕业论文过程化评价管理系统方面的研究相对较多，一些国外的高校和研究机构已经开发出了具有一定规模和影响力的系统。可以借鉴其功能设计和用户体验，但需要结合国内的教育环境和特点进行本土化的适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V="1">
            <a:off x="0" y="5390515"/>
            <a:ext cx="1167130" cy="1467485"/>
          </a:xfrm>
          <a:prstGeom prst="rect">
            <a:avLst/>
          </a:prstGeom>
        </p:spPr>
      </p:pic>
      <p:pic>
        <p:nvPicPr>
          <p:cNvPr id="6" name="图片 5" descr="组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V="1">
            <a:off x="11287125" y="0"/>
            <a:ext cx="904875" cy="1633220"/>
          </a:xfrm>
          <a:prstGeom prst="rect">
            <a:avLst/>
          </a:prstGeom>
        </p:spPr>
      </p:pic>
      <p:sp>
        <p:nvSpPr>
          <p:cNvPr id="26" name="PA-圆角矩形 5"/>
          <p:cNvSpPr/>
          <p:nvPr>
            <p:custDataLst>
              <p:tags r:id="rId1"/>
            </p:custDataLst>
          </p:nvPr>
        </p:nvSpPr>
        <p:spPr>
          <a:xfrm>
            <a:off x="158115" y="34163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Arial"/>
              <a:ea typeface="微软雅黑"/>
              <a:sym typeface="Arial"/>
            </a:endParaRPr>
          </a:p>
        </p:txBody>
      </p:sp>
      <p:grpSp>
        <p:nvGrpSpPr>
          <p:cNvPr id="38" name="组合 37"/>
          <p:cNvGrpSpPr/>
          <p:nvPr/>
        </p:nvGrpSpPr>
        <p:grpSpPr>
          <a:xfrm>
            <a:off x="4636135" y="292735"/>
            <a:ext cx="2919730" cy="765810"/>
            <a:chOff x="7301" y="461"/>
            <a:chExt cx="4598" cy="1206"/>
          </a:xfrm>
        </p:grpSpPr>
        <p:sp>
          <p:nvSpPr>
            <p:cNvPr id="32" name="文本框 31"/>
            <p:cNvSpPr txBox="1"/>
            <p:nvPr/>
          </p:nvSpPr>
          <p:spPr>
            <a:xfrm>
              <a:off x="7301" y="461"/>
              <a:ext cx="4598" cy="725"/>
            </a:xfrm>
            <a:prstGeom prst="rect">
              <a:avLst/>
            </a:prstGeom>
            <a:noFill/>
          </p:spPr>
          <p:txBody>
            <a:bodyPr wrap="square" rtlCol="0">
              <a:spAutoFit/>
            </a:bodyPr>
            <a:lstStyle/>
            <a:p>
              <a:pPr algn="ctr"/>
              <a:r>
                <a:rPr lang="zh-CN" altLang="en-US" sz="2400" b="1" dirty="0">
                  <a:solidFill>
                    <a:srgbClr val="091077"/>
                  </a:solidFill>
                  <a:latin typeface="Arial"/>
                  <a:ea typeface="微软雅黑"/>
                  <a:sym typeface="Arial"/>
                </a:rPr>
                <a:t>主要研究内容</a:t>
              </a:r>
            </a:p>
          </p:txBody>
        </p:sp>
        <p:cxnSp>
          <p:nvCxnSpPr>
            <p:cNvPr id="37" name="直接连接符 36"/>
            <p:cNvCxnSpPr/>
            <p:nvPr/>
          </p:nvCxnSpPr>
          <p:spPr>
            <a:xfrm>
              <a:off x="9371" y="1667"/>
              <a:ext cx="459" cy="0"/>
            </a:xfrm>
            <a:prstGeom prst="line">
              <a:avLst/>
            </a:prstGeom>
            <a:ln w="31750">
              <a:solidFill>
                <a:srgbClr val="091077"/>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AA340137-CEF7-33EC-5F2E-ECF0BFFE01FE}"/>
              </a:ext>
            </a:extLst>
          </p:cNvPr>
          <p:cNvGrpSpPr/>
          <p:nvPr/>
        </p:nvGrpSpPr>
        <p:grpSpPr>
          <a:xfrm>
            <a:off x="3334063" y="4116071"/>
            <a:ext cx="5279019" cy="1793190"/>
            <a:chOff x="2119312" y="2129155"/>
            <a:chExt cx="7793921" cy="2647458"/>
          </a:xfrm>
        </p:grpSpPr>
        <p:sp>
          <p:nvSpPr>
            <p:cNvPr id="8" name="矩形 7"/>
            <p:cNvSpPr/>
            <p:nvPr/>
          </p:nvSpPr>
          <p:spPr>
            <a:xfrm>
              <a:off x="2119312" y="4360689"/>
              <a:ext cx="2132965" cy="415924"/>
            </a:xfrm>
            <a:prstGeom prst="rect">
              <a:avLst/>
            </a:prstGeom>
            <a:solidFill>
              <a:srgbClr val="091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kern="0" dirty="0">
                  <a:solidFill>
                    <a:prstClr val="white"/>
                  </a:solidFill>
                  <a:latin typeface="Arial"/>
                  <a:ea typeface="微软雅黑"/>
                  <a:cs typeface="+mn-ea"/>
                  <a:sym typeface="Arial"/>
                </a:rPr>
                <a:t>管理员</a:t>
              </a:r>
              <a:endParaRPr kumimoji="0" lang="zh-CN" altLang="en-US" sz="1800" b="0" i="0" u="none" strike="noStrike" kern="0" cap="none" spc="0" normalizeH="0" baseline="0" noProof="0" dirty="0">
                <a:ln>
                  <a:noFill/>
                </a:ln>
                <a:solidFill>
                  <a:prstClr val="white"/>
                </a:solidFill>
                <a:effectLst/>
                <a:uLnTx/>
                <a:uFillTx/>
                <a:latin typeface="Arial"/>
                <a:ea typeface="微软雅黑"/>
                <a:cs typeface="+mn-ea"/>
                <a:sym typeface="Arial"/>
              </a:endParaRPr>
            </a:p>
          </p:txBody>
        </p:sp>
        <p:grpSp>
          <p:nvGrpSpPr>
            <p:cNvPr id="17" name="组合 16"/>
            <p:cNvGrpSpPr/>
            <p:nvPr/>
          </p:nvGrpSpPr>
          <p:grpSpPr>
            <a:xfrm>
              <a:off x="2416175" y="2129155"/>
              <a:ext cx="1539240" cy="1539240"/>
              <a:chOff x="1054100" y="-11130"/>
              <a:chExt cx="3440130" cy="3440130"/>
            </a:xfrm>
          </p:grpSpPr>
          <p:sp>
            <p:nvSpPr>
              <p:cNvPr id="18" name="弧形 17"/>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a:ea typeface="微软雅黑"/>
                  <a:cs typeface="+mn-ea"/>
                  <a:sym typeface="Arial"/>
                </a:endParaRPr>
              </a:p>
            </p:txBody>
          </p:sp>
          <p:sp>
            <p:nvSpPr>
              <p:cNvPr id="19" name="弧形 18"/>
              <p:cNvSpPr/>
              <p:nvPr/>
            </p:nvSpPr>
            <p:spPr>
              <a:xfrm>
                <a:off x="1054100" y="-11130"/>
                <a:ext cx="3440130" cy="3440130"/>
              </a:xfrm>
              <a:prstGeom prst="arc">
                <a:avLst>
                  <a:gd name="adj1" fmla="val 16200000"/>
                  <a:gd name="adj2" fmla="val 5903570"/>
                </a:avLst>
              </a:prstGeom>
              <a:noFill/>
              <a:ln w="57150" cap="flat" cmpd="sng" algn="ctr">
                <a:solidFill>
                  <a:srgbClr val="09107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Arial"/>
                  <a:ea typeface="微软雅黑"/>
                  <a:cs typeface="+mn-ea"/>
                  <a:sym typeface="Arial"/>
                </a:endParaRPr>
              </a:p>
            </p:txBody>
          </p:sp>
        </p:grpSp>
        <p:sp>
          <p:nvSpPr>
            <p:cNvPr id="2" name="文本框 1"/>
            <p:cNvSpPr txBox="1"/>
            <p:nvPr/>
          </p:nvSpPr>
          <p:spPr bwMode="auto">
            <a:xfrm>
              <a:off x="2427923" y="2576194"/>
              <a:ext cx="1515745" cy="68160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2400" dirty="0">
                  <a:solidFill>
                    <a:srgbClr val="091077"/>
                  </a:solidFill>
                  <a:latin typeface="Arial"/>
                  <a:ea typeface="微软雅黑"/>
                  <a:cs typeface="+mn-ea"/>
                  <a:sym typeface="Arial"/>
                </a:rPr>
                <a:t>01</a:t>
              </a:r>
            </a:p>
          </p:txBody>
        </p:sp>
        <p:sp>
          <p:nvSpPr>
            <p:cNvPr id="4" name="矩形 3"/>
            <p:cNvSpPr/>
            <p:nvPr/>
          </p:nvSpPr>
          <p:spPr>
            <a:xfrm>
              <a:off x="4915852" y="4360689"/>
              <a:ext cx="2132965" cy="415924"/>
            </a:xfrm>
            <a:prstGeom prst="rect">
              <a:avLst/>
            </a:prstGeom>
            <a:solidFill>
              <a:srgbClr val="1560E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Arial"/>
                  <a:ea typeface="微软雅黑"/>
                  <a:cs typeface="+mn-ea"/>
                  <a:sym typeface="Arial"/>
                </a:rPr>
                <a:t>教师</a:t>
              </a:r>
            </a:p>
          </p:txBody>
        </p:sp>
        <p:grpSp>
          <p:nvGrpSpPr>
            <p:cNvPr id="11" name="组合 10"/>
            <p:cNvGrpSpPr/>
            <p:nvPr/>
          </p:nvGrpSpPr>
          <p:grpSpPr>
            <a:xfrm>
              <a:off x="5212715" y="2129155"/>
              <a:ext cx="1539240" cy="1539240"/>
              <a:chOff x="1054100" y="-11130"/>
              <a:chExt cx="3440130" cy="3440130"/>
            </a:xfrm>
          </p:grpSpPr>
          <p:sp>
            <p:nvSpPr>
              <p:cNvPr id="12" name="弧形 11"/>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a:ea typeface="微软雅黑"/>
                  <a:cs typeface="+mn-ea"/>
                  <a:sym typeface="Arial"/>
                </a:endParaRPr>
              </a:p>
            </p:txBody>
          </p:sp>
          <p:sp>
            <p:nvSpPr>
              <p:cNvPr id="13" name="弧形 12"/>
              <p:cNvSpPr/>
              <p:nvPr/>
            </p:nvSpPr>
            <p:spPr>
              <a:xfrm>
                <a:off x="1054100" y="-11130"/>
                <a:ext cx="3440130" cy="3440130"/>
              </a:xfrm>
              <a:prstGeom prst="arc">
                <a:avLst>
                  <a:gd name="adj1" fmla="val 16200000"/>
                  <a:gd name="adj2" fmla="val 5903570"/>
                </a:avLst>
              </a:prstGeom>
              <a:noFill/>
              <a:ln w="57150" cap="flat" cmpd="sng" algn="ctr">
                <a:solidFill>
                  <a:srgbClr val="1560E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Arial"/>
                  <a:ea typeface="微软雅黑"/>
                  <a:cs typeface="+mn-ea"/>
                  <a:sym typeface="Arial"/>
                </a:endParaRPr>
              </a:p>
            </p:txBody>
          </p:sp>
        </p:grpSp>
        <p:sp>
          <p:nvSpPr>
            <p:cNvPr id="14" name="文本框 13"/>
            <p:cNvSpPr txBox="1"/>
            <p:nvPr/>
          </p:nvSpPr>
          <p:spPr bwMode="auto">
            <a:xfrm>
              <a:off x="5224463" y="2576194"/>
              <a:ext cx="1515745" cy="68160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2400" dirty="0">
                  <a:solidFill>
                    <a:srgbClr val="091077"/>
                  </a:solidFill>
                  <a:latin typeface="Arial"/>
                  <a:ea typeface="微软雅黑"/>
                  <a:cs typeface="+mn-ea"/>
                  <a:sym typeface="Arial"/>
                </a:rPr>
                <a:t>02</a:t>
              </a:r>
            </a:p>
          </p:txBody>
        </p:sp>
        <p:sp>
          <p:nvSpPr>
            <p:cNvPr id="15" name="矩形 14"/>
            <p:cNvSpPr/>
            <p:nvPr/>
          </p:nvSpPr>
          <p:spPr>
            <a:xfrm>
              <a:off x="7780268" y="4360689"/>
              <a:ext cx="2132965" cy="415924"/>
            </a:xfrm>
            <a:prstGeom prst="rect">
              <a:avLst/>
            </a:prstGeom>
            <a:solidFill>
              <a:srgbClr val="E22D3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Arial"/>
                  <a:ea typeface="微软雅黑"/>
                  <a:cs typeface="+mn-ea"/>
                  <a:sym typeface="Arial"/>
                </a:rPr>
                <a:t>学生</a:t>
              </a:r>
            </a:p>
          </p:txBody>
        </p:sp>
        <p:grpSp>
          <p:nvGrpSpPr>
            <p:cNvPr id="21" name="组合 20"/>
            <p:cNvGrpSpPr/>
            <p:nvPr/>
          </p:nvGrpSpPr>
          <p:grpSpPr>
            <a:xfrm>
              <a:off x="8009255" y="2129155"/>
              <a:ext cx="1539240" cy="1539240"/>
              <a:chOff x="1054100" y="-11130"/>
              <a:chExt cx="3440130" cy="3440130"/>
            </a:xfrm>
          </p:grpSpPr>
          <p:sp>
            <p:nvSpPr>
              <p:cNvPr id="22" name="弧形 21"/>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a:ea typeface="微软雅黑"/>
                  <a:cs typeface="+mn-ea"/>
                  <a:sym typeface="Arial"/>
                </a:endParaRPr>
              </a:p>
            </p:txBody>
          </p:sp>
          <p:sp>
            <p:nvSpPr>
              <p:cNvPr id="23" name="弧形 22"/>
              <p:cNvSpPr/>
              <p:nvPr/>
            </p:nvSpPr>
            <p:spPr>
              <a:xfrm>
                <a:off x="1054100" y="-11130"/>
                <a:ext cx="3440130" cy="3440130"/>
              </a:xfrm>
              <a:prstGeom prst="arc">
                <a:avLst>
                  <a:gd name="adj1" fmla="val 16200000"/>
                  <a:gd name="adj2" fmla="val 5903570"/>
                </a:avLst>
              </a:prstGeom>
              <a:noFill/>
              <a:ln w="57150" cap="flat" cmpd="sng" algn="ctr">
                <a:solidFill>
                  <a:srgbClr val="E22D3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Arial"/>
                  <a:ea typeface="微软雅黑"/>
                  <a:cs typeface="+mn-ea"/>
                  <a:sym typeface="Arial"/>
                </a:endParaRPr>
              </a:p>
            </p:txBody>
          </p:sp>
        </p:grpSp>
        <p:sp>
          <p:nvSpPr>
            <p:cNvPr id="24" name="文本框 23"/>
            <p:cNvSpPr txBox="1"/>
            <p:nvPr/>
          </p:nvSpPr>
          <p:spPr bwMode="auto">
            <a:xfrm>
              <a:off x="8021003" y="2576194"/>
              <a:ext cx="1515745" cy="68160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2400" dirty="0">
                  <a:solidFill>
                    <a:srgbClr val="091077"/>
                  </a:solidFill>
                  <a:latin typeface="Arial"/>
                  <a:ea typeface="微软雅黑"/>
                  <a:cs typeface="+mn-ea"/>
                  <a:sym typeface="Arial"/>
                </a:rPr>
                <a:t>03</a:t>
              </a:r>
            </a:p>
          </p:txBody>
        </p:sp>
      </p:grpSp>
      <p:sp>
        <p:nvSpPr>
          <p:cNvPr id="55" name="文本框 54">
            <a:extLst>
              <a:ext uri="{FF2B5EF4-FFF2-40B4-BE49-F238E27FC236}">
                <a16:creationId xmlns:a16="http://schemas.microsoft.com/office/drawing/2014/main" id="{E143EDCF-277A-42E9-93A5-FD5E8C95C6BD}"/>
              </a:ext>
            </a:extLst>
          </p:cNvPr>
          <p:cNvSpPr txBox="1"/>
          <p:nvPr/>
        </p:nvSpPr>
        <p:spPr>
          <a:xfrm>
            <a:off x="2552700" y="1338839"/>
            <a:ext cx="7086600" cy="2308324"/>
          </a:xfrm>
          <a:prstGeom prst="rect">
            <a:avLst/>
          </a:prstGeom>
          <a:noFill/>
        </p:spPr>
        <p:txBody>
          <a:bodyPr wrap="square" rtlCol="0">
            <a:spAutoFit/>
          </a:bodyPr>
          <a:lstStyle/>
          <a:p>
            <a:r>
              <a:rPr lang="en-US" altLang="zh-CN" dirty="0"/>
              <a:t>         </a:t>
            </a:r>
            <a:r>
              <a:rPr lang="zh-CN" altLang="en-US" dirty="0"/>
              <a:t>本系统旨在为我校的学生及教师提供一个能够给毕业论文过程化评价的系统，教师可以对学生提交的论文进行过程化评价，提高学生的论文水平和学术素养，同时减轻教师的工作负担，提高教学管理效率。对于这个课题的总体研究思路，参照一些同类程序，借鉴它们的一些布局框架和功能结构，然后通过查阅资料以及向导师寻求帮助等方法解决技术上的问题。         </a:t>
            </a:r>
            <a:endParaRPr lang="en-US" altLang="zh-CN" dirty="0"/>
          </a:p>
          <a:p>
            <a:r>
              <a:rPr lang="en-US" altLang="zh-CN" dirty="0"/>
              <a:t>         </a:t>
            </a:r>
            <a:r>
              <a:rPr lang="zh-CN" altLang="en-US" dirty="0"/>
              <a:t>本系统由三种用户组成，分别是管理员，教师，学生。其中管理员主要管理和维护系统，教师和学生使用系统。</a:t>
            </a:r>
          </a:p>
        </p:txBody>
      </p:sp>
    </p:spTree>
    <p:extLst>
      <p:ext uri="{BB962C8B-B14F-4D97-AF65-F5344CB8AC3E}">
        <p14:creationId xmlns:p14="http://schemas.microsoft.com/office/powerpoint/2010/main" val="126225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V="1">
            <a:off x="0" y="5390515"/>
            <a:ext cx="1167130" cy="1467485"/>
          </a:xfrm>
          <a:prstGeom prst="rect">
            <a:avLst/>
          </a:prstGeom>
        </p:spPr>
      </p:pic>
      <p:pic>
        <p:nvPicPr>
          <p:cNvPr id="6" name="图片 5" descr="组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V="1">
            <a:off x="11287125" y="0"/>
            <a:ext cx="904875" cy="1633220"/>
          </a:xfrm>
          <a:prstGeom prst="rect">
            <a:avLst/>
          </a:prstGeom>
        </p:spPr>
      </p:pic>
      <p:sp>
        <p:nvSpPr>
          <p:cNvPr id="26" name="PA-圆角矩形 5"/>
          <p:cNvSpPr/>
          <p:nvPr>
            <p:custDataLst>
              <p:tags r:id="rId1"/>
            </p:custDataLst>
          </p:nvPr>
        </p:nvSpPr>
        <p:spPr>
          <a:xfrm>
            <a:off x="158115" y="34163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Arial"/>
              <a:ea typeface="微软雅黑"/>
              <a:sym typeface="Arial"/>
            </a:endParaRPr>
          </a:p>
        </p:txBody>
      </p:sp>
      <p:sp>
        <p:nvSpPr>
          <p:cNvPr id="32" name="文本框 31"/>
          <p:cNvSpPr txBox="1"/>
          <p:nvPr/>
        </p:nvSpPr>
        <p:spPr>
          <a:xfrm>
            <a:off x="4636135" y="292735"/>
            <a:ext cx="2919730" cy="460375"/>
          </a:xfrm>
          <a:prstGeom prst="rect">
            <a:avLst/>
          </a:prstGeom>
          <a:noFill/>
        </p:spPr>
        <p:txBody>
          <a:bodyPr wrap="square" rtlCol="0">
            <a:spAutoFit/>
          </a:bodyPr>
          <a:lstStyle/>
          <a:p>
            <a:pPr algn="ctr"/>
            <a:r>
              <a:rPr lang="zh-CN" altLang="en-US" sz="2400" b="1" dirty="0">
                <a:solidFill>
                  <a:srgbClr val="091077"/>
                </a:solidFill>
                <a:latin typeface="Arial"/>
                <a:ea typeface="微软雅黑"/>
                <a:sym typeface="Arial"/>
              </a:rPr>
              <a:t>研究内容</a:t>
            </a:r>
          </a:p>
        </p:txBody>
      </p:sp>
      <p:sp>
        <p:nvSpPr>
          <p:cNvPr id="4" name="文本框 3">
            <a:extLst>
              <a:ext uri="{FF2B5EF4-FFF2-40B4-BE49-F238E27FC236}">
                <a16:creationId xmlns:a16="http://schemas.microsoft.com/office/drawing/2014/main" id="{9A402CEB-2D65-E8B1-AE83-8A04E9E30824}"/>
              </a:ext>
            </a:extLst>
          </p:cNvPr>
          <p:cNvSpPr txBox="1"/>
          <p:nvPr/>
        </p:nvSpPr>
        <p:spPr>
          <a:xfrm>
            <a:off x="1546493" y="753110"/>
            <a:ext cx="3089641" cy="369332"/>
          </a:xfrm>
          <a:prstGeom prst="rect">
            <a:avLst/>
          </a:prstGeom>
          <a:noFill/>
        </p:spPr>
        <p:txBody>
          <a:bodyPr wrap="square" rtlCol="0">
            <a:spAutoFit/>
          </a:bodyPr>
          <a:lstStyle/>
          <a:p>
            <a:r>
              <a:rPr lang="zh-CN" altLang="en-US" dirty="0"/>
              <a:t>系统功能图</a:t>
            </a:r>
            <a:r>
              <a:rPr lang="zh-CN" altLang="en-US" dirty="0">
                <a:sym typeface="Wingdings" panose="05000000000000000000" pitchFamily="2" charset="2"/>
              </a:rPr>
              <a:t>：</a:t>
            </a:r>
            <a:endParaRPr lang="zh-CN" altLang="en-US" dirty="0"/>
          </a:p>
        </p:txBody>
      </p:sp>
      <p:pic>
        <p:nvPicPr>
          <p:cNvPr id="7" name="图片 6">
            <a:extLst>
              <a:ext uri="{FF2B5EF4-FFF2-40B4-BE49-F238E27FC236}">
                <a16:creationId xmlns:a16="http://schemas.microsoft.com/office/drawing/2014/main" id="{6BEFC8D2-5FE3-F1A4-E1C4-6A6F1A6C5A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9888" y="1147243"/>
            <a:ext cx="10022437" cy="54645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V="1">
            <a:off x="0" y="5390515"/>
            <a:ext cx="1167130" cy="1467485"/>
          </a:xfrm>
          <a:prstGeom prst="rect">
            <a:avLst/>
          </a:prstGeom>
        </p:spPr>
      </p:pic>
      <p:pic>
        <p:nvPicPr>
          <p:cNvPr id="6" name="图片 5" descr="组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V="1">
            <a:off x="11287125" y="0"/>
            <a:ext cx="904875" cy="1633220"/>
          </a:xfrm>
          <a:prstGeom prst="rect">
            <a:avLst/>
          </a:prstGeom>
        </p:spPr>
      </p:pic>
      <p:sp>
        <p:nvSpPr>
          <p:cNvPr id="26" name="PA-圆角矩形 5"/>
          <p:cNvSpPr/>
          <p:nvPr>
            <p:custDataLst>
              <p:tags r:id="rId1"/>
            </p:custDataLst>
          </p:nvPr>
        </p:nvSpPr>
        <p:spPr>
          <a:xfrm>
            <a:off x="158115" y="34163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a:ea typeface="微软雅黑"/>
              <a:cs typeface="+mn-cs"/>
              <a:sym typeface="Arial"/>
            </a:endParaRPr>
          </a:p>
        </p:txBody>
      </p:sp>
      <p:sp>
        <p:nvSpPr>
          <p:cNvPr id="32" name="文本框 31"/>
          <p:cNvSpPr txBox="1"/>
          <p:nvPr/>
        </p:nvSpPr>
        <p:spPr>
          <a:xfrm>
            <a:off x="4636135" y="292735"/>
            <a:ext cx="291973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91077"/>
                </a:solidFill>
                <a:latin typeface="Arial"/>
                <a:ea typeface="微软雅黑"/>
                <a:sym typeface="Arial"/>
              </a:rPr>
              <a:t>使</a:t>
            </a:r>
            <a:r>
              <a:rPr kumimoji="0" lang="zh-CN" altLang="en-US" sz="2400" b="1" i="0" u="none" strike="noStrike" kern="1200" cap="none" spc="0" normalizeH="0" baseline="0" noProof="0" dirty="0">
                <a:ln>
                  <a:noFill/>
                </a:ln>
                <a:solidFill>
                  <a:srgbClr val="091077"/>
                </a:solidFill>
                <a:effectLst/>
                <a:uLnTx/>
                <a:uFillTx/>
                <a:latin typeface="Arial"/>
                <a:ea typeface="微软雅黑"/>
                <a:cs typeface="+mn-cs"/>
                <a:sym typeface="Arial"/>
              </a:rPr>
              <a:t>用技术</a:t>
            </a:r>
          </a:p>
        </p:txBody>
      </p:sp>
      <p:sp>
        <p:nvSpPr>
          <p:cNvPr id="2" name="文本框 1">
            <a:extLst>
              <a:ext uri="{FF2B5EF4-FFF2-40B4-BE49-F238E27FC236}">
                <a16:creationId xmlns:a16="http://schemas.microsoft.com/office/drawing/2014/main" id="{7A807830-4098-99A4-A088-D62D1BB94A81}"/>
              </a:ext>
            </a:extLst>
          </p:cNvPr>
          <p:cNvSpPr txBox="1"/>
          <p:nvPr/>
        </p:nvSpPr>
        <p:spPr>
          <a:xfrm>
            <a:off x="1167130" y="2123176"/>
            <a:ext cx="4688547"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1</a:t>
            </a:r>
            <a:r>
              <a:rPr kumimoji="0" lang="zh-CN" altLang="en-US"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、前端技术：</a:t>
            </a:r>
            <a:endPar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CSS</a:t>
            </a: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：用于美化页面样式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VUE</a:t>
            </a:r>
            <a:r>
              <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：用于构建用户界面</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JavaScript</a:t>
            </a:r>
            <a:r>
              <a:rPr lang="zh-CN" altLang="en-US" dirty="0">
                <a:solidFill>
                  <a:prstClr val="black"/>
                </a:solidFill>
                <a:latin typeface="Calibri"/>
                <a:ea typeface="微软雅黑" panose="020B0503020204020204" pitchFamily="34" charset="-122"/>
              </a:rPr>
              <a:t>：用于实现交互功能和数据处理</a:t>
            </a:r>
            <a:endParaRPr lang="en-US" altLang="zh-CN" dirty="0">
              <a:solidFill>
                <a:prstClr val="black"/>
              </a:solidFill>
              <a:latin typeface="Calibri"/>
              <a:ea typeface="微软雅黑" panose="020B0503020204020204" pitchFamily="34" charset="-122"/>
            </a:endParaRPr>
          </a:p>
          <a:p>
            <a:pPr>
              <a:defRPr/>
            </a:pPr>
            <a:r>
              <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2</a:t>
            </a:r>
            <a:r>
              <a:rPr kumimoji="0" lang="zh-CN" altLang="en-US"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rPr>
              <a:t>、后端技术：</a:t>
            </a:r>
            <a:endParaRPr kumimoji="0" lang="en-US" altLang="zh-CN" sz="1800" b="1"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a:p>
            <a:pPr>
              <a:defRPr/>
            </a:pPr>
            <a:r>
              <a:rPr lang="en-US" altLang="zh-CN" dirty="0">
                <a:solidFill>
                  <a:prstClr val="black"/>
                </a:solidFill>
              </a:rPr>
              <a:t>Spring Boot</a:t>
            </a:r>
            <a:r>
              <a:rPr lang="zh-CN" altLang="en-US" dirty="0">
                <a:solidFill>
                  <a:prstClr val="black"/>
                </a:solidFill>
              </a:rPr>
              <a:t>框架</a:t>
            </a:r>
          </a:p>
          <a:p>
            <a:pPr>
              <a:defRPr/>
            </a:pPr>
            <a:r>
              <a:rPr lang="en-US" altLang="zh-CN" dirty="0">
                <a:solidFill>
                  <a:prstClr val="black"/>
                </a:solidFill>
              </a:rPr>
              <a:t>MySQL</a:t>
            </a:r>
            <a:r>
              <a:rPr lang="zh-CN" altLang="en-US" dirty="0">
                <a:solidFill>
                  <a:prstClr val="black"/>
                </a:solidFill>
              </a:rPr>
              <a:t>数据库： 用于存储和管理数据</a:t>
            </a:r>
          </a:p>
        </p:txBody>
      </p:sp>
      <p:pic>
        <p:nvPicPr>
          <p:cNvPr id="8" name="图片 7">
            <a:extLst>
              <a:ext uri="{FF2B5EF4-FFF2-40B4-BE49-F238E27FC236}">
                <a16:creationId xmlns:a16="http://schemas.microsoft.com/office/drawing/2014/main" id="{E6D5F576-5177-F930-B0B5-1FC3776277C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b="5161"/>
          <a:stretch/>
        </p:blipFill>
        <p:spPr>
          <a:xfrm>
            <a:off x="6242050" y="1633220"/>
            <a:ext cx="5022850" cy="3177316"/>
          </a:xfrm>
          <a:prstGeom prst="rect">
            <a:avLst/>
          </a:prstGeom>
        </p:spPr>
      </p:pic>
    </p:spTree>
    <p:extLst>
      <p:ext uri="{BB962C8B-B14F-4D97-AF65-F5344CB8AC3E}">
        <p14:creationId xmlns:p14="http://schemas.microsoft.com/office/powerpoint/2010/main" val="50002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组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V="1">
            <a:off x="0" y="5390515"/>
            <a:ext cx="1167130" cy="1467485"/>
          </a:xfrm>
          <a:prstGeom prst="rect">
            <a:avLst/>
          </a:prstGeom>
        </p:spPr>
      </p:pic>
      <p:pic>
        <p:nvPicPr>
          <p:cNvPr id="6" name="图片 5" descr="组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V="1">
            <a:off x="11287125" y="0"/>
            <a:ext cx="904875" cy="1633220"/>
          </a:xfrm>
          <a:prstGeom prst="rect">
            <a:avLst/>
          </a:prstGeom>
        </p:spPr>
      </p:pic>
      <p:sp>
        <p:nvSpPr>
          <p:cNvPr id="26" name="PA-圆角矩形 5"/>
          <p:cNvSpPr/>
          <p:nvPr>
            <p:custDataLst>
              <p:tags r:id="rId1"/>
            </p:custDataLst>
          </p:nvPr>
        </p:nvSpPr>
        <p:spPr>
          <a:xfrm>
            <a:off x="158115" y="34163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Arial"/>
              <a:ea typeface="微软雅黑"/>
              <a:sym typeface="Arial"/>
            </a:endParaRPr>
          </a:p>
        </p:txBody>
      </p:sp>
      <p:sp>
        <p:nvSpPr>
          <p:cNvPr id="32" name="文本框 31"/>
          <p:cNvSpPr txBox="1"/>
          <p:nvPr/>
        </p:nvSpPr>
        <p:spPr>
          <a:xfrm>
            <a:off x="4636135" y="292735"/>
            <a:ext cx="2919730" cy="460375"/>
          </a:xfrm>
          <a:prstGeom prst="rect">
            <a:avLst/>
          </a:prstGeom>
          <a:noFill/>
        </p:spPr>
        <p:txBody>
          <a:bodyPr wrap="square" rtlCol="0">
            <a:spAutoFit/>
          </a:bodyPr>
          <a:lstStyle/>
          <a:p>
            <a:pPr algn="ctr"/>
            <a:r>
              <a:rPr lang="zh-CN" altLang="en-US" sz="2400" b="1" dirty="0">
                <a:solidFill>
                  <a:srgbClr val="091077"/>
                </a:solidFill>
                <a:latin typeface="Arial"/>
                <a:ea typeface="微软雅黑"/>
                <a:sym typeface="Arial"/>
              </a:rPr>
              <a:t>进度安排</a:t>
            </a:r>
          </a:p>
        </p:txBody>
      </p:sp>
      <p:pic>
        <p:nvPicPr>
          <p:cNvPr id="4" name="图片 3" descr="1468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5875" y="1578610"/>
            <a:ext cx="5549265" cy="3700780"/>
          </a:xfrm>
          <a:prstGeom prst="rect">
            <a:avLst/>
          </a:prstGeom>
        </p:spPr>
      </p:pic>
      <p:grpSp>
        <p:nvGrpSpPr>
          <p:cNvPr id="2" name="组合 1">
            <a:extLst>
              <a:ext uri="{FF2B5EF4-FFF2-40B4-BE49-F238E27FC236}">
                <a16:creationId xmlns:a16="http://schemas.microsoft.com/office/drawing/2014/main" id="{48A7998E-2B8E-AB54-3676-CA73B58350A5}"/>
              </a:ext>
            </a:extLst>
          </p:cNvPr>
          <p:cNvGrpSpPr/>
          <p:nvPr/>
        </p:nvGrpSpPr>
        <p:grpSpPr>
          <a:xfrm>
            <a:off x="5839416" y="1531125"/>
            <a:ext cx="4860762" cy="834938"/>
            <a:chOff x="5839416" y="1531125"/>
            <a:chExt cx="4860762" cy="834938"/>
          </a:xfrm>
        </p:grpSpPr>
        <p:sp>
          <p:nvSpPr>
            <p:cNvPr id="5" name="Freeform 45"/>
            <p:cNvSpPr>
              <a:spLocks noEditPoints="1"/>
            </p:cNvSpPr>
            <p:nvPr/>
          </p:nvSpPr>
          <p:spPr bwMode="auto">
            <a:xfrm>
              <a:off x="5839416" y="166652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091077"/>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Arial"/>
                <a:ea typeface="微软雅黑"/>
                <a:cs typeface="+mn-ea"/>
                <a:sym typeface="Arial"/>
              </a:endParaRPr>
            </a:p>
          </p:txBody>
        </p:sp>
        <p:sp>
          <p:nvSpPr>
            <p:cNvPr id="22" name="文本框 21"/>
            <p:cNvSpPr txBox="1"/>
            <p:nvPr/>
          </p:nvSpPr>
          <p:spPr>
            <a:xfrm>
              <a:off x="6510340" y="1948320"/>
              <a:ext cx="3755419" cy="41774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spc="120" dirty="0">
                  <a:latin typeface="Arial"/>
                  <a:ea typeface="微软雅黑"/>
                  <a:cs typeface="思源黑体 Normal" panose="020B0400000000000000" charset="-122"/>
                  <a:sym typeface="Arial"/>
                </a:rPr>
                <a:t>确定选题与查阅文献</a:t>
              </a:r>
              <a:endParaRPr lang="zh-CN" sz="1600" spc="120" dirty="0">
                <a:latin typeface="Arial"/>
                <a:ea typeface="微软雅黑"/>
                <a:cs typeface="思源黑体 Normal" panose="020B0400000000000000" charset="-122"/>
                <a:sym typeface="Arial"/>
              </a:endParaRPr>
            </a:p>
          </p:txBody>
        </p:sp>
        <p:sp>
          <p:nvSpPr>
            <p:cNvPr id="23" name="文本框 22"/>
            <p:cNvSpPr txBox="1"/>
            <p:nvPr/>
          </p:nvSpPr>
          <p:spPr>
            <a:xfrm>
              <a:off x="6477956" y="1531125"/>
              <a:ext cx="4222222" cy="3987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2000" b="1" dirty="0">
                  <a:solidFill>
                    <a:srgbClr val="091077"/>
                  </a:solidFill>
                  <a:latin typeface="Arial"/>
                  <a:ea typeface="微软雅黑"/>
                  <a:sym typeface="Arial"/>
                </a:rPr>
                <a:t>2023.7-2023.9</a:t>
              </a:r>
              <a:endParaRPr lang="zh-CN" altLang="en-US" sz="2000" b="1" dirty="0">
                <a:solidFill>
                  <a:srgbClr val="091077"/>
                </a:solidFill>
                <a:latin typeface="Arial"/>
                <a:ea typeface="微软雅黑"/>
                <a:cs typeface="+mn-ea"/>
                <a:sym typeface="Arial"/>
              </a:endParaRPr>
            </a:p>
          </p:txBody>
        </p:sp>
      </p:grpSp>
      <p:grpSp>
        <p:nvGrpSpPr>
          <p:cNvPr id="28" name="组合 27">
            <a:extLst>
              <a:ext uri="{FF2B5EF4-FFF2-40B4-BE49-F238E27FC236}">
                <a16:creationId xmlns:a16="http://schemas.microsoft.com/office/drawing/2014/main" id="{F06D4D2C-1901-7F26-99AF-8AED5F86A57F}"/>
              </a:ext>
            </a:extLst>
          </p:cNvPr>
          <p:cNvGrpSpPr/>
          <p:nvPr/>
        </p:nvGrpSpPr>
        <p:grpSpPr>
          <a:xfrm>
            <a:off x="5839416" y="2614091"/>
            <a:ext cx="4860762" cy="834938"/>
            <a:chOff x="5839416" y="2614091"/>
            <a:chExt cx="4860762" cy="834938"/>
          </a:xfrm>
        </p:grpSpPr>
        <p:sp>
          <p:nvSpPr>
            <p:cNvPr id="7" name="Freeform 45"/>
            <p:cNvSpPr>
              <a:spLocks noEditPoints="1"/>
            </p:cNvSpPr>
            <p:nvPr/>
          </p:nvSpPr>
          <p:spPr bwMode="auto">
            <a:xfrm>
              <a:off x="5839416" y="275030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1560EE"/>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Arial"/>
                <a:ea typeface="微软雅黑"/>
                <a:cs typeface="+mn-ea"/>
                <a:sym typeface="Arial"/>
              </a:endParaRPr>
            </a:p>
          </p:txBody>
        </p:sp>
        <p:sp>
          <p:nvSpPr>
            <p:cNvPr id="24" name="文本框 23"/>
            <p:cNvSpPr txBox="1"/>
            <p:nvPr/>
          </p:nvSpPr>
          <p:spPr>
            <a:xfrm>
              <a:off x="6510340" y="3031286"/>
              <a:ext cx="3755419" cy="41774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spc="120" dirty="0">
                  <a:latin typeface="Arial"/>
                  <a:ea typeface="微软雅黑"/>
                  <a:cs typeface="思源黑体 Normal" panose="020B0400000000000000" charset="-122"/>
                  <a:sym typeface="Arial"/>
                </a:rPr>
                <a:t>开题与软件设计</a:t>
              </a:r>
              <a:endParaRPr lang="zh-CN" sz="1600" spc="120" dirty="0">
                <a:latin typeface="Arial"/>
                <a:ea typeface="微软雅黑"/>
                <a:cs typeface="思源黑体 Normal" panose="020B0400000000000000" charset="-122"/>
                <a:sym typeface="Arial"/>
              </a:endParaRPr>
            </a:p>
          </p:txBody>
        </p:sp>
        <p:sp>
          <p:nvSpPr>
            <p:cNvPr id="25" name="文本框 24"/>
            <p:cNvSpPr txBox="1"/>
            <p:nvPr/>
          </p:nvSpPr>
          <p:spPr>
            <a:xfrm>
              <a:off x="6477956" y="2614091"/>
              <a:ext cx="4222222" cy="3987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2000" b="1" dirty="0">
                  <a:solidFill>
                    <a:srgbClr val="091077"/>
                  </a:solidFill>
                  <a:latin typeface="Arial"/>
                  <a:ea typeface="微软雅黑"/>
                  <a:sym typeface="Arial"/>
                </a:rPr>
                <a:t>2023.10-2024.2</a:t>
              </a:r>
              <a:endParaRPr lang="zh-CN" altLang="en-US" sz="2000" b="1" dirty="0">
                <a:solidFill>
                  <a:srgbClr val="091077"/>
                </a:solidFill>
                <a:latin typeface="Arial"/>
                <a:ea typeface="微软雅黑"/>
                <a:cs typeface="+mn-ea"/>
                <a:sym typeface="Arial"/>
              </a:endParaRPr>
            </a:p>
          </p:txBody>
        </p:sp>
      </p:grpSp>
      <p:grpSp>
        <p:nvGrpSpPr>
          <p:cNvPr id="35" name="组合 34">
            <a:extLst>
              <a:ext uri="{FF2B5EF4-FFF2-40B4-BE49-F238E27FC236}">
                <a16:creationId xmlns:a16="http://schemas.microsoft.com/office/drawing/2014/main" id="{79B04889-C9EA-0CCD-7D6C-195267EB3869}"/>
              </a:ext>
            </a:extLst>
          </p:cNvPr>
          <p:cNvGrpSpPr/>
          <p:nvPr/>
        </p:nvGrpSpPr>
        <p:grpSpPr>
          <a:xfrm>
            <a:off x="5839416" y="3745975"/>
            <a:ext cx="4893146" cy="834938"/>
            <a:chOff x="5839416" y="3745975"/>
            <a:chExt cx="4893146" cy="834938"/>
          </a:xfrm>
        </p:grpSpPr>
        <p:sp>
          <p:nvSpPr>
            <p:cNvPr id="20" name="Freeform 45"/>
            <p:cNvSpPr>
              <a:spLocks noEditPoints="1"/>
            </p:cNvSpPr>
            <p:nvPr/>
          </p:nvSpPr>
          <p:spPr bwMode="auto">
            <a:xfrm>
              <a:off x="5839416" y="383407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E22D35"/>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Arial"/>
                <a:ea typeface="微软雅黑"/>
                <a:cs typeface="+mn-ea"/>
                <a:sym typeface="Arial"/>
              </a:endParaRPr>
            </a:p>
          </p:txBody>
        </p:sp>
        <p:sp>
          <p:nvSpPr>
            <p:cNvPr id="27" name="文本框 26"/>
            <p:cNvSpPr txBox="1"/>
            <p:nvPr/>
          </p:nvSpPr>
          <p:spPr>
            <a:xfrm>
              <a:off x="6542724" y="4163170"/>
              <a:ext cx="3755419" cy="41774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spc="120" dirty="0">
                  <a:latin typeface="Arial"/>
                  <a:ea typeface="微软雅黑"/>
                  <a:cs typeface="思源黑体 Normal" panose="020B0400000000000000" charset="-122"/>
                  <a:sym typeface="Arial"/>
                </a:rPr>
                <a:t>中期小结与完善论文</a:t>
              </a:r>
              <a:endParaRPr lang="zh-CN" sz="1600" spc="120" dirty="0">
                <a:latin typeface="Arial"/>
                <a:ea typeface="微软雅黑"/>
                <a:cs typeface="思源黑体 Normal" panose="020B0400000000000000" charset="-122"/>
                <a:sym typeface="Arial"/>
              </a:endParaRPr>
            </a:p>
          </p:txBody>
        </p:sp>
        <p:sp>
          <p:nvSpPr>
            <p:cNvPr id="29" name="文本框 28"/>
            <p:cNvSpPr txBox="1"/>
            <p:nvPr/>
          </p:nvSpPr>
          <p:spPr>
            <a:xfrm>
              <a:off x="6510340" y="3745975"/>
              <a:ext cx="4222222" cy="3987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2000" b="1" dirty="0">
                  <a:solidFill>
                    <a:srgbClr val="091077"/>
                  </a:solidFill>
                  <a:latin typeface="Arial"/>
                  <a:ea typeface="微软雅黑"/>
                  <a:sym typeface="Arial"/>
                </a:rPr>
                <a:t>2024.3-2024.4</a:t>
              </a:r>
              <a:endParaRPr lang="zh-CN" altLang="en-US" sz="2000" b="1" dirty="0">
                <a:solidFill>
                  <a:srgbClr val="091077"/>
                </a:solidFill>
                <a:latin typeface="Arial"/>
                <a:ea typeface="微软雅黑"/>
                <a:cs typeface="+mn-ea"/>
                <a:sym typeface="Arial"/>
              </a:endParaRPr>
            </a:p>
          </p:txBody>
        </p:sp>
      </p:grpSp>
      <p:grpSp>
        <p:nvGrpSpPr>
          <p:cNvPr id="36" name="组合 35">
            <a:extLst>
              <a:ext uri="{FF2B5EF4-FFF2-40B4-BE49-F238E27FC236}">
                <a16:creationId xmlns:a16="http://schemas.microsoft.com/office/drawing/2014/main" id="{2F3A5883-6AA4-0E83-AAC5-ABFEE84FC8A9}"/>
              </a:ext>
            </a:extLst>
          </p:cNvPr>
          <p:cNvGrpSpPr/>
          <p:nvPr/>
        </p:nvGrpSpPr>
        <p:grpSpPr>
          <a:xfrm>
            <a:off x="5839416" y="4847462"/>
            <a:ext cx="4893146" cy="849671"/>
            <a:chOff x="5839416" y="4847462"/>
            <a:chExt cx="4893146" cy="849671"/>
          </a:xfrm>
        </p:grpSpPr>
        <p:sp>
          <p:nvSpPr>
            <p:cNvPr id="21" name="Freeform 45"/>
            <p:cNvSpPr>
              <a:spLocks noEditPoints="1"/>
            </p:cNvSpPr>
            <p:nvPr/>
          </p:nvSpPr>
          <p:spPr bwMode="auto">
            <a:xfrm>
              <a:off x="5839416" y="491785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091077"/>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Arial"/>
                <a:ea typeface="微软雅黑"/>
                <a:cs typeface="+mn-ea"/>
                <a:sym typeface="Arial"/>
              </a:endParaRPr>
            </a:p>
          </p:txBody>
        </p:sp>
        <p:sp>
          <p:nvSpPr>
            <p:cNvPr id="30" name="文本框 29"/>
            <p:cNvSpPr txBox="1"/>
            <p:nvPr/>
          </p:nvSpPr>
          <p:spPr>
            <a:xfrm>
              <a:off x="6542724" y="5279390"/>
              <a:ext cx="3755419" cy="41774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zh-CN" altLang="en-US" sz="1600" spc="120" dirty="0">
                  <a:latin typeface="Arial"/>
                  <a:ea typeface="微软雅黑"/>
                  <a:cs typeface="思源黑体 Normal" panose="020B0400000000000000" charset="-122"/>
                  <a:sym typeface="Arial"/>
                </a:rPr>
                <a:t>论文答辩</a:t>
              </a:r>
              <a:endParaRPr lang="zh-CN" sz="1600" spc="120" dirty="0">
                <a:latin typeface="Arial"/>
                <a:ea typeface="微软雅黑"/>
                <a:cs typeface="思源黑体 Normal" panose="020B0400000000000000" charset="-122"/>
                <a:sym typeface="Arial"/>
              </a:endParaRPr>
            </a:p>
          </p:txBody>
        </p:sp>
        <p:sp>
          <p:nvSpPr>
            <p:cNvPr id="31" name="文本框 30"/>
            <p:cNvSpPr txBox="1"/>
            <p:nvPr/>
          </p:nvSpPr>
          <p:spPr>
            <a:xfrm>
              <a:off x="6510340" y="4847462"/>
              <a:ext cx="4222222" cy="3987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2000" b="1" dirty="0">
                  <a:solidFill>
                    <a:srgbClr val="091077"/>
                  </a:solidFill>
                  <a:latin typeface="Arial"/>
                  <a:ea typeface="微软雅黑"/>
                  <a:sym typeface="Arial"/>
                </a:rPr>
                <a:t>2024.5</a:t>
              </a:r>
              <a:endParaRPr lang="zh-CN" altLang="en-US" sz="2000" b="1" dirty="0">
                <a:solidFill>
                  <a:srgbClr val="091077"/>
                </a:solidFill>
                <a:latin typeface="Arial"/>
                <a:ea typeface="微软雅黑"/>
                <a:cs typeface="+mn-ea"/>
                <a:sym typeface="Arial"/>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588</Words>
  <Application>Microsoft Office PowerPoint</Application>
  <PresentationFormat>宽屏</PresentationFormat>
  <Paragraphs>62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10</vt:i4>
      </vt:variant>
    </vt:vector>
  </HeadingPairs>
  <TitlesOfParts>
    <vt:vector size="15" baseType="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第一PPT</dc:creator>
  <cp:keywords>www.1ppt.com</cp:keywords>
  <dc:description>www.1ppt.com</dc:description>
  <cp:lastModifiedBy>圆 高</cp:lastModifiedBy>
  <cp:revision>42</cp:revision>
  <dcterms:created xsi:type="dcterms:W3CDTF">2021-05-18T01:26:00Z</dcterms:created>
  <dcterms:modified xsi:type="dcterms:W3CDTF">2023-11-04T02:30:49Z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32B7266A031244AD9DC092AAD2770BEA_12</vt:lpwstr>
  </property>
  <property fmtid="{D5CDD505-2E9C-101B-9397-08002B2CF9AE}" pid="3" name="KSOProductBuildVer">
    <vt:lpwstr>2052-12.1.0.15120</vt:lpwstr>
  </property>
</Properties>
</file>