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82" r:id="rId5"/>
    <p:sldId id="261" r:id="rId6"/>
    <p:sldId id="263" r:id="rId7"/>
    <p:sldId id="262" r:id="rId8"/>
    <p:sldId id="259" r:id="rId9"/>
    <p:sldId id="265" r:id="rId10"/>
    <p:sldId id="264" r:id="rId11"/>
    <p:sldId id="270" r:id="rId12"/>
    <p:sldId id="266" r:id="rId13"/>
    <p:sldId id="267" r:id="rId14"/>
    <p:sldId id="268" r:id="rId15"/>
    <p:sldId id="269" r:id="rId16"/>
    <p:sldId id="271" r:id="rId17"/>
    <p:sldId id="273" r:id="rId18"/>
    <p:sldId id="272" r:id="rId19"/>
    <p:sldId id="274" r:id="rId20"/>
    <p:sldId id="276" r:id="rId21"/>
    <p:sldId id="278" r:id="rId22"/>
    <p:sldId id="279" r:id="rId23"/>
    <p:sldId id="280" r:id="rId24"/>
    <p:sldId id="275" r:id="rId25"/>
    <p:sldId id="281" r:id="rId26"/>
    <p:sldId id="2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8432-0CA1-95D5-6F47-440725AD5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189FA6-F127-B1F6-006F-2AB234466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6AACE-6D3C-44FF-CDD6-D092DE29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73618-90C5-F840-7E69-05613871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8EA1A-01B2-974A-4897-4522BE66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4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3B88E-3B2E-66CB-28F3-6262AF6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3B4B56-0284-D260-A4AA-2BF0F0C73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03F41-A703-7667-F08A-33104119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B2DDC-0648-5813-4383-D8D6B516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BA3361-D9EE-1993-A49A-451CEF54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3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472F00-6F60-EB9B-DC9B-AF9BF795C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B50C34-0BA8-B5D8-CED9-EE1AD0BCC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5679A-F45B-69F1-F683-909E8B5E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17D59-A4E8-8F75-B95C-6805E95D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EF7A1-C07A-20F4-30BC-827159A2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1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99393-70BD-3FA5-9F8F-F88B321A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B79E-15B8-E5BD-DDF2-AA97E464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D4431-A6E3-A58F-822E-8653E519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BAFD1-0CF0-007A-3F14-A6AA9D27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403E8-F2E3-334F-AE16-45E439E2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8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CEF1A-0A08-719E-17CC-2CD080DD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38CC1-E9F3-C1CA-01EE-CB8C2890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016C4-45FD-D8BF-2398-762D7B26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479EF-C5D9-16B3-B5C0-612E4A1D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C3533-3768-B7D7-ABE2-F445FDD8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48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6F603-B88B-9867-703C-23F3A8B4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BC60B-1869-80AE-9E4A-C7AFDAF24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7944B-0CB1-2A6E-27E6-1F8E27A21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964C9-C5AD-E39D-3103-AF1883F0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D4F582-64C5-6BDD-298C-D0A9A1F2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745AD-8741-C0FA-A8C4-79E8D128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9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1C938-C3DA-28E6-A6F5-0B452A7B9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C7B397-9FBA-7420-8614-E378BABD4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5F2542-71FC-58C5-727C-8DFCC8D2E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FCE7D5-4BE0-CC96-96C8-C61843083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18EF93-A4EA-E465-07BF-0D4E37AFD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146652-96CB-29DC-7891-FA0C4D13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B887A3-81DB-B73C-E4C2-FB7AE595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039463-0AE1-2A2A-A6E5-B2D15BF8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0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0E267-434A-32A6-BC46-B03BD776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23616E-ECA2-DFF6-2F95-E3CE6656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868386-E0F2-4FAC-4145-1140D92D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9F41D8-1E45-4C93-934C-AEDC6CD7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3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62D1B5-E037-2039-4A15-46D41349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1E4BA9-D3D3-6234-A0C7-C4AB5C5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389CB6-3AD3-AD5E-20FE-9CED45B3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58B29-F018-2FFE-C089-75A6DBBB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AF2A2-938E-840A-E732-A4C9EC602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4C42E4-53FA-1F5E-9E3F-64E6E2CDE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FC0A91-6308-FE1A-42B3-635C701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EEF6FD-E841-848B-0231-D3EF5DEF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B7F13-A1F0-6448-AF4C-AAB9DF6D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65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A2BA0-30F5-274B-1500-77295FB7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ED796D-409E-698E-6F59-A09213C78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AA8245-E65E-3625-254E-F2AA7ACE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42223-9D9C-2DA8-5C62-30663893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970E7C-4A94-E410-8A3F-D9356209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54FDB-E50E-11E3-3581-3DD486A5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42EB5B-0236-41A1-DF12-4D023856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4239E-770A-C0B7-488A-5402FCA92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3C110-873E-492E-07AE-D267517B3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96CE-D610-4EB9-B782-09C8A811A84A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9019C-5776-E925-7403-B35276ED6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0507E-39DC-9C61-E16B-017F11FC1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453D6-C3A8-4AB8-8C5F-F0E45F9BC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9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5C56B-CB32-0D15-EE87-6A6B63448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语文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654F0C-74DA-A315-E7A2-D7C6F6F9B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zh-CN" altLang="en-US" dirty="0"/>
              <a:t>第一节课：前言</a:t>
            </a:r>
            <a:r>
              <a:rPr lang="en-US" altLang="zh-CN" dirty="0"/>
              <a:t>+</a:t>
            </a:r>
            <a:r>
              <a:rPr lang="zh-CN" altLang="en-US" dirty="0"/>
              <a:t>字音字词</a:t>
            </a:r>
            <a:r>
              <a:rPr lang="en-US" altLang="zh-CN" dirty="0"/>
              <a:t>+</a:t>
            </a:r>
            <a:r>
              <a:rPr lang="zh-CN" altLang="en-US" dirty="0"/>
              <a:t>阅读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学如逆旅，一苇以航</a:t>
            </a:r>
          </a:p>
        </p:txBody>
      </p:sp>
    </p:spTree>
    <p:extLst>
      <p:ext uri="{BB962C8B-B14F-4D97-AF65-F5344CB8AC3E}">
        <p14:creationId xmlns:p14="http://schemas.microsoft.com/office/powerpoint/2010/main" val="388400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516AE-1096-2F34-F88D-50DE94BC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547C1-CB75-EA82-85AE-683C7E984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82A77A-0E33-315A-86EA-2B26F9FE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3" y="365125"/>
            <a:ext cx="7595559" cy="24363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A10FEB-732F-5A1F-A577-BA9EF45D3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89" y="2853531"/>
            <a:ext cx="7934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DB555-4964-9D8B-2881-15185CC1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做题要求：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1B93E-FDAB-5836-771F-41E78925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用红笔将不会的、错误的读音划掉，在旁边写一遍正确的读音</a:t>
            </a:r>
          </a:p>
        </p:txBody>
      </p:sp>
    </p:spTree>
    <p:extLst>
      <p:ext uri="{BB962C8B-B14F-4D97-AF65-F5344CB8AC3E}">
        <p14:creationId xmlns:p14="http://schemas.microsoft.com/office/powerpoint/2010/main" val="126472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92BB2-F05C-A751-49B1-70EF6605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字音学习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F1B78-130B-38F1-E451-94EF5BE9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72400" cy="2133600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EFA1206-CD51-840D-CAFB-4A60C028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0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93616-3751-6462-5275-3BBF24D6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1088CA15-DCE5-DC5A-3166-9911AF73B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469950" cy="4351338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BDF93AE-5FC8-B742-C9F5-E673A176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2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59DC5-AB67-68AD-3A59-54D0C903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CC4F86-7023-F44A-9FA5-4BE224A94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7400925" cy="3762375"/>
          </a:xfrm>
        </p:spPr>
      </p:pic>
    </p:spTree>
    <p:extLst>
      <p:ext uri="{BB962C8B-B14F-4D97-AF65-F5344CB8AC3E}">
        <p14:creationId xmlns:p14="http://schemas.microsoft.com/office/powerpoint/2010/main" val="2355374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237D-9FD1-0504-5AC4-E2AE2EB7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53EBB-BA12-95AB-2449-EE36AF5D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75DAA8-D278-84ED-DF11-8A377E84E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57" y="365125"/>
            <a:ext cx="71913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2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458A0-7ED9-529C-D7DC-9F67DA16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81BA4-952C-A403-F5BE-14ED59ADA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51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5C56B-CB32-0D15-EE87-6A6B63448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PART2</a:t>
            </a:r>
            <a:r>
              <a:rPr lang="zh-CN" altLang="en-US" dirty="0"/>
              <a:t>：阅读部分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654F0C-74DA-A315-E7A2-D7C6F6F9B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zh-CN" altLang="en-US" sz="4000" dirty="0"/>
              <a:t>实用性文本阅读</a:t>
            </a:r>
            <a:endParaRPr lang="en-US" altLang="zh-CN" sz="4000" dirty="0"/>
          </a:p>
          <a:p>
            <a:r>
              <a:rPr lang="zh-CN" altLang="en-US" i="1" dirty="0"/>
              <a:t>学如逆旅，一苇以航</a:t>
            </a:r>
          </a:p>
        </p:txBody>
      </p:sp>
    </p:spTree>
    <p:extLst>
      <p:ext uri="{BB962C8B-B14F-4D97-AF65-F5344CB8AC3E}">
        <p14:creationId xmlns:p14="http://schemas.microsoft.com/office/powerpoint/2010/main" val="3728579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F3D8A-BE0C-EE11-4644-F0938836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什么是实用性文本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625B2-15A0-C7E2-740E-F27916A89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40" y="1397478"/>
            <a:ext cx="10877909" cy="5244861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在日常生活中经常读到实用性文本，比如说明书、议论文、新闻、通讯报道、书信、请假条、辩论词、报告书等等。实用性文本，是解决实际事务的需要。有的属于交际需要，有的属于社会规则需要。</a:t>
            </a:r>
          </a:p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实用性文本的语言特点集中体现在清楚、明白、通俗易懂上，不带个人情感、不强调个性化。学习实用性文本，学习的是科学性、说明性、介绍性、记叙性的语言，如词句的表达、篇章的层次结构、论证与说明方式、特别语汇等。在实用性文本中有时也会出现文学的修辞，其主要功能是强化语言力，而不是审美功能。</a:t>
            </a:r>
          </a:p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日常生活语言素养是每一个人都必须具备的核心素养。阅读实用性文本，学生可以掌握基本的日常语言运用技能，提升日常生活语言素养，让学生在日常生活或一些正规场合，在与人交往、学习和工作中自如地听说读写，把话读清楚读明白，说清楚说明白，解决日常生活中的语言问题，实用与语用是核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907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18E55-4815-1FD4-3833-9CB30CE3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实用性文本的考点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A60CC-C5BD-7CF3-B051-65601340C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1.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理解词句及文本内容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2.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提取信息与概括要点</a:t>
            </a:r>
            <a:endParaRPr lang="en-US" altLang="zh-CN" b="1" dirty="0">
              <a:solidFill>
                <a:srgbClr val="404040"/>
              </a:solidFill>
              <a:latin typeface="-apple-system"/>
            </a:endParaRPr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3.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梳理说明顺序与结构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4.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辨析说明方法及作用</a:t>
            </a:r>
            <a:endParaRPr lang="en-US" altLang="zh-CN" b="1" dirty="0">
              <a:solidFill>
                <a:srgbClr val="404040"/>
              </a:solidFill>
              <a:latin typeface="-apple-system"/>
            </a:endParaRPr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5.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品析语言的准确性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6.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迁移拓展及其应用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endParaRPr lang="en-US" altLang="zh-CN" b="1" dirty="0">
              <a:solidFill>
                <a:srgbClr val="404040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404040"/>
                </a:solidFill>
                <a:latin typeface="-apple-system"/>
              </a:rPr>
              <a:t>初中实用性文本主要考察：说明文</a:t>
            </a:r>
            <a:r>
              <a:rPr lang="en-US" altLang="zh-CN" b="1" dirty="0">
                <a:solidFill>
                  <a:srgbClr val="404040"/>
                </a:solidFill>
                <a:latin typeface="-apple-system"/>
              </a:rPr>
              <a:t>/</a:t>
            </a:r>
            <a:r>
              <a:rPr lang="zh-CN" altLang="en-US" b="1" dirty="0">
                <a:solidFill>
                  <a:srgbClr val="404040"/>
                </a:solidFill>
                <a:latin typeface="-apple-system"/>
              </a:rPr>
              <a:t>议论文阅读（广州中考主要考）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05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27816-DF88-AD27-3766-95638E29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上课要求：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78976-A3DA-D5FC-AD41-A5F443E9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，课前小测：课前听写</a:t>
            </a:r>
            <a:r>
              <a:rPr lang="en-US" altLang="zh-CN" dirty="0"/>
              <a:t>+</a:t>
            </a:r>
            <a:r>
              <a:rPr lang="zh-CN" altLang="en-US" dirty="0"/>
              <a:t>按照意义写成语</a:t>
            </a:r>
            <a:r>
              <a:rPr lang="en-US" altLang="zh-CN" dirty="0"/>
              <a:t>/</a:t>
            </a:r>
            <a:r>
              <a:rPr lang="zh-CN" altLang="en-US" dirty="0"/>
              <a:t>诗歌古文默写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，上课认真听课，在文本旁边，做好笔记，关键点不在于用红笔誊抄一次答案，这样没用！重点要记录方法，解题的思维。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，课后：完成作业，背书，根据发的</a:t>
            </a:r>
            <a:r>
              <a:rPr lang="en-US" altLang="zh-CN" dirty="0"/>
              <a:t>PPT</a:t>
            </a:r>
            <a:r>
              <a:rPr lang="zh-CN" altLang="en-US" dirty="0"/>
              <a:t>完善笔记，拍照上传，根据答案订正。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，课程中段和结课会各布置</a:t>
            </a:r>
            <a:r>
              <a:rPr lang="en-US" altLang="zh-CN" dirty="0"/>
              <a:t>1</a:t>
            </a:r>
            <a:r>
              <a:rPr lang="zh-CN" altLang="en-US" dirty="0"/>
              <a:t>套练习卷，课后完成并上交</a:t>
            </a:r>
          </a:p>
        </p:txBody>
      </p:sp>
    </p:spTree>
    <p:extLst>
      <p:ext uri="{BB962C8B-B14F-4D97-AF65-F5344CB8AC3E}">
        <p14:creationId xmlns:p14="http://schemas.microsoft.com/office/powerpoint/2010/main" val="338817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C671D-2C96-F26F-3752-D0E17CF5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阅读说明文技巧：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CCA18-6AE6-0DC4-3785-4277BA24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，看每个小材料的标题，迅速掌握“文章在介绍的是什么”，圈画文章题目</a:t>
            </a:r>
            <a:r>
              <a:rPr lang="en-US" altLang="zh-CN" dirty="0"/>
              <a:t>/</a:t>
            </a:r>
            <a:r>
              <a:rPr lang="zh-CN" altLang="en-US" dirty="0"/>
              <a:t>选文来源的关键词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，读开头段</a:t>
            </a:r>
            <a:r>
              <a:rPr lang="en-US" altLang="zh-CN" dirty="0"/>
              <a:t>(</a:t>
            </a:r>
            <a:r>
              <a:rPr lang="zh-CN" altLang="en-US" dirty="0"/>
              <a:t>一段或几段</a:t>
            </a:r>
            <a:r>
              <a:rPr lang="en-US" altLang="zh-CN" dirty="0"/>
              <a:t>)</a:t>
            </a:r>
            <a:r>
              <a:rPr lang="zh-CN" altLang="en-US" dirty="0"/>
              <a:t>，找到文章的中心观点所在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，一般文章都是以总</a:t>
            </a:r>
            <a:r>
              <a:rPr lang="en-US" altLang="zh-CN" dirty="0"/>
              <a:t>——</a:t>
            </a:r>
            <a:r>
              <a:rPr lang="zh-CN" altLang="en-US" dirty="0"/>
              <a:t>分</a:t>
            </a:r>
            <a:r>
              <a:rPr lang="en-US" altLang="zh-CN" dirty="0"/>
              <a:t>——</a:t>
            </a:r>
            <a:r>
              <a:rPr lang="zh-CN" altLang="en-US" dirty="0"/>
              <a:t>总或者总</a:t>
            </a:r>
            <a:r>
              <a:rPr lang="en-US" altLang="zh-CN" dirty="0"/>
              <a:t>——</a:t>
            </a:r>
            <a:r>
              <a:rPr lang="zh-CN" altLang="en-US" dirty="0"/>
              <a:t>分的结构，中间的部分大多以“并列”的形式分述，重点看段落的首局，中间文字略读，用各种圈画起来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，看结尾，看有没有总结段</a:t>
            </a:r>
            <a:r>
              <a:rPr lang="en-US" altLang="zh-CN" dirty="0"/>
              <a:t>/</a:t>
            </a:r>
            <a:r>
              <a:rPr lang="zh-CN" altLang="en-US" dirty="0"/>
              <a:t>总结句</a:t>
            </a:r>
          </a:p>
        </p:txBody>
      </p:sp>
    </p:spTree>
    <p:extLst>
      <p:ext uri="{BB962C8B-B14F-4D97-AF65-F5344CB8AC3E}">
        <p14:creationId xmlns:p14="http://schemas.microsoft.com/office/powerpoint/2010/main" val="113895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4E8E7-1FCC-B710-EE5A-F98ED264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说明方法及作用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A5C0F-03A6-5A80-0609-BB7BE263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①．举例子：具体真切地说明了事物的××特点。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②．分类别：条理清楚地说明了事物的××特点。对事物的特征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事理分门别类加以说明，使说明更有条理性。使说明的内容眉目清楚，避免重复交叉的现象。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 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③．列数字：具体而准确地说明该事物的××特点。使说明更有说服力。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   </a:t>
            </a:r>
          </a:p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ea typeface="楷体_GB2312"/>
                <a:cs typeface="Times New Roman" panose="02020603050405020304" pitchFamily="18" charset="0"/>
              </a:rPr>
              <a:t>④．作比较：突出强调了被说明对象的××特点（地位、影响等）。</a:t>
            </a:r>
            <a:r>
              <a:rPr lang="en-US" altLang="zh-CN" sz="1800" b="1" kern="100" dirty="0">
                <a:effectLst/>
                <a:ea typeface="楷体_GB2312"/>
                <a:cs typeface="Times New Roman" panose="02020603050405020304" pitchFamily="18" charset="0"/>
              </a:rPr>
              <a:t> </a:t>
            </a:r>
            <a:endParaRPr lang="zh-CN" altLang="en-US" sz="1800" dirty="0"/>
          </a:p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⑤．下定义：用简明科学的语言对说明的对象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科学事理加以揭示，从而更科学、更本质、更概括地揭示事物的特征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事理。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  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⑥．打比方：打比方就是修辞方法中的比喻。生动形象地说明该事物的××特点，增强了文章的趣味性。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  </a:t>
            </a: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ea typeface="楷体_GB2312"/>
                <a:cs typeface="Times New Roman" panose="02020603050405020304" pitchFamily="18" charset="0"/>
              </a:rPr>
              <a:t>⑦．画图表：使读者一目了然，非常直观形象地说明的事物的××特点。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763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56D2E-41E9-DCB3-3B17-481F55AD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E5542-E571-DB0F-FECE-95CCA993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⑧．作诠释：对事物的特征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事理加以具体的解释说明，使说明更通俗易懂。下定义与作诠释的区别是：定义要求完整，而诠释并不要求完整，对事物的特征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事理加以具体的解释说明，使说明更通俗易懂。可以颠倒。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⑨．摹状貌：对事物的特征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/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事理加以形象化的描摹，使说明更具体生动形象。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5687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⑩．引用说明：能使说明的内容更具体、更充实。用引用的方法说明事物的特征，增强说服力，如引用古诗文、谚语、俗话。引用说明在文章开头，还起到引出说明对象的作用。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7472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58B52-F617-35BF-F8B6-428B8E6A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EE1A8E4-E61F-0372-E727-5E736EF55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7" y="2286794"/>
            <a:ext cx="7439025" cy="3429000"/>
          </a:xfrm>
        </p:spPr>
      </p:pic>
    </p:spTree>
    <p:extLst>
      <p:ext uri="{BB962C8B-B14F-4D97-AF65-F5344CB8AC3E}">
        <p14:creationId xmlns:p14="http://schemas.microsoft.com/office/powerpoint/2010/main" val="2627026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91215-57F4-C88D-5418-4D6DADF3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选择题说明以及技巧：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87465-3F57-AC2A-EA12-3CFF64B4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说明文当中的选择题一般考察较为简单，以筛选信息为主。</a:t>
            </a:r>
            <a:endParaRPr lang="en-US" altLang="zh-CN" dirty="0"/>
          </a:p>
          <a:p>
            <a:r>
              <a:rPr lang="zh-CN" altLang="en-US" dirty="0"/>
              <a:t>方法：细致读题，在文本中找到出处一一观察匹配即可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注意：太绝对的词语的出现，</a:t>
            </a:r>
            <a:r>
              <a:rPr lang="en-US" altLang="zh-CN" dirty="0"/>
              <a:t> 90%</a:t>
            </a:r>
            <a:r>
              <a:rPr lang="zh-CN" altLang="en-US" dirty="0"/>
              <a:t>本选项是错的</a:t>
            </a:r>
          </a:p>
        </p:txBody>
      </p:sp>
    </p:spTree>
    <p:extLst>
      <p:ext uri="{BB962C8B-B14F-4D97-AF65-F5344CB8AC3E}">
        <p14:creationId xmlns:p14="http://schemas.microsoft.com/office/powerpoint/2010/main" val="635836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CA6E-39C0-4619-C244-274467B6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355600">
              <a:lnSpc>
                <a:spcPts val="2500"/>
              </a:lnSpc>
            </a:pPr>
            <a:r>
              <a:rPr lang="zh-CN" altLang="zh-CN" sz="4400" b="1" kern="100" dirty="0">
                <a:effectLst/>
                <a:latin typeface="Times New Roman" panose="02020603050405020304" pitchFamily="18" charset="0"/>
                <a:ea typeface="楷体_GB2312"/>
              </a:rPr>
              <a:t>列举分析</a:t>
            </a:r>
            <a:r>
              <a:rPr lang="zh-CN" altLang="en-US" b="1" kern="100" dirty="0">
                <a:latin typeface="Times New Roman" panose="02020603050405020304" pitchFamily="18" charset="0"/>
                <a:ea typeface="楷体_GB2312"/>
              </a:rPr>
              <a:t>类型题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847C3-FFFC-EAEF-36DB-7073F5477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1" kern="100" dirty="0">
                <a:effectLst/>
                <a:latin typeface="Times New Roman" panose="02020603050405020304" pitchFamily="18" charset="0"/>
                <a:ea typeface="楷体_GB2312"/>
              </a:rPr>
              <a:t>【答题公式】把握原文</a:t>
            </a: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楷体_GB2312"/>
              </a:rPr>
              <a:t>+</a:t>
            </a:r>
            <a:r>
              <a:rPr lang="zh-CN" altLang="zh-CN" sz="2800" b="1" kern="100" dirty="0">
                <a:effectLst/>
                <a:latin typeface="Times New Roman" panose="02020603050405020304" pitchFamily="18" charset="0"/>
                <a:ea typeface="楷体_GB2312"/>
              </a:rPr>
              <a:t>结合生活积累触类旁通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782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7E440-02B9-8B36-2575-3E52699D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概括说明文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98DC7-0E42-8D77-2594-DC681341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从说明对象的角度：事物性说明文、事理性说明文。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   </a:t>
            </a: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44500" algn="just">
              <a:lnSpc>
                <a:spcPts val="2500"/>
              </a:lnSpc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事物说明文一般标题就是说明的对象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;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事理说明文找准开头结尾的总结句。因为说明对象是一篇文章所要介绍的事物或事理，一般是一个名词或名词短语，可以从两个方面入手：一看文题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楷体_GB2312"/>
              </a:rPr>
              <a:t>，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二看首尾段。事物说明文指出被说明事物即可。事理说明文指出说明内容，形成一个短语：介绍了……的……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(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对象加内容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)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楷体_GB2312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42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EB3B8-E2AE-1DF2-F85B-F0CD4B29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语文阅读学习误区</a:t>
            </a:r>
            <a:r>
              <a:rPr lang="en-US" altLang="zh-CN" dirty="0"/>
              <a:t>1-</a:t>
            </a:r>
            <a:r>
              <a:rPr lang="zh-CN" altLang="en-US" dirty="0"/>
              <a:t>关于思考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1CECE-D100-9F27-827B-7093A2EB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很多人一做题就不能“思考”，而是一味地套套路，很多人一看到题目中的某个关键词（比如环境），就一味地回顾套路模板。而不去思考题目到底想让我回答什么。</a:t>
            </a:r>
            <a:endParaRPr lang="en-US" altLang="zh-CN" dirty="0"/>
          </a:p>
          <a:p>
            <a:pPr algn="just"/>
            <a:r>
              <a:rPr lang="zh-CN" altLang="en-US" b="1" i="1" u="sng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努力去记忆和背诵固然是一种勤奋，但不愿思考绝对是一种隐形的懒惰！</a:t>
            </a:r>
            <a:endParaRPr lang="zh-CN" altLang="en-US" b="0" i="0" dirty="0">
              <a:effectLst/>
              <a:latin typeface="system-ui"/>
            </a:endParaRPr>
          </a:p>
          <a:p>
            <a:pPr algn="just"/>
            <a:r>
              <a:rPr lang="zh-CN" altLang="en-US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如果语文都是套路上手、万事皆休，那这语文学和教的还有什么意思？也是时代发展的趋势。信息那么爆炸，技术那么发达，人的作用和价值在哪里？</a:t>
            </a:r>
            <a:endParaRPr lang="zh-CN" altLang="en-US" b="0" i="0" dirty="0">
              <a:effectLst/>
              <a:latin typeface="system-ui"/>
            </a:endParaRPr>
          </a:p>
          <a:p>
            <a:pPr algn="just"/>
            <a:r>
              <a:rPr lang="zh-CN" altLang="en-US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思想和思维的进步是语文学科的培养目标。</a:t>
            </a:r>
            <a:endParaRPr lang="zh-CN" altLang="en-US" b="0" i="0" dirty="0">
              <a:effectLst/>
              <a:latin typeface="system-ui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88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5CCD-4F5B-E1B7-094B-46722040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例子：一个同学（高考</a:t>
            </a:r>
            <a:r>
              <a:rPr lang="en-US" altLang="zh-CN" sz="2800" dirty="0"/>
              <a:t>647-</a:t>
            </a:r>
            <a:r>
              <a:rPr lang="zh-CN" altLang="en-US" sz="2800" dirty="0"/>
              <a:t>山东大学）做过的练习题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315D23-90E6-4F4F-53D8-AD5A3FB84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9" y="1627217"/>
            <a:ext cx="4009188" cy="339335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5B8D35-8D0D-A7F5-CCE9-B7CC4FECB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04" y="1466492"/>
            <a:ext cx="3526047" cy="47013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E00DF1-4542-58F2-82D7-3BD5AE827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708" y="1466492"/>
            <a:ext cx="3526047" cy="470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9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24DD9-55A6-6B65-A60A-F72DB4CA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语文阅读学习误区</a:t>
            </a:r>
            <a:r>
              <a:rPr lang="en-US" altLang="zh-CN" dirty="0"/>
              <a:t>2-</a:t>
            </a:r>
            <a:r>
              <a:rPr lang="zh-CN" altLang="en-US" dirty="0"/>
              <a:t>关于刷题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60286-E3C3-1240-6701-AFE1A529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083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一场语文考试的失利，绝不只是扎实基础，注意审题、多做积累这些空洞的话语所能安慰的，有些同学面对试卷时就是一筹莫展；有些同学信心满满却到处失分；有些同学回答的路径都是正确的，进入文本分析后却处处受阻；有些同学明明读懂了文本却没能掌握答题的技巧</a:t>
            </a:r>
            <a:r>
              <a:rPr lang="en-US" altLang="zh-CN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……</a:t>
            </a:r>
          </a:p>
          <a:p>
            <a:pPr algn="l"/>
            <a:r>
              <a:rPr lang="zh-CN" altLang="en-US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但无一例外，他们的考后都下定决心，要开始刷题！</a:t>
            </a:r>
          </a:p>
          <a:p>
            <a:pPr algn="l"/>
            <a:r>
              <a:rPr lang="zh-CN" altLang="en-US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课堂上也常常看到埋头刷题的学生，有时候，他们甚至会觉得刷题甚过听课，特别是语文，大部分的题目和文章其实大家都读得懂，老师说的可能都是正确的废话，就算大而化之地总结出个子丑寅卯来，也很难在实践中施展出来。</a:t>
            </a:r>
          </a:p>
          <a:p>
            <a:pPr algn="l"/>
            <a:r>
              <a:rPr lang="zh-CN" altLang="en-US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在我看来，不管是听课还是刷题，都是提升的路径，殊途同归：</a:t>
            </a:r>
            <a:r>
              <a:rPr lang="zh-CN" altLang="en-US" b="0" i="0" dirty="0">
                <a:solidFill>
                  <a:srgbClr val="A65BCB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听课是学习别人的思考路径，进而养成自己的思维范式；刷题是跳下水去自己想，逼迫自己积累经验，主动形成各类思维范式。这中间，最重要的不是途径或形式，而是想问题本身！</a:t>
            </a:r>
            <a:endParaRPr lang="zh-CN" altLang="en-US" b="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algn="l"/>
            <a:r>
              <a:rPr lang="zh-CN" altLang="en-US" b="0" i="0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所以：</a:t>
            </a:r>
            <a:r>
              <a:rPr lang="zh-CN" altLang="en-US" b="1" i="0" dirty="0">
                <a:solidFill>
                  <a:srgbClr val="F96E57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听课，要沉下心来听！刷题，要带着脑子刷！</a:t>
            </a:r>
            <a:endParaRPr lang="zh-CN" altLang="en-US" b="0" i="0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34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902AA-6D02-284C-0733-130532E6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语文做题的</a:t>
            </a:r>
            <a:r>
              <a:rPr lang="zh-CN" altLang="en-US" dirty="0"/>
              <a:t>简便运算：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E4ADD-26F4-6F10-E17B-36A88DC74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0450"/>
          </a:xfrm>
        </p:spPr>
        <p:txBody>
          <a:bodyPr>
            <a:normAutofit lnSpcReduction="10000"/>
          </a:bodyPr>
          <a:lstStyle/>
          <a:p>
            <a:r>
              <a:rPr lang="en-US" altLang="zh-CN" b="1" i="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i="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．从题目入手是一种简便运算。</a:t>
            </a:r>
            <a:r>
              <a:rPr lang="zh-CN" altLang="en-US" b="0" i="0" dirty="0">
                <a:effectLst/>
                <a:latin typeface="system-ui"/>
              </a:rPr>
              <a:t>把一篇文章细细掰碎，得到多种的知识，感知多层的思想，锻炼多元的能力，有一个整体的理解固然是对的，但更重要的是题目要什么，我便去找什么。</a:t>
            </a:r>
            <a:endParaRPr lang="en-US" altLang="zh-CN" b="0" i="0" dirty="0">
              <a:effectLst/>
              <a:latin typeface="system-ui"/>
            </a:endParaRPr>
          </a:p>
          <a:p>
            <a:r>
              <a:rPr lang="en-US" altLang="zh-CN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掌握公式是一种简便运算。</a:t>
            </a:r>
            <a:r>
              <a:rPr lang="zh-CN" altLang="en-US" dirty="0"/>
              <a:t>有些人觉得把握一篇小说的主题比较玄乎。不知道从哪里说起，总也觉得自己说不准。有没有简单的思考路径呢？显然也是有的。设想一下：一个作家要开始表达自己的思想感情，对社会现实的情绪和感受了，那他是不是得设计个人物出来为自己代言？是不是得给他准备点环境，制造点故事最终才能传达出自己的想法？反过来说，设计的人物不一样，环境不一样，想表达的东西自然是不同的。那么我们从作家设计的人物、情节、环境以及他们的特点去反向推测一下，是不是能更准确地把握到作者的想法？</a:t>
            </a:r>
          </a:p>
        </p:txBody>
      </p:sp>
    </p:spTree>
    <p:extLst>
      <p:ext uri="{BB962C8B-B14F-4D97-AF65-F5344CB8AC3E}">
        <p14:creationId xmlns:p14="http://schemas.microsoft.com/office/powerpoint/2010/main" val="284479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A2419-264A-D034-CDBF-01E4EE29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如何做题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57E38-72B9-26AB-520D-B2BA2D8DE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4828"/>
          </a:xfrm>
        </p:spPr>
        <p:txBody>
          <a:bodyPr/>
          <a:lstStyle/>
          <a:p>
            <a:r>
              <a:rPr lang="zh-CN" altLang="en-US" b="1" i="0" dirty="0">
                <a:solidFill>
                  <a:srgbClr val="0000FF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必要的知识储备</a:t>
            </a:r>
            <a:r>
              <a:rPr lang="en-US" altLang="zh-CN" b="1" i="0" dirty="0">
                <a:solidFill>
                  <a:srgbClr val="0000FF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+</a:t>
            </a:r>
            <a:r>
              <a:rPr lang="zh-CN" altLang="en-US" b="1" i="0" dirty="0">
                <a:solidFill>
                  <a:srgbClr val="0000FF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阅读能力（审题、读文）</a:t>
            </a:r>
            <a:r>
              <a:rPr lang="en-US" altLang="zh-CN" b="1" i="0" dirty="0">
                <a:solidFill>
                  <a:srgbClr val="0000FF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+</a:t>
            </a:r>
            <a:r>
              <a:rPr lang="zh-CN" altLang="en-US" b="1" i="0" dirty="0">
                <a:solidFill>
                  <a:srgbClr val="0000FF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表达能力（整合概括）</a:t>
            </a:r>
            <a:r>
              <a:rPr lang="en-US" altLang="zh-CN" b="1" i="0" dirty="0">
                <a:solidFill>
                  <a:srgbClr val="0000FF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+</a:t>
            </a:r>
            <a:r>
              <a:rPr lang="zh-CN" altLang="en-US" b="1" i="0" dirty="0">
                <a:solidFill>
                  <a:srgbClr val="0000FF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答题策略（思维路径）</a:t>
            </a:r>
            <a:endParaRPr lang="en-US" altLang="zh-CN" b="1" i="0" dirty="0">
              <a:solidFill>
                <a:srgbClr val="0000FF"/>
              </a:solidFill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203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1BB6B-66FB-FCDE-BCAE-F7B23ABE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提醒：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30C41-D778-B294-153E-8D738BA8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课程难度会略大于初一难度</a:t>
            </a:r>
            <a:endParaRPr lang="en-US" altLang="zh-CN" dirty="0"/>
          </a:p>
          <a:p>
            <a:r>
              <a:rPr lang="zh-CN" altLang="en-US" dirty="0"/>
              <a:t>基础题型：没有捷径可言，主要就靠记和背，认真订正，做好</a:t>
            </a:r>
            <a:r>
              <a:rPr lang="zh-CN" altLang="en-US" dirty="0">
                <a:highlight>
                  <a:srgbClr val="FFFF00"/>
                </a:highlight>
              </a:rPr>
              <a:t>充足的积累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/>
              <a:t>阅读题型：不要只着眼于答案，要思考：答案</a:t>
            </a:r>
            <a:r>
              <a:rPr lang="zh-CN" altLang="en-US" dirty="0">
                <a:highlight>
                  <a:srgbClr val="FFFF00"/>
                </a:highlight>
              </a:rPr>
              <a:t>为什么</a:t>
            </a:r>
            <a:r>
              <a:rPr lang="zh-CN" altLang="en-US" dirty="0"/>
              <a:t>是这样？为什么答案能想到</a:t>
            </a:r>
            <a:r>
              <a:rPr lang="zh-CN" altLang="en-US" dirty="0">
                <a:highlight>
                  <a:srgbClr val="FFFF00"/>
                </a:highlight>
              </a:rPr>
              <a:t>我想不到</a:t>
            </a:r>
            <a:r>
              <a:rPr lang="zh-CN" altLang="en-US" dirty="0"/>
              <a:t>？怎么样</a:t>
            </a:r>
            <a:r>
              <a:rPr lang="zh-CN" altLang="en-US" dirty="0">
                <a:highlight>
                  <a:srgbClr val="FFFF00"/>
                </a:highlight>
              </a:rPr>
              <a:t>思考</a:t>
            </a:r>
            <a:r>
              <a:rPr lang="zh-CN" altLang="en-US" dirty="0"/>
              <a:t>才能得出答案？</a:t>
            </a:r>
          </a:p>
        </p:txBody>
      </p:sp>
    </p:spTree>
    <p:extLst>
      <p:ext uri="{BB962C8B-B14F-4D97-AF65-F5344CB8AC3E}">
        <p14:creationId xmlns:p14="http://schemas.microsoft.com/office/powerpoint/2010/main" val="4534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5C56B-CB32-0D15-EE87-6A6B63448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PART1</a:t>
            </a:r>
            <a:r>
              <a:rPr lang="zh-CN" altLang="en-US" dirty="0"/>
              <a:t>：基础部分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654F0C-74DA-A315-E7A2-D7C6F6F9B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zh-CN" altLang="en-US" sz="4400" dirty="0"/>
              <a:t>字音字词</a:t>
            </a:r>
            <a:endParaRPr lang="en-US" altLang="zh-CN" sz="4400" dirty="0"/>
          </a:p>
          <a:p>
            <a:endParaRPr lang="en-US" altLang="zh-CN" dirty="0"/>
          </a:p>
          <a:p>
            <a:r>
              <a:rPr lang="zh-CN" altLang="en-US" i="1" dirty="0"/>
              <a:t>学如逆旅，一苇以航</a:t>
            </a:r>
          </a:p>
        </p:txBody>
      </p:sp>
    </p:spTree>
    <p:extLst>
      <p:ext uri="{BB962C8B-B14F-4D97-AF65-F5344CB8AC3E}">
        <p14:creationId xmlns:p14="http://schemas.microsoft.com/office/powerpoint/2010/main" val="4431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1772</Words>
  <Application>Microsoft Office PowerPoint</Application>
  <PresentationFormat>宽屏</PresentationFormat>
  <Paragraphs>79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-apple-system</vt:lpstr>
      <vt:lpstr>PingFang SC</vt:lpstr>
      <vt:lpstr>system-ui</vt:lpstr>
      <vt:lpstr>等线</vt:lpstr>
      <vt:lpstr>等线 Light</vt:lpstr>
      <vt:lpstr>STZhongsong</vt:lpstr>
      <vt:lpstr>宋体</vt:lpstr>
      <vt:lpstr>微软雅黑</vt:lpstr>
      <vt:lpstr>Arial</vt:lpstr>
      <vt:lpstr>Times New Roman</vt:lpstr>
      <vt:lpstr>Office 主题​​</vt:lpstr>
      <vt:lpstr>语文</vt:lpstr>
      <vt:lpstr>上课要求：</vt:lpstr>
      <vt:lpstr>语文阅读学习误区1-关于思考</vt:lpstr>
      <vt:lpstr>例子：一个同学（高考647-山东大学）做过的练习题</vt:lpstr>
      <vt:lpstr>语文阅读学习误区2-关于刷题</vt:lpstr>
      <vt:lpstr>语文做题的简便运算：</vt:lpstr>
      <vt:lpstr>如何做题</vt:lpstr>
      <vt:lpstr>提醒：</vt:lpstr>
      <vt:lpstr>PART1：基础部分</vt:lpstr>
      <vt:lpstr>PowerPoint 演示文稿</vt:lpstr>
      <vt:lpstr>做题要求：</vt:lpstr>
      <vt:lpstr>字音学习</vt:lpstr>
      <vt:lpstr>PowerPoint 演示文稿</vt:lpstr>
      <vt:lpstr>PowerPoint 演示文稿</vt:lpstr>
      <vt:lpstr>PowerPoint 演示文稿</vt:lpstr>
      <vt:lpstr>练习：</vt:lpstr>
      <vt:lpstr>PART2：阅读部分</vt:lpstr>
      <vt:lpstr>什么是实用性文本</vt:lpstr>
      <vt:lpstr>实用性文本的考点</vt:lpstr>
      <vt:lpstr>阅读说明文技巧：</vt:lpstr>
      <vt:lpstr>说明方法及作用</vt:lpstr>
      <vt:lpstr>PowerPoint 演示文稿</vt:lpstr>
      <vt:lpstr>PowerPoint 演示文稿</vt:lpstr>
      <vt:lpstr>选择题说明以及技巧：</vt:lpstr>
      <vt:lpstr>列举分析类型题</vt:lpstr>
      <vt:lpstr>概括说明文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语文</dc:title>
  <dc:creator>景枫 张</dc:creator>
  <cp:lastModifiedBy>景枫 张</cp:lastModifiedBy>
  <cp:revision>4</cp:revision>
  <dcterms:created xsi:type="dcterms:W3CDTF">2024-01-29T11:27:00Z</dcterms:created>
  <dcterms:modified xsi:type="dcterms:W3CDTF">2024-02-01T08:14:08Z</dcterms:modified>
</cp:coreProperties>
</file>