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AD459-A3E2-92AB-81EC-3D603469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4E5A38-39BA-AC78-5FFC-587F59375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C8E20-1D91-35C7-E3BF-EACAFC9F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40558-091E-0BDE-D7AD-8FB1A8A0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606FA-E959-127B-74BE-7FF8A203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D56F3-A626-E956-7F18-C8CBE09D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49000-B402-AB85-C9FA-7D21CB5FB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9FAA0-0D1B-D17C-656C-84BEE774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CB70B-EB61-3F7D-C0B3-345A939E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D9618-AA44-1736-5AE2-5B370F61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64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309030-EA2D-376A-074F-EEB76839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A69B0-2403-CAF1-FD87-7A522162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65EC1-B53C-2391-2BD7-DBB710A5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83ABD-43C8-4E59-DAA5-DC0E3E0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0B608-345C-CBA2-50BB-CED44D3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5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0FD5E-30EA-C0E8-1F83-235AA74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5E173-F2E0-DC2D-365D-1552CDA3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50A2E-7261-BA35-7C67-E879B973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C074-7A8E-01D5-A4A6-F4304E57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66F0D-06A3-0EC1-56FA-E7D62279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9AB5-CC69-5E8B-B73E-01ACF4D8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AA5DB-0F4D-F80B-7E09-642CCD69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327CA-C04F-7F77-E2FA-A05804D7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2855B-A3CF-F9FF-1C1A-875D586F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D27F6-A33C-7AC3-07EF-BB974A1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4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094A7-BBAC-E733-20D2-D70E95B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AA792-F003-7C24-BD6C-3FE754733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3A2F5-6A43-FD77-5342-280D59E3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97E36-3334-9D2C-BFCC-617BF89F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8EFD9-9D63-6B9E-FA07-814B3C0C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0FBFD-CF6A-64E9-AC94-B2DDB1F1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5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717F0-546D-BE96-ECCD-0770D4E5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329F4-C204-333E-E6AF-58F341EC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B9B37-E81B-F1BB-F947-B8400B81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A7D74A-E753-5018-A910-97FB20929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AE0820-CEF0-A476-E3D1-D64782D8A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B19ADA-FB02-A699-7D43-7C9C3A88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62E26-329C-FDF2-8A4F-D306FF55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265016-24C6-FD13-CD50-AAE381E9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1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A2F6-CBC0-D12D-CCA8-95D926AA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E39D8-1310-1D90-0C79-621A3329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B2084-4903-35E7-4BF6-FC222E7B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2B59A-3907-FFB0-BE87-A91CD5D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5CC7D-73E3-51D0-376C-5DCA86A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7D37B-55E9-5BB2-0F7A-B621647E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52BC0-80D3-4025-02B0-B89C45A1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6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834CF-32D5-9EFD-71BD-574E1E0D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9C577-EC2F-FEC4-25CF-89E138EF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3BDFF-FAED-ED54-9C04-590097FC5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498BEF-F685-E089-763E-2CD1CCF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9C4A1-60FA-FA1A-E84C-69933454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4F3D0-C287-FF32-2CF0-7C32593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2BF2F-23E8-5C4D-9810-0F00422C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8519-BF07-4086-7F94-98D5333B3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F89B2-3954-22CF-2731-BB230B631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E5D5B3-066A-33A0-52B9-0ECE1B3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CFA5F-05B7-D909-E54D-F9506BBD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96A43-DBBB-FEDA-86E3-39BD76B9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85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4BE562-E914-4A1A-FEAC-1D4B2E85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5BC81E-4676-9D7C-AE11-0F78DAEA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BE5AB-0F40-1114-14E1-4A91FCC9A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DBFB-C45A-42B4-8DE4-C1A28AA43738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02661-6C35-0B73-E7A1-B37B27E6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BACBB-DDB1-A84A-CF18-892CB2D4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9AC9-8DC2-4BF8-9083-BE9DE7A42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507C9-44E2-A43A-3F78-619EAC354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文学类阅读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9696C-BB6C-0111-ECD7-40DC57422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3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A0E6-D4DE-9AF9-FA5F-0029F2C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EAB16-4024-9A7E-B683-8EEFBDC4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文章题目、</a:t>
            </a:r>
            <a:endParaRPr lang="en-US" altLang="zh-CN" dirty="0"/>
          </a:p>
          <a:p>
            <a:r>
              <a:rPr lang="zh-CN" altLang="en-US" dirty="0"/>
              <a:t>词句理解、</a:t>
            </a:r>
            <a:endParaRPr lang="en-US" altLang="zh-CN" dirty="0"/>
          </a:p>
          <a:p>
            <a:r>
              <a:rPr lang="zh-CN" altLang="en-US" dirty="0"/>
              <a:t>赏析内容、</a:t>
            </a:r>
            <a:endParaRPr lang="en-US" altLang="zh-CN" dirty="0"/>
          </a:p>
          <a:p>
            <a:r>
              <a:rPr lang="zh-CN" altLang="en-US" dirty="0"/>
              <a:t>理解概括、</a:t>
            </a:r>
            <a:endParaRPr lang="en-US" altLang="zh-CN" dirty="0"/>
          </a:p>
          <a:p>
            <a:r>
              <a:rPr lang="zh-CN" altLang="en-US" dirty="0"/>
              <a:t>句段分析、</a:t>
            </a:r>
            <a:endParaRPr lang="en-US" altLang="zh-CN" dirty="0"/>
          </a:p>
          <a:p>
            <a:r>
              <a:rPr lang="zh-CN" altLang="en-US" dirty="0"/>
              <a:t>主旨情感、</a:t>
            </a:r>
            <a:endParaRPr lang="en-US" altLang="zh-CN" dirty="0"/>
          </a:p>
          <a:p>
            <a:r>
              <a:rPr lang="zh-CN" altLang="en-US" dirty="0"/>
              <a:t>形象分析、</a:t>
            </a:r>
            <a:endParaRPr lang="en-US" altLang="zh-CN" dirty="0"/>
          </a:p>
          <a:p>
            <a:r>
              <a:rPr lang="zh-CN" altLang="en-US" dirty="0"/>
              <a:t>文章语言、赏析情节、人称、文章结构与线索、写作顺序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7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文学类文本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中考中的第二篇阅读一般是文学类文本。</a:t>
            </a:r>
            <a:endParaRPr lang="en-US" altLang="zh-CN" dirty="0"/>
          </a:p>
          <a:p>
            <a:r>
              <a:rPr lang="zh-CN" altLang="en-US" dirty="0"/>
              <a:t>难度较说明文文本较难，散文较小说难。</a:t>
            </a:r>
          </a:p>
        </p:txBody>
      </p:sp>
    </p:spTree>
    <p:extLst>
      <p:ext uri="{BB962C8B-B14F-4D97-AF65-F5344CB8AC3E}">
        <p14:creationId xmlns:p14="http://schemas.microsoft.com/office/powerpoint/2010/main" val="191213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教学步骤：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，初中的文学类文本大多较为简单，基础题考察内容是否读明白，内容概括等。中等题大多套套路可以解决，难题主要考察语文思维能力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，所以，我们先讲“读懂文本”，再讲“套路”，最后，按照“小说、散文、寓言”等问题讲述阅读技巧</a:t>
            </a:r>
          </a:p>
        </p:txBody>
      </p:sp>
    </p:spTree>
    <p:extLst>
      <p:ext uri="{BB962C8B-B14F-4D97-AF65-F5344CB8AC3E}">
        <p14:creationId xmlns:p14="http://schemas.microsoft.com/office/powerpoint/2010/main" val="153942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一，文章内容要点概括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）一句话概括文章主要内容的答题公式：</a:t>
            </a:r>
          </a:p>
          <a:p>
            <a:r>
              <a:rPr lang="zh-CN" altLang="en-US" dirty="0"/>
              <a:t>人物（事件）</a:t>
            </a:r>
            <a:r>
              <a:rPr lang="en-US" altLang="zh-CN" dirty="0"/>
              <a:t>+</a:t>
            </a:r>
            <a:r>
              <a:rPr lang="zh-CN" altLang="en-US" dirty="0"/>
              <a:t>干什么（怎么样）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）概括文章主要内容的答题公式：</a:t>
            </a:r>
          </a:p>
          <a:p>
            <a:r>
              <a:rPr lang="zh-CN" altLang="en-US" dirty="0"/>
              <a:t>     人物</a:t>
            </a:r>
            <a:r>
              <a:rPr lang="en-US" altLang="zh-CN" dirty="0"/>
              <a:t>+</a:t>
            </a:r>
            <a:r>
              <a:rPr lang="zh-CN" altLang="en-US" dirty="0"/>
              <a:t>起因</a:t>
            </a:r>
            <a:r>
              <a:rPr lang="en-US" altLang="zh-CN" dirty="0"/>
              <a:t>+</a:t>
            </a:r>
            <a:r>
              <a:rPr lang="zh-CN" altLang="en-US" dirty="0"/>
              <a:t>经过</a:t>
            </a:r>
            <a:r>
              <a:rPr lang="en-US" altLang="zh-CN" dirty="0"/>
              <a:t>+</a:t>
            </a:r>
            <a:r>
              <a:rPr lang="zh-CN" altLang="en-US" dirty="0"/>
              <a:t>结果</a:t>
            </a:r>
          </a:p>
          <a:p>
            <a:r>
              <a:rPr lang="zh-CN" altLang="en-US" dirty="0"/>
              <a:t>     注意：时间（季节、年代）、地点、环境如果有特定意义，应该概括在内。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48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二、理清文章结构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）补充故事情节</a:t>
            </a:r>
          </a:p>
          <a:p>
            <a:r>
              <a:rPr lang="zh-CN" altLang="en-US" dirty="0"/>
              <a:t>    找出划分标准，仿照示例的句式作答。</a:t>
            </a:r>
          </a:p>
          <a:p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）思想感情的事变化</a:t>
            </a:r>
          </a:p>
          <a:p>
            <a:r>
              <a:rPr lang="zh-CN" altLang="en-US" dirty="0"/>
              <a:t>画出表示情感的词语，按照词语出现的顺序整理出答案。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75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三、把握记叙的线索和顺序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线索类型：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A.</a:t>
            </a:r>
            <a:r>
              <a:rPr lang="zh-CN" altLang="en-US" dirty="0"/>
              <a:t>以时间的发展变化为线索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以地点的转移为线索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以人物为线索</a:t>
            </a:r>
          </a:p>
          <a:p>
            <a:r>
              <a:rPr lang="en-US" altLang="zh-CN" dirty="0"/>
              <a:t>D.</a:t>
            </a:r>
            <a:r>
              <a:rPr lang="zh-CN" altLang="en-US" dirty="0"/>
              <a:t>以某个具体的事物为线索</a:t>
            </a:r>
          </a:p>
          <a:p>
            <a:r>
              <a:rPr lang="en-US" altLang="zh-CN" dirty="0"/>
              <a:t>E.</a:t>
            </a:r>
            <a:r>
              <a:rPr lang="zh-CN" altLang="en-US" dirty="0"/>
              <a:t>以感情的变化为线索</a:t>
            </a:r>
          </a:p>
          <a:p>
            <a:r>
              <a:rPr lang="en-US" altLang="zh-CN" dirty="0"/>
              <a:t>F.</a:t>
            </a:r>
            <a:r>
              <a:rPr lang="zh-CN" altLang="en-US" dirty="0"/>
              <a:t>以某个核心事件为线索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2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线索的作用：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把文中的人物和事件有机地连在一起，使文章条理清晰，层次分明，推动情节的发展。</a:t>
            </a:r>
          </a:p>
        </p:txBody>
      </p:sp>
    </p:spTree>
    <p:extLst>
      <p:ext uri="{BB962C8B-B14F-4D97-AF65-F5344CB8AC3E}">
        <p14:creationId xmlns:p14="http://schemas.microsoft.com/office/powerpoint/2010/main" val="66069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）记叙顺序及作用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顺叙</a:t>
            </a:r>
            <a:r>
              <a:rPr lang="en-US" altLang="zh-CN" dirty="0"/>
              <a:t>(</a:t>
            </a:r>
            <a:r>
              <a:rPr lang="zh-CN" altLang="en-US" dirty="0"/>
              <a:t>按事情发展先后顺序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作用：叙事有头尾，条理清晰，脉络清楚、印象深刻。  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倒叙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作用：造成了</a:t>
            </a:r>
            <a:r>
              <a:rPr lang="en-US" altLang="zh-CN" dirty="0"/>
              <a:t>……</a:t>
            </a:r>
            <a:r>
              <a:rPr lang="zh-CN" altLang="en-US" dirty="0"/>
              <a:t>的悬念，使故事情节更曲折</a:t>
            </a:r>
            <a:r>
              <a:rPr lang="en-US" altLang="zh-CN" dirty="0"/>
              <a:t>,</a:t>
            </a:r>
            <a:r>
              <a:rPr lang="zh-CN" altLang="en-US" dirty="0"/>
              <a:t>增强了文章的可读性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插叙</a:t>
            </a:r>
          </a:p>
          <a:p>
            <a:r>
              <a:rPr lang="zh-CN" altLang="en-US" dirty="0"/>
              <a:t>作用：补充交代了</a:t>
            </a:r>
            <a:r>
              <a:rPr lang="en-US" altLang="zh-CN" dirty="0"/>
              <a:t>……</a:t>
            </a:r>
            <a:r>
              <a:rPr lang="zh-CN" altLang="en-US" dirty="0"/>
              <a:t>使人物形象更丰富，使中心更突出。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顺序名称</a:t>
            </a:r>
            <a:r>
              <a:rPr lang="en-US" altLang="zh-CN" dirty="0"/>
              <a:t>+</a:t>
            </a:r>
            <a:r>
              <a:rPr lang="zh-CN" altLang="en-US" dirty="0"/>
              <a:t>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7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四、记叙的人称及作用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人称作用：</a:t>
            </a:r>
          </a:p>
          <a:p>
            <a:r>
              <a:rPr lang="zh-CN" altLang="en-US" dirty="0"/>
              <a:t>第一人称：使文章内容显得更真实，给人身临其境之感，便于直接抒发感情，增强了文章的真实性和感染力。  </a:t>
            </a:r>
          </a:p>
          <a:p>
            <a:r>
              <a:rPr lang="zh-CN" altLang="en-US" dirty="0"/>
              <a:t>第二人称：便于作者与文中的人物或读者感情交流，显得特别亲切、感人。 </a:t>
            </a:r>
          </a:p>
          <a:p>
            <a:r>
              <a:rPr lang="zh-CN" altLang="en-US" dirty="0"/>
              <a:t>第三人称：不受时间、空间限制，能够比较自由灵活的反映客观内容，有比较宽广的活动范围。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448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五、人物形象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）次要人物的作用</a:t>
            </a:r>
          </a:p>
          <a:p>
            <a:r>
              <a:rPr lang="zh-CN" altLang="en-US" dirty="0"/>
              <a:t>第一人称：“我”，是贯穿全文的人物，其作用是线索人物，是故事的见证者，增强了文章的真实性。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）分析小说对人物进行描写的方法及作用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肖像（外貌、神态）描写：交代了人物的</a:t>
            </a:r>
            <a:r>
              <a:rPr lang="en-US" altLang="zh-CN" dirty="0"/>
              <a:t>xx</a:t>
            </a:r>
            <a:r>
              <a:rPr lang="zh-CN" altLang="en-US" dirty="0"/>
              <a:t>身份、</a:t>
            </a:r>
            <a:r>
              <a:rPr lang="en-US" altLang="zh-CN" dirty="0"/>
              <a:t>xx</a:t>
            </a:r>
            <a:r>
              <a:rPr lang="zh-CN" altLang="en-US" dirty="0"/>
              <a:t>地位、</a:t>
            </a:r>
            <a:r>
              <a:rPr lang="en-US" altLang="zh-CN" dirty="0"/>
              <a:t>xx</a:t>
            </a:r>
            <a:r>
              <a:rPr lang="zh-CN" altLang="en-US" dirty="0"/>
              <a:t>处境、</a:t>
            </a:r>
            <a:r>
              <a:rPr lang="en-US" altLang="zh-CN" dirty="0"/>
              <a:t>xx</a:t>
            </a:r>
            <a:r>
              <a:rPr lang="zh-CN" altLang="en-US" dirty="0"/>
              <a:t>经历以及</a:t>
            </a:r>
            <a:r>
              <a:rPr lang="en-US" altLang="zh-CN" dirty="0"/>
              <a:t>xx</a:t>
            </a:r>
            <a:r>
              <a:rPr lang="zh-CN" altLang="en-US" dirty="0"/>
              <a:t>心理状态、</a:t>
            </a:r>
            <a:r>
              <a:rPr lang="en-US" altLang="zh-CN" dirty="0"/>
              <a:t>xx</a:t>
            </a:r>
            <a:r>
              <a:rPr lang="zh-CN" altLang="en-US" dirty="0"/>
              <a:t>思想性格等情况。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语言描写和动作描写：生动形象地表现出人物的</a:t>
            </a:r>
            <a:r>
              <a:rPr lang="en-US" altLang="zh-CN" dirty="0"/>
              <a:t>xx</a:t>
            </a:r>
            <a:r>
              <a:rPr lang="zh-CN" altLang="en-US" dirty="0"/>
              <a:t>心理（心情），并反映人物的</a:t>
            </a:r>
            <a:r>
              <a:rPr lang="en-US" altLang="zh-CN" dirty="0"/>
              <a:t>XX</a:t>
            </a:r>
            <a:r>
              <a:rPr lang="zh-CN" altLang="en-US" dirty="0"/>
              <a:t>性格特征或</a:t>
            </a:r>
            <a:r>
              <a:rPr lang="en-US" altLang="zh-CN" dirty="0"/>
              <a:t>XX</a:t>
            </a:r>
            <a:r>
              <a:rPr lang="zh-CN" altLang="en-US" dirty="0"/>
              <a:t>精神品质，有时还推动了情节的发展。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0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A3411-9C81-C4C2-F72F-AF99810B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C0936-4572-69A6-27B4-FC2F8E4F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初中文学类阅读主要考察散文和记叙文（小说）。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其中记叙文较为简单，散文较难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广州中考一般考记叙文（小说）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803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C.</a:t>
            </a:r>
            <a:r>
              <a:rPr lang="zh-CN" altLang="en-US" dirty="0"/>
              <a:t>心理描写：形象生动地反映出人物的</a:t>
            </a:r>
            <a:r>
              <a:rPr lang="en-US" altLang="zh-CN" dirty="0"/>
              <a:t>XX</a:t>
            </a:r>
            <a:r>
              <a:rPr lang="zh-CN" altLang="en-US" dirty="0"/>
              <a:t>思想，揭示了人物的</a:t>
            </a:r>
            <a:r>
              <a:rPr lang="en-US" altLang="zh-CN" dirty="0"/>
              <a:t>XX</a:t>
            </a:r>
            <a:r>
              <a:rPr lang="zh-CN" altLang="en-US" dirty="0"/>
              <a:t>性格或</a:t>
            </a:r>
            <a:r>
              <a:rPr lang="en-US" altLang="zh-CN" dirty="0"/>
              <a:t>XX</a:t>
            </a:r>
            <a:r>
              <a:rPr lang="zh-CN" altLang="en-US" dirty="0"/>
              <a:t>品质。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描写方法</a:t>
            </a:r>
            <a:r>
              <a:rPr lang="en-US" altLang="zh-CN" dirty="0"/>
              <a:t>+</a:t>
            </a:r>
            <a:r>
              <a:rPr lang="zh-CN" altLang="en-US" dirty="0"/>
              <a:t>该描写方法的代表词语</a:t>
            </a:r>
            <a:r>
              <a:rPr lang="en-US" altLang="zh-CN" dirty="0"/>
              <a:t>+</a:t>
            </a:r>
            <a:r>
              <a:rPr lang="zh-CN" altLang="en-US" dirty="0"/>
              <a:t>效果词（生动形象、生动传神、细腻传神等）</a:t>
            </a:r>
            <a:r>
              <a:rPr lang="en-US" altLang="zh-CN" dirty="0"/>
              <a:t>+</a:t>
            </a:r>
            <a:r>
              <a:rPr lang="zh-CN" altLang="en-US" dirty="0"/>
              <a:t>人物的性格（心情、心理等）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44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六、文章的主题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中心思想概括：</a:t>
            </a:r>
          </a:p>
          <a:p>
            <a:r>
              <a:rPr lang="zh-CN" altLang="en-US" dirty="0"/>
              <a:t>①写人为主：文章通过叙述主人公的</a:t>
            </a:r>
            <a:r>
              <a:rPr lang="en-US" altLang="zh-CN" dirty="0"/>
              <a:t>······</a:t>
            </a:r>
            <a:r>
              <a:rPr lang="zh-CN" altLang="en-US" dirty="0"/>
              <a:t>事件（内容）</a:t>
            </a:r>
            <a:r>
              <a:rPr lang="en-US" altLang="zh-CN" dirty="0"/>
              <a:t>+</a:t>
            </a:r>
            <a:r>
              <a:rPr lang="zh-CN" altLang="en-US" dirty="0"/>
              <a:t>表现出主人公</a:t>
            </a:r>
            <a:r>
              <a:rPr lang="en-US" altLang="zh-CN" dirty="0"/>
              <a:t>······</a:t>
            </a:r>
            <a:r>
              <a:rPr lang="zh-CN" altLang="en-US" dirty="0"/>
              <a:t>的思想品质（或表达了作者对主人公</a:t>
            </a:r>
            <a:r>
              <a:rPr lang="en-US" altLang="zh-CN" dirty="0"/>
              <a:t>······</a:t>
            </a:r>
            <a:r>
              <a:rPr lang="zh-CN" altLang="en-US" dirty="0"/>
              <a:t>的思想感情）</a:t>
            </a:r>
          </a:p>
          <a:p>
            <a:r>
              <a:rPr lang="zh-CN" altLang="en-US" dirty="0"/>
              <a:t>②记事为主：通过叙述</a:t>
            </a:r>
            <a:r>
              <a:rPr lang="en-US" altLang="zh-CN" dirty="0"/>
              <a:t>······</a:t>
            </a:r>
            <a:r>
              <a:rPr lang="zh-CN" altLang="en-US" dirty="0"/>
              <a:t>故事（内容）</a:t>
            </a:r>
            <a:r>
              <a:rPr lang="en-US" altLang="zh-CN" dirty="0"/>
              <a:t>+</a:t>
            </a:r>
            <a:r>
              <a:rPr lang="zh-CN" altLang="en-US" dirty="0"/>
              <a:t>告诉了我们</a:t>
            </a:r>
            <a:r>
              <a:rPr lang="en-US" altLang="zh-CN" dirty="0"/>
              <a:t>······</a:t>
            </a:r>
            <a:r>
              <a:rPr lang="zh-CN" altLang="en-US" dirty="0"/>
              <a:t>的道理。</a:t>
            </a:r>
          </a:p>
          <a:p>
            <a:r>
              <a:rPr lang="zh-CN" altLang="en-US" dirty="0"/>
              <a:t>③写景状物：通过描写了</a:t>
            </a:r>
            <a:r>
              <a:rPr lang="en-US" altLang="zh-CN" dirty="0"/>
              <a:t>······</a:t>
            </a:r>
            <a:r>
              <a:rPr lang="zh-CN" altLang="en-US" dirty="0"/>
              <a:t>景或物（内容）</a:t>
            </a:r>
            <a:r>
              <a:rPr lang="en-US" altLang="zh-CN" dirty="0"/>
              <a:t>+</a:t>
            </a:r>
            <a:r>
              <a:rPr lang="zh-CN" altLang="en-US" dirty="0"/>
              <a:t>抒发了作者</a:t>
            </a:r>
            <a:r>
              <a:rPr lang="en-US" altLang="zh-CN" dirty="0"/>
              <a:t>······</a:t>
            </a:r>
            <a:r>
              <a:rPr lang="zh-CN" altLang="en-US" dirty="0"/>
              <a:t>的情感（或者寄托了作者</a:t>
            </a:r>
            <a:r>
              <a:rPr lang="en-US" altLang="zh-CN" dirty="0"/>
              <a:t>······</a:t>
            </a:r>
            <a:r>
              <a:rPr lang="zh-CN" altLang="en-US" dirty="0"/>
              <a:t>的思想感情）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3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七、修辞方法及作用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比喻：生动形象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比拟：生动形象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夸张：突出事物本质，烘托气氛，加强渲染力，引起联想效果。</a:t>
            </a:r>
          </a:p>
          <a:p>
            <a:r>
              <a:rPr lang="en-US" altLang="zh-CN" dirty="0"/>
              <a:t>D.</a:t>
            </a:r>
            <a:r>
              <a:rPr lang="zh-CN" altLang="en-US" dirty="0"/>
              <a:t>排比：加强语势，使文章的节奏感加强，更利于表达强烈的感情。</a:t>
            </a:r>
          </a:p>
          <a:p>
            <a:r>
              <a:rPr lang="en-US" altLang="zh-CN" dirty="0"/>
              <a:t>E.</a:t>
            </a:r>
            <a:r>
              <a:rPr lang="zh-CN" altLang="en-US" dirty="0"/>
              <a:t>对偶：整齐匀称，节奏感强，高度概括，易于记忆，有音乐美。</a:t>
            </a:r>
          </a:p>
          <a:p>
            <a:r>
              <a:rPr lang="en-US" altLang="zh-CN" dirty="0"/>
              <a:t>F.</a:t>
            </a:r>
            <a:r>
              <a:rPr lang="zh-CN" altLang="en-US" dirty="0"/>
              <a:t>反复：强调突出某种事物或某种感情。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373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G.</a:t>
            </a:r>
            <a:r>
              <a:rPr lang="zh-CN" altLang="en-US" dirty="0"/>
              <a:t>设问：引起注意，引发读者思考。</a:t>
            </a:r>
          </a:p>
          <a:p>
            <a:r>
              <a:rPr lang="en-US" altLang="zh-CN" dirty="0"/>
              <a:t>H.</a:t>
            </a:r>
            <a:r>
              <a:rPr lang="zh-CN" altLang="en-US" dirty="0"/>
              <a:t>反问：加强语气，发人深思，激发读者感情，加深读者印象，增强文章的气势和说服力。</a:t>
            </a:r>
          </a:p>
          <a:p>
            <a:r>
              <a:rPr lang="en-US" altLang="zh-CN" dirty="0"/>
              <a:t>R.</a:t>
            </a:r>
            <a:r>
              <a:rPr lang="zh-CN" altLang="en-US" dirty="0"/>
              <a:t>引用：语言凝练，言简意赅，增强文章的诗情画意或者文化内涵，有时候也加强真实性或起印证作用。</a:t>
            </a:r>
          </a:p>
          <a:p>
            <a:r>
              <a:rPr lang="en-US" altLang="zh-CN" dirty="0"/>
              <a:t>J.</a:t>
            </a:r>
            <a:r>
              <a:rPr lang="zh-CN" altLang="en-US" dirty="0"/>
              <a:t>反语：加强表达效果，产生幽默感、讽刺性或更加强烈地表示亲密有好的感情。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26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修辞方法</a:t>
            </a:r>
            <a:r>
              <a:rPr lang="en-US" altLang="zh-CN" dirty="0"/>
              <a:t>+</a:t>
            </a:r>
            <a:r>
              <a:rPr lang="zh-CN" altLang="en-US" dirty="0"/>
              <a:t>结合具体的题对修辞进行描述</a:t>
            </a:r>
            <a:r>
              <a:rPr lang="en-US" altLang="zh-CN" dirty="0"/>
              <a:t>+</a:t>
            </a:r>
            <a:r>
              <a:rPr lang="zh-CN" altLang="en-US" dirty="0"/>
              <a:t>效果词</a:t>
            </a:r>
            <a:r>
              <a:rPr lang="en-US" altLang="zh-CN" dirty="0"/>
              <a:t>+</a:t>
            </a:r>
            <a:r>
              <a:rPr lang="zh-CN" altLang="en-US" dirty="0"/>
              <a:t>写出了人或事物的</a:t>
            </a:r>
            <a:r>
              <a:rPr lang="en-US" altLang="zh-CN" dirty="0"/>
              <a:t>XX</a:t>
            </a:r>
            <a:r>
              <a:rPr lang="zh-CN" altLang="en-US" dirty="0"/>
              <a:t>特点</a:t>
            </a:r>
            <a:r>
              <a:rPr lang="en-US" altLang="zh-CN" dirty="0"/>
              <a:t>+</a:t>
            </a:r>
            <a:r>
              <a:rPr lang="zh-CN" altLang="en-US" dirty="0"/>
              <a:t>表达（抒发）了作者的</a:t>
            </a:r>
            <a:r>
              <a:rPr lang="en-US" altLang="zh-CN" dirty="0"/>
              <a:t>XX</a:t>
            </a:r>
            <a:r>
              <a:rPr lang="zh-CN" altLang="en-US" dirty="0"/>
              <a:t>感情等（或写出了人物的</a:t>
            </a:r>
            <a:r>
              <a:rPr lang="en-US" altLang="zh-CN" dirty="0"/>
              <a:t>XX</a:t>
            </a:r>
            <a:r>
              <a:rPr lang="zh-CN" altLang="en-US" dirty="0"/>
              <a:t>性格等）。</a:t>
            </a:r>
          </a:p>
        </p:txBody>
      </p:sp>
    </p:spTree>
    <p:extLst>
      <p:ext uri="{BB962C8B-B14F-4D97-AF65-F5344CB8AC3E}">
        <p14:creationId xmlns:p14="http://schemas.microsoft.com/office/powerpoint/2010/main" val="113874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注意：对于单个的句子也可采用下列公式：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79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比喻：</a:t>
            </a:r>
            <a:r>
              <a:rPr lang="en-US" altLang="zh-CN" dirty="0"/>
              <a:t>……</a:t>
            </a:r>
            <a:r>
              <a:rPr lang="zh-CN" altLang="en-US" dirty="0"/>
              <a:t>采用了比喻的修辞手法</a:t>
            </a:r>
            <a:r>
              <a:rPr lang="en-US" altLang="zh-CN" dirty="0"/>
              <a:t>,</a:t>
            </a:r>
            <a:r>
              <a:rPr lang="zh-CN" altLang="en-US" dirty="0"/>
              <a:t>将什么比做什么，形象生动描写了</a:t>
            </a:r>
            <a:r>
              <a:rPr lang="en-US" altLang="zh-CN" dirty="0"/>
              <a:t>……</a:t>
            </a:r>
            <a:r>
              <a:rPr lang="zh-CN" altLang="en-US" dirty="0"/>
              <a:t>，表现了作者对</a:t>
            </a:r>
            <a:r>
              <a:rPr lang="en-US" altLang="zh-CN" dirty="0"/>
              <a:t>……</a:t>
            </a:r>
            <a:r>
              <a:rPr lang="zh-CN" altLang="en-US" dirty="0"/>
              <a:t>的感情。  </a:t>
            </a:r>
          </a:p>
          <a:p>
            <a:r>
              <a:rPr lang="zh-CN" altLang="en-US" dirty="0"/>
              <a:t>拟人：</a:t>
            </a:r>
            <a:r>
              <a:rPr lang="en-US" altLang="zh-CN" dirty="0"/>
              <a:t>……</a:t>
            </a:r>
            <a:r>
              <a:rPr lang="zh-CN" altLang="en-US" dirty="0"/>
              <a:t>采用了拟人的修辞手法，将</a:t>
            </a:r>
            <a:r>
              <a:rPr lang="en-US" altLang="zh-CN" dirty="0"/>
              <a:t>……</a:t>
            </a:r>
            <a:r>
              <a:rPr lang="zh-CN" altLang="en-US" dirty="0"/>
              <a:t>赋与人的情感与性格来写，表现了作者对</a:t>
            </a:r>
            <a:r>
              <a:rPr lang="en-US" altLang="zh-CN" dirty="0"/>
              <a:t>……</a:t>
            </a:r>
            <a:r>
              <a:rPr lang="zh-CN" altLang="en-US" dirty="0"/>
              <a:t>的感情，十分形象，生动（或栩栩如生，逼真）。  </a:t>
            </a:r>
          </a:p>
          <a:p>
            <a:r>
              <a:rPr lang="zh-CN" altLang="en-US" dirty="0"/>
              <a:t>夸张：</a:t>
            </a:r>
            <a:r>
              <a:rPr lang="en-US" altLang="zh-CN" dirty="0"/>
              <a:t>……</a:t>
            </a:r>
            <a:r>
              <a:rPr lang="zh-CN" altLang="en-US" dirty="0"/>
              <a:t>采用了夸张的修辞手法，描写了</a:t>
            </a:r>
            <a:r>
              <a:rPr lang="en-US" altLang="zh-CN" dirty="0"/>
              <a:t>……</a:t>
            </a:r>
            <a:r>
              <a:rPr lang="zh-CN" altLang="en-US" dirty="0"/>
              <a:t>，表达了作者</a:t>
            </a:r>
            <a:r>
              <a:rPr lang="en-US" altLang="zh-CN" dirty="0"/>
              <a:t>……</a:t>
            </a:r>
            <a:r>
              <a:rPr lang="zh-CN" altLang="en-US" dirty="0"/>
              <a:t>的情感，联想奇特，富于形象感。</a:t>
            </a:r>
          </a:p>
          <a:p>
            <a:r>
              <a:rPr lang="zh-CN" altLang="en-US" dirty="0"/>
              <a:t>引用：增强语言说服力  </a:t>
            </a:r>
          </a:p>
          <a:p>
            <a:r>
              <a:rPr lang="zh-CN" altLang="en-US" dirty="0"/>
              <a:t>排比：</a:t>
            </a:r>
            <a:r>
              <a:rPr lang="en-US" altLang="zh-CN" dirty="0"/>
              <a:t>……</a:t>
            </a:r>
            <a:r>
              <a:rPr lang="zh-CN" altLang="en-US" dirty="0"/>
              <a:t>采用了排比的修辞手法，描写了</a:t>
            </a:r>
            <a:r>
              <a:rPr lang="en-US" altLang="zh-CN" dirty="0"/>
              <a:t>……</a:t>
            </a:r>
            <a:r>
              <a:rPr lang="zh-CN" altLang="en-US" dirty="0"/>
              <a:t>的情景，集中地表达了作者</a:t>
            </a:r>
            <a:r>
              <a:rPr lang="en-US" altLang="zh-CN" dirty="0"/>
              <a:t>……</a:t>
            </a:r>
            <a:r>
              <a:rPr lang="zh-CN" altLang="en-US" dirty="0"/>
              <a:t>的感情，节奏明快，增强了语言的气势。  </a:t>
            </a:r>
          </a:p>
          <a:p>
            <a:r>
              <a:rPr lang="zh-CN" altLang="en-US" dirty="0"/>
              <a:t>设问：自问自答，引起读者思考 ，使文章有起伏。 </a:t>
            </a:r>
          </a:p>
        </p:txBody>
      </p:sp>
    </p:spTree>
    <p:extLst>
      <p:ext uri="{BB962C8B-B14F-4D97-AF65-F5344CB8AC3E}">
        <p14:creationId xmlns:p14="http://schemas.microsoft.com/office/powerpoint/2010/main" val="2253795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反问：</a:t>
            </a:r>
            <a:r>
              <a:rPr lang="en-US" altLang="zh-CN" dirty="0"/>
              <a:t>……</a:t>
            </a:r>
            <a:r>
              <a:rPr lang="zh-CN" altLang="en-US" dirty="0"/>
              <a:t>采用了反问的修辞手法，用反问的句式把作者</a:t>
            </a:r>
            <a:r>
              <a:rPr lang="en-US" altLang="zh-CN" dirty="0"/>
              <a:t>……</a:t>
            </a:r>
            <a:r>
              <a:rPr lang="zh-CN" altLang="en-US" dirty="0"/>
              <a:t>的感情表达出来，语气更强烈，表达的思想也更强烈。使文章有起伏。  </a:t>
            </a:r>
          </a:p>
          <a:p>
            <a:r>
              <a:rPr lang="zh-CN" altLang="en-US" dirty="0"/>
              <a:t>对偶：</a:t>
            </a:r>
            <a:r>
              <a:rPr lang="en-US" altLang="zh-CN" dirty="0"/>
              <a:t>……</a:t>
            </a:r>
            <a:r>
              <a:rPr lang="zh-CN" altLang="en-US" dirty="0"/>
              <a:t>采用了对偶的修辞手法，描写了</a:t>
            </a:r>
            <a:r>
              <a:rPr lang="en-US" altLang="zh-CN" dirty="0"/>
              <a:t>……</a:t>
            </a:r>
            <a:r>
              <a:rPr lang="zh-CN" altLang="en-US" dirty="0"/>
              <a:t>，抒发了作者对</a:t>
            </a:r>
            <a:r>
              <a:rPr lang="en-US" altLang="zh-CN" dirty="0"/>
              <a:t>……</a:t>
            </a:r>
            <a:r>
              <a:rPr lang="zh-CN" altLang="en-US" dirty="0"/>
              <a:t>的感情，节奏明快，富于音乐美。</a:t>
            </a:r>
            <a:r>
              <a:rPr lang="en-US" altLang="zh-CN" dirty="0"/>
              <a:t>(</a:t>
            </a:r>
            <a:r>
              <a:rPr lang="zh-CN" altLang="en-US" dirty="0"/>
              <a:t>红色的字体为效果词，在赏析句子时是得分点</a:t>
            </a:r>
            <a:r>
              <a:rPr lang="en-US" altLang="zh-CN" dirty="0"/>
              <a:t>)  </a:t>
            </a:r>
          </a:p>
          <a:p>
            <a:r>
              <a:rPr lang="zh-CN" altLang="en-US" dirty="0"/>
              <a:t>模式</a:t>
            </a:r>
            <a:r>
              <a:rPr lang="en-US" altLang="zh-CN" dirty="0"/>
              <a:t>: (1).</a:t>
            </a:r>
            <a:r>
              <a:rPr lang="zh-CN" altLang="en-US" dirty="0"/>
              <a:t>点明何种表现手法 </a:t>
            </a:r>
            <a:r>
              <a:rPr lang="en-US" altLang="zh-CN" dirty="0"/>
              <a:t>(2). </a:t>
            </a:r>
            <a:r>
              <a:rPr lang="zh-CN" altLang="en-US" dirty="0"/>
              <a:t>表现了什么内容</a:t>
            </a:r>
            <a:r>
              <a:rPr lang="en-US" altLang="zh-CN" dirty="0"/>
              <a:t>(3).</a:t>
            </a:r>
            <a:r>
              <a:rPr lang="zh-CN" altLang="en-US" dirty="0"/>
              <a:t>表达了怎样的感情</a:t>
            </a:r>
            <a:r>
              <a:rPr lang="en-US" altLang="zh-CN" dirty="0"/>
              <a:t>? </a:t>
            </a:r>
            <a:r>
              <a:rPr lang="zh-CN" altLang="en-US" dirty="0"/>
              <a:t>如：此句运用了    ，从而生动形象表现了     ，表达了        。</a:t>
            </a:r>
          </a:p>
          <a:p>
            <a:r>
              <a:rPr lang="zh-CN" altLang="en-US" dirty="0"/>
              <a:t>（注意：修辞手法的考查主要在赏析句子的时候用到。但是赏析句子不能仅仅局限于修辞手法，还要有描写手法、表现手法等）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31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八，理解重要词语的含义和作用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）某句话中某个词换成另一个行吗？为什么？ </a:t>
            </a:r>
          </a:p>
          <a:p>
            <a:r>
              <a:rPr lang="zh-CN" altLang="en-US" dirty="0"/>
              <a:t>动词：不行。因为该词准确生动具体地写出了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形容词：不行。因为该词生动形象地描写了</a:t>
            </a:r>
            <a:r>
              <a:rPr lang="en-US" altLang="zh-CN" dirty="0"/>
              <a:t>……  </a:t>
            </a:r>
          </a:p>
          <a:p>
            <a:r>
              <a:rPr lang="zh-CN" altLang="en-US" dirty="0"/>
              <a:t>副词（大都，非常、只有等）：不行。因为该词准确地说明了</a:t>
            </a:r>
            <a:r>
              <a:rPr lang="en-US" altLang="zh-CN" dirty="0"/>
              <a:t>……</a:t>
            </a:r>
            <a:r>
              <a:rPr lang="zh-CN" altLang="en-US" dirty="0"/>
              <a:t>的情况（表程度，表限制，表时间，表范围等），换了后就变成</a:t>
            </a:r>
            <a:r>
              <a:rPr lang="en-US" altLang="zh-CN" dirty="0"/>
              <a:t>……</a:t>
            </a:r>
            <a:r>
              <a:rPr lang="zh-CN" altLang="en-US" dirty="0"/>
              <a:t>，与事实不符。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61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）一句话中某两三个词的顺序能否调换？为什么？     </a:t>
            </a:r>
          </a:p>
          <a:p>
            <a:r>
              <a:rPr lang="zh-CN" altLang="en-US" dirty="0"/>
              <a:t>不能。因为：  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与人们认识事物的（由浅入深、由表入里、由现象到本质）规律不一致。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该词与上文是一一对应的关系。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这些词是递进关系，环环相扣，不能互换。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94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）理解词语在选文中的意思和在语境中的含义：</a:t>
            </a:r>
          </a:p>
          <a:p>
            <a:r>
              <a:rPr lang="zh-CN" altLang="en-US" dirty="0"/>
              <a:t>解答这类题目，要注意两点：一是这个词可能不再具有词典中的含义，而是特定语境中的特殊含义。二是要理解词语的语境含义首先必须正确理解词语所在的语境。如</a:t>
            </a:r>
            <a:r>
              <a:rPr lang="en-US" altLang="zh-CN" dirty="0"/>
              <a:t>《</a:t>
            </a:r>
            <a:r>
              <a:rPr lang="zh-CN" altLang="en-US" dirty="0"/>
              <a:t>藤野先生</a:t>
            </a:r>
            <a:r>
              <a:rPr lang="en-US" altLang="zh-CN" dirty="0"/>
              <a:t>》</a:t>
            </a:r>
            <a:r>
              <a:rPr lang="zh-CN" altLang="en-US" dirty="0"/>
              <a:t>一文中“实在是标致极了”一句中的“标致”。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99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DF8B-E7BF-17A6-719B-C380C291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C34DD-0792-BC6D-CAF1-D8A4059B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，读题目，一般而言，题目很重要，是整篇文章的中心提炼。但很多学生，略读题目，一扫而过！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，浏览内容，明白大致的主要内容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，探究主旨（一般是最难的题目）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242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九，理解重要句子的含义和作用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7970" algn="just">
              <a:lnSpc>
                <a:spcPts val="2500"/>
              </a:lnSpc>
            </a:pP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（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）理解重要句子的含义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7970" algn="just">
              <a:lnSpc>
                <a:spcPts val="25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楷体_GB2312"/>
                <a:ea typeface="宋体" panose="02010600030101010101" pitchFamily="2" charset="-122"/>
              </a:rPr>
              <a:t> 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【答题公式】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7970" algn="just">
              <a:lnSpc>
                <a:spcPts val="25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楷体_GB2312"/>
                <a:ea typeface="宋体" panose="02010600030101010101" pitchFamily="2" charset="-122"/>
              </a:rPr>
              <a:t>  A.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有修辞的句子：这句话运用了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XX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修辞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+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效果词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+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句子的语境义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+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深层含义（即文章的中心思想）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46405" algn="just">
              <a:lnSpc>
                <a:spcPts val="25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楷体_GB2312"/>
                <a:ea typeface="宋体" panose="02010600030101010101" pitchFamily="2" charset="-122"/>
              </a:rPr>
              <a:t>B.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没有修辞的句子：表层含义</a:t>
            </a: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+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/>
              </a:rPr>
              <a:t>深层含义（根据情况有时还要答出句子在全文的结构作用）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95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）记叙文中抒情的作用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抒发作者真挚深沉的情感，引发读者的感情共鸣，使文章具有强大的感染力。 </a:t>
            </a:r>
          </a:p>
        </p:txBody>
      </p:sp>
    </p:spTree>
    <p:extLst>
      <p:ext uri="{BB962C8B-B14F-4D97-AF65-F5344CB8AC3E}">
        <p14:creationId xmlns:p14="http://schemas.microsoft.com/office/powerpoint/2010/main" val="963290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）记叙文中议论的作用   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引发读者思考，点明人物或事件的意义，突出中心，升华主题，起到画龙点睛的作用。</a:t>
            </a:r>
          </a:p>
          <a:p>
            <a:r>
              <a:rPr lang="zh-CN" altLang="en-US" dirty="0"/>
              <a:t>记叙文中穿插议论的作用</a:t>
            </a:r>
            <a:r>
              <a:rPr lang="en-US" altLang="zh-CN" dirty="0"/>
              <a:t>:</a:t>
            </a:r>
            <a:r>
              <a:rPr lang="zh-CN" altLang="en-US" dirty="0"/>
              <a:t>结构上承上启下</a:t>
            </a:r>
            <a:r>
              <a:rPr lang="en-US" altLang="zh-CN" dirty="0"/>
              <a:t>;</a:t>
            </a:r>
            <a:r>
              <a:rPr lang="zh-CN" altLang="en-US" dirty="0"/>
              <a:t>内容上画龙点睛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4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十，景物描写的作用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交代事情发生的地点或背景，增加事情的真实性。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渲染气氛。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烘托人物心情。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反映人物的性格或品质。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为下文做铺垫。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推动情节的发展。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深化作品的主题。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具有象征意义。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0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①……</a:t>
            </a:r>
            <a:r>
              <a:rPr lang="zh-CN" altLang="en-US" dirty="0"/>
              <a:t>的景物描写，写出了</a:t>
            </a:r>
            <a:r>
              <a:rPr lang="en-US" altLang="zh-CN" dirty="0"/>
              <a:t>……</a:t>
            </a:r>
            <a:r>
              <a:rPr lang="zh-CN" altLang="en-US" dirty="0"/>
              <a:t>的景色（或环境），烘托了人物</a:t>
            </a:r>
            <a:r>
              <a:rPr lang="en-US" altLang="zh-CN" dirty="0"/>
              <a:t>……</a:t>
            </a:r>
            <a:r>
              <a:rPr lang="zh-CN" altLang="en-US" dirty="0"/>
              <a:t>的性格和品质。</a:t>
            </a:r>
          </a:p>
          <a:p>
            <a:r>
              <a:rPr lang="zh-CN" altLang="en-US" dirty="0"/>
              <a:t>     ②</a:t>
            </a:r>
            <a:r>
              <a:rPr lang="en-US" altLang="zh-CN" dirty="0"/>
              <a:t>……</a:t>
            </a:r>
            <a:r>
              <a:rPr lang="zh-CN" altLang="en-US" dirty="0"/>
              <a:t>的景物描写，结合人物心理活动，表现人物</a:t>
            </a:r>
            <a:r>
              <a:rPr lang="en-US" altLang="zh-CN" dirty="0"/>
              <a:t>……</a:t>
            </a:r>
            <a:r>
              <a:rPr lang="zh-CN" altLang="en-US" dirty="0"/>
              <a:t>的性格和精神。</a:t>
            </a:r>
          </a:p>
          <a:p>
            <a:r>
              <a:rPr lang="zh-CN" altLang="en-US" dirty="0"/>
              <a:t>③</a:t>
            </a:r>
            <a:r>
              <a:rPr lang="en-US" altLang="zh-CN" dirty="0"/>
              <a:t>……</a:t>
            </a:r>
            <a:r>
              <a:rPr lang="zh-CN" altLang="en-US" dirty="0"/>
              <a:t>的景物描写，反映了</a:t>
            </a:r>
            <a:r>
              <a:rPr lang="en-US" altLang="zh-CN" dirty="0"/>
              <a:t>……</a:t>
            </a:r>
            <a:r>
              <a:rPr lang="zh-CN" altLang="en-US" dirty="0"/>
              <a:t>的情景，为全文定下了</a:t>
            </a:r>
            <a:r>
              <a:rPr lang="en-US" altLang="zh-CN" dirty="0"/>
              <a:t>……</a:t>
            </a:r>
            <a:r>
              <a:rPr lang="zh-CN" altLang="en-US" dirty="0"/>
              <a:t>的感情基调。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75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十一</a:t>
            </a:r>
            <a:r>
              <a:rPr lang="en-US" altLang="zh-CN" dirty="0"/>
              <a:t>.</a:t>
            </a:r>
            <a:r>
              <a:rPr lang="zh-CN" altLang="en-US" dirty="0"/>
              <a:t>文章题目的理解和作用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点明故事发生的地点。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点明作者的情感。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概括文章的主要内容。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点明文章的线索。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揭示（或暗示）文章的中心。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设置悬念，吸引读者。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交代故事发生的环境。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交代描写对象。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题目中运用了修辞的，要还原它的本义后再分析作用。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823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表层含义（句子的表面义和语境义）</a:t>
            </a:r>
            <a:r>
              <a:rPr lang="en-US" altLang="zh-CN" dirty="0"/>
              <a:t>+</a:t>
            </a:r>
            <a:r>
              <a:rPr lang="zh-CN" altLang="en-US" dirty="0"/>
              <a:t>深层含义（全文所要表达的中心）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197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十二</a:t>
            </a:r>
            <a:r>
              <a:rPr lang="en-US" altLang="zh-CN" dirty="0"/>
              <a:t>.</a:t>
            </a:r>
            <a:r>
              <a:rPr lang="zh-CN" altLang="en-US" dirty="0"/>
              <a:t>文章的开头、中间、结尾段（句）的作用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（一）记叙文开头段（句）的作用：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开篇点题。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总领下文或统领下文。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引出下文，为下文做铺垫。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设置悬念，引起读者的兴趣或思考。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奠定全文的感情基调。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15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（二）记叙文中间段（句）的作用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单独成段起承上启下的过渡作用（要指明哪句是承接上文的什么内容，哪句开启下文的什么内容）。</a:t>
            </a:r>
          </a:p>
        </p:txBody>
      </p:sp>
    </p:spTree>
    <p:extLst>
      <p:ext uri="{BB962C8B-B14F-4D97-AF65-F5344CB8AC3E}">
        <p14:creationId xmlns:p14="http://schemas.microsoft.com/office/powerpoint/2010/main" val="552236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（三）记叙文结尾段（句）的作用：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篇末点题。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总结全文，深化中心。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首尾呼应，照应开头或照应题目。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点明中心，升华中心。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令人深思，给人警醒（启示）或留有思考余地。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内容上（含义和思想感情），起到</a:t>
            </a:r>
            <a:r>
              <a:rPr lang="en-US" altLang="zh-CN" dirty="0"/>
              <a:t>XX</a:t>
            </a:r>
            <a:r>
              <a:rPr lang="zh-CN" altLang="en-US" dirty="0"/>
              <a:t>作用</a:t>
            </a:r>
            <a:r>
              <a:rPr lang="en-US" altLang="zh-CN" dirty="0"/>
              <a:t>+</a:t>
            </a:r>
            <a:r>
              <a:rPr lang="zh-CN" altLang="en-US" dirty="0"/>
              <a:t>结构上，起到</a:t>
            </a:r>
            <a:r>
              <a:rPr lang="en-US" altLang="zh-CN" dirty="0"/>
              <a:t>XX</a:t>
            </a:r>
            <a:r>
              <a:rPr lang="zh-CN" altLang="en-US" dirty="0"/>
              <a:t>（呼应、过渡、伏笔、铺垫、总领、总结等）作用。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62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E30B1-4040-69E0-83BD-4A62F8CC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479E6-3125-3DF3-46BF-CE0F86D9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高考趋势：不要再出“套路”题！，不要让考生套模板！</a:t>
            </a:r>
            <a:endParaRPr lang="en-US" altLang="zh-CN" dirty="0"/>
          </a:p>
          <a:p>
            <a:r>
              <a:rPr lang="zh-CN" altLang="en-US" dirty="0"/>
              <a:t>中考是以高考为风向标！（如</a:t>
            </a:r>
            <a:r>
              <a:rPr lang="en-US" altLang="zh-CN" dirty="0"/>
              <a:t>2021</a:t>
            </a:r>
            <a:r>
              <a:rPr lang="zh-CN" altLang="en-US" dirty="0"/>
              <a:t>年广州语文中考命题人就是广东省实验中学高中语文老师）</a:t>
            </a:r>
            <a:endParaRPr lang="en-US" altLang="zh-CN" dirty="0"/>
          </a:p>
          <a:p>
            <a:r>
              <a:rPr lang="zh-CN" altLang="en-US" dirty="0"/>
              <a:t>当然，中考是“有区分度的”，如何区分呢？</a:t>
            </a:r>
            <a:endParaRPr lang="en-US" altLang="zh-CN" dirty="0"/>
          </a:p>
          <a:p>
            <a:r>
              <a:rPr lang="zh-CN" altLang="en-US" dirty="0"/>
              <a:t>出选择题的基础题，做得出</a:t>
            </a:r>
            <a:r>
              <a:rPr lang="en-US" altLang="zh-CN" dirty="0"/>
              <a:t>——</a:t>
            </a:r>
            <a:r>
              <a:rPr lang="zh-CN" altLang="en-US" dirty="0"/>
              <a:t>拿到基础分</a:t>
            </a:r>
            <a:endParaRPr lang="en-US" altLang="zh-CN" dirty="0"/>
          </a:p>
          <a:p>
            <a:r>
              <a:rPr lang="zh-CN" altLang="en-US" dirty="0"/>
              <a:t>出可以“套模板”的中等题</a:t>
            </a:r>
            <a:r>
              <a:rPr lang="en-US" altLang="zh-CN" dirty="0"/>
              <a:t>——</a:t>
            </a:r>
            <a:r>
              <a:rPr lang="zh-CN" altLang="en-US" dirty="0"/>
              <a:t>拿到中等分</a:t>
            </a:r>
            <a:endParaRPr lang="en-US" altLang="zh-CN" dirty="0"/>
          </a:p>
          <a:p>
            <a:r>
              <a:rPr lang="zh-CN" altLang="en-US" dirty="0"/>
              <a:t>出不可以套模板的难题</a:t>
            </a:r>
            <a:r>
              <a:rPr lang="en-US" altLang="zh-CN" dirty="0"/>
              <a:t>——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分中</a:t>
            </a:r>
            <a:r>
              <a:rPr lang="en-US" altLang="zh-CN" dirty="0"/>
              <a:t>4</a:t>
            </a:r>
            <a:r>
              <a:rPr lang="zh-CN" altLang="en-US" dirty="0"/>
              <a:t>分）区分真正有语文思维素养优秀的人才！</a:t>
            </a:r>
          </a:p>
        </p:txBody>
      </p:sp>
    </p:spTree>
    <p:extLst>
      <p:ext uri="{BB962C8B-B14F-4D97-AF65-F5344CB8AC3E}">
        <p14:creationId xmlns:p14="http://schemas.microsoft.com/office/powerpoint/2010/main" val="3650515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十三、写作手法的运用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设置悬念：使文章有张有弛，吸引读者的阅读兴趣。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欲扬先抑：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作者先写人物（事物）的</a:t>
            </a:r>
            <a:r>
              <a:rPr lang="en-US" altLang="zh-CN" dirty="0"/>
              <a:t>······</a:t>
            </a:r>
            <a:r>
              <a:rPr lang="zh-CN" altLang="en-US" dirty="0"/>
              <a:t>（不足之处）</a:t>
            </a:r>
            <a:r>
              <a:rPr lang="en-US" altLang="zh-CN" dirty="0"/>
              <a:t>+</a:t>
            </a:r>
            <a:r>
              <a:rPr lang="zh-CN" altLang="en-US" dirty="0"/>
              <a:t>然后赞扬其</a:t>
            </a:r>
            <a:r>
              <a:rPr lang="en-US" altLang="zh-CN" dirty="0"/>
              <a:t>······</a:t>
            </a:r>
            <a:r>
              <a:rPr lang="zh-CN" altLang="en-US" dirty="0"/>
              <a:t>（美好之处）</a:t>
            </a:r>
            <a:r>
              <a:rPr lang="en-US" altLang="zh-CN" dirty="0"/>
              <a:t>+</a:t>
            </a:r>
            <a:r>
              <a:rPr lang="zh-CN" altLang="en-US" dirty="0"/>
              <a:t>更加突出人物（事物）的</a:t>
            </a:r>
            <a:r>
              <a:rPr lang="en-US" altLang="zh-CN" dirty="0"/>
              <a:t>······</a:t>
            </a:r>
            <a:r>
              <a:rPr lang="zh-CN" altLang="en-US" dirty="0"/>
              <a:t>特征或品质。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对比：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把</a:t>
            </a:r>
            <a:r>
              <a:rPr lang="en-US" altLang="zh-CN" dirty="0"/>
              <a:t>······</a:t>
            </a:r>
            <a:r>
              <a:rPr lang="zh-CN" altLang="en-US" dirty="0"/>
              <a:t>和</a:t>
            </a:r>
            <a:r>
              <a:rPr lang="en-US" altLang="zh-CN" dirty="0"/>
              <a:t>······</a:t>
            </a:r>
            <a:r>
              <a:rPr lang="zh-CN" altLang="en-US" dirty="0"/>
              <a:t>进行对比</a:t>
            </a:r>
            <a:r>
              <a:rPr lang="en-US" altLang="zh-CN" dirty="0"/>
              <a:t>+</a:t>
            </a:r>
            <a:r>
              <a:rPr lang="zh-CN" altLang="en-US" dirty="0"/>
              <a:t>突出了</a:t>
            </a:r>
            <a:r>
              <a:rPr lang="en-US" altLang="zh-CN" dirty="0"/>
              <a:t>······</a:t>
            </a:r>
            <a:r>
              <a:rPr lang="zh-CN" altLang="en-US" dirty="0"/>
              <a:t>特性（性格）</a:t>
            </a:r>
            <a:r>
              <a:rPr lang="en-US" altLang="zh-CN" dirty="0"/>
              <a:t>+</a:t>
            </a:r>
            <a:r>
              <a:rPr lang="zh-CN" altLang="en-US" dirty="0"/>
              <a:t>从而突出了文章的</a:t>
            </a:r>
            <a:r>
              <a:rPr lang="en-US" altLang="zh-CN" dirty="0"/>
              <a:t>······</a:t>
            </a:r>
            <a:r>
              <a:rPr lang="zh-CN" altLang="en-US" dirty="0"/>
              <a:t>的主旨。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借景抒情：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作者通过对</a:t>
            </a:r>
            <a:r>
              <a:rPr lang="en-US" altLang="zh-CN" dirty="0"/>
              <a:t>······</a:t>
            </a:r>
            <a:r>
              <a:rPr lang="zh-CN" altLang="en-US" dirty="0"/>
              <a:t>景物的描写</a:t>
            </a:r>
            <a:r>
              <a:rPr lang="en-US" altLang="zh-CN" dirty="0"/>
              <a:t>+</a:t>
            </a:r>
            <a:r>
              <a:rPr lang="zh-CN" altLang="en-US" dirty="0"/>
              <a:t>抒发了</a:t>
            </a:r>
            <a:r>
              <a:rPr lang="en-US" altLang="zh-CN" dirty="0"/>
              <a:t>······</a:t>
            </a:r>
            <a:r>
              <a:rPr lang="zh-CN" altLang="en-US" dirty="0"/>
              <a:t>的感情。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666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72716"/>
            <a:ext cx="10808368" cy="5856120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托物言志：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作者通过描写</a:t>
            </a:r>
            <a:r>
              <a:rPr lang="en-US" altLang="zh-CN" dirty="0"/>
              <a:t>······</a:t>
            </a:r>
            <a:r>
              <a:rPr lang="zh-CN" altLang="en-US" dirty="0"/>
              <a:t>事物</a:t>
            </a:r>
            <a:r>
              <a:rPr lang="en-US" altLang="zh-CN" dirty="0"/>
              <a:t>+</a:t>
            </a:r>
            <a:r>
              <a:rPr lang="zh-CN" altLang="en-US" dirty="0"/>
              <a:t>抒发作者</a:t>
            </a:r>
            <a:r>
              <a:rPr lang="en-US" altLang="zh-CN" dirty="0"/>
              <a:t>······</a:t>
            </a:r>
            <a:r>
              <a:rPr lang="zh-CN" altLang="en-US" dirty="0"/>
              <a:t>的感情（抱负，志趣、情操）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借物喻人：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作者通过描写</a:t>
            </a:r>
            <a:r>
              <a:rPr lang="en-US" altLang="zh-CN" dirty="0"/>
              <a:t>······</a:t>
            </a:r>
            <a:r>
              <a:rPr lang="zh-CN" altLang="en-US" dirty="0"/>
              <a:t>事物</a:t>
            </a:r>
            <a:r>
              <a:rPr lang="en-US" altLang="zh-CN" dirty="0"/>
              <a:t>+</a:t>
            </a:r>
            <a:r>
              <a:rPr lang="zh-CN" altLang="en-US" dirty="0"/>
              <a:t>突出事物的</a:t>
            </a:r>
            <a:r>
              <a:rPr lang="en-US" altLang="zh-CN" dirty="0"/>
              <a:t>······</a:t>
            </a:r>
            <a:r>
              <a:rPr lang="zh-CN" altLang="en-US" dirty="0"/>
              <a:t>特点</a:t>
            </a:r>
            <a:r>
              <a:rPr lang="en-US" altLang="zh-CN" dirty="0"/>
              <a:t>+</a:t>
            </a:r>
            <a:r>
              <a:rPr lang="zh-CN" altLang="en-US" dirty="0"/>
              <a:t>以此比喻</a:t>
            </a:r>
            <a:r>
              <a:rPr lang="en-US" altLang="zh-CN" dirty="0"/>
              <a:t>······</a:t>
            </a:r>
            <a:r>
              <a:rPr lang="zh-CN" altLang="en-US" dirty="0"/>
              <a:t>（某人）</a:t>
            </a:r>
            <a:r>
              <a:rPr lang="en-US" altLang="zh-CN" dirty="0"/>
              <a:t>+</a:t>
            </a:r>
            <a:r>
              <a:rPr lang="zh-CN" altLang="en-US" dirty="0"/>
              <a:t>表现了</a:t>
            </a:r>
            <a:r>
              <a:rPr lang="en-US" altLang="zh-CN" dirty="0"/>
              <a:t>······</a:t>
            </a:r>
            <a:r>
              <a:rPr lang="zh-CN" altLang="en-US" dirty="0"/>
              <a:t>（某人）的高尚情操。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伏笔：是前段文章为后段文章埋伏线索，也可以理解为上文对下文的暗示。好处：交代含蓄，使文章结构严密、紧凑，读者读到下面文章时，不至于产生突兀怀疑之感。作铺垫是对即将来临的事物的衬托。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烘托渲染：浓墨重彩，营造气氛，情景相生，深化主题。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66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十四、阅读中的启示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答题公式</a:t>
            </a:r>
            <a:r>
              <a:rPr lang="en-US" altLang="zh-CN" dirty="0"/>
              <a:t>】</a:t>
            </a:r>
            <a:r>
              <a:rPr lang="zh-CN" altLang="en-US" dirty="0"/>
              <a:t>通过文章我明白了</a:t>
            </a:r>
            <a:r>
              <a:rPr lang="en-US" altLang="zh-CN" dirty="0"/>
              <a:t>······+</a:t>
            </a:r>
            <a:r>
              <a:rPr lang="zh-CN" altLang="en-US" dirty="0"/>
              <a:t>理由（联系文章内容）</a:t>
            </a:r>
            <a:r>
              <a:rPr lang="en-US" altLang="zh-CN" dirty="0"/>
              <a:t>+</a:t>
            </a:r>
            <a:r>
              <a:rPr lang="zh-CN" altLang="en-US" dirty="0"/>
              <a:t>联系生活实际（看题目中是否有此要求）</a:t>
            </a:r>
            <a:r>
              <a:rPr lang="en-US" altLang="zh-CN" dirty="0"/>
              <a:t>+</a:t>
            </a:r>
            <a:r>
              <a:rPr lang="zh-CN" altLang="en-US" dirty="0"/>
              <a:t>总结（以后该怎么做）。</a:t>
            </a:r>
          </a:p>
        </p:txBody>
      </p:sp>
    </p:spTree>
    <p:extLst>
      <p:ext uri="{BB962C8B-B14F-4D97-AF65-F5344CB8AC3E}">
        <p14:creationId xmlns:p14="http://schemas.microsoft.com/office/powerpoint/2010/main" val="3054439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B5110-73C9-0CE9-C637-69A4EBC7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25F42-F791-7A40-FA6B-8BBFAD69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19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7FAF3-11ED-38A4-FFC6-2D3B0CF5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en-US" altLang="zh-CN" dirty="0"/>
              <a:t>GET</a:t>
            </a:r>
            <a:r>
              <a:rPr lang="zh-CN" altLang="en-US" dirty="0"/>
              <a:t>到主旨？（最重要的内容）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0EF16-ECCB-9B6B-799C-5159C95D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语文思想！</a:t>
            </a:r>
            <a:endParaRPr lang="en-US" altLang="zh-CN" dirty="0"/>
          </a:p>
          <a:p>
            <a:r>
              <a:rPr lang="zh-CN" altLang="en-US" dirty="0"/>
              <a:t>设想一下：一个作家要开始表达自己的思想感情，对社会现实的情绪和感受了，那他是不是得设计个人物出来为自己代言？是不是得给他准备点环境，制造点故事最终才能传达出自己的想法？反过来说，设计的人物不一样，环境不一样，想表达的东西自然是不同的。那么我们从作家设计的人物、情节、环境以及他们的特点去反向推测一下，是不是能更准确地把握到作者的想法？</a:t>
            </a:r>
          </a:p>
        </p:txBody>
      </p:sp>
    </p:spTree>
    <p:extLst>
      <p:ext uri="{BB962C8B-B14F-4D97-AF65-F5344CB8AC3E}">
        <p14:creationId xmlns:p14="http://schemas.microsoft.com/office/powerpoint/2010/main" val="19677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C9E7A-189F-368A-3895-5190405D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87A9A-2C99-F3DD-74DD-419684288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DDADBE-0A9E-715B-ADB2-DB67DD78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1" y="139100"/>
            <a:ext cx="9161056" cy="59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2CAD-00C0-E501-4090-86DABD3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6B406-827D-9117-577C-70B18785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8A555-E4DB-57A9-5D7B-87940396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5" y="228600"/>
            <a:ext cx="82391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1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3C081-9F41-F818-1A6E-699DB228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6EEF6-9A9B-B596-7ECE-438D516F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982C69-ADAC-EEE4-6F7C-B5CA9E12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677"/>
            <a:ext cx="8239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2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E4642-80F6-6065-9FA5-683F8812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22F2-4FFA-DB19-9871-9B8AB74A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66795-9C5E-F20C-6A13-BC0A71603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457"/>
            <a:ext cx="10475778" cy="52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2811</Words>
  <Application>Microsoft Office PowerPoint</Application>
  <PresentationFormat>宽屏</PresentationFormat>
  <Paragraphs>181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等线 Light</vt:lpstr>
      <vt:lpstr>楷体_GB2312</vt:lpstr>
      <vt:lpstr>Arial</vt:lpstr>
      <vt:lpstr>Times New Roman</vt:lpstr>
      <vt:lpstr>Office 主题​​</vt:lpstr>
      <vt:lpstr>文学类阅读</vt:lpstr>
      <vt:lpstr>分类</vt:lpstr>
      <vt:lpstr>阅读技巧</vt:lpstr>
      <vt:lpstr>PowerPoint 演示文稿</vt:lpstr>
      <vt:lpstr>如何GET到主旨？（最重要的内容）</vt:lpstr>
      <vt:lpstr>PowerPoint 演示文稿</vt:lpstr>
      <vt:lpstr>PowerPoint 演示文稿</vt:lpstr>
      <vt:lpstr>PowerPoint 演示文稿</vt:lpstr>
      <vt:lpstr>PowerPoint 演示文稿</vt:lpstr>
      <vt:lpstr>套路：</vt:lpstr>
      <vt:lpstr>文学类文本</vt:lpstr>
      <vt:lpstr>教学步骤：</vt:lpstr>
      <vt:lpstr>一，文章内容要点概括</vt:lpstr>
      <vt:lpstr>二、理清文章结构</vt:lpstr>
      <vt:lpstr>三、把握记叙的线索和顺序</vt:lpstr>
      <vt:lpstr>线索的作用：</vt:lpstr>
      <vt:lpstr>（2）记叙顺序及作用</vt:lpstr>
      <vt:lpstr>四、记叙的人称及作用</vt:lpstr>
      <vt:lpstr>五、人物形象</vt:lpstr>
      <vt:lpstr>PowerPoint 演示文稿</vt:lpstr>
      <vt:lpstr>六、文章的主题</vt:lpstr>
      <vt:lpstr>七、修辞方法及作用</vt:lpstr>
      <vt:lpstr>PowerPoint 演示文稿</vt:lpstr>
      <vt:lpstr>PowerPoint 演示文稿</vt:lpstr>
      <vt:lpstr>注意：对于单个的句子也可采用下列公式：</vt:lpstr>
      <vt:lpstr>PowerPoint 演示文稿</vt:lpstr>
      <vt:lpstr>八，理解重要词语的含义和作用</vt:lpstr>
      <vt:lpstr>PowerPoint 演示文稿</vt:lpstr>
      <vt:lpstr>PowerPoint 演示文稿</vt:lpstr>
      <vt:lpstr>九，理解重要句子的含义和作用</vt:lpstr>
      <vt:lpstr>（2）记叙文中抒情的作用 </vt:lpstr>
      <vt:lpstr>（3）记叙文中议论的作用     </vt:lpstr>
      <vt:lpstr>十，景物描写的作用</vt:lpstr>
      <vt:lpstr>PowerPoint 演示文稿</vt:lpstr>
      <vt:lpstr>十一.文章题目的理解和作用</vt:lpstr>
      <vt:lpstr>PowerPoint 演示文稿</vt:lpstr>
      <vt:lpstr>十二.文章的开头、中间、结尾段（句）的作用</vt:lpstr>
      <vt:lpstr>（二）记叙文中间段（句）的作用</vt:lpstr>
      <vt:lpstr>（三）记叙文结尾段（句）的作用：</vt:lpstr>
      <vt:lpstr>十三、写作手法的运用</vt:lpstr>
      <vt:lpstr>PowerPoint 演示文稿</vt:lpstr>
      <vt:lpstr>十四、阅读中的启示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文学类阅读</dc:title>
  <dc:creator>景枫 张</dc:creator>
  <cp:lastModifiedBy>景枫 张</cp:lastModifiedBy>
  <cp:revision>3</cp:revision>
  <dcterms:created xsi:type="dcterms:W3CDTF">2024-02-02T15:15:28Z</dcterms:created>
  <dcterms:modified xsi:type="dcterms:W3CDTF">2024-02-04T17:39:00Z</dcterms:modified>
</cp:coreProperties>
</file>