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1" r:id="rId4"/>
  </p:sldIdLst>
  <p:sldSz cx="20104100" cy="14077950"/>
  <p:notesSz cx="20104100" cy="14077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3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364164"/>
            <a:ext cx="17088486" cy="2956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883652"/>
            <a:ext cx="14072870" cy="3519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37928"/>
            <a:ext cx="8745284" cy="9291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37928"/>
            <a:ext cx="8745284" cy="9291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934845"/>
          </a:xfrm>
          <a:custGeom>
            <a:avLst/>
            <a:gdLst/>
            <a:ahLst/>
            <a:cxnLst/>
            <a:rect l="l" t="t" r="r" b="b"/>
            <a:pathLst>
              <a:path w="20104100" h="1934845">
                <a:moveTo>
                  <a:pt x="20103680" y="0"/>
                </a:moveTo>
                <a:lnTo>
                  <a:pt x="0" y="0"/>
                </a:lnTo>
                <a:lnTo>
                  <a:pt x="0" y="1934600"/>
                </a:lnTo>
                <a:lnTo>
                  <a:pt x="20103680" y="1934600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7388" y="273441"/>
            <a:ext cx="9009322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37928"/>
            <a:ext cx="18093690" cy="9291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092494"/>
            <a:ext cx="6433312" cy="703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092494"/>
            <a:ext cx="4623943" cy="703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092494"/>
            <a:ext cx="4623943" cy="703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99676C75-8F8B-428A-A8C3-3A5A3929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" y="2342318"/>
            <a:ext cx="18022765" cy="450568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96605"/>
            <a:ext cx="20104100" cy="398134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48E7-0C55-4690-A08B-E2D5B13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63" y="8763887"/>
            <a:ext cx="14826773" cy="2596275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74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19CS2107 Enterprise Programming Poster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846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253" y="215254"/>
            <a:ext cx="11941631" cy="15356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          PURCHASING MANAGEMENT SYSTEM</a:t>
            </a:r>
            <a:br>
              <a:rPr lang="en-US" spc="-5" dirty="0"/>
            </a:br>
            <a:br>
              <a:rPr lang="en-US" spc="-5" dirty="0"/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03850" y="859908"/>
            <a:ext cx="1065974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pc="5" dirty="0">
                <a:solidFill>
                  <a:srgbClr val="FFFFFF"/>
                </a:solidFill>
                <a:latin typeface="Liberation Sans"/>
                <a:cs typeface="Liberation Sans"/>
              </a:rPr>
              <a:t>190031196 </a:t>
            </a:r>
            <a:r>
              <a:rPr lang="en-US"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NVSR. Vijay Kumar,190031253 P.Gyan Sai Kumar, </a:t>
            </a:r>
            <a:r>
              <a:rPr lang="en-US" spc="5" dirty="0">
                <a:solidFill>
                  <a:srgbClr val="FFFFFF"/>
                </a:solidFill>
                <a:latin typeface="Liberation Sans"/>
                <a:cs typeface="Liberation Sans"/>
              </a:rPr>
              <a:t>190031269 </a:t>
            </a:r>
            <a:r>
              <a:rPr lang="en-US" spc="5" dirty="0" err="1">
                <a:solidFill>
                  <a:srgbClr val="FFFFFF"/>
                </a:solidFill>
                <a:latin typeface="Liberation Sans"/>
                <a:cs typeface="Liberation Sans"/>
              </a:rPr>
              <a:t>P.Chandra</a:t>
            </a:r>
            <a:r>
              <a:rPr lang="en-US" spc="5" dirty="0">
                <a:solidFill>
                  <a:srgbClr val="FFFFFF"/>
                </a:solidFill>
                <a:latin typeface="Liberation Sans"/>
                <a:cs typeface="Liberation Sans"/>
              </a:rPr>
              <a:t> Vamsi,</a:t>
            </a:r>
            <a:r>
              <a:rPr lang="en-US" sz="1800" spc="-4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lang="en-US" sz="1800" spc="5" dirty="0">
                <a:solidFill>
                  <a:srgbClr val="FFFFFF"/>
                </a:solidFill>
                <a:latin typeface="Liberation Sans"/>
                <a:cs typeface="Liberation Sans"/>
              </a:rPr>
              <a:t>PQR  Name </a:t>
            </a:r>
            <a:r>
              <a:rPr lang="en-US" sz="1800" dirty="0">
                <a:solidFill>
                  <a:srgbClr val="FFFFFF"/>
                </a:solidFill>
                <a:latin typeface="Liberation Sans"/>
                <a:cs typeface="Liberation Sans"/>
              </a:rPr>
              <a:t>of the Supervisor: </a:t>
            </a:r>
            <a:r>
              <a:rPr lang="en-US" spc="5" dirty="0">
                <a:solidFill>
                  <a:srgbClr val="FFFFFF"/>
                </a:solidFill>
                <a:latin typeface="Liberation Sans"/>
                <a:cs typeface="Liberation Sans"/>
              </a:rPr>
              <a:t>Dr. G. Krishna Mohan sir</a:t>
            </a:r>
            <a:r>
              <a:rPr lang="en-US" sz="1800" dirty="0">
                <a:solidFill>
                  <a:srgbClr val="FFFFFF"/>
                </a:solidFill>
                <a:latin typeface="Liberation Sans"/>
                <a:cs typeface="Liberation Sans"/>
              </a:rPr>
              <a:t>,</a:t>
            </a:r>
            <a:r>
              <a:rPr lang="en-US" sz="1800" spc="-10" dirty="0">
                <a:solidFill>
                  <a:srgbClr val="FFFFFF"/>
                </a:solidFill>
                <a:latin typeface="Liberation Sans"/>
                <a:cs typeface="Liberation Sans"/>
              </a:rPr>
              <a:t> Professor,</a:t>
            </a:r>
            <a:endParaRPr lang="en-US" sz="1800" dirty="0">
              <a:latin typeface="Liberation Sans"/>
              <a:cs typeface="Liberation Sans"/>
            </a:endParaRPr>
          </a:p>
          <a:p>
            <a:pPr marL="1905" algn="ctr">
              <a:lnSpc>
                <a:spcPct val="100000"/>
              </a:lnSpc>
              <a:spcBef>
                <a:spcPts val="20"/>
              </a:spcBef>
            </a:pPr>
            <a:r>
              <a:rPr lang="en-US" sz="1450" spc="5" dirty="0">
                <a:solidFill>
                  <a:srgbClr val="FFFFFF"/>
                </a:solidFill>
                <a:latin typeface="Liberation Sans"/>
                <a:cs typeface="Liberation Sans"/>
              </a:rPr>
              <a:t>CSE KL University</a:t>
            </a:r>
            <a:endParaRPr sz="1450" dirty="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864" y="2511198"/>
            <a:ext cx="4282440" cy="460375"/>
          </a:xfrm>
          <a:custGeom>
            <a:avLst/>
            <a:gdLst/>
            <a:ahLst/>
            <a:cxnLst/>
            <a:rect l="l" t="t" r="r" b="b"/>
            <a:pathLst>
              <a:path w="4282440" h="460375">
                <a:moveTo>
                  <a:pt x="0" y="460015"/>
                </a:moveTo>
                <a:lnTo>
                  <a:pt x="4281817" y="460015"/>
                </a:lnTo>
                <a:lnTo>
                  <a:pt x="4281817" y="0"/>
                </a:lnTo>
                <a:lnTo>
                  <a:pt x="0" y="0"/>
                </a:lnTo>
                <a:lnTo>
                  <a:pt x="0" y="460015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864" y="2523438"/>
            <a:ext cx="4282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Introduction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84675" y="2511198"/>
            <a:ext cx="8543925" cy="483870"/>
          </a:xfrm>
          <a:custGeom>
            <a:avLst/>
            <a:gdLst/>
            <a:ahLst/>
            <a:cxnLst/>
            <a:rect l="l" t="t" r="r" b="b"/>
            <a:pathLst>
              <a:path w="8543925" h="483869">
                <a:moveTo>
                  <a:pt x="8543823" y="0"/>
                </a:moveTo>
                <a:lnTo>
                  <a:pt x="0" y="0"/>
                </a:lnTo>
                <a:lnTo>
                  <a:pt x="0" y="483405"/>
                </a:lnTo>
                <a:lnTo>
                  <a:pt x="8543823" y="483405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4675" y="2523438"/>
            <a:ext cx="8543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Liberation Sans"/>
                <a:cs typeface="Liberation Sans"/>
              </a:rPr>
              <a:t>Block </a:t>
            </a:r>
            <a:r>
              <a:rPr sz="2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Diagram, Flowchart</a:t>
            </a:r>
            <a:r>
              <a:rPr sz="2200" b="1" spc="-10">
                <a:solidFill>
                  <a:srgbClr val="FFFFFF"/>
                </a:solidFill>
                <a:latin typeface="Liberation Sans"/>
                <a:cs typeface="Liberation Sans"/>
              </a:rPr>
              <a:t>, </a:t>
            </a:r>
            <a:r>
              <a:rPr lang="en-IN" sz="2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UML Diagrams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31749" y="2512594"/>
            <a:ext cx="4264660" cy="483870"/>
          </a:xfrm>
          <a:custGeom>
            <a:avLst/>
            <a:gdLst/>
            <a:ahLst/>
            <a:cxnLst/>
            <a:rect l="l" t="t" r="r" b="b"/>
            <a:pathLst>
              <a:path w="4264659" h="483869">
                <a:moveTo>
                  <a:pt x="4264233" y="0"/>
                </a:moveTo>
                <a:lnTo>
                  <a:pt x="0" y="0"/>
                </a:lnTo>
                <a:lnTo>
                  <a:pt x="0" y="483405"/>
                </a:lnTo>
                <a:lnTo>
                  <a:pt x="4264233" y="483405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331749" y="2524835"/>
            <a:ext cx="4264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2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Screenshots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864" y="7920345"/>
            <a:ext cx="4282440" cy="483870"/>
          </a:xfrm>
          <a:custGeom>
            <a:avLst/>
            <a:gdLst/>
            <a:ahLst/>
            <a:cxnLst/>
            <a:rect l="l" t="t" r="r" b="b"/>
            <a:pathLst>
              <a:path w="4282440" h="483870">
                <a:moveTo>
                  <a:pt x="4281817" y="0"/>
                </a:moveTo>
                <a:lnTo>
                  <a:pt x="0" y="0"/>
                </a:lnTo>
                <a:lnTo>
                  <a:pt x="0" y="483405"/>
                </a:lnTo>
                <a:lnTo>
                  <a:pt x="4281817" y="483405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864" y="7932572"/>
            <a:ext cx="4282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2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Modules</a:t>
            </a:r>
            <a:endParaRPr sz="2200" dirty="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-166354"/>
            <a:ext cx="20104100" cy="2385410"/>
            <a:chOff x="0" y="158110"/>
            <a:chExt cx="20104100" cy="1866900"/>
          </a:xfrm>
        </p:grpSpPr>
        <p:sp>
          <p:nvSpPr>
            <p:cNvPr id="13" name="object 13"/>
            <p:cNvSpPr/>
            <p:nvPr/>
          </p:nvSpPr>
          <p:spPr>
            <a:xfrm>
              <a:off x="0" y="2011806"/>
              <a:ext cx="20104100" cy="12700"/>
            </a:xfrm>
            <a:custGeom>
              <a:avLst/>
              <a:gdLst/>
              <a:ahLst/>
              <a:cxnLst/>
              <a:rect l="l" t="t" r="r" b="b"/>
              <a:pathLst>
                <a:path w="20104100" h="12700">
                  <a:moveTo>
                    <a:pt x="0" y="12634"/>
                  </a:moveTo>
                  <a:lnTo>
                    <a:pt x="20103680" y="12634"/>
                  </a:lnTo>
                  <a:lnTo>
                    <a:pt x="20103680" y="0"/>
                  </a:lnTo>
                  <a:lnTo>
                    <a:pt x="0" y="0"/>
                  </a:lnTo>
                  <a:lnTo>
                    <a:pt x="0" y="12634"/>
                  </a:lnTo>
                  <a:close/>
                </a:path>
              </a:pathLst>
            </a:custGeom>
            <a:solidFill>
              <a:srgbClr val="000000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934810"/>
              <a:ext cx="20104100" cy="77470"/>
            </a:xfrm>
            <a:custGeom>
              <a:avLst/>
              <a:gdLst/>
              <a:ahLst/>
              <a:cxnLst/>
              <a:rect l="l" t="t" r="r" b="b"/>
              <a:pathLst>
                <a:path w="20104100" h="77469">
                  <a:moveTo>
                    <a:pt x="20103680" y="0"/>
                  </a:moveTo>
                  <a:lnTo>
                    <a:pt x="0" y="0"/>
                  </a:lnTo>
                  <a:lnTo>
                    <a:pt x="0" y="76995"/>
                  </a:lnTo>
                  <a:lnTo>
                    <a:pt x="20103680" y="76995"/>
                  </a:lnTo>
                  <a:close/>
                </a:path>
              </a:pathLst>
            </a:custGeom>
            <a:solidFill>
              <a:srgbClr val="C3BC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785" y="158110"/>
              <a:ext cx="3332479" cy="1677670"/>
            </a:xfrm>
            <a:custGeom>
              <a:avLst/>
              <a:gdLst/>
              <a:ahLst/>
              <a:cxnLst/>
              <a:rect l="l" t="t" r="r" b="b"/>
              <a:pathLst>
                <a:path w="3332479" h="1677670">
                  <a:moveTo>
                    <a:pt x="3332219" y="0"/>
                  </a:moveTo>
                  <a:lnTo>
                    <a:pt x="0" y="0"/>
                  </a:lnTo>
                  <a:lnTo>
                    <a:pt x="0" y="1677365"/>
                  </a:lnTo>
                  <a:lnTo>
                    <a:pt x="3332219" y="1677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600" y="242575"/>
              <a:ext cx="3408992" cy="1577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96668" y="6128810"/>
            <a:ext cx="3348354" cy="342401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90"/>
              </a:spcBef>
            </a:pPr>
            <a:r>
              <a:rPr sz="1150" spc="-5">
                <a:latin typeface="Liberation Sans"/>
                <a:cs typeface="Liberation Sans"/>
              </a:rPr>
              <a:t>.</a:t>
            </a:r>
            <a:endParaRPr sz="11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773" y="8524087"/>
            <a:ext cx="3542665" cy="10945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10" dirty="0">
                <a:latin typeface="Liberation Sans"/>
                <a:cs typeface="Liberation Sans"/>
              </a:rPr>
              <a:t>Methods </a:t>
            </a:r>
            <a:r>
              <a:rPr sz="2000" b="1" spc="15" dirty="0">
                <a:latin typeface="Liberation Sans"/>
                <a:cs typeface="Liberation Sans"/>
              </a:rPr>
              <a:t>and</a:t>
            </a:r>
            <a:r>
              <a:rPr sz="2000" b="1" spc="-20" dirty="0">
                <a:latin typeface="Liberation Sans"/>
                <a:cs typeface="Liberation Sans"/>
              </a:rPr>
              <a:t> </a:t>
            </a:r>
            <a:r>
              <a:rPr sz="2000" b="1" spc="10" dirty="0">
                <a:latin typeface="Liberation Sans"/>
                <a:cs typeface="Liberation Sans"/>
              </a:rPr>
              <a:t>Materials</a:t>
            </a:r>
            <a:endParaRPr sz="20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lang="en-US" sz="1150" i="1" spc="-5" dirty="0">
                <a:latin typeface="Liberation Sans"/>
                <a:cs typeface="Liberation Sans"/>
              </a:rPr>
              <a:t>Our project Purchasing Management System mainly consists of  four modules 1) Admin 2)Customer 3)Product 4)Sales.</a:t>
            </a:r>
            <a:endParaRPr sz="1150" dirty="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773" y="9846544"/>
            <a:ext cx="3509010" cy="38658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admin/administrator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person who ensures that an organization operates efficiently.</a:t>
            </a:r>
            <a:endParaRPr lang="en-US" sz="1400" dirty="0"/>
          </a:p>
          <a:p>
            <a:r>
              <a:rPr lang="en-US" sz="1400" dirty="0"/>
              <a:t>He looks after the roles, i.e., to whom a particular roles(special privilages) are to be given. </a:t>
            </a:r>
          </a:p>
          <a:p>
            <a:r>
              <a:rPr lang="en-US" sz="1400" dirty="0"/>
              <a:t>The next one is  Customer module. Customers play a key role in overall Purchasing system.</a:t>
            </a:r>
          </a:p>
          <a:p>
            <a:r>
              <a:rPr lang="en-US" sz="1400" dirty="0"/>
              <a:t>The third module is the Products  module.. </a:t>
            </a:r>
            <a:r>
              <a:rPr lang="en-US" sz="1400" dirty="0" err="1"/>
              <a:t>Inorder</a:t>
            </a:r>
            <a:r>
              <a:rPr lang="en-US" sz="1400" dirty="0"/>
              <a:t> to have a  good  purchasing environment, quality of products  plays a vital role.</a:t>
            </a:r>
          </a:p>
          <a:p>
            <a:r>
              <a:rPr lang="en-US" sz="1400" dirty="0"/>
              <a:t>And finally the Sales module. We have to thoroughly keep track of the sales in  our </a:t>
            </a:r>
            <a:r>
              <a:rPr lang="en-US" sz="1400" dirty="0" err="1"/>
              <a:t>website.So</a:t>
            </a:r>
            <a:r>
              <a:rPr lang="en-US" sz="1400" dirty="0"/>
              <a:t> we have identified these as the important modules to our project.</a:t>
            </a:r>
          </a:p>
          <a:p>
            <a:endParaRPr lang="en-US" sz="1400" dirty="0"/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150" dirty="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7250" y="3381375"/>
            <a:ext cx="371221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Liberation Sans"/>
                <a:cs typeface="Liberation Sans"/>
              </a:rPr>
              <a:t>A</a:t>
            </a:r>
            <a:r>
              <a:rPr lang="en-US" sz="1150" b="1" dirty="0">
                <a:latin typeface="Liberation Sans"/>
                <a:cs typeface="Liberation Sans"/>
              </a:rPr>
              <a:t>USECASE DIAGRAM</a:t>
            </a:r>
            <a:endParaRPr sz="1150" dirty="0">
              <a:latin typeface="Liberation Sans"/>
              <a:cs typeface="Liberatio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13450" y="4295775"/>
            <a:ext cx="3831590" cy="2331720"/>
            <a:chOff x="6018271" y="5840197"/>
            <a:chExt cx="3831590" cy="2331720"/>
          </a:xfrm>
        </p:grpSpPr>
        <p:sp>
          <p:nvSpPr>
            <p:cNvPr id="25" name="object 25"/>
            <p:cNvSpPr/>
            <p:nvPr/>
          </p:nvSpPr>
          <p:spPr>
            <a:xfrm>
              <a:off x="6025296" y="5859856"/>
              <a:ext cx="3816985" cy="2305050"/>
            </a:xfrm>
            <a:custGeom>
              <a:avLst/>
              <a:gdLst/>
              <a:ahLst/>
              <a:cxnLst/>
              <a:rect l="l" t="t" r="r" b="b"/>
              <a:pathLst>
                <a:path w="3816984" h="2305050">
                  <a:moveTo>
                    <a:pt x="1908493" y="2304858"/>
                  </a:moveTo>
                  <a:lnTo>
                    <a:pt x="0" y="2304858"/>
                  </a:lnTo>
                  <a:lnTo>
                    <a:pt x="0" y="0"/>
                  </a:lnTo>
                  <a:lnTo>
                    <a:pt x="3816986" y="0"/>
                  </a:lnTo>
                  <a:lnTo>
                    <a:pt x="3816986" y="2304858"/>
                  </a:lnTo>
                  <a:lnTo>
                    <a:pt x="1908493" y="2304858"/>
                  </a:lnTo>
                  <a:close/>
                </a:path>
              </a:pathLst>
            </a:custGeom>
            <a:ln w="1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25296" y="5847221"/>
              <a:ext cx="3816985" cy="2305050"/>
            </a:xfrm>
            <a:custGeom>
              <a:avLst/>
              <a:gdLst/>
              <a:ahLst/>
              <a:cxnLst/>
              <a:rect l="l" t="t" r="r" b="b"/>
              <a:pathLst>
                <a:path w="3816984" h="2305050">
                  <a:moveTo>
                    <a:pt x="3816986" y="0"/>
                  </a:moveTo>
                  <a:lnTo>
                    <a:pt x="0" y="0"/>
                  </a:lnTo>
                  <a:lnTo>
                    <a:pt x="0" y="2304830"/>
                  </a:lnTo>
                  <a:lnTo>
                    <a:pt x="3816986" y="230483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25296" y="5847221"/>
              <a:ext cx="3816985" cy="2305050"/>
            </a:xfrm>
            <a:custGeom>
              <a:avLst/>
              <a:gdLst/>
              <a:ahLst/>
              <a:cxnLst/>
              <a:rect l="l" t="t" r="r" b="b"/>
              <a:pathLst>
                <a:path w="3816984" h="2305050">
                  <a:moveTo>
                    <a:pt x="1908493" y="2304830"/>
                  </a:moveTo>
                  <a:lnTo>
                    <a:pt x="0" y="2304830"/>
                  </a:lnTo>
                  <a:lnTo>
                    <a:pt x="0" y="0"/>
                  </a:lnTo>
                  <a:lnTo>
                    <a:pt x="3816986" y="0"/>
                  </a:lnTo>
                  <a:lnTo>
                    <a:pt x="3816986" y="2304830"/>
                  </a:lnTo>
                  <a:lnTo>
                    <a:pt x="1908493" y="2304830"/>
                  </a:lnTo>
                  <a:close/>
                </a:path>
              </a:pathLst>
            </a:custGeom>
            <a:ln w="1404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5386050" y="7800975"/>
            <a:ext cx="4264660" cy="461645"/>
          </a:xfrm>
          <a:custGeom>
            <a:avLst/>
            <a:gdLst/>
            <a:ahLst/>
            <a:cxnLst/>
            <a:rect l="l" t="t" r="r" b="b"/>
            <a:pathLst>
              <a:path w="4264659" h="461645">
                <a:moveTo>
                  <a:pt x="0" y="461146"/>
                </a:moveTo>
                <a:lnTo>
                  <a:pt x="4264233" y="461146"/>
                </a:lnTo>
                <a:lnTo>
                  <a:pt x="4264233" y="0"/>
                </a:lnTo>
                <a:lnTo>
                  <a:pt x="0" y="0"/>
                </a:lnTo>
                <a:lnTo>
                  <a:pt x="0" y="461146"/>
                </a:lnTo>
                <a:close/>
              </a:path>
            </a:pathLst>
          </a:custGeom>
          <a:solidFill>
            <a:srgbClr val="8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386050" y="7877175"/>
            <a:ext cx="42646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Conclusion</a:t>
            </a:r>
            <a:endParaRPr lang="en-US" sz="2000" dirty="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2773" y="3113197"/>
            <a:ext cx="3485515" cy="2961067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10" dirty="0">
                <a:latin typeface="Liberation Sans"/>
                <a:cs typeface="Liberation Sans"/>
              </a:rPr>
              <a:t>Objective of </a:t>
            </a:r>
            <a:r>
              <a:rPr lang="en-US" sz="2000" b="1" spc="10" dirty="0">
                <a:latin typeface="Liberation Sans"/>
                <a:cs typeface="Liberation Sans"/>
              </a:rPr>
              <a:t>our Project</a:t>
            </a:r>
          </a:p>
          <a:p>
            <a:pPr marL="12700">
              <a:spcBef>
                <a:spcPts val="1290"/>
              </a:spcBef>
            </a:pPr>
            <a:r>
              <a:rPr lang="en-US" sz="2000" b="0" i="0" dirty="0"/>
              <a:t>The purchasing cycle—also called the </a:t>
            </a:r>
            <a:r>
              <a:rPr lang="en-US" sz="2000" b="0" i="1" dirty="0"/>
              <a:t>procurement cycle</a:t>
            </a:r>
            <a:r>
              <a:rPr lang="en-US" sz="2000" b="0" i="0" dirty="0"/>
              <a:t> or </a:t>
            </a:r>
            <a:r>
              <a:rPr lang="en-US" sz="2000" b="0" i="1" dirty="0"/>
              <a:t>procure-to-pay</a:t>
            </a:r>
            <a:r>
              <a:rPr lang="en-US" sz="2000" b="0" i="0" dirty="0"/>
              <a:t> (P2P)—is the process by which you order, obtain, and pay for the goods and services your business needs.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2773" y="5636595"/>
            <a:ext cx="3622040" cy="91691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10" dirty="0">
                <a:latin typeface="Liberation Sans"/>
                <a:cs typeface="Liberation Sans"/>
              </a:rPr>
              <a:t>Origin of your</a:t>
            </a:r>
            <a:r>
              <a:rPr sz="2000" b="1" spc="-30" dirty="0">
                <a:latin typeface="Liberation Sans"/>
                <a:cs typeface="Liberation Sans"/>
              </a:rPr>
              <a:t> </a:t>
            </a:r>
            <a:r>
              <a:rPr sz="2000" b="1" spc="10" dirty="0">
                <a:latin typeface="Liberation Sans"/>
                <a:cs typeface="Liberation Sans"/>
              </a:rPr>
              <a:t>proposal</a:t>
            </a:r>
            <a:endParaRPr sz="20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lang="en-US" sz="1150" spc="-5" dirty="0">
                <a:latin typeface="Liberation Sans"/>
                <a:cs typeface="Liberation Sans"/>
              </a:rPr>
              <a:t>This project was  assigned to us as part of our course Semester  project. </a:t>
            </a:r>
            <a:endParaRPr sz="1150" dirty="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538450" y="8410575"/>
            <a:ext cx="3434079" cy="522963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lang="en-US" sz="2400" b="1" spc="10" dirty="0">
                <a:latin typeface="Liberation Sans"/>
                <a:cs typeface="Liberation Sans"/>
              </a:rPr>
              <a:t>Discussion/Conclusion</a:t>
            </a:r>
            <a:endParaRPr lang="en-US" sz="24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lang="en-US" sz="1400" dirty="0" err="1">
                <a:latin typeface="Liberation Sans"/>
                <a:cs typeface="Liberation Sans"/>
              </a:rPr>
              <a:t>Aso</a:t>
            </a:r>
            <a:r>
              <a:rPr lang="en-US" sz="1400" dirty="0">
                <a:latin typeface="Liberation Sans"/>
                <a:cs typeface="Liberation Sans"/>
              </a:rPr>
              <a:t> finally this is our Purchasing Management System project. We have </a:t>
            </a:r>
            <a:r>
              <a:rPr lang="en-US" sz="1400" dirty="0" err="1">
                <a:latin typeface="Liberation Sans"/>
                <a:cs typeface="Liberation Sans"/>
              </a:rPr>
              <a:t>ttried</a:t>
            </a:r>
            <a:r>
              <a:rPr lang="en-US" sz="1400" dirty="0">
                <a:latin typeface="Liberation Sans"/>
                <a:cs typeface="Liberation Sans"/>
              </a:rPr>
              <a:t> our best to make our website  work efficiently. It  mainly includes four modules: a)Admin b)Customer c)Product  and d)Sales. Purchasing and Ordering of things are  also two main processes in our project.</a:t>
            </a:r>
            <a:endParaRPr lang="en-IN" sz="1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lang="en-US" sz="2400" b="1" spc="10" dirty="0">
                <a:latin typeface="Liberation Sans"/>
                <a:cs typeface="Liberation Sans"/>
              </a:rPr>
              <a:t>Limitations</a:t>
            </a:r>
            <a:endParaRPr lang="en-US" sz="24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lang="en-US" sz="1400" spc="-5" dirty="0" err="1">
                <a:latin typeface="Liberation Sans"/>
                <a:cs typeface="Liberation Sans"/>
              </a:rPr>
              <a:t>Ithough</a:t>
            </a:r>
            <a:r>
              <a:rPr lang="en-US" sz="1400" spc="-5" dirty="0">
                <a:latin typeface="Liberation Sans"/>
                <a:cs typeface="Liberation Sans"/>
              </a:rPr>
              <a:t> we are lagging in 100% completion of our project . We still need to implement some modules like Transaction module, notifications, order tracking and more . We will look into that.</a:t>
            </a:r>
            <a:endParaRPr lang="en-US" sz="14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1290"/>
              </a:spcBef>
            </a:pPr>
            <a:r>
              <a:rPr lang="en-US" sz="2400" b="1" spc="10" dirty="0">
                <a:latin typeface="Liberation Sans"/>
                <a:cs typeface="Liberation Sans"/>
              </a:rPr>
              <a:t>Future</a:t>
            </a:r>
            <a:r>
              <a:rPr lang="en-US" sz="2400" b="1" dirty="0">
                <a:latin typeface="Liberation Sans"/>
                <a:cs typeface="Liberation Sans"/>
              </a:rPr>
              <a:t> </a:t>
            </a:r>
            <a:r>
              <a:rPr lang="en-US" sz="2400" b="1" spc="5" dirty="0">
                <a:latin typeface="Liberation Sans"/>
                <a:cs typeface="Liberation Sans"/>
              </a:rPr>
              <a:t>Direction</a:t>
            </a:r>
            <a:endParaRPr lang="en-US" sz="14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lang="en-US" sz="1400" dirty="0">
                <a:latin typeface="Liberation Sans"/>
                <a:cs typeface="Liberation Sans"/>
              </a:rPr>
              <a:t>We wish to </a:t>
            </a:r>
            <a:r>
              <a:rPr lang="en-US" sz="1400" dirty="0" err="1">
                <a:latin typeface="Liberation Sans"/>
                <a:cs typeface="Liberation Sans"/>
              </a:rPr>
              <a:t>mve</a:t>
            </a:r>
            <a:r>
              <a:rPr lang="en-US" sz="1400" dirty="0">
                <a:latin typeface="Liberation Sans"/>
                <a:cs typeface="Liberation Sans"/>
              </a:rPr>
              <a:t> </a:t>
            </a:r>
            <a:r>
              <a:rPr lang="en-US" sz="1400" dirty="0" err="1">
                <a:latin typeface="Liberation Sans"/>
                <a:cs typeface="Liberation Sans"/>
              </a:rPr>
              <a:t>forwaed</a:t>
            </a:r>
            <a:r>
              <a:rPr lang="en-US" sz="1400" dirty="0">
                <a:latin typeface="Liberation Sans"/>
                <a:cs typeface="Liberation Sans"/>
              </a:rPr>
              <a:t> out project with more features and  </a:t>
            </a:r>
            <a:r>
              <a:rPr lang="en-US" sz="1400" dirty="0" err="1">
                <a:latin typeface="Liberation Sans"/>
                <a:cs typeface="Liberation Sans"/>
              </a:rPr>
              <a:t>and</a:t>
            </a:r>
            <a:r>
              <a:rPr lang="en-US" sz="1400" dirty="0">
                <a:latin typeface="Liberation Sans"/>
                <a:cs typeface="Liberation Sans"/>
              </a:rPr>
              <a:t>  in easy-to-use  manner.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0325484" y="3301719"/>
            <a:ext cx="3569335" cy="729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Liberation Sans"/>
                <a:cs typeface="Liberation Sans"/>
              </a:rPr>
              <a:t>Lorem ipsum dolor </a:t>
            </a:r>
            <a:r>
              <a:rPr sz="1150" dirty="0">
                <a:latin typeface="Liberation Sans"/>
                <a:cs typeface="Liberation Sans"/>
              </a:rPr>
              <a:t>sit </a:t>
            </a:r>
            <a:r>
              <a:rPr sz="1150" spc="-5" dirty="0">
                <a:latin typeface="Liberation Sans"/>
                <a:cs typeface="Liberation Sans"/>
              </a:rPr>
              <a:t>amet, </a:t>
            </a:r>
            <a:r>
              <a:rPr sz="1150" dirty="0">
                <a:latin typeface="Liberation Sans"/>
                <a:cs typeface="Liberation Sans"/>
              </a:rPr>
              <a:t>vix semper </a:t>
            </a:r>
            <a:r>
              <a:rPr sz="1150" spc="-5" dirty="0">
                <a:latin typeface="Liberation Sans"/>
                <a:cs typeface="Liberation Sans"/>
              </a:rPr>
              <a:t>insolens  </a:t>
            </a:r>
            <a:r>
              <a:rPr sz="1150" dirty="0">
                <a:latin typeface="Liberation Sans"/>
                <a:cs typeface="Liberation Sans"/>
              </a:rPr>
              <a:t>dissentiunt </a:t>
            </a:r>
            <a:r>
              <a:rPr sz="1150" spc="-5" dirty="0">
                <a:latin typeface="Liberation Sans"/>
                <a:cs typeface="Liberation Sans"/>
              </a:rPr>
              <a:t>ea, et nibh corpora eos. </a:t>
            </a:r>
            <a:r>
              <a:rPr sz="1150" dirty="0">
                <a:latin typeface="Liberation Sans"/>
                <a:cs typeface="Liberation Sans"/>
              </a:rPr>
              <a:t>Qui </a:t>
            </a:r>
            <a:r>
              <a:rPr sz="1150" spc="-5" dirty="0">
                <a:latin typeface="Liberation Sans"/>
                <a:cs typeface="Liberation Sans"/>
              </a:rPr>
              <a:t>duis graeco ei,  rebum facilisi est in. </a:t>
            </a:r>
            <a:r>
              <a:rPr sz="1150" dirty="0">
                <a:latin typeface="Liberation Sans"/>
                <a:cs typeface="Liberation Sans"/>
              </a:rPr>
              <a:t>Ea </a:t>
            </a:r>
            <a:r>
              <a:rPr sz="1150" spc="-5" dirty="0">
                <a:latin typeface="Liberation Sans"/>
                <a:cs typeface="Liberation Sans"/>
              </a:rPr>
              <a:t>quo nisl </a:t>
            </a:r>
            <a:r>
              <a:rPr sz="1150" dirty="0">
                <a:latin typeface="Liberation Sans"/>
                <a:cs typeface="Liberation Sans"/>
              </a:rPr>
              <a:t>scripta, in mei legimus  accusata</a:t>
            </a:r>
            <a:r>
              <a:rPr sz="1150" spc="-10" dirty="0">
                <a:latin typeface="Liberation Sans"/>
                <a:cs typeface="Liberation Sans"/>
              </a:rPr>
              <a:t> </a:t>
            </a:r>
            <a:r>
              <a:rPr sz="1150" spc="-5" dirty="0">
                <a:latin typeface="Liberation Sans"/>
                <a:cs typeface="Liberation Sans"/>
              </a:rPr>
              <a:t>conclusionemque.</a:t>
            </a:r>
            <a:endParaRPr sz="1150">
              <a:latin typeface="Liberation Sans"/>
              <a:cs typeface="Liberation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37250" y="6777462"/>
            <a:ext cx="368871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For companies of all sizes, from local small businesses to global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Open Sans"/>
              </a:rPr>
              <a:t>megacorps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, the purchasing cycle begins with needs analysis and ends with payment and record keeping. In between, they may generate a </a:t>
            </a:r>
            <a:r>
              <a:rPr lang="en-US" sz="1400" b="0" i="0" dirty="0">
                <a:solidFill>
                  <a:srgbClr val="1FA2DC"/>
                </a:solidFill>
                <a:effectLst/>
                <a:latin typeface="Open Sans"/>
              </a:rPr>
              <a:t>purchase order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, pay for goods directly, or invite tenders (also known as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Open Sans"/>
              </a:rPr>
              <a:t>bids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Open Sans"/>
              </a:rPr>
              <a:t>) to encourage more aggressive and price-effective competition between suppliers wishing to fulfill a specific need. 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061865" y="5527801"/>
            <a:ext cx="6775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Liberation Sans"/>
                <a:cs typeface="Liberation Sans"/>
              </a:rPr>
              <a:t>Figure</a:t>
            </a:r>
            <a:r>
              <a:rPr sz="1300" b="1" spc="-60" dirty="0">
                <a:latin typeface="Liberation Sans"/>
                <a:cs typeface="Liberation Sans"/>
              </a:rPr>
              <a:t> </a:t>
            </a:r>
            <a:r>
              <a:rPr sz="1300" b="1" spc="10" dirty="0">
                <a:latin typeface="Liberation Sans"/>
                <a:cs typeface="Liberation Sans"/>
              </a:rPr>
              <a:t>1</a:t>
            </a:r>
            <a:endParaRPr sz="1300">
              <a:latin typeface="Liberation Sans"/>
              <a:cs typeface="Liberation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2622" y="2971213"/>
            <a:ext cx="4331335" cy="62230"/>
            <a:chOff x="472622" y="2971213"/>
            <a:chExt cx="4331335" cy="62230"/>
          </a:xfrm>
        </p:grpSpPr>
        <p:sp>
          <p:nvSpPr>
            <p:cNvPr id="39" name="object 39"/>
            <p:cNvSpPr/>
            <p:nvPr/>
          </p:nvSpPr>
          <p:spPr>
            <a:xfrm>
              <a:off x="472622" y="302780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1089" y="0"/>
                  </a:lnTo>
                </a:path>
              </a:pathLst>
            </a:custGeom>
            <a:ln w="11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059" y="2995650"/>
              <a:ext cx="4282440" cy="2540"/>
            </a:xfrm>
            <a:custGeom>
              <a:avLst/>
              <a:gdLst/>
              <a:ahLst/>
              <a:cxnLst/>
              <a:rect l="l" t="t" r="r" b="b"/>
              <a:pathLst>
                <a:path w="4282440" h="2539">
                  <a:moveTo>
                    <a:pt x="0" y="0"/>
                  </a:moveTo>
                  <a:lnTo>
                    <a:pt x="4282215" y="2163"/>
                  </a:lnTo>
                </a:path>
              </a:pathLst>
            </a:custGeom>
            <a:ln w="48874">
              <a:solidFill>
                <a:srgbClr val="C3BC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760042" y="2973377"/>
            <a:ext cx="8593455" cy="60960"/>
            <a:chOff x="5760042" y="2973377"/>
            <a:chExt cx="8593455" cy="60960"/>
          </a:xfrm>
        </p:grpSpPr>
        <p:sp>
          <p:nvSpPr>
            <p:cNvPr id="42" name="object 42"/>
            <p:cNvSpPr/>
            <p:nvPr/>
          </p:nvSpPr>
          <p:spPr>
            <a:xfrm>
              <a:off x="5784479" y="3008914"/>
              <a:ext cx="8544560" cy="1270"/>
            </a:xfrm>
            <a:custGeom>
              <a:avLst/>
              <a:gdLst/>
              <a:ahLst/>
              <a:cxnLst/>
              <a:rect l="l" t="t" r="r" b="b"/>
              <a:pathLst>
                <a:path w="8544560" h="1269">
                  <a:moveTo>
                    <a:pt x="0" y="0"/>
                  </a:moveTo>
                  <a:lnTo>
                    <a:pt x="8544228" y="977"/>
                  </a:lnTo>
                </a:path>
              </a:pathLst>
            </a:custGeom>
            <a:ln w="48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4479" y="2997814"/>
              <a:ext cx="8544560" cy="1270"/>
            </a:xfrm>
            <a:custGeom>
              <a:avLst/>
              <a:gdLst/>
              <a:ahLst/>
              <a:cxnLst/>
              <a:rect l="l" t="t" r="r" b="b"/>
              <a:pathLst>
                <a:path w="8544560" h="1269">
                  <a:moveTo>
                    <a:pt x="0" y="0"/>
                  </a:moveTo>
                  <a:lnTo>
                    <a:pt x="8544228" y="977"/>
                  </a:lnTo>
                </a:path>
              </a:pathLst>
            </a:custGeom>
            <a:ln w="48874">
              <a:solidFill>
                <a:srgbClr val="C3BC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72622" y="8380305"/>
            <a:ext cx="4331335" cy="61594"/>
            <a:chOff x="472622" y="8380305"/>
            <a:chExt cx="4331335" cy="61594"/>
          </a:xfrm>
        </p:grpSpPr>
        <p:sp>
          <p:nvSpPr>
            <p:cNvPr id="45" name="object 45"/>
            <p:cNvSpPr/>
            <p:nvPr/>
          </p:nvSpPr>
          <p:spPr>
            <a:xfrm>
              <a:off x="497059" y="8415820"/>
              <a:ext cx="4282440" cy="1270"/>
            </a:xfrm>
            <a:custGeom>
              <a:avLst/>
              <a:gdLst/>
              <a:ahLst/>
              <a:cxnLst/>
              <a:rect l="l" t="t" r="r" b="b"/>
              <a:pathLst>
                <a:path w="4282440" h="1270">
                  <a:moveTo>
                    <a:pt x="0" y="0"/>
                  </a:moveTo>
                  <a:lnTo>
                    <a:pt x="4282215" y="1186"/>
                  </a:lnTo>
                </a:path>
              </a:pathLst>
            </a:custGeom>
            <a:ln w="48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7059" y="8404742"/>
              <a:ext cx="4282440" cy="1270"/>
            </a:xfrm>
            <a:custGeom>
              <a:avLst/>
              <a:gdLst/>
              <a:ahLst/>
              <a:cxnLst/>
              <a:rect l="l" t="t" r="r" b="b"/>
              <a:pathLst>
                <a:path w="4282440" h="1270">
                  <a:moveTo>
                    <a:pt x="0" y="0"/>
                  </a:moveTo>
                  <a:lnTo>
                    <a:pt x="4282215" y="1186"/>
                  </a:lnTo>
                </a:path>
              </a:pathLst>
            </a:custGeom>
            <a:ln w="48874">
              <a:solidFill>
                <a:srgbClr val="C3BC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5386050" y="8282612"/>
            <a:ext cx="4313555" cy="42248"/>
            <a:chOff x="15307102" y="10243988"/>
            <a:chExt cx="4313555" cy="42248"/>
          </a:xfrm>
        </p:grpSpPr>
        <p:sp>
          <p:nvSpPr>
            <p:cNvPr id="48" name="object 48"/>
            <p:cNvSpPr/>
            <p:nvPr/>
          </p:nvSpPr>
          <p:spPr>
            <a:xfrm>
              <a:off x="15307102" y="10286236"/>
              <a:ext cx="4313555" cy="0"/>
            </a:xfrm>
            <a:custGeom>
              <a:avLst/>
              <a:gdLst/>
              <a:ahLst/>
              <a:cxnLst/>
              <a:rect l="l" t="t" r="r" b="b"/>
              <a:pathLst>
                <a:path w="4313555">
                  <a:moveTo>
                    <a:pt x="0" y="0"/>
                  </a:moveTo>
                  <a:lnTo>
                    <a:pt x="4313456" y="0"/>
                  </a:lnTo>
                </a:path>
              </a:pathLst>
            </a:custGeom>
            <a:ln w="11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309642" y="10243988"/>
              <a:ext cx="4264660" cy="12700"/>
            </a:xfrm>
            <a:custGeom>
              <a:avLst/>
              <a:gdLst/>
              <a:ahLst/>
              <a:cxnLst/>
              <a:rect l="l" t="t" r="r" b="b"/>
              <a:pathLst>
                <a:path w="4264659" h="12700">
                  <a:moveTo>
                    <a:pt x="0" y="12271"/>
                  </a:moveTo>
                  <a:lnTo>
                    <a:pt x="4264582" y="0"/>
                  </a:lnTo>
                </a:path>
              </a:pathLst>
            </a:custGeom>
            <a:ln w="48874">
              <a:solidFill>
                <a:srgbClr val="C3BC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5307102" y="2971981"/>
            <a:ext cx="4313555" cy="60960"/>
            <a:chOff x="15307102" y="2971981"/>
            <a:chExt cx="4313555" cy="60960"/>
          </a:xfrm>
        </p:grpSpPr>
        <p:sp>
          <p:nvSpPr>
            <p:cNvPr id="51" name="object 51"/>
            <p:cNvSpPr/>
            <p:nvPr/>
          </p:nvSpPr>
          <p:spPr>
            <a:xfrm>
              <a:off x="15331540" y="3007517"/>
              <a:ext cx="4264660" cy="1270"/>
            </a:xfrm>
            <a:custGeom>
              <a:avLst/>
              <a:gdLst/>
              <a:ahLst/>
              <a:cxnLst/>
              <a:rect l="l" t="t" r="r" b="b"/>
              <a:pathLst>
                <a:path w="4264659" h="1269">
                  <a:moveTo>
                    <a:pt x="0" y="0"/>
                  </a:moveTo>
                  <a:lnTo>
                    <a:pt x="4264582" y="977"/>
                  </a:lnTo>
                </a:path>
              </a:pathLst>
            </a:custGeom>
            <a:ln w="48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331540" y="2996418"/>
              <a:ext cx="4264660" cy="1270"/>
            </a:xfrm>
            <a:custGeom>
              <a:avLst/>
              <a:gdLst/>
              <a:ahLst/>
              <a:cxnLst/>
              <a:rect l="l" t="t" r="r" b="b"/>
              <a:pathLst>
                <a:path w="4264659" h="1269">
                  <a:moveTo>
                    <a:pt x="0" y="0"/>
                  </a:moveTo>
                  <a:lnTo>
                    <a:pt x="4264582" y="977"/>
                  </a:lnTo>
                </a:path>
              </a:pathLst>
            </a:custGeom>
            <a:ln w="48874">
              <a:solidFill>
                <a:srgbClr val="C3BC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5386050" y="3533775"/>
            <a:ext cx="3831590" cy="2331720"/>
            <a:chOff x="10304214" y="4589205"/>
            <a:chExt cx="3831590" cy="2331720"/>
          </a:xfrm>
        </p:grpSpPr>
        <p:sp>
          <p:nvSpPr>
            <p:cNvPr id="60" name="object 60"/>
            <p:cNvSpPr/>
            <p:nvPr/>
          </p:nvSpPr>
          <p:spPr>
            <a:xfrm>
              <a:off x="10311238" y="4608935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781"/>
                  </a:moveTo>
                  <a:lnTo>
                    <a:pt x="0" y="2304781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781"/>
                  </a:lnTo>
                  <a:lnTo>
                    <a:pt x="1908563" y="2304781"/>
                  </a:lnTo>
                  <a:close/>
                </a:path>
              </a:pathLst>
            </a:custGeom>
            <a:ln w="1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11238" y="4596230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3817056" y="0"/>
                  </a:moveTo>
                  <a:lnTo>
                    <a:pt x="0" y="0"/>
                  </a:lnTo>
                  <a:lnTo>
                    <a:pt x="0" y="2304851"/>
                  </a:lnTo>
                  <a:lnTo>
                    <a:pt x="3817056" y="230485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311238" y="4596230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851"/>
                  </a:moveTo>
                  <a:lnTo>
                    <a:pt x="0" y="2304851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851"/>
                  </a:lnTo>
                  <a:lnTo>
                    <a:pt x="1908563" y="2304851"/>
                  </a:lnTo>
                  <a:close/>
                </a:path>
              </a:pathLst>
            </a:custGeom>
            <a:ln w="1404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47822" y="7002758"/>
            <a:ext cx="250380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Liberation Sans"/>
                <a:cs typeface="Liberation Sans"/>
              </a:rPr>
              <a:t>Supporting </a:t>
            </a:r>
            <a:r>
              <a:rPr sz="1050" spc="-40" dirty="0">
                <a:latin typeface="Liberation Sans"/>
                <a:cs typeface="Liberation Sans"/>
              </a:rPr>
              <a:t>Text </a:t>
            </a:r>
            <a:r>
              <a:rPr sz="1050" spc="-5" dirty="0">
                <a:latin typeface="Liberation Sans"/>
                <a:cs typeface="Liberation Sans"/>
              </a:rPr>
              <a:t>for Figure. Image or</a:t>
            </a:r>
            <a:r>
              <a:rPr sz="1050" spc="-60" dirty="0">
                <a:latin typeface="Liberation Sans"/>
                <a:cs typeface="Liberation Sans"/>
              </a:rPr>
              <a:t> </a:t>
            </a:r>
            <a:r>
              <a:rPr sz="1050" spc="-5" dirty="0">
                <a:latin typeface="Liberation Sans"/>
                <a:cs typeface="Liberation Sans"/>
              </a:rPr>
              <a:t>Chart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347822" y="7538211"/>
            <a:ext cx="3688715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Liberation Sans"/>
                <a:cs typeface="Liberation Sans"/>
              </a:rPr>
              <a:t>Lorem </a:t>
            </a:r>
            <a:r>
              <a:rPr sz="1150" dirty="0">
                <a:latin typeface="Liberation Sans"/>
                <a:cs typeface="Liberation Sans"/>
              </a:rPr>
              <a:t>ipsum </a:t>
            </a:r>
            <a:r>
              <a:rPr sz="1150" spc="-5" dirty="0">
                <a:latin typeface="Liberation Sans"/>
                <a:cs typeface="Liberation Sans"/>
              </a:rPr>
              <a:t>dolor </a:t>
            </a:r>
            <a:r>
              <a:rPr sz="1150" dirty="0">
                <a:latin typeface="Liberation Sans"/>
                <a:cs typeface="Liberation Sans"/>
              </a:rPr>
              <a:t>sit amet, vix semper </a:t>
            </a:r>
            <a:r>
              <a:rPr sz="1150" spc="-5" dirty="0">
                <a:latin typeface="Liberation Sans"/>
                <a:cs typeface="Liberation Sans"/>
              </a:rPr>
              <a:t>insolens  dissentiunt ea, et nibh </a:t>
            </a:r>
            <a:r>
              <a:rPr sz="1150" dirty="0">
                <a:latin typeface="Liberation Sans"/>
                <a:cs typeface="Liberation Sans"/>
              </a:rPr>
              <a:t>corpora </a:t>
            </a:r>
            <a:r>
              <a:rPr sz="1150" spc="-5" dirty="0">
                <a:latin typeface="Liberation Sans"/>
                <a:cs typeface="Liberation Sans"/>
              </a:rPr>
              <a:t>eos. Qui duis graeco ei,  rebum </a:t>
            </a:r>
            <a:r>
              <a:rPr sz="1150" dirty="0">
                <a:latin typeface="Liberation Sans"/>
                <a:cs typeface="Liberation Sans"/>
              </a:rPr>
              <a:t>facilisi </a:t>
            </a:r>
            <a:r>
              <a:rPr sz="1150" spc="-5" dirty="0">
                <a:latin typeface="Liberation Sans"/>
                <a:cs typeface="Liberation Sans"/>
              </a:rPr>
              <a:t>est in. </a:t>
            </a:r>
            <a:r>
              <a:rPr sz="1150" dirty="0">
                <a:latin typeface="Liberation Sans"/>
                <a:cs typeface="Liberation Sans"/>
              </a:rPr>
              <a:t>Ea </a:t>
            </a:r>
            <a:r>
              <a:rPr sz="1150" spc="-5" dirty="0">
                <a:latin typeface="Liberation Sans"/>
                <a:cs typeface="Liberation Sans"/>
              </a:rPr>
              <a:t>quo </a:t>
            </a:r>
            <a:r>
              <a:rPr sz="1150" dirty="0">
                <a:latin typeface="Liberation Sans"/>
                <a:cs typeface="Liberation Sans"/>
              </a:rPr>
              <a:t>nisl scripta, </a:t>
            </a:r>
            <a:r>
              <a:rPr sz="1150" spc="-5" dirty="0">
                <a:latin typeface="Liberation Sans"/>
                <a:cs typeface="Liberation Sans"/>
              </a:rPr>
              <a:t>in </a:t>
            </a:r>
            <a:r>
              <a:rPr sz="1150" dirty="0">
                <a:latin typeface="Liberation Sans"/>
                <a:cs typeface="Liberation Sans"/>
              </a:rPr>
              <a:t>mei legimus  </a:t>
            </a:r>
            <a:r>
              <a:rPr sz="1150" spc="-5" dirty="0">
                <a:latin typeface="Liberation Sans"/>
                <a:cs typeface="Liberation Sans"/>
              </a:rPr>
              <a:t>accusata conclusionemque. </a:t>
            </a:r>
            <a:r>
              <a:rPr sz="1150" dirty="0">
                <a:latin typeface="Liberation Sans"/>
                <a:cs typeface="Liberation Sans"/>
              </a:rPr>
              <a:t>Sit </a:t>
            </a:r>
            <a:r>
              <a:rPr sz="1150" spc="-5" dirty="0">
                <a:latin typeface="Liberation Sans"/>
                <a:cs typeface="Liberation Sans"/>
              </a:rPr>
              <a:t>dolore eloquentiam </a:t>
            </a:r>
            <a:r>
              <a:rPr sz="1150" dirty="0">
                <a:latin typeface="Liberation Sans"/>
                <a:cs typeface="Liberation Sans"/>
              </a:rPr>
              <a:t>at, </a:t>
            </a:r>
            <a:r>
              <a:rPr sz="1150" spc="-5" dirty="0">
                <a:latin typeface="Liberation Sans"/>
                <a:cs typeface="Liberation Sans"/>
              </a:rPr>
              <a:t>ei  graeco </a:t>
            </a:r>
            <a:r>
              <a:rPr sz="1150" dirty="0">
                <a:latin typeface="Liberation Sans"/>
                <a:cs typeface="Liberation Sans"/>
              </a:rPr>
              <a:t>scriptorem </a:t>
            </a:r>
            <a:r>
              <a:rPr sz="1150" spc="-5" dirty="0">
                <a:latin typeface="Liberation Sans"/>
                <a:cs typeface="Liberation Sans"/>
              </a:rPr>
              <a:t>eam. Sea </a:t>
            </a:r>
            <a:r>
              <a:rPr sz="1150" dirty="0">
                <a:latin typeface="Liberation Sans"/>
                <a:cs typeface="Liberation Sans"/>
              </a:rPr>
              <a:t>sale assum </a:t>
            </a:r>
            <a:r>
              <a:rPr sz="1150" spc="-5" dirty="0">
                <a:latin typeface="Liberation Sans"/>
                <a:cs typeface="Liberation Sans"/>
              </a:rPr>
              <a:t>urbanitas</a:t>
            </a:r>
            <a:r>
              <a:rPr sz="1150" spc="5" dirty="0">
                <a:latin typeface="Liberation Sans"/>
                <a:cs typeface="Liberation Sans"/>
              </a:rPr>
              <a:t> </a:t>
            </a:r>
            <a:r>
              <a:rPr sz="1150" spc="-5" dirty="0">
                <a:latin typeface="Liberation Sans"/>
                <a:cs typeface="Liberation Sans"/>
              </a:rPr>
              <a:t>ut.</a:t>
            </a:r>
            <a:endParaRPr sz="1150">
              <a:latin typeface="Liberation Sans"/>
              <a:cs typeface="Liberation Sans"/>
            </a:endParaRPr>
          </a:p>
          <a:p>
            <a:pPr marL="12700" marR="60960">
              <a:lnSpc>
                <a:spcPct val="100000"/>
              </a:lnSpc>
              <a:spcBef>
                <a:spcPts val="25"/>
              </a:spcBef>
            </a:pPr>
            <a:r>
              <a:rPr sz="1150" dirty="0">
                <a:latin typeface="Liberation Sans"/>
                <a:cs typeface="Liberation Sans"/>
              </a:rPr>
              <a:t>Case </a:t>
            </a:r>
            <a:r>
              <a:rPr sz="1150" spc="-5" dirty="0">
                <a:latin typeface="Liberation Sans"/>
                <a:cs typeface="Liberation Sans"/>
              </a:rPr>
              <a:t>rebum forensibus id </a:t>
            </a:r>
            <a:r>
              <a:rPr sz="1150" dirty="0">
                <a:latin typeface="Liberation Sans"/>
                <a:cs typeface="Liberation Sans"/>
              </a:rPr>
              <a:t>mei, </a:t>
            </a:r>
            <a:r>
              <a:rPr sz="1150" spc="-5" dirty="0">
                <a:latin typeface="Liberation Sans"/>
                <a:cs typeface="Liberation Sans"/>
              </a:rPr>
              <a:t>erant noster </a:t>
            </a:r>
            <a:r>
              <a:rPr sz="1150" dirty="0">
                <a:latin typeface="Liberation Sans"/>
                <a:cs typeface="Liberation Sans"/>
              </a:rPr>
              <a:t>est at, </a:t>
            </a:r>
            <a:r>
              <a:rPr sz="1150" spc="-5" dirty="0">
                <a:latin typeface="Liberation Sans"/>
                <a:cs typeface="Liberation Sans"/>
              </a:rPr>
              <a:t>atqui  postea philosophia ex </a:t>
            </a:r>
            <a:r>
              <a:rPr sz="1150" dirty="0">
                <a:latin typeface="Liberation Sans"/>
                <a:cs typeface="Liberation Sans"/>
              </a:rPr>
              <a:t>vel.</a:t>
            </a:r>
            <a:endParaRPr sz="1150">
              <a:latin typeface="Liberation Sans"/>
              <a:cs typeface="Liberation San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347822" y="9108153"/>
            <a:ext cx="677545" cy="6155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Liberation Sans"/>
                <a:cs typeface="Liberation Sans"/>
              </a:rPr>
              <a:t>F</a:t>
            </a:r>
            <a:r>
              <a:rPr lang="en-US" sz="1300" b="1" spc="5" dirty="0">
                <a:latin typeface="Liberation Sans"/>
                <a:cs typeface="Liberation Sans"/>
              </a:rPr>
              <a:t>CLASSDIAGRAM</a:t>
            </a:r>
            <a:endParaRPr sz="1300" dirty="0">
              <a:latin typeface="Liberation Sans"/>
              <a:cs typeface="Liberation San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0304214" y="9429637"/>
            <a:ext cx="3831590" cy="2331720"/>
            <a:chOff x="10304214" y="9429637"/>
            <a:chExt cx="3831590" cy="2331720"/>
          </a:xfrm>
        </p:grpSpPr>
        <p:sp>
          <p:nvSpPr>
            <p:cNvPr id="68" name="object 68"/>
            <p:cNvSpPr/>
            <p:nvPr/>
          </p:nvSpPr>
          <p:spPr>
            <a:xfrm>
              <a:off x="10311238" y="9449324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844"/>
                  </a:moveTo>
                  <a:lnTo>
                    <a:pt x="0" y="2304844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844"/>
                  </a:lnTo>
                  <a:lnTo>
                    <a:pt x="1908563" y="2304844"/>
                  </a:lnTo>
                  <a:close/>
                </a:path>
              </a:pathLst>
            </a:custGeom>
            <a:ln w="1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311238" y="9436662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3817056" y="0"/>
                  </a:moveTo>
                  <a:lnTo>
                    <a:pt x="0" y="0"/>
                  </a:lnTo>
                  <a:lnTo>
                    <a:pt x="0" y="2304844"/>
                  </a:lnTo>
                  <a:lnTo>
                    <a:pt x="3817056" y="230484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311238" y="9436662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844"/>
                  </a:moveTo>
                  <a:lnTo>
                    <a:pt x="0" y="2304844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844"/>
                  </a:lnTo>
                  <a:lnTo>
                    <a:pt x="1908563" y="2304844"/>
                  </a:lnTo>
                  <a:close/>
                </a:path>
              </a:pathLst>
            </a:custGeom>
            <a:ln w="1404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347822" y="11843972"/>
            <a:ext cx="250380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Liberation Sans"/>
                <a:cs typeface="Liberation Sans"/>
              </a:rPr>
              <a:t>Supporting </a:t>
            </a:r>
            <a:r>
              <a:rPr sz="1050" spc="-40" dirty="0">
                <a:latin typeface="Liberation Sans"/>
                <a:cs typeface="Liberation Sans"/>
              </a:rPr>
              <a:t>Text </a:t>
            </a:r>
            <a:r>
              <a:rPr sz="1050" spc="-5" dirty="0">
                <a:latin typeface="Liberation Sans"/>
                <a:cs typeface="Liberation Sans"/>
              </a:rPr>
              <a:t>for Figure. Image or</a:t>
            </a:r>
            <a:r>
              <a:rPr sz="1050" spc="-60" dirty="0">
                <a:latin typeface="Liberation Sans"/>
                <a:cs typeface="Liberation Sans"/>
              </a:rPr>
              <a:t> </a:t>
            </a:r>
            <a:r>
              <a:rPr sz="1050" spc="-5" dirty="0">
                <a:latin typeface="Liberation Sans"/>
                <a:cs typeface="Liberation Sans"/>
              </a:rPr>
              <a:t>Chart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347822" y="12361806"/>
            <a:ext cx="3688715" cy="125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Liberation Sans"/>
                <a:cs typeface="Liberation Sans"/>
              </a:rPr>
              <a:t>Lorem </a:t>
            </a:r>
            <a:r>
              <a:rPr sz="1150" dirty="0">
                <a:latin typeface="Liberation Sans"/>
                <a:cs typeface="Liberation Sans"/>
              </a:rPr>
              <a:t>ipsum </a:t>
            </a:r>
            <a:r>
              <a:rPr sz="1150" spc="-5" dirty="0">
                <a:latin typeface="Liberation Sans"/>
                <a:cs typeface="Liberation Sans"/>
              </a:rPr>
              <a:t>dolor </a:t>
            </a:r>
            <a:r>
              <a:rPr sz="1150" dirty="0">
                <a:latin typeface="Liberation Sans"/>
                <a:cs typeface="Liberation Sans"/>
              </a:rPr>
              <a:t>sit amet, vix semper </a:t>
            </a:r>
            <a:r>
              <a:rPr sz="1150" spc="-5" dirty="0">
                <a:latin typeface="Liberation Sans"/>
                <a:cs typeface="Liberation Sans"/>
              </a:rPr>
              <a:t>insolens  dissentiunt ea, et nibh </a:t>
            </a:r>
            <a:r>
              <a:rPr sz="1150" dirty="0">
                <a:latin typeface="Liberation Sans"/>
                <a:cs typeface="Liberation Sans"/>
              </a:rPr>
              <a:t>corpora </a:t>
            </a:r>
            <a:r>
              <a:rPr sz="1150" spc="-5" dirty="0">
                <a:latin typeface="Liberation Sans"/>
                <a:cs typeface="Liberation Sans"/>
              </a:rPr>
              <a:t>eos. Qui duis graeco ei,  rebum </a:t>
            </a:r>
            <a:r>
              <a:rPr sz="1150" dirty="0">
                <a:latin typeface="Liberation Sans"/>
                <a:cs typeface="Liberation Sans"/>
              </a:rPr>
              <a:t>facilisi </a:t>
            </a:r>
            <a:r>
              <a:rPr sz="1150" spc="-5" dirty="0">
                <a:latin typeface="Liberation Sans"/>
                <a:cs typeface="Liberation Sans"/>
              </a:rPr>
              <a:t>est in. </a:t>
            </a:r>
            <a:r>
              <a:rPr sz="1150" dirty="0">
                <a:latin typeface="Liberation Sans"/>
                <a:cs typeface="Liberation Sans"/>
              </a:rPr>
              <a:t>Ea </a:t>
            </a:r>
            <a:r>
              <a:rPr sz="1150" spc="-5" dirty="0">
                <a:latin typeface="Liberation Sans"/>
                <a:cs typeface="Liberation Sans"/>
              </a:rPr>
              <a:t>quo </a:t>
            </a:r>
            <a:r>
              <a:rPr sz="1150" dirty="0">
                <a:latin typeface="Liberation Sans"/>
                <a:cs typeface="Liberation Sans"/>
              </a:rPr>
              <a:t>nisl scripta, </a:t>
            </a:r>
            <a:r>
              <a:rPr sz="1150" spc="-5" dirty="0">
                <a:latin typeface="Liberation Sans"/>
                <a:cs typeface="Liberation Sans"/>
              </a:rPr>
              <a:t>in </a:t>
            </a:r>
            <a:r>
              <a:rPr sz="1150" dirty="0">
                <a:latin typeface="Liberation Sans"/>
                <a:cs typeface="Liberation Sans"/>
              </a:rPr>
              <a:t>mei legimus  </a:t>
            </a:r>
            <a:r>
              <a:rPr sz="1150" spc="-5" dirty="0">
                <a:latin typeface="Liberation Sans"/>
                <a:cs typeface="Liberation Sans"/>
              </a:rPr>
              <a:t>accusata conclusionemque. </a:t>
            </a:r>
            <a:r>
              <a:rPr sz="1150" dirty="0">
                <a:latin typeface="Liberation Sans"/>
                <a:cs typeface="Liberation Sans"/>
              </a:rPr>
              <a:t>Sit </a:t>
            </a:r>
            <a:r>
              <a:rPr sz="1150" spc="-5" dirty="0">
                <a:latin typeface="Liberation Sans"/>
                <a:cs typeface="Liberation Sans"/>
              </a:rPr>
              <a:t>dolore eloquentiam </a:t>
            </a:r>
            <a:r>
              <a:rPr sz="1150" dirty="0">
                <a:latin typeface="Liberation Sans"/>
                <a:cs typeface="Liberation Sans"/>
              </a:rPr>
              <a:t>at, </a:t>
            </a:r>
            <a:r>
              <a:rPr sz="1150" spc="-5" dirty="0">
                <a:latin typeface="Liberation Sans"/>
                <a:cs typeface="Liberation Sans"/>
              </a:rPr>
              <a:t>ei  graeco </a:t>
            </a:r>
            <a:r>
              <a:rPr sz="1150" dirty="0">
                <a:latin typeface="Liberation Sans"/>
                <a:cs typeface="Liberation Sans"/>
              </a:rPr>
              <a:t>scriptorem </a:t>
            </a:r>
            <a:r>
              <a:rPr sz="1150" spc="-5" dirty="0">
                <a:latin typeface="Liberation Sans"/>
                <a:cs typeface="Liberation Sans"/>
              </a:rPr>
              <a:t>eam. Sea </a:t>
            </a:r>
            <a:r>
              <a:rPr sz="1150" dirty="0">
                <a:latin typeface="Liberation Sans"/>
                <a:cs typeface="Liberation Sans"/>
              </a:rPr>
              <a:t>sale assum </a:t>
            </a:r>
            <a:r>
              <a:rPr sz="1150" spc="-5" dirty="0">
                <a:latin typeface="Liberation Sans"/>
                <a:cs typeface="Liberation Sans"/>
              </a:rPr>
              <a:t>urbanitas</a:t>
            </a:r>
            <a:r>
              <a:rPr sz="1150" spc="5" dirty="0">
                <a:latin typeface="Liberation Sans"/>
                <a:cs typeface="Liberation Sans"/>
              </a:rPr>
              <a:t> </a:t>
            </a:r>
            <a:r>
              <a:rPr sz="1150" spc="-5" dirty="0">
                <a:latin typeface="Liberation Sans"/>
                <a:cs typeface="Liberation Sans"/>
              </a:rPr>
              <a:t>ut.</a:t>
            </a:r>
            <a:endParaRPr sz="1150">
              <a:latin typeface="Liberation Sans"/>
              <a:cs typeface="Liberation Sans"/>
            </a:endParaRPr>
          </a:p>
          <a:p>
            <a:pPr marL="12700" marR="60960">
              <a:lnSpc>
                <a:spcPct val="100000"/>
              </a:lnSpc>
              <a:spcBef>
                <a:spcPts val="25"/>
              </a:spcBef>
            </a:pPr>
            <a:r>
              <a:rPr sz="1150" dirty="0">
                <a:latin typeface="Liberation Sans"/>
                <a:cs typeface="Liberation Sans"/>
              </a:rPr>
              <a:t>Case </a:t>
            </a:r>
            <a:r>
              <a:rPr sz="1150" spc="-5" dirty="0">
                <a:latin typeface="Liberation Sans"/>
                <a:cs typeface="Liberation Sans"/>
              </a:rPr>
              <a:t>rebum forensibus id </a:t>
            </a:r>
            <a:r>
              <a:rPr sz="1150" dirty="0">
                <a:latin typeface="Liberation Sans"/>
                <a:cs typeface="Liberation Sans"/>
              </a:rPr>
              <a:t>mei, </a:t>
            </a:r>
            <a:r>
              <a:rPr sz="1150" spc="-5" dirty="0">
                <a:latin typeface="Liberation Sans"/>
                <a:cs typeface="Liberation Sans"/>
              </a:rPr>
              <a:t>erant noster </a:t>
            </a:r>
            <a:r>
              <a:rPr sz="1150" dirty="0">
                <a:latin typeface="Liberation Sans"/>
                <a:cs typeface="Liberation Sans"/>
              </a:rPr>
              <a:t>est at, </a:t>
            </a:r>
            <a:r>
              <a:rPr sz="1150" spc="-5" dirty="0">
                <a:latin typeface="Liberation Sans"/>
                <a:cs typeface="Liberation Sans"/>
              </a:rPr>
              <a:t>atqui  postea philosophia ex </a:t>
            </a:r>
            <a:r>
              <a:rPr sz="1150" dirty="0">
                <a:latin typeface="Liberation Sans"/>
                <a:cs typeface="Liberation Sans"/>
              </a:rPr>
              <a:t>vel.</a:t>
            </a:r>
            <a:endParaRPr sz="1150">
              <a:latin typeface="Liberation Sans"/>
              <a:cs typeface="Liberation Sans"/>
            </a:endParaRPr>
          </a:p>
        </p:txBody>
      </p:sp>
      <p:grpSp>
        <p:nvGrpSpPr>
          <p:cNvPr id="74" name="object 59"/>
          <p:cNvGrpSpPr/>
          <p:nvPr/>
        </p:nvGrpSpPr>
        <p:grpSpPr>
          <a:xfrm>
            <a:off x="10456614" y="4741605"/>
            <a:ext cx="3831590" cy="2331720"/>
            <a:chOff x="10304214" y="4589205"/>
            <a:chExt cx="3831590" cy="2331720"/>
          </a:xfrm>
        </p:grpSpPr>
        <p:sp>
          <p:nvSpPr>
            <p:cNvPr id="75" name="object 60"/>
            <p:cNvSpPr/>
            <p:nvPr/>
          </p:nvSpPr>
          <p:spPr>
            <a:xfrm>
              <a:off x="10311238" y="4608935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781"/>
                  </a:moveTo>
                  <a:lnTo>
                    <a:pt x="0" y="2304781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781"/>
                  </a:lnTo>
                  <a:lnTo>
                    <a:pt x="1908563" y="2304781"/>
                  </a:lnTo>
                  <a:close/>
                </a:path>
              </a:pathLst>
            </a:custGeom>
            <a:ln w="1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1"/>
            <p:cNvSpPr/>
            <p:nvPr/>
          </p:nvSpPr>
          <p:spPr>
            <a:xfrm>
              <a:off x="10311238" y="4596230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3817056" y="0"/>
                  </a:moveTo>
                  <a:lnTo>
                    <a:pt x="0" y="0"/>
                  </a:lnTo>
                  <a:lnTo>
                    <a:pt x="0" y="2304851"/>
                  </a:lnTo>
                  <a:lnTo>
                    <a:pt x="3817056" y="230485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2"/>
            <p:cNvSpPr/>
            <p:nvPr/>
          </p:nvSpPr>
          <p:spPr>
            <a:xfrm>
              <a:off x="10311238" y="4596230"/>
              <a:ext cx="3817620" cy="2305050"/>
            </a:xfrm>
            <a:custGeom>
              <a:avLst/>
              <a:gdLst/>
              <a:ahLst/>
              <a:cxnLst/>
              <a:rect l="l" t="t" r="r" b="b"/>
              <a:pathLst>
                <a:path w="3817619" h="2305050">
                  <a:moveTo>
                    <a:pt x="1908563" y="2304851"/>
                  </a:moveTo>
                  <a:lnTo>
                    <a:pt x="0" y="2304851"/>
                  </a:lnTo>
                  <a:lnTo>
                    <a:pt x="0" y="0"/>
                  </a:lnTo>
                  <a:lnTo>
                    <a:pt x="3817056" y="0"/>
                  </a:lnTo>
                  <a:lnTo>
                    <a:pt x="3817056" y="2304851"/>
                  </a:lnTo>
                  <a:lnTo>
                    <a:pt x="1908563" y="2304851"/>
                  </a:lnTo>
                  <a:close/>
                </a:path>
              </a:pathLst>
            </a:custGeom>
            <a:ln w="1404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65"/>
          <p:cNvSpPr txBox="1"/>
          <p:nvPr/>
        </p:nvSpPr>
        <p:spPr>
          <a:xfrm>
            <a:off x="15386050" y="3228975"/>
            <a:ext cx="6775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Liberation Sans"/>
                <a:cs typeface="Liberation Sans"/>
              </a:rPr>
              <a:t>Figure</a:t>
            </a:r>
            <a:r>
              <a:rPr sz="1300" b="1" spc="-60" dirty="0">
                <a:latin typeface="Liberation Sans"/>
                <a:cs typeface="Liberation Sans"/>
              </a:rPr>
              <a:t> </a:t>
            </a:r>
            <a:r>
              <a:rPr sz="1300" b="1" spc="10" dirty="0">
                <a:latin typeface="Liberation Sans"/>
                <a:cs typeface="Liberation Sans"/>
              </a:rPr>
              <a:t>1</a:t>
            </a:r>
            <a:endParaRPr sz="1300">
              <a:latin typeface="Liberation Sans"/>
              <a:cs typeface="Liberation Sans"/>
            </a:endParaRPr>
          </a:p>
        </p:txBody>
      </p:sp>
      <p:pic>
        <p:nvPicPr>
          <p:cNvPr id="18" name="Picture 1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4E85F34-DE08-4F7B-8123-3304E05FA3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751" y="3096276"/>
            <a:ext cx="4200960" cy="212968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35EB40F-801B-4C9D-B0E3-1799D9BF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60" y="4276809"/>
            <a:ext cx="3900210" cy="2372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8F3E05-6F9E-4B3C-AB7C-1D60145B2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412" y="9402943"/>
            <a:ext cx="4301394" cy="2431708"/>
          </a:xfrm>
          <a:prstGeom prst="rect">
            <a:avLst/>
          </a:prstGeom>
        </p:spPr>
      </p:pic>
      <p:pic>
        <p:nvPicPr>
          <p:cNvPr id="80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88F2B8E-38FA-48CD-84EE-C84E0F1AF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28" y="9142310"/>
            <a:ext cx="4345939" cy="2006357"/>
          </a:xfrm>
          <a:prstGeom prst="rect">
            <a:avLst/>
          </a:prstGeom>
        </p:spPr>
      </p:pic>
      <p:pic>
        <p:nvPicPr>
          <p:cNvPr id="81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4B21F976-80A9-42EE-B9B5-BADABC0BAD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6" b="-1"/>
          <a:stretch/>
        </p:blipFill>
        <p:spPr>
          <a:xfrm>
            <a:off x="10354814" y="4537223"/>
            <a:ext cx="4214862" cy="2833492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7B5DF2-7379-41DA-ACB5-01895BED85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848" y="5255504"/>
            <a:ext cx="4313555" cy="2396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5B73-8A70-430B-92A2-AF16879C9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usiness Thank-You Letter Examples">
            <a:extLst>
              <a:ext uri="{FF2B5EF4-FFF2-40B4-BE49-F238E27FC236}">
                <a16:creationId xmlns:a16="http://schemas.microsoft.com/office/drawing/2014/main" id="{64548F99-0E1F-4D25-A1F3-5EFAAF41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300"/>
            <a:ext cx="20104100" cy="113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644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Liberation Sans</vt:lpstr>
      <vt:lpstr>Open Sans</vt:lpstr>
      <vt:lpstr>Office Theme</vt:lpstr>
      <vt:lpstr>19CS2107 Enterprise Programming Poster Presentation</vt:lpstr>
      <vt:lpstr>          PURCHASING MANAGEMENT SYSTEM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Lange</dc:creator>
  <cp:lastModifiedBy>PAPPALA GYAN SAI KUMAR</cp:lastModifiedBy>
  <cp:revision>38</cp:revision>
  <dcterms:created xsi:type="dcterms:W3CDTF">2021-04-19T10:49:00Z</dcterms:created>
  <dcterms:modified xsi:type="dcterms:W3CDTF">2021-06-24T08:05:35Z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2020-02-27T05:30:00Z</vt:filetime>
  </property>
  <property fmtid="{D5CDD505-2E9C-101B-9397-08002B2CF9AE}" pid="3" name="Creator">
    <vt:lpwstr>Impress</vt:lpwstr>
  </property>
  <property fmtid="{D5CDD505-2E9C-101B-9397-08002B2CF9AE}" pid="4" name="LastSaved">
    <vt:filetime>2021-04-19T05:30:00Z</vt:filetime>
  </property>
  <property fmtid="{D5CDD505-2E9C-101B-9397-08002B2CF9AE}" pid="5" name="KSOProductBuildVer">
    <vt:lpwstr>1033-11.2.0.10176</vt:lpwstr>
  </property>
</Properties>
</file>