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26" r:id="rId6"/>
    <p:sldId id="327" r:id="rId7"/>
    <p:sldId id="329" r:id="rId8"/>
    <p:sldId id="330" r:id="rId9"/>
    <p:sldId id="344" r:id="rId10"/>
    <p:sldId id="345" r:id="rId11"/>
    <p:sldId id="338" r:id="rId12"/>
    <p:sldId id="3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swanth Gontla" userId="c0d90a976032ec74" providerId="LiveId" clId="{6B86C9EC-AC55-4EE1-8A3A-F36367E4E9CD}"/>
    <pc:docChg chg="undo redo custSel modSld">
      <pc:chgData name="Yeswanth Gontla" userId="c0d90a976032ec74" providerId="LiveId" clId="{6B86C9EC-AC55-4EE1-8A3A-F36367E4E9CD}" dt="2024-10-30T14:10:59.806" v="46" actId="20577"/>
      <pc:docMkLst>
        <pc:docMk/>
      </pc:docMkLst>
      <pc:sldChg chg="modSp mod">
        <pc:chgData name="Yeswanth Gontla" userId="c0d90a976032ec74" providerId="LiveId" clId="{6B86C9EC-AC55-4EE1-8A3A-F36367E4E9CD}" dt="2024-10-30T14:10:59.806" v="46" actId="20577"/>
        <pc:sldMkLst>
          <pc:docMk/>
          <pc:sldMk cId="1263875044" sldId="329"/>
        </pc:sldMkLst>
        <pc:spChg chg="mod">
          <ac:chgData name="Yeswanth Gontla" userId="c0d90a976032ec74" providerId="LiveId" clId="{6B86C9EC-AC55-4EE1-8A3A-F36367E4E9CD}" dt="2024-10-30T14:10:59.806" v="46" actId="20577"/>
          <ac:spMkLst>
            <pc:docMk/>
            <pc:sldMk cId="1263875044" sldId="329"/>
            <ac:spMk id="3" creationId="{64A19A9B-4992-48DF-B0B6-095757621A78}"/>
          </ac:spMkLst>
        </pc:spChg>
      </pc:sldChg>
      <pc:sldChg chg="modSp mod">
        <pc:chgData name="Yeswanth Gontla" userId="c0d90a976032ec74" providerId="LiveId" clId="{6B86C9EC-AC55-4EE1-8A3A-F36367E4E9CD}" dt="2024-10-30T14:10:32.257" v="45" actId="14100"/>
        <pc:sldMkLst>
          <pc:docMk/>
          <pc:sldMk cId="409420417" sldId="338"/>
        </pc:sldMkLst>
        <pc:spChg chg="mod">
          <ac:chgData name="Yeswanth Gontla" userId="c0d90a976032ec74" providerId="LiveId" clId="{6B86C9EC-AC55-4EE1-8A3A-F36367E4E9CD}" dt="2024-10-30T14:10:32.257" v="45" actId="14100"/>
          <ac:spMkLst>
            <pc:docMk/>
            <pc:sldMk cId="409420417" sldId="338"/>
            <ac:spMk id="4" creationId="{68003147-27BE-7492-36B6-F405F1156F3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10/30/2024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86E6676-57F7-4A51-1988-A538E88E3AC1}"/>
              </a:ext>
            </a:extLst>
          </p:cNvPr>
          <p:cNvSpPr txBox="1">
            <a:spLocks/>
          </p:cNvSpPr>
          <p:nvPr/>
        </p:nvSpPr>
        <p:spPr>
          <a:xfrm>
            <a:off x="2281243" y="1956707"/>
            <a:ext cx="7629514" cy="1158857"/>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cap="all" spc="300" baseline="0">
                <a:solidFill>
                  <a:schemeClr val="tx1"/>
                </a:solidFill>
                <a:latin typeface="+mj-lt"/>
                <a:ea typeface="+mj-ea"/>
                <a:cs typeface="Posterama" panose="020B0504020200020000" pitchFamily="34" charset="0"/>
              </a:defRPr>
            </a:lvl1pPr>
          </a:lstStyle>
          <a:p>
            <a:r>
              <a:rPr lang="en-US" sz="5400" dirty="0"/>
              <a:t>Java Development</a:t>
            </a:r>
          </a:p>
        </p:txBody>
      </p:sp>
      <p:sp>
        <p:nvSpPr>
          <p:cNvPr id="15" name="Text Placeholder 16">
            <a:extLst>
              <a:ext uri="{FF2B5EF4-FFF2-40B4-BE49-F238E27FC236}">
                <a16:creationId xmlns:a16="http://schemas.microsoft.com/office/drawing/2014/main" id="{3097940A-52A8-38C8-7B6F-7EDA92FC5EF0}"/>
              </a:ext>
            </a:extLst>
          </p:cNvPr>
          <p:cNvSpPr txBox="1">
            <a:spLocks/>
          </p:cNvSpPr>
          <p:nvPr/>
        </p:nvSpPr>
        <p:spPr>
          <a:xfrm>
            <a:off x="8935114" y="5264354"/>
            <a:ext cx="1951286" cy="3532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spc="100" baseline="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latin typeface="Bierstadt" panose="020B0004020202020204" pitchFamily="34" charset="0"/>
              </a:rPr>
              <a:t> </a:t>
            </a:r>
            <a:r>
              <a:rPr lang="en-US" sz="1600" dirty="0" err="1">
                <a:solidFill>
                  <a:schemeClr val="tx1"/>
                </a:solidFill>
                <a:latin typeface="Bierstadt" panose="020B0004020202020204" pitchFamily="34" charset="0"/>
              </a:rPr>
              <a:t>G.Yeswanth</a:t>
            </a:r>
            <a:endParaRPr lang="en-US" sz="1600" dirty="0">
              <a:solidFill>
                <a:schemeClr val="tx1"/>
              </a:solidFill>
              <a:latin typeface="Bierstadt" panose="020B0004020202020204" pitchFamily="34" charset="0"/>
            </a:endParaRPr>
          </a:p>
        </p:txBody>
      </p:sp>
      <p:sp>
        <p:nvSpPr>
          <p:cNvPr id="16" name="TextBox 15">
            <a:extLst>
              <a:ext uri="{FF2B5EF4-FFF2-40B4-BE49-F238E27FC236}">
                <a16:creationId xmlns:a16="http://schemas.microsoft.com/office/drawing/2014/main" id="{F86DFBAB-FD87-C0FD-4F90-562E0AD93463}"/>
              </a:ext>
            </a:extLst>
          </p:cNvPr>
          <p:cNvSpPr txBox="1"/>
          <p:nvPr/>
        </p:nvSpPr>
        <p:spPr>
          <a:xfrm>
            <a:off x="8935114" y="4895022"/>
            <a:ext cx="2381656" cy="369332"/>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100" normalizeH="0" baseline="0" noProof="0" dirty="0">
                <a:ln>
                  <a:noFill/>
                </a:ln>
                <a:solidFill>
                  <a:srgbClr val="15C7C7"/>
                </a:solidFill>
                <a:effectLst/>
                <a:uLnTx/>
                <a:uFillTx/>
                <a:latin typeface="Bierstadt"/>
                <a:ea typeface="+mn-ea"/>
                <a:cs typeface="+mn-cs"/>
              </a:rPr>
              <a:t>By:</a:t>
            </a:r>
          </a:p>
        </p:txBody>
      </p:sp>
      <p:sp>
        <p:nvSpPr>
          <p:cNvPr id="2" name="TextBox 1">
            <a:extLst>
              <a:ext uri="{FF2B5EF4-FFF2-40B4-BE49-F238E27FC236}">
                <a16:creationId xmlns:a16="http://schemas.microsoft.com/office/drawing/2014/main" id="{10C042F9-57B8-9BE1-BC9D-0CC7291A3898}"/>
              </a:ext>
            </a:extLst>
          </p:cNvPr>
          <p:cNvSpPr txBox="1"/>
          <p:nvPr/>
        </p:nvSpPr>
        <p:spPr>
          <a:xfrm>
            <a:off x="3175257" y="2786869"/>
            <a:ext cx="5841486" cy="1284262"/>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0" i="0" u="none" strike="noStrike" kern="1200" cap="none" spc="100" normalizeH="0" baseline="0" noProof="0" dirty="0">
                <a:ln>
                  <a:noFill/>
                </a:ln>
                <a:solidFill>
                  <a:srgbClr val="15C7C7"/>
                </a:solidFill>
                <a:effectLst/>
                <a:uLnTx/>
                <a:uFillTx/>
                <a:latin typeface="Bierstadt"/>
                <a:ea typeface="+mn-ea"/>
                <a:cs typeface="+mn-cs"/>
              </a:rPr>
              <a:t>Task </a:t>
            </a:r>
          </a:p>
          <a:p>
            <a:pPr marL="0" marR="0" lvl="0" indent="0" algn="ctr" defTabSz="914400" rtl="0" eaLnBrk="1" fontAlgn="auto" latinLnBrk="0" hangingPunct="1">
              <a:lnSpc>
                <a:spcPct val="0"/>
              </a:lnSpc>
              <a:spcBef>
                <a:spcPts val="2800"/>
              </a:spcBef>
              <a:spcAft>
                <a:spcPts val="0"/>
              </a:spcAft>
              <a:buClrTx/>
              <a:buSzTx/>
              <a:buFont typeface="Arial" panose="020B0604020202020204" pitchFamily="34" charset="0"/>
              <a:buNone/>
              <a:tabLst/>
              <a:defRPr/>
            </a:pPr>
            <a:r>
              <a:rPr kumimoji="0" lang="en-US" sz="4800" b="0" i="0" u="none" strike="noStrike" kern="1200" cap="none" spc="100" normalizeH="0" baseline="0" noProof="0" dirty="0">
                <a:ln>
                  <a:noFill/>
                </a:ln>
                <a:solidFill>
                  <a:srgbClr val="15C7C7"/>
                </a:solidFill>
                <a:effectLst/>
                <a:uLnTx/>
                <a:uFillTx/>
                <a:latin typeface="Bierstadt"/>
                <a:ea typeface="+mn-ea"/>
                <a:cs typeface="+mn-cs"/>
              </a:rPr>
              <a:t>Presentation </a:t>
            </a:r>
          </a:p>
        </p:txBody>
      </p:sp>
      <p:sp>
        <p:nvSpPr>
          <p:cNvPr id="3" name="TextBox 2">
            <a:extLst>
              <a:ext uri="{FF2B5EF4-FFF2-40B4-BE49-F238E27FC236}">
                <a16:creationId xmlns:a16="http://schemas.microsoft.com/office/drawing/2014/main" id="{8D59260B-FB66-44B5-BB7A-8BB2566EA163}"/>
              </a:ext>
            </a:extLst>
          </p:cNvPr>
          <p:cNvSpPr txBox="1"/>
          <p:nvPr/>
        </p:nvSpPr>
        <p:spPr>
          <a:xfrm>
            <a:off x="8935114" y="5917830"/>
            <a:ext cx="2381656" cy="369332"/>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spc="100" dirty="0">
                <a:solidFill>
                  <a:srgbClr val="15C7C7"/>
                </a:solidFill>
                <a:latin typeface="Bierstadt"/>
              </a:rPr>
              <a:t>October Batch</a:t>
            </a:r>
            <a:endParaRPr kumimoji="0" lang="en-US" sz="2000" b="0" i="0" u="none" strike="noStrike" kern="1200" cap="none" spc="100" normalizeH="0" baseline="0" noProof="0" dirty="0">
              <a:ln>
                <a:noFill/>
              </a:ln>
              <a:solidFill>
                <a:srgbClr val="15C7C7"/>
              </a:solidFill>
              <a:effectLst/>
              <a:uLnTx/>
              <a:uFillTx/>
              <a:latin typeface="Bierstadt"/>
              <a:ea typeface="+mn-ea"/>
              <a:cs typeface="+mn-cs"/>
            </a:endParaRPr>
          </a:p>
        </p:txBody>
      </p:sp>
      <p:sp>
        <p:nvSpPr>
          <p:cNvPr id="5" name="Text Placeholder 16">
            <a:extLst>
              <a:ext uri="{FF2B5EF4-FFF2-40B4-BE49-F238E27FC236}">
                <a16:creationId xmlns:a16="http://schemas.microsoft.com/office/drawing/2014/main" id="{66B1670B-234C-5BF3-02FA-02037DC07390}"/>
              </a:ext>
            </a:extLst>
          </p:cNvPr>
          <p:cNvSpPr txBox="1">
            <a:spLocks/>
          </p:cNvSpPr>
          <p:nvPr/>
        </p:nvSpPr>
        <p:spPr>
          <a:xfrm>
            <a:off x="8935114" y="5564605"/>
            <a:ext cx="1951286" cy="353225"/>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spc="100" baseline="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latin typeface="Bierstadt" panose="020B0004020202020204" pitchFamily="34" charset="0"/>
              </a:rPr>
              <a:t> Computer </a:t>
            </a:r>
            <a:r>
              <a:rPr lang="en-IN" sz="1600" dirty="0">
                <a:solidFill>
                  <a:schemeClr val="tx1"/>
                </a:solidFill>
                <a:latin typeface="Bierstadt" panose="020B0004020202020204" pitchFamily="34" charset="0"/>
              </a:rPr>
              <a:t>Science</a:t>
            </a:r>
            <a:endParaRPr lang="en-US" sz="1600" dirty="0">
              <a:solidFill>
                <a:schemeClr val="tx1"/>
              </a:solidFill>
              <a:latin typeface="Bierstadt" panose="020B0004020202020204" pitchFamily="34" charset="0"/>
            </a:endParaRP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contents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2493263" y="2464800"/>
            <a:ext cx="5402039" cy="1753240"/>
          </a:xfrm>
        </p:spPr>
        <p:txBody>
          <a:bodyPr/>
          <a:lstStyle/>
          <a:p>
            <a:r>
              <a:rPr lang="en-US" dirty="0">
                <a:latin typeface="Bierstadt" panose="020B0004020202020204" pitchFamily="34" charset="0"/>
              </a:rPr>
              <a:t>1. Acknowledgement</a:t>
            </a:r>
          </a:p>
          <a:p>
            <a:r>
              <a:rPr lang="en-US" dirty="0">
                <a:latin typeface="Bierstadt" panose="020B0004020202020204" pitchFamily="34" charset="0"/>
              </a:rPr>
              <a:t>2. Beginner ,INTERMEDIATE, Advance level </a:t>
            </a:r>
          </a:p>
          <a:p>
            <a:r>
              <a:rPr lang="en-US" dirty="0">
                <a:latin typeface="Bierstadt" panose="020B0004020202020204" pitchFamily="34" charset="0"/>
              </a:rPr>
              <a:t>3. Conclusion</a:t>
            </a:r>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780837" y="1105048"/>
            <a:ext cx="5760720" cy="548640"/>
          </a:xfrm>
        </p:spPr>
        <p:txBody>
          <a:bodyPr/>
          <a:lstStyle/>
          <a:p>
            <a:r>
              <a:rPr lang="en-US" sz="3200" dirty="0"/>
              <a:t>Acknowledgement</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932905" y="2473009"/>
            <a:ext cx="7885470" cy="2423455"/>
          </a:xfrm>
        </p:spPr>
        <p:txBody>
          <a:bodyPr/>
          <a:lstStyle/>
          <a:p>
            <a:pPr algn="just">
              <a:lnSpc>
                <a:spcPct val="100000"/>
              </a:lnSpc>
            </a:pPr>
            <a:r>
              <a:rPr lang="en-US" sz="2000" dirty="0">
                <a:latin typeface="Bierstadt" panose="020B0004020202020204" pitchFamily="34" charset="0"/>
              </a:rPr>
              <a:t>I would like to express my gratitude to ShadowFox for giving me the opportunity to present the tasks I have completed during this internship.</a:t>
            </a:r>
          </a:p>
          <a:p>
            <a:pPr algn="just">
              <a:lnSpc>
                <a:spcPct val="100000"/>
              </a:lnSpc>
            </a:pPr>
            <a:r>
              <a:rPr lang="en-US" sz="2000" dirty="0">
                <a:latin typeface="Bierstadt" panose="020B0004020202020204" pitchFamily="34" charset="0"/>
              </a:rPr>
              <a:t>I would also like to extend my thanks to my coordinator, </a:t>
            </a:r>
            <a:r>
              <a:rPr lang="en-US" dirty="0"/>
              <a:t>Mr. Aakash</a:t>
            </a:r>
            <a:r>
              <a:rPr lang="en-US" sz="2000" dirty="0">
                <a:latin typeface="Bierstadt" panose="020B0004020202020204" pitchFamily="34" charset="0"/>
              </a:rPr>
              <a:t>, for guiding me throughout this experience. I acknowledge that the tasks were completed independently by me. Additionally, I utilized certain reference materials for research purposes and used ChatGPT for generating reference ideas.</a:t>
            </a:r>
            <a:endParaRPr lang="en-US" sz="1600" dirty="0">
              <a:latin typeface="Bierstadt" panose="020B0004020202020204" pitchFamily="34" charset="0"/>
            </a:endParaRP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4017532" y="585790"/>
            <a:ext cx="4165978" cy="416370"/>
          </a:xfrm>
        </p:spPr>
        <p:txBody>
          <a:bodyPr/>
          <a:lstStyle/>
          <a:p>
            <a:r>
              <a:rPr lang="en-US" sz="3200" dirty="0"/>
              <a:t>Beginner level</a:t>
            </a:r>
          </a:p>
        </p:txBody>
      </p:sp>
      <p:sp>
        <p:nvSpPr>
          <p:cNvPr id="3" name="TextBox 2">
            <a:extLst>
              <a:ext uri="{FF2B5EF4-FFF2-40B4-BE49-F238E27FC236}">
                <a16:creationId xmlns:a16="http://schemas.microsoft.com/office/drawing/2014/main" id="{64A19A9B-4992-48DF-B0B6-095757621A78}"/>
              </a:ext>
            </a:extLst>
          </p:cNvPr>
          <p:cNvSpPr txBox="1"/>
          <p:nvPr/>
        </p:nvSpPr>
        <p:spPr>
          <a:xfrm>
            <a:off x="690533" y="1307109"/>
            <a:ext cx="5540491" cy="400110"/>
          </a:xfrm>
          <a:prstGeom prst="rect">
            <a:avLst/>
          </a:prstGeom>
          <a:noFill/>
        </p:spPr>
        <p:txBody>
          <a:bodyPr wrap="none" rtlCol="0">
            <a:spAutoFit/>
          </a:bodyPr>
          <a:lstStyle/>
          <a:p>
            <a:r>
              <a:rPr lang="en-US" sz="2000" b="1" u="sng" dirty="0">
                <a:solidFill>
                  <a:schemeClr val="accent5"/>
                </a:solidFill>
                <a:latin typeface="Bierstadt"/>
              </a:rPr>
              <a:t>Task:1)Simple Contact </a:t>
            </a:r>
            <a:r>
              <a:rPr lang="en-US" sz="2000" b="1" u="sng">
                <a:solidFill>
                  <a:schemeClr val="accent5"/>
                </a:solidFill>
                <a:latin typeface="Bierstadt"/>
              </a:rPr>
              <a:t>Management System</a:t>
            </a:r>
            <a:endParaRPr lang="en-US" sz="2000" dirty="0">
              <a:latin typeface="Bierstadt"/>
            </a:endParaRPr>
          </a:p>
        </p:txBody>
      </p:sp>
      <p:sp>
        <p:nvSpPr>
          <p:cNvPr id="43" name="TextBox 42">
            <a:extLst>
              <a:ext uri="{FF2B5EF4-FFF2-40B4-BE49-F238E27FC236}">
                <a16:creationId xmlns:a16="http://schemas.microsoft.com/office/drawing/2014/main" id="{12ACE9F1-D43D-43FB-23CB-53F499107311}"/>
              </a:ext>
            </a:extLst>
          </p:cNvPr>
          <p:cNvSpPr txBox="1"/>
          <p:nvPr/>
        </p:nvSpPr>
        <p:spPr>
          <a:xfrm>
            <a:off x="1013711" y="1979785"/>
            <a:ext cx="9065342" cy="3371051"/>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A Simple Contact Management System is a basic project designed to help users manage and organize contact information in an efficient way.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Contact Management System allows users to:</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New Contacts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input and save contacts, including name, phone number, email address, and possibly other details like address and company.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All Contacts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application displays a list of all saved contacts.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b="1" dirty="0">
                <a:latin typeface="Times New Roman" panose="02020603050405020304" pitchFamily="18" charset="0"/>
                <a:cs typeface="Times New Roman" panose="02020603050405020304" pitchFamily="18" charset="0"/>
              </a:rPr>
              <a:t>Update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update the information for an existing contact.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Delete Contacts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remove contacts that are no longer needed.</a:t>
            </a:r>
            <a:endParaRPr kumimoji="0" lang="en-US" altLang="en-US" b="0" i="0" u="none" strike="noStrike" cap="none" normalizeH="0" baseline="0" dirty="0">
              <a:ln>
                <a:noFill/>
              </a:ln>
              <a:solidFill>
                <a:schemeClr val="tx1"/>
              </a:solidFill>
              <a:effectLst/>
              <a:latin typeface="Bierstadt" panose="020B0004020202020204"/>
            </a:endParaRPr>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4DB49A-0AE3-5B23-92CB-F283C6E05DD4}"/>
              </a:ext>
            </a:extLst>
          </p:cNvPr>
          <p:cNvSpPr txBox="1"/>
          <p:nvPr/>
        </p:nvSpPr>
        <p:spPr>
          <a:xfrm>
            <a:off x="658762" y="1103361"/>
            <a:ext cx="6096000" cy="369332"/>
          </a:xfrm>
          <a:prstGeom prst="rect">
            <a:avLst/>
          </a:prstGeom>
          <a:noFill/>
        </p:spPr>
        <p:txBody>
          <a:bodyPr wrap="square">
            <a:spAutoFit/>
          </a:bodyPr>
          <a:lstStyle/>
          <a:p>
            <a:r>
              <a:rPr lang="en-US" sz="1800" b="1" u="sng" dirty="0">
                <a:solidFill>
                  <a:schemeClr val="accent5"/>
                </a:solidFill>
                <a:latin typeface="Bierstadt"/>
              </a:rPr>
              <a:t>2)Student Information System with GUI (JavaFX/Swing)</a:t>
            </a:r>
            <a:endParaRPr lang="en-IN" dirty="0"/>
          </a:p>
        </p:txBody>
      </p:sp>
      <p:sp>
        <p:nvSpPr>
          <p:cNvPr id="9" name="TextBox 8">
            <a:extLst>
              <a:ext uri="{FF2B5EF4-FFF2-40B4-BE49-F238E27FC236}">
                <a16:creationId xmlns:a16="http://schemas.microsoft.com/office/drawing/2014/main" id="{DC81981A-26DE-4BAB-AA2C-0B9C2B3FF56C}"/>
              </a:ext>
            </a:extLst>
          </p:cNvPr>
          <p:cNvSpPr txBox="1"/>
          <p:nvPr/>
        </p:nvSpPr>
        <p:spPr>
          <a:xfrm>
            <a:off x="929147" y="2360192"/>
            <a:ext cx="10333705"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Student Information System</a:t>
            </a:r>
            <a:r>
              <a:rPr lang="en-US" dirty="0">
                <a:latin typeface="Times New Roman" panose="02020603050405020304" pitchFamily="18" charset="0"/>
                <a:cs typeface="Times New Roman" panose="02020603050405020304" pitchFamily="18" charset="0"/>
              </a:rPr>
              <a:t> (SIS) with a GUI developed using JavaFX or Swing is a project aimed at managing student data in an organized and user-friendly way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 Information System provides the following features: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New Students</a:t>
            </a:r>
            <a:r>
              <a:rPr lang="en-US" dirty="0">
                <a:latin typeface="Times New Roman" panose="02020603050405020304" pitchFamily="18" charset="0"/>
                <a:cs typeface="Times New Roman" panose="02020603050405020304" pitchFamily="18" charset="0"/>
              </a:rPr>
              <a:t>: Allows input of student details, including name, ID, age, grade level, and other relevant information.</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View Student Records</a:t>
            </a:r>
            <a:r>
              <a:rPr lang="en-US" dirty="0">
                <a:latin typeface="Times New Roman" panose="02020603050405020304" pitchFamily="18" charset="0"/>
                <a:cs typeface="Times New Roman" panose="02020603050405020304" pitchFamily="18" charset="0"/>
              </a:rPr>
              <a:t>: Displays a list of all stored student data in a table or list format.</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Update Student Information</a:t>
            </a:r>
            <a:r>
              <a:rPr lang="en-US" dirty="0">
                <a:latin typeface="Times New Roman" panose="02020603050405020304" pitchFamily="18" charset="0"/>
                <a:cs typeface="Times New Roman" panose="02020603050405020304" pitchFamily="18" charset="0"/>
              </a:rPr>
              <a:t>: Allows modifications to existing student records.</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Delete Student Records</a:t>
            </a:r>
            <a:r>
              <a:rPr lang="en-US" dirty="0">
                <a:latin typeface="Times New Roman" panose="02020603050405020304" pitchFamily="18" charset="0"/>
                <a:cs typeface="Times New Roman" panose="02020603050405020304" pitchFamily="18" charset="0"/>
              </a:rPr>
              <a:t>: Permits removal of records no longer needed.</a:t>
            </a:r>
          </a:p>
        </p:txBody>
      </p:sp>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62FA2A-69C3-9667-5E1B-F9E181B4769C}"/>
              </a:ext>
            </a:extLst>
          </p:cNvPr>
          <p:cNvSpPr txBox="1"/>
          <p:nvPr/>
        </p:nvSpPr>
        <p:spPr>
          <a:xfrm>
            <a:off x="3578942" y="445424"/>
            <a:ext cx="4591664" cy="480131"/>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latin typeface="Bierstadt" panose="020B0004020202020204" pitchFamily="34" charset="0"/>
              </a:rPr>
              <a:t>INTERMEDIATE LEVEL</a:t>
            </a:r>
            <a:endParaRPr kumimoji="0" lang="en-US" sz="2400" b="1" i="0" strike="noStrike" kern="1200" cap="none" spc="100" normalizeH="0" baseline="0" noProof="0" dirty="0">
              <a:ln>
                <a:noFill/>
              </a:ln>
              <a:effectLst/>
              <a:uLnTx/>
              <a:uFillTx/>
              <a:latin typeface="Bierstadt"/>
              <a:ea typeface="+mn-ea"/>
              <a:cs typeface="+mn-cs"/>
            </a:endParaRPr>
          </a:p>
        </p:txBody>
      </p:sp>
      <p:sp>
        <p:nvSpPr>
          <p:cNvPr id="4" name="TextBox 3">
            <a:extLst>
              <a:ext uri="{FF2B5EF4-FFF2-40B4-BE49-F238E27FC236}">
                <a16:creationId xmlns:a16="http://schemas.microsoft.com/office/drawing/2014/main" id="{44878C14-8BE8-B3CF-DF97-CC0D4C9F7C33}"/>
              </a:ext>
            </a:extLst>
          </p:cNvPr>
          <p:cNvSpPr txBox="1"/>
          <p:nvPr/>
        </p:nvSpPr>
        <p:spPr>
          <a:xfrm>
            <a:off x="1061884" y="1268361"/>
            <a:ext cx="8082116" cy="400110"/>
          </a:xfrm>
          <a:prstGeom prst="rect">
            <a:avLst/>
          </a:prstGeom>
          <a:noFill/>
        </p:spPr>
        <p:txBody>
          <a:bodyPr wrap="square">
            <a:spAutoFit/>
          </a:bodyPr>
          <a:lstStyle/>
          <a:p>
            <a:r>
              <a:rPr lang="en-IN" sz="2000" dirty="0">
                <a:solidFill>
                  <a:srgbClr val="00B0F0"/>
                </a:solidFill>
                <a:latin typeface="Times New Roman" panose="02020603050405020304" pitchFamily="18" charset="0"/>
                <a:cs typeface="Times New Roman" panose="02020603050405020304" pitchFamily="18" charset="0"/>
              </a:rPr>
              <a:t>TASK:</a:t>
            </a:r>
            <a:r>
              <a:rPr lang="en-US" sz="2000" dirty="0">
                <a:solidFill>
                  <a:srgbClr val="00B0F0"/>
                </a:solidFill>
                <a:latin typeface="Times New Roman" panose="02020603050405020304" pitchFamily="18" charset="0"/>
                <a:cs typeface="Times New Roman" panose="02020603050405020304" pitchFamily="18" charset="0"/>
              </a:rPr>
              <a:t> 1)Bank Account Management System with Unit Testing (JUnit):</a:t>
            </a:r>
            <a:endParaRPr lang="en-IN" sz="2000" dirty="0">
              <a:solidFill>
                <a:srgbClr val="00B0F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224BCB-E1B3-ED1F-06FC-75AE3F16F340}"/>
              </a:ext>
            </a:extLst>
          </p:cNvPr>
          <p:cNvSpPr txBox="1"/>
          <p:nvPr/>
        </p:nvSpPr>
        <p:spPr>
          <a:xfrm>
            <a:off x="1061884" y="2202426"/>
            <a:ext cx="9507794"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Bank Account Management System with Unit Testing</a:t>
            </a:r>
            <a:r>
              <a:rPr lang="en-US" dirty="0">
                <a:latin typeface="Times New Roman" panose="02020603050405020304" pitchFamily="18" charset="0"/>
                <a:cs typeface="Times New Roman" panose="02020603050405020304" pitchFamily="18" charset="0"/>
              </a:rPr>
              <a:t> is a Java-based project designed to manage bank accounts and perform various banking operations, such as deposits, withdrawals, and balance checks.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Bank Account Management System supports the following features: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Account</a:t>
            </a:r>
            <a:r>
              <a:rPr lang="en-US" dirty="0">
                <a:latin typeface="Times New Roman" panose="02020603050405020304" pitchFamily="18" charset="0"/>
                <a:cs typeface="Times New Roman" panose="02020603050405020304" pitchFamily="18" charset="0"/>
              </a:rPr>
              <a:t>: Allows users to create new bank accounts with a unique account number, name, and an initial deposit.</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Deposit Money</a:t>
            </a:r>
            <a:r>
              <a:rPr lang="en-US" dirty="0">
                <a:latin typeface="Times New Roman" panose="02020603050405020304" pitchFamily="18" charset="0"/>
                <a:cs typeface="Times New Roman" panose="02020603050405020304" pitchFamily="18" charset="0"/>
              </a:rPr>
              <a:t>: Adds a specified amount to the account balance.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Withdraw Money</a:t>
            </a:r>
            <a:r>
              <a:rPr lang="en-US" dirty="0">
                <a:latin typeface="Times New Roman" panose="02020603050405020304" pitchFamily="18" charset="0"/>
                <a:cs typeface="Times New Roman" panose="02020603050405020304" pitchFamily="18" charset="0"/>
              </a:rPr>
              <a:t>: Deducts a specified amount from the account balance, ensuring sufficient funds are available.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Transaction History</a:t>
            </a:r>
            <a:r>
              <a:rPr lang="en-US" dirty="0">
                <a:latin typeface="Times New Roman" panose="02020603050405020304" pitchFamily="18" charset="0"/>
                <a:cs typeface="Times New Roman" panose="02020603050405020304" pitchFamily="18" charset="0"/>
              </a:rPr>
              <a:t>: Provides a record of all deposits, withdrawals, and transfers for each account.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39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B6E90-BF1A-8CCA-BA16-C9730AB69EED}"/>
              </a:ext>
            </a:extLst>
          </p:cNvPr>
          <p:cNvSpPr txBox="1"/>
          <p:nvPr/>
        </p:nvSpPr>
        <p:spPr>
          <a:xfrm>
            <a:off x="894736" y="1237557"/>
            <a:ext cx="8067367" cy="424732"/>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strike="noStrike" kern="1200" cap="none" spc="100" normalizeH="0" baseline="0" noProof="0" dirty="0">
                <a:ln>
                  <a:noFill/>
                </a:ln>
                <a:solidFill>
                  <a:srgbClr val="15C7C7"/>
                </a:solidFill>
                <a:effectLst/>
                <a:uLnTx/>
                <a:uFillTx/>
                <a:latin typeface="Bierstadt"/>
                <a:ea typeface="+mn-ea"/>
                <a:cs typeface="+mn-cs"/>
              </a:rPr>
              <a:t>2)Inventory Management System with Basic GUI:</a:t>
            </a:r>
          </a:p>
        </p:txBody>
      </p:sp>
      <p:sp>
        <p:nvSpPr>
          <p:cNvPr id="8" name="TextBox 7">
            <a:extLst>
              <a:ext uri="{FF2B5EF4-FFF2-40B4-BE49-F238E27FC236}">
                <a16:creationId xmlns:a16="http://schemas.microsoft.com/office/drawing/2014/main" id="{0482AB16-461D-81E9-139E-358EDA944749}"/>
              </a:ext>
            </a:extLst>
          </p:cNvPr>
          <p:cNvSpPr txBox="1"/>
          <p:nvPr/>
        </p:nvSpPr>
        <p:spPr>
          <a:xfrm>
            <a:off x="894736" y="1927124"/>
            <a:ext cx="9763432" cy="3693319"/>
          </a:xfrm>
          <a:prstGeom prst="rect">
            <a:avLst/>
          </a:prstGeom>
          <a:noFill/>
        </p:spPr>
        <p:txBody>
          <a:bodyPr wrap="square">
            <a:sp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t>
            </a:r>
            <a:r>
              <a:rPr lang="en-US" i="1" dirty="0">
                <a:latin typeface="Times New Roman" panose="02020603050405020304" pitchFamily="18" charset="0"/>
                <a:cs typeface="Times New Roman" panose="02020603050405020304" pitchFamily="18" charset="0"/>
              </a:rPr>
              <a:t>Inventory Management System with Basic GUI</a:t>
            </a:r>
            <a:r>
              <a:rPr lang="en-US" dirty="0">
                <a:latin typeface="Times New Roman" panose="02020603050405020304" pitchFamily="18" charset="0"/>
                <a:cs typeface="Times New Roman" panose="02020603050405020304" pitchFamily="18" charset="0"/>
              </a:rPr>
              <a:t> is a Java-based project that helps users manage and keep track of products or goods, typically used by small businesses, warehouses, or stores. The system provides essential functionalities to add, update, and delete items in inventory,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Inventory Management System</a:t>
            </a:r>
            <a:r>
              <a:rPr lang="en-US" dirty="0">
                <a:latin typeface="Times New Roman" panose="02020603050405020304" pitchFamily="18" charset="0"/>
                <a:cs typeface="Times New Roman" panose="02020603050405020304" pitchFamily="18" charset="0"/>
              </a:rPr>
              <a:t> offers the following core features: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New Items</a:t>
            </a:r>
            <a:r>
              <a:rPr lang="en-US" dirty="0">
                <a:latin typeface="Times New Roman" panose="02020603050405020304" pitchFamily="18" charset="0"/>
                <a:cs typeface="Times New Roman" panose="02020603050405020304" pitchFamily="18" charset="0"/>
              </a:rPr>
              <a:t>: Allows users to enter new items into the inventory, specifying details like name, ID, category, price, quantity, and supplier.</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Update Item Details</a:t>
            </a:r>
            <a:r>
              <a:rPr lang="en-US" dirty="0">
                <a:latin typeface="Times New Roman" panose="02020603050405020304" pitchFamily="18" charset="0"/>
                <a:cs typeface="Times New Roman" panose="02020603050405020304" pitchFamily="18" charset="0"/>
              </a:rPr>
              <a:t>: Allows users to edit item details (e.g., updating prices or stock quantity).</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Delete Items</a:t>
            </a:r>
            <a:r>
              <a:rPr lang="en-US" dirty="0">
                <a:latin typeface="Times New Roman" panose="02020603050405020304" pitchFamily="18" charset="0"/>
                <a:cs typeface="Times New Roman" panose="02020603050405020304" pitchFamily="18" charset="0"/>
              </a:rPr>
              <a:t>: Enables the removal of items that are no longer in stock or needed.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78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588775" y="609599"/>
            <a:ext cx="4847302" cy="570271"/>
          </a:xfrm>
        </p:spPr>
        <p:txBody>
          <a:bodyPr/>
          <a:lstStyle/>
          <a:p>
            <a:r>
              <a:rPr lang="en-US" dirty="0"/>
              <a:t>Conclusion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045110" y="1966452"/>
            <a:ext cx="8094406" cy="2800965"/>
          </a:xfrm>
        </p:spPr>
        <p:style>
          <a:lnRef idx="1">
            <a:schemeClr val="accent1"/>
          </a:lnRef>
          <a:fillRef idx="2">
            <a:schemeClr val="accent1"/>
          </a:fillRef>
          <a:effectRef idx="1">
            <a:schemeClr val="accent1"/>
          </a:effectRef>
          <a:fontRef idx="minor">
            <a:schemeClr val="dk1"/>
          </a:fontRef>
        </p:style>
        <p:txBody>
          <a:bodyPr/>
          <a:lstStyle/>
          <a:p>
            <a:pPr marL="0" marR="0" lvl="0" indent="0" algn="just" defTabSz="914400" rtl="0" eaLnBrk="1" fontAlgn="auto" latinLnBrk="0" hangingPunct="1">
              <a:lnSpc>
                <a:spcPct val="114000"/>
              </a:lnSpc>
              <a:spcBef>
                <a:spcPts val="0"/>
              </a:spcBef>
              <a:spcAft>
                <a:spcPts val="0"/>
              </a:spcAft>
              <a:buClrTx/>
              <a:buSzTx/>
              <a:buFont typeface="Arial" panose="020B0604020202020204" pitchFamily="34" charset="0"/>
              <a:buNone/>
              <a:tabLst/>
              <a:defRPr/>
            </a:pPr>
            <a:r>
              <a:rPr lang="en-US" sz="2400" dirty="0">
                <a:latin typeface="Times New Roman" panose="02020603050405020304" pitchFamily="18" charset="0"/>
                <a:cs typeface="Times New Roman" panose="02020603050405020304" pitchFamily="18" charset="0"/>
              </a:rPr>
              <a:t>This internship provided valuable hands-on experience in Java development, particularly in software design and functionality implementation. By completing the tasks outlined, I developed a strong understanding of Java’s core libraries and GUI frameworks, such as Swing and JavaFX, which are essential tools in the software developer’s toolkit.</a:t>
            </a:r>
            <a:endParaRPr kumimoji="0" lang="en-US" sz="2800" b="0" i="0" u="none" strike="noStrike" kern="1200" cap="none" spc="1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2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{3405A283-0D6E-4861-BF7F-98182C7FEDBB}tf67061901_win32</Template>
  <TotalTime>215</TotalTime>
  <Words>662</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Bierstadt</vt:lpstr>
      <vt:lpstr>Calibri</vt:lpstr>
      <vt:lpstr>Daytona Condensed Light</vt:lpstr>
      <vt:lpstr>Posterama</vt:lpstr>
      <vt:lpstr>Times New Roman</vt:lpstr>
      <vt:lpstr>Wingdings</vt:lpstr>
      <vt:lpstr>Office Theme</vt:lpstr>
      <vt:lpstr>PowerPoint Presentation</vt:lpstr>
      <vt:lpstr>contents</vt:lpstr>
      <vt:lpstr>Acknowledgement</vt:lpstr>
      <vt:lpstr>Beginner level</vt:lpstr>
      <vt:lpstr>PowerPoint Presentation</vt:lpstr>
      <vt:lpstr>PowerPoint Presentation</vt:lpstr>
      <vt:lpstr>PowerPoint Presentation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 Bathani</dc:creator>
  <cp:lastModifiedBy>Yeswanth Gontla</cp:lastModifiedBy>
  <cp:revision>30</cp:revision>
  <dcterms:created xsi:type="dcterms:W3CDTF">2024-07-18T09:48:02Z</dcterms:created>
  <dcterms:modified xsi:type="dcterms:W3CDTF">2024-10-30T14:11:01Z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