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8973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slideLayout" Target="../slideLayouts/slideLayout7.xml"/><Relationship Id="rId25" Type="http://schemas.openxmlformats.org/officeDocument/2006/relationships/image" Target="../media/image1.png"/><Relationship Id="rId26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CAA473-0141-4635-4F1E-D918C4009935}"/>
              </a:ext>
            </a:extLst>
          </p:cNvPr>
          <p:cNvSpPr/>
          <p:nvPr/>
        </p:nvSpPr>
        <p:spPr>
          <a:xfrm>
            <a:off x="10709512" y="5620581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9FA72E-9468-93AF-1653-799DF3409C2F}"/>
              </a:ext>
            </a:extLst>
          </p:cNvPr>
          <p:cNvSpPr/>
          <p:nvPr/>
        </p:nvSpPr>
        <p:spPr>
          <a:xfrm>
            <a:off x="6850275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DDE12BB-9B3A-78BB-64A2-A841D25A5777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ED9BF16-1F37-3ACD-8ABF-EE008226E0E7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35C7D47-341F-7055-99F9-B69F1DCEB426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solidFill>
              <a:srgbClr val="00BCA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27766C6-CFBF-F233-6E4F-0EE5CA04DE9E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407B0B-4BAC-C581-03F0-5699A13C749E}"/>
              </a:ext>
            </a:extLst>
          </p:cNvPr>
          <p:cNvSpPr/>
          <p:nvPr/>
        </p:nvSpPr>
        <p:spPr>
          <a:xfrm>
            <a:off x="3114675" y="0"/>
            <a:ext cx="12192001" cy="6858000"/>
          </a:xfrm>
          <a:prstGeom prst="rect">
            <a:avLst/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-11"/>
          <p:cNvSpPr/>
          <p:nvPr/>
        </p:nvSpPr>
        <p:spPr>
          <a:xfrm>
            <a:off x="3490443" y="1824436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关键词1"/>
          <p:cNvSpPr/>
          <p:nvPr>
            <p:custDataLst>
              <p:tags r:id="rId2"/>
            </p:custDataLst>
          </p:nvPr>
        </p:nvSpPr>
        <p:spPr>
          <a:xfrm>
            <a:off x="3673105" y="1893298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科技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5821" y="1973921"/>
            <a:ext cx="3990551" cy="3990550"/>
            <a:chOff x="3251827" y="548004"/>
            <a:chExt cx="5761991" cy="5761991"/>
          </a:xfrm>
        </p:grpSpPr>
        <p:sp>
          <p:nvSpPr>
            <p:cNvPr id="30" name="椭圆 29"/>
            <p:cNvSpPr/>
            <p:nvPr>
              <p:custDataLst>
                <p:tags r:id="rId20"/>
              </p:custDataLst>
            </p:nvPr>
          </p:nvSpPr>
          <p:spPr>
            <a:xfrm rot="2629861">
              <a:off x="3251827" y="548004"/>
              <a:ext cx="5761990" cy="5761990"/>
            </a:xfrm>
            <a:prstGeom prst="ellipse">
              <a:avLst/>
            </a:prstGeom>
            <a:noFill/>
            <a:ln>
              <a:solidFill>
                <a:srgbClr val="00BCA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 rot="2629861" flipV="1">
              <a:off x="3251827" y="548004"/>
              <a:ext cx="5761990" cy="5761990"/>
            </a:xfrm>
            <a:prstGeom prst="ellipse">
              <a:avLst/>
            </a:prstGeom>
            <a:noFill/>
            <a:ln>
              <a:solidFill>
                <a:srgbClr val="00BCA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2"/>
              </p:custDataLst>
            </p:nvPr>
          </p:nvSpPr>
          <p:spPr>
            <a:xfrm rot="8029861">
              <a:off x="3251827" y="548004"/>
              <a:ext cx="5761990" cy="5761990"/>
            </a:xfrm>
            <a:prstGeom prst="ellipse">
              <a:avLst/>
            </a:prstGeom>
            <a:noFill/>
            <a:ln>
              <a:solidFill>
                <a:srgbClr val="00BCA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 rot="8029861" flipV="1">
              <a:off x="3251828" y="548005"/>
              <a:ext cx="5761990" cy="5761990"/>
            </a:xfrm>
            <a:prstGeom prst="ellipse">
              <a:avLst/>
            </a:prstGeom>
            <a:noFill/>
            <a:ln>
              <a:solidFill>
                <a:srgbClr val="00BCA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901171" y="2802166"/>
            <a:ext cx="2273907" cy="2273908"/>
          </a:xfrm>
          <a:prstGeom prst="ellipse">
            <a:avLst/>
          </a:prstGeom>
          <a:noFill/>
          <a:ln cap="rnd">
            <a:solidFill>
              <a:srgbClr val="00BCA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: 空心 15"/>
          <p:cNvSpPr/>
          <p:nvPr/>
        </p:nvSpPr>
        <p:spPr>
          <a:xfrm>
            <a:off x="4329897" y="2226823"/>
            <a:ext cx="3416456" cy="3416457"/>
          </a:xfrm>
          <a:prstGeom prst="donut">
            <a:avLst>
              <a:gd name="adj" fmla="val 8088"/>
            </a:avLst>
          </a:prstGeom>
          <a:gradFill>
            <a:gsLst>
              <a:gs pos="0">
                <a:schemeClr val="accent1">
                  <a:lumMod val="30000"/>
                  <a:lumOff val="70000"/>
                  <a:alpha val="44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</a:gradFill>
          <a:ln>
            <a:solidFill>
              <a:srgbClr val="00B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08427" y="2509422"/>
            <a:ext cx="2859396" cy="2859397"/>
          </a:xfrm>
          <a:prstGeom prst="ellipse">
            <a:avLst/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21258" y="3022253"/>
            <a:ext cx="1833734" cy="1833735"/>
          </a:xfrm>
          <a:prstGeom prst="ellipse">
            <a:avLst/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rectangle-11">
            <a:extLst>
              <a:ext uri="{FF2B5EF4-FFF2-40B4-BE49-F238E27FC236}">
                <a16:creationId xmlns:a16="http://schemas.microsoft.com/office/drawing/2014/main" id="{43AA78A2-EB75-3C3A-1DC1-5E2750AAA6D0}"/>
              </a:ext>
            </a:extLst>
          </p:cNvPr>
          <p:cNvSpPr/>
          <p:nvPr/>
        </p:nvSpPr>
        <p:spPr>
          <a:xfrm>
            <a:off x="2613922" y="296872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关键词2">
            <a:extLst>
              <a:ext uri="{FF2B5EF4-FFF2-40B4-BE49-F238E27FC236}">
                <a16:creationId xmlns:a16="http://schemas.microsoft.com/office/drawing/2014/main" id="{4BB0C31B-42C8-F7BD-78C2-F31AB343E8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6584" y="3037584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商业模式创新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7" name="rectangle-11">
            <a:extLst>
              <a:ext uri="{FF2B5EF4-FFF2-40B4-BE49-F238E27FC236}">
                <a16:creationId xmlns:a16="http://schemas.microsoft.com/office/drawing/2014/main" id="{C185B8D2-3554-5DEE-5821-745570AE06E4}"/>
              </a:ext>
            </a:extLst>
          </p:cNvPr>
          <p:cNvSpPr/>
          <p:nvPr/>
        </p:nvSpPr>
        <p:spPr>
          <a:xfrm>
            <a:off x="2605369" y="428098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关键词3">
            <a:extLst>
              <a:ext uri="{FF2B5EF4-FFF2-40B4-BE49-F238E27FC236}">
                <a16:creationId xmlns:a16="http://schemas.microsoft.com/office/drawing/2014/main" id="{0860085C-B7A6-2D6E-B8D3-99470D3E88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88031" y="4349844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人力和物质资源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0" name="rectangle-11">
            <a:extLst>
              <a:ext uri="{FF2B5EF4-FFF2-40B4-BE49-F238E27FC236}">
                <a16:creationId xmlns:a16="http://schemas.microsoft.com/office/drawing/2014/main" id="{55226C50-7C7D-DDF1-FC06-D187E4676B18}"/>
              </a:ext>
            </a:extLst>
          </p:cNvPr>
          <p:cNvSpPr/>
          <p:nvPr/>
        </p:nvSpPr>
        <p:spPr>
          <a:xfrm>
            <a:off x="3368739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关键词4">
            <a:extLst>
              <a:ext uri="{FF2B5EF4-FFF2-40B4-BE49-F238E27FC236}">
                <a16:creationId xmlns:a16="http://schemas.microsoft.com/office/drawing/2014/main" id="{387E0130-1CE9-7BD8-64F9-818C93B411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1401" y="5562993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技术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8" name="rectangle-11">
            <a:extLst>
              <a:ext uri="{FF2B5EF4-FFF2-40B4-BE49-F238E27FC236}">
                <a16:creationId xmlns:a16="http://schemas.microsoft.com/office/drawing/2014/main" id="{B16FA4BE-D49D-E8E4-B547-6ADB6D6B540B}"/>
              </a:ext>
            </a:extLst>
          </p:cNvPr>
          <p:cNvSpPr/>
          <p:nvPr/>
        </p:nvSpPr>
        <p:spPr>
          <a:xfrm>
            <a:off x="6789120" y="1809104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关键词5">
            <a:extLst>
              <a:ext uri="{FF2B5EF4-FFF2-40B4-BE49-F238E27FC236}">
                <a16:creationId xmlns:a16="http://schemas.microsoft.com/office/drawing/2014/main" id="{002EE750-2D0B-F14F-35F0-77BCA387AF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71782" y="1877966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数据和数字化手段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0" name="rectangle-11">
            <a:extLst>
              <a:ext uri="{FF2B5EF4-FFF2-40B4-BE49-F238E27FC236}">
                <a16:creationId xmlns:a16="http://schemas.microsoft.com/office/drawing/2014/main" id="{76696D11-645E-BAB0-9018-822F1A21CDA9}"/>
              </a:ext>
            </a:extLst>
          </p:cNvPr>
          <p:cNvSpPr/>
          <p:nvPr/>
        </p:nvSpPr>
        <p:spPr>
          <a:xfrm>
            <a:off x="7808042" y="2989238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关键词6">
            <a:extLst>
              <a:ext uri="{FF2B5EF4-FFF2-40B4-BE49-F238E27FC236}">
                <a16:creationId xmlns:a16="http://schemas.microsoft.com/office/drawing/2014/main" id="{F89AD833-FE8A-CF56-C704-F3F4EB483D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90704" y="3058100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智能化生产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2" name="rectangle-11">
            <a:extLst>
              <a:ext uri="{FF2B5EF4-FFF2-40B4-BE49-F238E27FC236}">
                <a16:creationId xmlns:a16="http://schemas.microsoft.com/office/drawing/2014/main" id="{2C0C6246-ABCB-63CC-655B-8BD9D96CF9D2}"/>
              </a:ext>
            </a:extLst>
          </p:cNvPr>
          <p:cNvSpPr/>
          <p:nvPr/>
        </p:nvSpPr>
        <p:spPr>
          <a:xfrm>
            <a:off x="7892922" y="4275087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关键词7">
            <a:extLst>
              <a:ext uri="{FF2B5EF4-FFF2-40B4-BE49-F238E27FC236}">
                <a16:creationId xmlns:a16="http://schemas.microsoft.com/office/drawing/2014/main" id="{D96FCEC7-1B4E-9391-8E6F-2922DE3329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75584" y="4343949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大数据和人工智能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4" name="rectangle-11">
            <a:extLst>
              <a:ext uri="{FF2B5EF4-FFF2-40B4-BE49-F238E27FC236}">
                <a16:creationId xmlns:a16="http://schemas.microsoft.com/office/drawing/2014/main" id="{E5450602-04D7-F587-1565-9EC0FF753D74}"/>
              </a:ext>
            </a:extLst>
          </p:cNvPr>
          <p:cNvSpPr/>
          <p:nvPr/>
        </p:nvSpPr>
        <p:spPr>
          <a:xfrm>
            <a:off x="6910957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>
                  <a:alpha val="0"/>
                </a:srgbClr>
              </a:gs>
              <a:gs pos="100000">
                <a:srgbClr val="00BCA7">
                  <a:alpha val="0"/>
                </a:srgbClr>
              </a:gs>
            </a:gsLst>
            <a:lin scaled="0"/>
          </a:gradFill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关键词8">
            <a:extLst>
              <a:ext uri="{FF2B5EF4-FFF2-40B4-BE49-F238E27FC236}">
                <a16:creationId xmlns:a16="http://schemas.microsoft.com/office/drawing/2014/main" id="{D14361E3-9A52-B0EB-C1CC-1237576A883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93619" y="5562993"/>
            <a:ext cx="1359201" cy="385492"/>
          </a:xfrm>
          <a:prstGeom prst="rect">
            <a:avLst/>
          </a:prstGeom>
          <a:noFill/>
          <a:ln>
            <a:solidFill>
              <a:srgbClr val="00BCA7"/>
            </a:solidFill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数字化营销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35" name="标题">
            <a:extLst>
              <a:ext uri="{FF2B5EF4-FFF2-40B4-BE49-F238E27FC236}">
                <a16:creationId xmlns:a16="http://schemas.microsoft.com/office/drawing/2014/main" id="{5D39437C-2A2A-843B-F38B-AC8A1A69478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趋势分析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关键词1-简述">
            <a:extLst>
              <a:ext uri="{FF2B5EF4-FFF2-40B4-BE49-F238E27FC236}">
                <a16:creationId xmlns:a16="http://schemas.microsoft.com/office/drawing/2014/main" id="{02A15B6D-88A4-DCCA-6163-9D8237A71C9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1785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科技是推动社会发展的重要力量，让我们的生活变得更加便利和高效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1" name="关键词2-简述">
            <a:extLst>
              <a:ext uri="{FF2B5EF4-FFF2-40B4-BE49-F238E27FC236}">
                <a16:creationId xmlns:a16="http://schemas.microsoft.com/office/drawing/2014/main" id="{3796F3BC-5CB8-B702-6854-5D384483D4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5124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商业模式创新是推动企业持续增长和成功的关键因素之一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关键词3-简述">
            <a:extLst>
              <a:ext uri="{FF2B5EF4-FFF2-40B4-BE49-F238E27FC236}">
                <a16:creationId xmlns:a16="http://schemas.microsoft.com/office/drawing/2014/main" id="{39D84B7D-0C57-4DE4-FE17-3A2E5BF4ED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8595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人力和物质资源是推动社会发展和进步的重要驱动力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关键词4-简述">
            <a:extLst>
              <a:ext uri="{FF2B5EF4-FFF2-40B4-BE49-F238E27FC236}">
                <a16:creationId xmlns:a16="http://schemas.microsoft.com/office/drawing/2014/main" id="{3D643262-D9D7-EC8C-84DC-C784191713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22932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关键词5-简述">
            <a:extLst>
              <a:ext uri="{FF2B5EF4-FFF2-40B4-BE49-F238E27FC236}">
                <a16:creationId xmlns:a16="http://schemas.microsoft.com/office/drawing/2014/main" id="{B81A6942-91F1-2C0B-F61B-E779BD53802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64877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数据为先，数字化手段助腾飞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关键词6-简述">
            <a:extLst>
              <a:ext uri="{FF2B5EF4-FFF2-40B4-BE49-F238E27FC236}">
                <a16:creationId xmlns:a16="http://schemas.microsoft.com/office/drawing/2014/main" id="{97EAFA40-CD6D-895C-762F-61AC146C58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17912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智能化生产引领未来生产方式变革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关键词7-简述">
            <a:extLst>
              <a:ext uri="{FF2B5EF4-FFF2-40B4-BE49-F238E27FC236}">
                <a16:creationId xmlns:a16="http://schemas.microsoft.com/office/drawing/2014/main" id="{7428CF6E-FB4E-2297-8C7E-380D50D024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809761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大数据和人工智能的发展，让我们的生活变得更加智能、便捷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关键词8-简述">
            <a:extLst>
              <a:ext uri="{FF2B5EF4-FFF2-40B4-BE49-F238E27FC236}">
                <a16:creationId xmlns:a16="http://schemas.microsoft.com/office/drawing/2014/main" id="{E373852E-4D5F-3775-339B-971B5BD5FD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927490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 fontScale="92500" lnSpcReduction="20000"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数字化营销是利用数字技术和网络平台，实现精准营销和高效市场覆盖的重要手段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BBA18C2-4F7E-B584-DC3B-37D21134EA2A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02620" y="3529850"/>
            <a:ext cx="871010" cy="853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n关键词"/>
  <p:tag name="YOO_CHATPAGE_TYPE" val="YOO_CHATPAGE_CONTENT"/>
  <p:tag name="YOO_CHATPPT_CONTE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ICON_CODE" val="&lt;svg width=&quot;48&quot; height=&quot;48&quot; viewBox=&quot;0 0 48 48&quot; fill=&quot;none&quot; xmlns=&quot;http://www.w3.org/2000/svg&quot;&gt;&#10;&lt;path d=&quot;M36 19H12&quot; stroke=&quot;black&quot; stroke-width=&quot;4&quot; stroke-linecap=&quot;round&quot; stroke-linejoin=&quot;round&quot;/&gt;&#10;&lt;path d=&quot;M42 9H6&quot; stroke=&quot;black&quot; stroke-width=&quot;4&quot; stroke-linecap=&quot;round&quot; stroke-linejoin=&quot;round&quot;/&gt;&#10;&lt;path d=&quot;M42 29H6&quot; stroke=&quot;black&quot; stroke-width=&quot;4&quot; stroke-linecap=&quot;round&quot; stroke-linejoin=&quot;round&quot;/&gt;&#10;&lt;path d=&quot;M36 39H12&quot; stroke=&quot;black&quot; stroke-width=&quot;4&quot; stroke-linecap=&quot;round&quot; stroke-linejoin=&quot;round&quot;/&gt;&#10;&lt;/sv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149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2023-10-14T06:52:59Z</dcterms:modified>
</cp:coreProperties>
</file>