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8973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tags" Target="../tags/tag19.xml"/><Relationship Id="rId19" Type="http://schemas.openxmlformats.org/officeDocument/2006/relationships/tags" Target="../tags/tag20.xml"/><Relationship Id="rId20" Type="http://schemas.openxmlformats.org/officeDocument/2006/relationships/tags" Target="../tags/tag21.xml"/><Relationship Id="rId21" Type="http://schemas.openxmlformats.org/officeDocument/2006/relationships/tags" Target="../tags/tag22.xml"/><Relationship Id="rId22" Type="http://schemas.openxmlformats.org/officeDocument/2006/relationships/tags" Target="../tags/tag23.xml"/><Relationship Id="rId23" Type="http://schemas.openxmlformats.org/officeDocument/2006/relationships/tags" Target="../tags/tag24.xml"/><Relationship Id="rId24" Type="http://schemas.openxmlformats.org/officeDocument/2006/relationships/slideLayout" Target="../slideLayouts/slideLayout7.xml"/><Relationship Id="rId25" Type="http://schemas.openxmlformats.org/officeDocument/2006/relationships/image" Target="../media/image1.png"/><Relationship Id="rId26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EFFFD"/>
            </a:gs>
            <a:gs pos="100000">
              <a:srgbClr val="00BCA7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DCAA473-0141-4635-4F1E-D918C4009935}"/>
              </a:ext>
            </a:extLst>
          </p:cNvPr>
          <p:cNvSpPr/>
          <p:nvPr/>
        </p:nvSpPr>
        <p:spPr>
          <a:xfrm>
            <a:off x="10709512" y="5620581"/>
            <a:ext cx="662681" cy="964150"/>
          </a:xfrm>
          <a:custGeom>
            <a:avLst/>
            <a:gdLst>
              <a:gd name="connsiteX0" fmla="*/ 662681 w 662681"/>
              <a:gd name="connsiteY0" fmla="*/ 0 h 964150"/>
              <a:gd name="connsiteX1" fmla="*/ 662681 w 662681"/>
              <a:gd name="connsiteY1" fmla="*/ 964150 h 964150"/>
              <a:gd name="connsiteX2" fmla="*/ 0 w 662681"/>
              <a:gd name="connsiteY2" fmla="*/ 964150 h 964150"/>
              <a:gd name="connsiteX3" fmla="*/ 42976 w 662681"/>
              <a:gd name="connsiteY3" fmla="*/ 930998 h 964150"/>
              <a:gd name="connsiteX4" fmla="*/ 648392 w 662681"/>
              <a:gd name="connsiteY4" fmla="*/ 48603 h 96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81" h="964150">
                <a:moveTo>
                  <a:pt x="662681" y="0"/>
                </a:moveTo>
                <a:lnTo>
                  <a:pt x="662681" y="964150"/>
                </a:lnTo>
                <a:lnTo>
                  <a:pt x="0" y="964150"/>
                </a:lnTo>
                <a:lnTo>
                  <a:pt x="42976" y="930998"/>
                </a:lnTo>
                <a:cubicBezTo>
                  <a:pt x="318774" y="700608"/>
                  <a:pt x="530719" y="396336"/>
                  <a:pt x="648392" y="48603"/>
                </a:cubicBezTo>
                <a:close/>
              </a:path>
            </a:pathLst>
          </a:cu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389FA72E-9468-93AF-1653-799DF3409C2F}"/>
              </a:ext>
            </a:extLst>
          </p:cNvPr>
          <p:cNvSpPr/>
          <p:nvPr/>
        </p:nvSpPr>
        <p:spPr>
          <a:xfrm>
            <a:off x="6850275" y="4802253"/>
            <a:ext cx="2207779" cy="2055747"/>
          </a:xfrm>
          <a:custGeom>
            <a:avLst/>
            <a:gdLst>
              <a:gd name="connsiteX0" fmla="*/ 41603 w 2207779"/>
              <a:gd name="connsiteY0" fmla="*/ 0 h 2055747"/>
              <a:gd name="connsiteX1" fmla="*/ 1523571 w 2207779"/>
              <a:gd name="connsiteY1" fmla="*/ 0 h 2055747"/>
              <a:gd name="connsiteX2" fmla="*/ 1495435 w 2207779"/>
              <a:gd name="connsiteY2" fmla="*/ 109427 h 2055747"/>
              <a:gd name="connsiteX3" fmla="*/ 1455336 w 2207779"/>
              <a:gd name="connsiteY3" fmla="*/ 507189 h 2055747"/>
              <a:gd name="connsiteX4" fmla="*/ 2173567 w 2207779"/>
              <a:gd name="connsiteY4" fmla="*/ 2030164 h 2055747"/>
              <a:gd name="connsiteX5" fmla="*/ 2207779 w 2207779"/>
              <a:gd name="connsiteY5" fmla="*/ 2055747 h 2055747"/>
              <a:gd name="connsiteX6" fmla="*/ 372479 w 2207779"/>
              <a:gd name="connsiteY6" fmla="*/ 2055747 h 2055747"/>
              <a:gd name="connsiteX7" fmla="*/ 269468 w 2207779"/>
              <a:gd name="connsiteY7" fmla="*/ 1841910 h 2055747"/>
              <a:gd name="connsiteX8" fmla="*/ 0 w 2207779"/>
              <a:gd name="connsiteY8" fmla="*/ 507189 h 2055747"/>
              <a:gd name="connsiteX9" fmla="*/ 17704 w 2207779"/>
              <a:gd name="connsiteY9" fmla="*/ 156594 h 20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7779" h="2055747">
                <a:moveTo>
                  <a:pt x="41603" y="0"/>
                </a:moveTo>
                <a:lnTo>
                  <a:pt x="1523571" y="0"/>
                </a:lnTo>
                <a:lnTo>
                  <a:pt x="1495435" y="109427"/>
                </a:lnTo>
                <a:cubicBezTo>
                  <a:pt x="1469143" y="237907"/>
                  <a:pt x="1455336" y="370936"/>
                  <a:pt x="1455336" y="507189"/>
                </a:cubicBezTo>
                <a:cubicBezTo>
                  <a:pt x="1455336" y="1120328"/>
                  <a:pt x="1734925" y="1668165"/>
                  <a:pt x="2173567" y="2030164"/>
                </a:cubicBezTo>
                <a:lnTo>
                  <a:pt x="2207779" y="2055747"/>
                </a:lnTo>
                <a:lnTo>
                  <a:pt x="372479" y="2055747"/>
                </a:lnTo>
                <a:lnTo>
                  <a:pt x="269468" y="1841910"/>
                </a:lnTo>
                <a:cubicBezTo>
                  <a:pt x="95951" y="1431670"/>
                  <a:pt x="0" y="980635"/>
                  <a:pt x="0" y="507189"/>
                </a:cubicBezTo>
                <a:cubicBezTo>
                  <a:pt x="0" y="388827"/>
                  <a:pt x="5998" y="271867"/>
                  <a:pt x="17704" y="15659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0DDE12BB-9B3A-78BB-64A2-A841D25A5777}"/>
              </a:ext>
            </a:extLst>
          </p:cNvPr>
          <p:cNvSpPr/>
          <p:nvPr/>
        </p:nvSpPr>
        <p:spPr>
          <a:xfrm>
            <a:off x="9775143" y="1880442"/>
            <a:ext cx="2410885" cy="2823922"/>
          </a:xfrm>
          <a:custGeom>
            <a:avLst/>
            <a:gdLst>
              <a:gd name="connsiteX0" fmla="*/ 532603 w 2410885"/>
              <a:gd name="connsiteY0" fmla="*/ 0 h 2823922"/>
              <a:gd name="connsiteX1" fmla="*/ 2167068 w 2410885"/>
              <a:gd name="connsiteY1" fmla="*/ 413862 h 2823922"/>
              <a:gd name="connsiteX2" fmla="*/ 2410885 w 2410885"/>
              <a:gd name="connsiteY2" fmla="*/ 561985 h 2823922"/>
              <a:gd name="connsiteX3" fmla="*/ 2410885 w 2410885"/>
              <a:gd name="connsiteY3" fmla="*/ 2823922 h 2823922"/>
              <a:gd name="connsiteX4" fmla="*/ 2351168 w 2410885"/>
              <a:gd name="connsiteY4" fmla="*/ 2660762 h 2823922"/>
              <a:gd name="connsiteX5" fmla="*/ 532603 w 2410885"/>
              <a:gd name="connsiteY5" fmla="*/ 1455336 h 2823922"/>
              <a:gd name="connsiteX6" fmla="*/ 134841 w 2410885"/>
              <a:gd name="connsiteY6" fmla="*/ 1495433 h 2823922"/>
              <a:gd name="connsiteX7" fmla="*/ 0 w 2410885"/>
              <a:gd name="connsiteY7" fmla="*/ 1530104 h 2823922"/>
              <a:gd name="connsiteX8" fmla="*/ 0 w 2410885"/>
              <a:gd name="connsiteY8" fmla="*/ 45481 h 2823922"/>
              <a:gd name="connsiteX9" fmla="*/ 182008 w 2410885"/>
              <a:gd name="connsiteY9" fmla="*/ 17704 h 2823922"/>
              <a:gd name="connsiteX10" fmla="*/ 532603 w 2410885"/>
              <a:gd name="connsiteY10" fmla="*/ 0 h 282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885" h="2823922">
                <a:moveTo>
                  <a:pt x="532603" y="0"/>
                </a:moveTo>
                <a:cubicBezTo>
                  <a:pt x="1124411" y="0"/>
                  <a:pt x="1681202" y="149924"/>
                  <a:pt x="2167068" y="413862"/>
                </a:cubicBezTo>
                <a:lnTo>
                  <a:pt x="2410885" y="561985"/>
                </a:lnTo>
                <a:lnTo>
                  <a:pt x="2410885" y="2823922"/>
                </a:lnTo>
                <a:lnTo>
                  <a:pt x="2351168" y="2660762"/>
                </a:lnTo>
                <a:cubicBezTo>
                  <a:pt x="2051549" y="1952384"/>
                  <a:pt x="1350122" y="1455336"/>
                  <a:pt x="532603" y="1455336"/>
                </a:cubicBezTo>
                <a:cubicBezTo>
                  <a:pt x="396350" y="1455336"/>
                  <a:pt x="263321" y="1469143"/>
                  <a:pt x="134841" y="1495433"/>
                </a:cubicBezTo>
                <a:lnTo>
                  <a:pt x="0" y="1530104"/>
                </a:lnTo>
                <a:lnTo>
                  <a:pt x="0" y="45481"/>
                </a:lnTo>
                <a:lnTo>
                  <a:pt x="182008" y="17704"/>
                </a:lnTo>
                <a:cubicBezTo>
                  <a:pt x="297280" y="5997"/>
                  <a:pt x="414241" y="0"/>
                  <a:pt x="53260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77000"/>
                  <a:lumMod val="6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ED9BF16-1F37-3ACD-8ABF-EE008226E0E7}"/>
              </a:ext>
            </a:extLst>
          </p:cNvPr>
          <p:cNvSpPr/>
          <p:nvPr/>
        </p:nvSpPr>
        <p:spPr>
          <a:xfrm>
            <a:off x="6920348" y="1880442"/>
            <a:ext cx="4073631" cy="2921812"/>
          </a:xfrm>
          <a:custGeom>
            <a:avLst/>
            <a:gdLst>
              <a:gd name="connsiteX0" fmla="*/ 2659734 w 3198554"/>
              <a:gd name="connsiteY0" fmla="*/ 0 h 2294163"/>
              <a:gd name="connsiteX1" fmla="*/ 2935016 w 3198554"/>
              <a:gd name="connsiteY1" fmla="*/ 13901 h 2294163"/>
              <a:gd name="connsiteX2" fmla="*/ 3198554 w 3198554"/>
              <a:gd name="connsiteY2" fmla="*/ 54122 h 2294163"/>
              <a:gd name="connsiteX3" fmla="*/ 3198554 w 3198554"/>
              <a:gd name="connsiteY3" fmla="*/ 1240924 h 2294163"/>
              <a:gd name="connsiteX4" fmla="*/ 3120565 w 3198554"/>
              <a:gd name="connsiteY4" fmla="*/ 1212379 h 2294163"/>
              <a:gd name="connsiteX5" fmla="*/ 2659734 w 3198554"/>
              <a:gd name="connsiteY5" fmla="*/ 1142708 h 2294163"/>
              <a:gd name="connsiteX6" fmla="*/ 1179713 w 3198554"/>
              <a:gd name="connsiteY6" fmla="*/ 2231569 h 2294163"/>
              <a:gd name="connsiteX7" fmla="*/ 1163619 w 3198554"/>
              <a:gd name="connsiteY7" fmla="*/ 2294163 h 2294163"/>
              <a:gd name="connsiteX8" fmla="*/ 0 w 3198554"/>
              <a:gd name="connsiteY8" fmla="*/ 2294163 h 2294163"/>
              <a:gd name="connsiteX9" fmla="*/ 22034 w 3198554"/>
              <a:gd name="connsiteY9" fmla="*/ 2149788 h 2294163"/>
              <a:gd name="connsiteX10" fmla="*/ 2659734 w 3198554"/>
              <a:gd name="connsiteY10" fmla="*/ 0 h 229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8554" h="2294163">
                <a:moveTo>
                  <a:pt x="2659734" y="0"/>
                </a:moveTo>
                <a:cubicBezTo>
                  <a:pt x="2752670" y="0"/>
                  <a:pt x="2844506" y="4709"/>
                  <a:pt x="2935016" y="13901"/>
                </a:cubicBezTo>
                <a:lnTo>
                  <a:pt x="3198554" y="54122"/>
                </a:lnTo>
                <a:lnTo>
                  <a:pt x="3198554" y="1240924"/>
                </a:lnTo>
                <a:lnTo>
                  <a:pt x="3120565" y="1212379"/>
                </a:lnTo>
                <a:cubicBezTo>
                  <a:pt x="2974989" y="1167100"/>
                  <a:pt x="2820210" y="1142708"/>
                  <a:pt x="2659734" y="1142708"/>
                </a:cubicBezTo>
                <a:cubicBezTo>
                  <a:pt x="1964339" y="1142708"/>
                  <a:pt x="1375922" y="1600739"/>
                  <a:pt x="1179713" y="2231569"/>
                </a:cubicBezTo>
                <a:lnTo>
                  <a:pt x="1163619" y="2294163"/>
                </a:lnTo>
                <a:lnTo>
                  <a:pt x="0" y="2294163"/>
                </a:lnTo>
                <a:lnTo>
                  <a:pt x="22034" y="2149788"/>
                </a:lnTo>
                <a:cubicBezTo>
                  <a:pt x="273091" y="922907"/>
                  <a:pt x="1358635" y="0"/>
                  <a:pt x="26597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335C7D47-341F-7055-99F9-B69F1DCEB426}"/>
              </a:ext>
            </a:extLst>
          </p:cNvPr>
          <p:cNvSpPr/>
          <p:nvPr/>
        </p:nvSpPr>
        <p:spPr>
          <a:xfrm rot="1518949">
            <a:off x="-332167" y="-610048"/>
            <a:ext cx="2675851" cy="3225464"/>
          </a:xfrm>
          <a:custGeom>
            <a:avLst/>
            <a:gdLst>
              <a:gd name="connsiteX0" fmla="*/ 0 w 2675851"/>
              <a:gd name="connsiteY0" fmla="*/ 1136411 h 3225464"/>
              <a:gd name="connsiteX1" fmla="*/ 2402378 w 2675851"/>
              <a:gd name="connsiteY1" fmla="*/ 0 h 3225464"/>
              <a:gd name="connsiteX2" fmla="*/ 2407322 w 2675851"/>
              <a:gd name="connsiteY2" fmla="*/ 8138 h 3225464"/>
              <a:gd name="connsiteX3" fmla="*/ 2675851 w 2675851"/>
              <a:gd name="connsiteY3" fmla="*/ 1068640 h 3225464"/>
              <a:gd name="connsiteX4" fmla="*/ 1112593 w 2675851"/>
              <a:gd name="connsiteY4" fmla="*/ 3193478 h 3225464"/>
              <a:gd name="connsiteX5" fmla="*/ 988197 w 2675851"/>
              <a:gd name="connsiteY5" fmla="*/ 3225464 h 322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51" h="3225464">
                <a:moveTo>
                  <a:pt x="0" y="1136411"/>
                </a:moveTo>
                <a:lnTo>
                  <a:pt x="2402378" y="0"/>
                </a:lnTo>
                <a:lnTo>
                  <a:pt x="2407322" y="8138"/>
                </a:lnTo>
                <a:cubicBezTo>
                  <a:pt x="2578575" y="323386"/>
                  <a:pt x="2675851" y="684653"/>
                  <a:pt x="2675851" y="1068640"/>
                </a:cubicBezTo>
                <a:cubicBezTo>
                  <a:pt x="2675851" y="2067006"/>
                  <a:pt x="2018266" y="2911785"/>
                  <a:pt x="1112593" y="3193478"/>
                </a:cubicBezTo>
                <a:lnTo>
                  <a:pt x="988197" y="322546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D27766C6-CFBF-F233-6E4F-0EE5CA04DE9E}"/>
              </a:ext>
            </a:extLst>
          </p:cNvPr>
          <p:cNvSpPr/>
          <p:nvPr/>
        </p:nvSpPr>
        <p:spPr>
          <a:xfrm>
            <a:off x="0" y="5171436"/>
            <a:ext cx="1929491" cy="1686564"/>
          </a:xfrm>
          <a:custGeom>
            <a:avLst/>
            <a:gdLst>
              <a:gd name="connsiteX0" fmla="*/ 529309 w 1929491"/>
              <a:gd name="connsiteY0" fmla="*/ 1365 h 1686564"/>
              <a:gd name="connsiteX1" fmla="*/ 1218759 w 1929491"/>
              <a:gd name="connsiteY1" fmla="*/ 209235 h 1686564"/>
              <a:gd name="connsiteX2" fmla="*/ 1915085 w 1929491"/>
              <a:gd name="connsiteY2" fmla="*/ 1670787 h 1686564"/>
              <a:gd name="connsiteX3" fmla="*/ 1912051 w 1929491"/>
              <a:gd name="connsiteY3" fmla="*/ 1686564 h 1686564"/>
              <a:gd name="connsiteX4" fmla="*/ 0 w 1929491"/>
              <a:gd name="connsiteY4" fmla="*/ 1686564 h 1686564"/>
              <a:gd name="connsiteX5" fmla="*/ 0 w 1929491"/>
              <a:gd name="connsiteY5" fmla="*/ 76943 h 1686564"/>
              <a:gd name="connsiteX6" fmla="*/ 110144 w 1929491"/>
              <a:gd name="connsiteY6" fmla="*/ 43802 h 1686564"/>
              <a:gd name="connsiteX7" fmla="*/ 529309 w 1929491"/>
              <a:gd name="connsiteY7" fmla="*/ 1365 h 168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491" h="1686564">
                <a:moveTo>
                  <a:pt x="529309" y="1365"/>
                </a:moveTo>
                <a:cubicBezTo>
                  <a:pt x="765242" y="11563"/>
                  <a:pt x="1002074" y="79103"/>
                  <a:pt x="1218759" y="209235"/>
                </a:cubicBezTo>
                <a:cubicBezTo>
                  <a:pt x="1738805" y="521553"/>
                  <a:pt x="1995113" y="1105706"/>
                  <a:pt x="1915085" y="1670787"/>
                </a:cubicBezTo>
                <a:lnTo>
                  <a:pt x="1912051" y="1686564"/>
                </a:lnTo>
                <a:lnTo>
                  <a:pt x="0" y="1686564"/>
                </a:lnTo>
                <a:lnTo>
                  <a:pt x="0" y="76943"/>
                </a:lnTo>
                <a:lnTo>
                  <a:pt x="110144" y="43802"/>
                </a:lnTo>
                <a:cubicBezTo>
                  <a:pt x="246512" y="9769"/>
                  <a:pt x="387749" y="-4754"/>
                  <a:pt x="529309" y="136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100000">
                <a:schemeClr val="accent1">
                  <a:lumMod val="70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407B0B-4BAC-C581-03F0-5699A13C749E}"/>
              </a:ext>
            </a:extLst>
          </p:cNvPr>
          <p:cNvSpPr/>
          <p:nvPr/>
        </p:nvSpPr>
        <p:spPr>
          <a:xfrm>
            <a:off x="3114675" y="0"/>
            <a:ext cx="12192001" cy="6858000"/>
          </a:xfrm>
          <a:prstGeom prst="rect">
            <a:avLst/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-11"/>
          <p:cNvSpPr/>
          <p:nvPr/>
        </p:nvSpPr>
        <p:spPr>
          <a:xfrm>
            <a:off x="3490443" y="1824436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关键词1"/>
          <p:cNvSpPr/>
          <p:nvPr>
            <p:custDataLst>
              <p:tags r:id="rId2"/>
            </p:custDataLst>
          </p:nvPr>
        </p:nvSpPr>
        <p:spPr>
          <a:xfrm>
            <a:off x="3673105" y="1893298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科技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65821" y="1973921"/>
            <a:ext cx="3990551" cy="3990550"/>
            <a:chOff x="3251827" y="548004"/>
            <a:chExt cx="5761991" cy="5761991"/>
          </a:xfrm>
        </p:grpSpPr>
        <p:sp>
          <p:nvSpPr>
            <p:cNvPr id="30" name="椭圆 29"/>
            <p:cNvSpPr/>
            <p:nvPr>
              <p:custDataLst>
                <p:tags r:id="rId20"/>
              </p:custDataLst>
            </p:nvPr>
          </p:nvSpPr>
          <p:spPr>
            <a:xfrm rot="26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21"/>
              </p:custDataLst>
            </p:nvPr>
          </p:nvSpPr>
          <p:spPr>
            <a:xfrm rot="2629861" flipV="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22"/>
              </p:custDataLst>
            </p:nvPr>
          </p:nvSpPr>
          <p:spPr>
            <a:xfrm rot="8029861">
              <a:off x="3251827" y="548004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23"/>
              </p:custDataLst>
            </p:nvPr>
          </p:nvSpPr>
          <p:spPr>
            <a:xfrm rot="8029861" flipV="1">
              <a:off x="3251828" y="548005"/>
              <a:ext cx="5761990" cy="576199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alpha val="70000"/>
                    </a:schemeClr>
                  </a:gs>
                  <a:gs pos="4000">
                    <a:schemeClr val="accent1">
                      <a:alpha val="0"/>
                    </a:schemeClr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椭圆 13"/>
          <p:cNvSpPr/>
          <p:nvPr/>
        </p:nvSpPr>
        <p:spPr>
          <a:xfrm>
            <a:off x="4901171" y="2802166"/>
            <a:ext cx="2273907" cy="2273908"/>
          </a:xfrm>
          <a:prstGeom prst="ellipse">
            <a:avLst/>
          </a:prstGeom>
          <a:noFill/>
          <a:ln cap="rnd">
            <a:gradFill flip="none" rotWithShape="1">
              <a:gsLst>
                <a:gs pos="10000">
                  <a:schemeClr val="accent1">
                    <a:lumMod val="60000"/>
                    <a:lumOff val="40000"/>
                    <a:alpha val="0"/>
                  </a:schemeClr>
                </a:gs>
                <a:gs pos="49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6" name="圆: 空心 15"/>
          <p:cNvSpPr/>
          <p:nvPr/>
        </p:nvSpPr>
        <p:spPr>
          <a:xfrm>
            <a:off x="4329897" y="2226823"/>
            <a:ext cx="3416456" cy="3416457"/>
          </a:xfrm>
          <a:prstGeom prst="donut">
            <a:avLst>
              <a:gd name="adj" fmla="val 8088"/>
            </a:avLst>
          </a:prstGeom>
          <a:gradFill>
            <a:gsLst>
              <a:gs pos="0">
                <a:schemeClr val="accent1">
                  <a:lumMod val="30000"/>
                  <a:lumOff val="70000"/>
                  <a:alpha val="44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08427" y="2509422"/>
            <a:ext cx="2859396" cy="2859397"/>
          </a:xfrm>
          <a:prstGeom prst="ellipse">
            <a:avLst/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121258" y="3022253"/>
            <a:ext cx="1833734" cy="1833735"/>
          </a:xfrm>
          <a:prstGeom prst="ellipse">
            <a:avLst/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368300" dist="127000" dir="24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rectangle-11">
            <a:extLst>
              <a:ext uri="{FF2B5EF4-FFF2-40B4-BE49-F238E27FC236}">
                <a16:creationId xmlns:a16="http://schemas.microsoft.com/office/drawing/2014/main" id="{43AA78A2-EB75-3C3A-1DC1-5E2750AAA6D0}"/>
              </a:ext>
            </a:extLst>
          </p:cNvPr>
          <p:cNvSpPr/>
          <p:nvPr/>
        </p:nvSpPr>
        <p:spPr>
          <a:xfrm>
            <a:off x="2613922" y="296872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6" name="关键词2">
            <a:extLst>
              <a:ext uri="{FF2B5EF4-FFF2-40B4-BE49-F238E27FC236}">
                <a16:creationId xmlns:a16="http://schemas.microsoft.com/office/drawing/2014/main" id="{4BB0C31B-42C8-F7BD-78C2-F31AB343E81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96584" y="303758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商业模式创新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7" name="rectangle-11">
            <a:extLst>
              <a:ext uri="{FF2B5EF4-FFF2-40B4-BE49-F238E27FC236}">
                <a16:creationId xmlns:a16="http://schemas.microsoft.com/office/drawing/2014/main" id="{C185B8D2-3554-5DEE-5821-745570AE06E4}"/>
              </a:ext>
            </a:extLst>
          </p:cNvPr>
          <p:cNvSpPr/>
          <p:nvPr/>
        </p:nvSpPr>
        <p:spPr>
          <a:xfrm>
            <a:off x="2605369" y="4280982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关键词3">
            <a:extLst>
              <a:ext uri="{FF2B5EF4-FFF2-40B4-BE49-F238E27FC236}">
                <a16:creationId xmlns:a16="http://schemas.microsoft.com/office/drawing/2014/main" id="{0860085C-B7A6-2D6E-B8D3-99470D3E88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88031" y="4349844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人力和物质资源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0" name="rectangle-11">
            <a:extLst>
              <a:ext uri="{FF2B5EF4-FFF2-40B4-BE49-F238E27FC236}">
                <a16:creationId xmlns:a16="http://schemas.microsoft.com/office/drawing/2014/main" id="{55226C50-7C7D-DDF1-FC06-D187E4676B18}"/>
              </a:ext>
            </a:extLst>
          </p:cNvPr>
          <p:cNvSpPr/>
          <p:nvPr/>
        </p:nvSpPr>
        <p:spPr>
          <a:xfrm>
            <a:off x="3368739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关键词4">
            <a:extLst>
              <a:ext uri="{FF2B5EF4-FFF2-40B4-BE49-F238E27FC236}">
                <a16:creationId xmlns:a16="http://schemas.microsoft.com/office/drawing/2014/main" id="{387E0130-1CE9-7BD8-64F9-818C93B411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51401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技术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18" name="rectangle-11">
            <a:extLst>
              <a:ext uri="{FF2B5EF4-FFF2-40B4-BE49-F238E27FC236}">
                <a16:creationId xmlns:a16="http://schemas.microsoft.com/office/drawing/2014/main" id="{B16FA4BE-D49D-E8E4-B547-6ADB6D6B540B}"/>
              </a:ext>
            </a:extLst>
          </p:cNvPr>
          <p:cNvSpPr/>
          <p:nvPr/>
        </p:nvSpPr>
        <p:spPr>
          <a:xfrm>
            <a:off x="6789120" y="1809104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9" name="关键词5">
            <a:extLst>
              <a:ext uri="{FF2B5EF4-FFF2-40B4-BE49-F238E27FC236}">
                <a16:creationId xmlns:a16="http://schemas.microsoft.com/office/drawing/2014/main" id="{002EE750-2D0B-F14F-35F0-77BCA387AF0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71782" y="1877966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数据和数字化手段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0" name="rectangle-11">
            <a:extLst>
              <a:ext uri="{FF2B5EF4-FFF2-40B4-BE49-F238E27FC236}">
                <a16:creationId xmlns:a16="http://schemas.microsoft.com/office/drawing/2014/main" id="{76696D11-645E-BAB0-9018-822F1A21CDA9}"/>
              </a:ext>
            </a:extLst>
          </p:cNvPr>
          <p:cNvSpPr/>
          <p:nvPr/>
        </p:nvSpPr>
        <p:spPr>
          <a:xfrm>
            <a:off x="7808042" y="2989238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1" name="关键词6">
            <a:extLst>
              <a:ext uri="{FF2B5EF4-FFF2-40B4-BE49-F238E27FC236}">
                <a16:creationId xmlns:a16="http://schemas.microsoft.com/office/drawing/2014/main" id="{F89AD833-FE8A-CF56-C704-F3F4EB483D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90704" y="3058100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智能化生产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2" name="rectangle-11">
            <a:extLst>
              <a:ext uri="{FF2B5EF4-FFF2-40B4-BE49-F238E27FC236}">
                <a16:creationId xmlns:a16="http://schemas.microsoft.com/office/drawing/2014/main" id="{2C0C6246-ABCB-63CC-655B-8BD9D96CF9D2}"/>
              </a:ext>
            </a:extLst>
          </p:cNvPr>
          <p:cNvSpPr/>
          <p:nvPr/>
        </p:nvSpPr>
        <p:spPr>
          <a:xfrm>
            <a:off x="7892922" y="4275087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3" name="关键词7">
            <a:extLst>
              <a:ext uri="{FF2B5EF4-FFF2-40B4-BE49-F238E27FC236}">
                <a16:creationId xmlns:a16="http://schemas.microsoft.com/office/drawing/2014/main" id="{D96FCEC7-1B4E-9391-8E6F-2922DE3329C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75584" y="4343949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大数据和人工智能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24" name="rectangle-11">
            <a:extLst>
              <a:ext uri="{FF2B5EF4-FFF2-40B4-BE49-F238E27FC236}">
                <a16:creationId xmlns:a16="http://schemas.microsoft.com/office/drawing/2014/main" id="{E5450602-04D7-F587-1565-9EC0FF753D74}"/>
              </a:ext>
            </a:extLst>
          </p:cNvPr>
          <p:cNvSpPr/>
          <p:nvPr/>
        </p:nvSpPr>
        <p:spPr>
          <a:xfrm>
            <a:off x="6910957" y="5494131"/>
            <a:ext cx="1724527" cy="52321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EFFFD"/>
              </a:gs>
              <a:gs pos="100000">
                <a:srgbClr val="00BCA7"/>
              </a:gs>
            </a:gsLst>
            <a:lin scaled="0" ang="16200000"/>
          </a:gradFill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6" name="关键词8">
            <a:extLst>
              <a:ext uri="{FF2B5EF4-FFF2-40B4-BE49-F238E27FC236}">
                <a16:creationId xmlns:a16="http://schemas.microsoft.com/office/drawing/2014/main" id="{D14361E3-9A52-B0EB-C1CC-1237576A883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93619" y="5562993"/>
            <a:ext cx="1359201" cy="385492"/>
          </a:xfrm>
          <a:prstGeom prst="rect">
            <a:avLst/>
          </a:prstGeom>
          <a:noFill/>
          <a:ln>
            <a:noFill/>
          </a:ln>
          <a:effectLst>
            <a:outerShdw blurRad="292100" dist="76200" dir="2700000" sx="98000" sy="98000" algn="tl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>
                <a:solidFill>
                  <a:srgbClr val="00584E"/>
                </a:solidFill>
                <a:latin typeface="+mj-ea"/>
                <a:ea typeface="+mj-ea"/>
                <a:sym typeface="思源黑体 CN" panose="020B0500000000000000" pitchFamily="34" charset="-122"/>
              </a:rPr>
              <a:t> 数字化营销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  <a:sym typeface="思源黑体 CN" panose="020B0500000000000000" pitchFamily="34" charset="-122"/>
            </a:endParaRPr>
          </a:p>
        </p:txBody>
      </p:sp>
      <p:sp>
        <p:nvSpPr>
          <p:cNvPr id="35" name="标题">
            <a:extLst>
              <a:ext uri="{FF2B5EF4-FFF2-40B4-BE49-F238E27FC236}">
                <a16:creationId xmlns:a16="http://schemas.microsoft.com/office/drawing/2014/main" id="{5D39437C-2A2A-843B-F38B-AC8A1A69478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73975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科技对商业的影响 </a:t>
            </a:r>
            <a:r>
              <a:rPr lang="en-US" altLang="zh-CN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- </a:t>
            </a:r>
            <a:r>
              <a:rPr lang="zh-CN" altLang="en-US" sz="3200" b="1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微软雅黑" panose="020B0503020204020204" charset="-122"/>
                <a:sym typeface="思源黑体 CN" panose="020B0500000000000000" pitchFamily="34" charset="-122"/>
              </a:rPr>
              <a:t>趋势分析</a:t>
            </a:r>
            <a:endParaRPr lang="zh-CN" altLang="en-US" sz="3200" b="1" dirty="0">
              <a:latin typeface="+mj-ea"/>
              <a:ea typeface="+mj-ea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3" name="关键词1-简述">
            <a:extLst>
              <a:ext uri="{FF2B5EF4-FFF2-40B4-BE49-F238E27FC236}">
                <a16:creationId xmlns:a16="http://schemas.microsoft.com/office/drawing/2014/main" id="{02A15B6D-88A4-DCCA-6163-9D8237A71C9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31785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科技是推动社会发展的重要力量，让我们的生活变得更加便利和高效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1" name="关键词2-简述">
            <a:extLst>
              <a:ext uri="{FF2B5EF4-FFF2-40B4-BE49-F238E27FC236}">
                <a16:creationId xmlns:a16="http://schemas.microsoft.com/office/drawing/2014/main" id="{3796F3BC-5CB8-B702-6854-5D384483D4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5124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商业模式创新是推动企业持续增长和成功的关键因素之一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5" name="关键词3-简述">
            <a:extLst>
              <a:ext uri="{FF2B5EF4-FFF2-40B4-BE49-F238E27FC236}">
                <a16:creationId xmlns:a16="http://schemas.microsoft.com/office/drawing/2014/main" id="{39D84B7D-0C57-4DE4-FE17-3A2E5BF4ED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8595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人力和物质资源是推动社会发展和进步的重要驱动力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7" name="关键词4-简述">
            <a:extLst>
              <a:ext uri="{FF2B5EF4-FFF2-40B4-BE49-F238E27FC236}">
                <a16:creationId xmlns:a16="http://schemas.microsoft.com/office/drawing/2014/main" id="{3D643262-D9D7-EC8C-84DC-C784191713C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22932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技术是推动社会发展的重要力量，让我们的生活变得更加便利和高效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8" name="关键词5-简述">
            <a:extLst>
              <a:ext uri="{FF2B5EF4-FFF2-40B4-BE49-F238E27FC236}">
                <a16:creationId xmlns:a16="http://schemas.microsoft.com/office/drawing/2014/main" id="{B81A6942-91F1-2C0B-F61B-E779BD53802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64877" y="1655916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数据为先，数字化手段助腾飞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9" name="关键词6-简述">
            <a:extLst>
              <a:ext uri="{FF2B5EF4-FFF2-40B4-BE49-F238E27FC236}">
                <a16:creationId xmlns:a16="http://schemas.microsoft.com/office/drawing/2014/main" id="{97EAFA40-CD6D-895C-762F-61AC146C5862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817912" y="2835550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智能化生产引领未来生产方式变革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关键词7-简述">
            <a:extLst>
              <a:ext uri="{FF2B5EF4-FFF2-40B4-BE49-F238E27FC236}">
                <a16:creationId xmlns:a16="http://schemas.microsoft.com/office/drawing/2014/main" id="{7428CF6E-FB4E-2297-8C7E-380D50D024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809761" y="4176521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大数据和人工智能的发展，让我们的生活变得更加智能、便捷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关键词8-简述">
            <a:extLst>
              <a:ext uri="{FF2B5EF4-FFF2-40B4-BE49-F238E27FC236}">
                <a16:creationId xmlns:a16="http://schemas.microsoft.com/office/drawing/2014/main" id="{E373852E-4D5F-3775-339B-971B5BD5FDD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927490" y="5432255"/>
            <a:ext cx="1962212" cy="720348"/>
          </a:xfrm>
          <a:prstGeom prst="rect">
            <a:avLst/>
          </a:prstGeom>
          <a:noFill/>
          <a:effectLst/>
        </p:spPr>
        <p:txBody>
          <a:bodyPr wrap="square" lIns="75895" tIns="37948" rIns="75895" bIns="37948" rtlCol="0" anchor="ctr" anchorCtr="0">
            <a:normAutofit fontScale="92500" lnSpcReduction="20000"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584E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思源黑体 CN" panose="020B0500000000000000" pitchFamily="34" charset="-122"/>
              </a:rPr>
              <a:t>数字化营销是利用数字技术和网络平台，实现精准营销和高效市场覆盖的重要手段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9BBA18C2-4F7E-B584-DC3B-37D21134EA2A}"/>
              </a:ext>
            </a:extLst>
          </p:cNvPr>
          <p:cNvPicPr>
            <a:picLocks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602620" y="3529850"/>
            <a:ext cx="871010" cy="85346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_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n关键词"/>
  <p:tag name="YOO_CHATPAGE_TYPE" val="YOO_CHATPAGE_CONTENT"/>
  <p:tag name="YOO_CHATPPT_CONTEN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ICON_CODE" val="&lt;svg width=&quot;48&quot; height=&quot;48&quot; viewBox=&quot;0 0 48 48&quot; fill=&quot;none&quot; xmlns=&quot;http://www.w3.org/2000/svg&quot;&gt;&#10;&lt;path d=&quot;M36 19H12&quot; stroke=&quot;black&quot; stroke-width=&quot;4&quot; stroke-linecap=&quot;round&quot; stroke-linejoin=&quot;round&quot;/&gt;&#10;&lt;path d=&quot;M42 9H6&quot; stroke=&quot;black&quot; stroke-width=&quot;4&quot; stroke-linecap=&quot;round&quot; stroke-linejoin=&quot;round&quot;/&gt;&#10;&lt;path d=&quot;M42 29H6&quot; stroke=&quot;black&quot; stroke-width=&quot;4&quot; stroke-linecap=&quot;round&quot; stroke-linejoin=&quot;round&quot;/&gt;&#10;&lt;path d=&quot;M36 39H12&quot; stroke=&quot;black&quot; stroke-width=&quot;4&quot; stroke-linecap=&quot;round&quot; stroke-linejoin=&quot;round&quot;/&gt;&#10;&lt;/svg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KEYWORD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149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2023-10-14T06:52:59Z</dcterms:modified>
</cp:coreProperties>
</file>