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260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Master" Target="../slideMasters/slideMaster5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slideMaster" Target="../slideMasters/slideMaster5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slideMaster" Target="../slideMasters/slideMaster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Master" Target="../slideMasters/slideMaster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Master" Target="../slideMasters/slideMaster5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slideMaster" Target="../slideMasters/slideMaster5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slideMaster" Target="../slideMasters/slideMaster5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slideMaster" Target="../slideMasters/slideMaster5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slideLayout" Target="../slideLayouts/slideLayout7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/>
            </a:gs>
            <a:gs pos="25000">
              <a:srgbClr val="00FF00"/>
            </a:gs>
            <a:gs pos="50000">
              <a:srgbClr val="FF8080"/>
            </a:gs>
            <a:gs pos="75000">
              <a:srgbClr val="FF80FF"/>
            </a:gs>
            <a:gs pos="100000">
              <a:srgbClr val="80FFFF"/>
            </a:gs>
          </a:gsLst>
          <a:lin scaled="0"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ng素材2">
            <a:extLst>
              <a:ext uri="{FF2B5EF4-FFF2-40B4-BE49-F238E27FC236}">
                <a16:creationId xmlns:a16="http://schemas.microsoft.com/office/drawing/2014/main" id="{590F313E-28A7-825B-6D36-5187DC9EAA85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333465" y="4039564"/>
            <a:ext cx="1444577" cy="427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ng素材">
            <a:extLst>
              <a:ext uri="{FF2B5EF4-FFF2-40B4-BE49-F238E27FC236}">
                <a16:creationId xmlns:a16="http://schemas.microsoft.com/office/drawing/2014/main" id="{89A68DD7-A55E-E6C0-25C7-FCA5D490A9AD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3242868" y="2205430"/>
            <a:ext cx="1433763" cy="79195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37D2332-3866-AE92-91D2-2399E962501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25000">
                <a:srgbClr val="00FF00"/>
              </a:gs>
              <a:gs pos="50000">
                <a:srgbClr val="FF8080"/>
              </a:gs>
              <a:gs pos="75000">
                <a:srgbClr val="FF80FF"/>
              </a:gs>
              <a:gs pos="100000">
                <a:srgbClr val="80FFFF"/>
              </a:gs>
            </a:gsLst>
            <a:lin scaled="0" ang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子内容3"/>
          <p:cNvSpPr txBox="1"/>
          <p:nvPr>
            <p:custDataLst>
              <p:tags r:id="rId2"/>
            </p:custDataLst>
          </p:nvPr>
        </p:nvSpPr>
        <p:spPr>
          <a:xfrm>
            <a:off x="8276026" y="4279395"/>
            <a:ext cx="3046727" cy="223872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科技改变商业未来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背景介绍
科技对商业的影响是深远且广泛的，这种影响主要体现在以下几个方面。
首先，科技推动了商业模式的创新。随着大数据、人工智能、云计算等技术的发展，企业可以更有效地收集和分析数据，以更好地理解客户需求，优化业务流程，提高效率。这些技术也使得企业能够更好地与消费者互动，提供个性化的产品和服务。</a:t>
            </a:r>
            <a:endParaRPr lang="en-ID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Muli" charset="0"/>
            </a:endParaRPr>
          </a:p>
        </p:txBody>
      </p:sp>
      <p:sp>
        <p:nvSpPr>
          <p:cNvPr id="8" name="子内容2"/>
          <p:cNvSpPr txBox="1"/>
          <p:nvPr>
            <p:custDataLst>
              <p:tags r:id="rId3"/>
            </p:custDataLst>
          </p:nvPr>
        </p:nvSpPr>
        <p:spPr>
          <a:xfrm flipH="1">
            <a:off x="4559071" y="4279395"/>
            <a:ext cx="3046727" cy="223872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改变商业模式：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随着互联网和移动设备的普及，传统的商业模式正在逐渐被电子商务、社交电商等新型商业模式所取代。
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提升竞争力：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科技能够提高企业的生产效率、降低成本、提升产品质量和服务水平，从而增强企业的竞争力。
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拓展市场：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科技能够打破地域限制，使企业能够更广泛地接触和吸引潜在客户，扩大市场份额。</a:t>
            </a:r>
            <a:endParaRPr lang="en-ID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Muli" charset="0"/>
            </a:endParaRPr>
          </a:p>
        </p:txBody>
      </p:sp>
      <p:sp>
        <p:nvSpPr>
          <p:cNvPr id="16" name="子内容1"/>
          <p:cNvSpPr txBox="1"/>
          <p:nvPr>
            <p:custDataLst>
              <p:tags r:id="rId4"/>
            </p:custDataLst>
          </p:nvPr>
        </p:nvSpPr>
        <p:spPr>
          <a:xfrm>
            <a:off x="842116" y="4279395"/>
            <a:ext cx="3046727" cy="223872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 fontAlgn="auto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Tx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科技是指通过使用各种工具、设备、软件等手段来提高生产效率、降低成本、优化产品和服务的过程。在商业领域，科技的重要性主要体现在以下几个方面：
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提高生产效率：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科技能够使生产流程更加自动化和智能化，减少人工干预，降低人力成本。
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提升用户体验：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通过技术创新，可以为用户提供更加便捷、个性化的产品和服务，提升客户满意度。</a:t>
            </a:r>
            <a:endParaRPr lang="en-ID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Muli" charset="0"/>
            </a:endParaRPr>
          </a:p>
        </p:txBody>
      </p:sp>
      <p:sp>
        <p:nvSpPr>
          <p:cNvPr id="10" name="子标题3"/>
          <p:cNvSpPr txBox="1"/>
          <p:nvPr>
            <p:custDataLst>
              <p:tags r:id="rId5"/>
            </p:custDataLst>
          </p:nvPr>
        </p:nvSpPr>
        <p:spPr>
          <a:xfrm>
            <a:off x="8276026" y="3786000"/>
            <a:ext cx="3046726" cy="3556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科技改变商业未来</a:t>
            </a:r>
            <a:endParaRPr lang="en-US" b="1" dirty="0">
              <a:latin typeface="微软雅黑" panose="020B0503020204020204" charset="-122"/>
              <a:ea typeface="微软雅黑" panose="020B0503020204020204" charset="-122"/>
              <a:cs typeface="Poppins" pitchFamily="2" charset="0"/>
              <a:sym typeface="+mn-ea"/>
            </a:endParaRPr>
          </a:p>
        </p:txBody>
      </p:sp>
      <p:sp>
        <p:nvSpPr>
          <p:cNvPr id="5" name="子标题2"/>
          <p:cNvSpPr txBox="1"/>
          <p:nvPr>
            <p:custDataLst>
              <p:tags r:id="rId6"/>
            </p:custDataLst>
          </p:nvPr>
        </p:nvSpPr>
        <p:spPr>
          <a:xfrm>
            <a:off x="4559071" y="3786000"/>
            <a:ext cx="3046727" cy="3556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科技对商业的影响</a:t>
            </a:r>
            <a:endParaRPr lang="en-US" b="1" dirty="0">
              <a:latin typeface="微软雅黑" panose="020B0503020204020204" charset="-122"/>
              <a:ea typeface="微软雅黑" panose="020B0503020204020204" charset="-122"/>
              <a:cs typeface="Poppins" pitchFamily="2" charset="0"/>
              <a:sym typeface="+mn-ea"/>
            </a:endParaRPr>
          </a:p>
        </p:txBody>
      </p:sp>
      <p:sp>
        <p:nvSpPr>
          <p:cNvPr id="13" name="子标题1"/>
          <p:cNvSpPr txBox="1"/>
          <p:nvPr>
            <p:custDataLst>
              <p:tags r:id="rId7"/>
            </p:custDataLst>
          </p:nvPr>
        </p:nvSpPr>
        <p:spPr>
          <a:xfrm>
            <a:off x="842115" y="3786000"/>
            <a:ext cx="3046728" cy="3556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科技的定义和重要性</a:t>
            </a:r>
            <a:endParaRPr lang="en-US" b="1" dirty="0">
              <a:latin typeface="微软雅黑" panose="020B0503020204020204" charset="-122"/>
              <a:ea typeface="微软雅黑" panose="020B0503020204020204" charset="-122"/>
              <a:cs typeface="Poppins" pitchFamily="2" charset="0"/>
              <a:sym typeface="+mn-ea"/>
            </a:endParaRPr>
          </a:p>
        </p:txBody>
      </p:sp>
      <p:sp>
        <p:nvSpPr>
          <p:cNvPr id="21" name="子图片3"/>
          <p:cNvSpPr/>
          <p:nvPr>
            <p:custDataLst>
              <p:tags r:id="rId8"/>
            </p:custDataLst>
          </p:nvPr>
        </p:nvSpPr>
        <p:spPr>
          <a:xfrm>
            <a:off x="8276026" y="1595025"/>
            <a:ext cx="3046728" cy="1835331"/>
          </a:xfrm>
          <a:prstGeom prst="roundRect">
            <a:avLst>
              <a:gd name="adj" fmla="val 11946"/>
            </a:avLst>
          </a:prstGeom>
          <a:gradFill rotWithShape="1">
            <a:gsLst>
              <a:gs pos="0">
                <a:srgbClr val="FF0000"/>
              </a:gs>
              <a:gs pos="25000">
                <a:srgbClr val="00FF00"/>
              </a:gs>
              <a:gs pos="50000">
                <a:srgbClr val="FF8080"/>
              </a:gs>
              <a:gs pos="75000">
                <a:srgbClr val="FF80FF"/>
              </a:gs>
              <a:gs pos="100000">
                <a:srgbClr val="80FFFF"/>
              </a:gs>
            </a:gsLst>
            <a:lin scaled="0" ang="0"/>
          </a:gra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子图片2"/>
          <p:cNvSpPr/>
          <p:nvPr>
            <p:custDataLst>
              <p:tags r:id="rId9"/>
            </p:custDataLst>
          </p:nvPr>
        </p:nvSpPr>
        <p:spPr>
          <a:xfrm>
            <a:off x="4559072" y="1595025"/>
            <a:ext cx="3046728" cy="1835331"/>
          </a:xfrm>
          <a:prstGeom prst="roundRect">
            <a:avLst>
              <a:gd name="adj" fmla="val 10373"/>
            </a:avLst>
          </a:prstGeom>
          <a:gradFill rotWithShape="1">
            <a:gsLst>
              <a:gs pos="0">
                <a:srgbClr val="FF0000"/>
              </a:gs>
              <a:gs pos="25000">
                <a:srgbClr val="00FF00"/>
              </a:gs>
              <a:gs pos="50000">
                <a:srgbClr val="FF8080"/>
              </a:gs>
              <a:gs pos="75000">
                <a:srgbClr val="FF80FF"/>
              </a:gs>
              <a:gs pos="100000">
                <a:srgbClr val="80FFFF"/>
              </a:gs>
            </a:gsLst>
            <a:lin scaled="0" ang="0"/>
          </a:gra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子图片1"/>
          <p:cNvSpPr/>
          <p:nvPr>
            <p:custDataLst>
              <p:tags r:id="rId10"/>
            </p:custDataLst>
          </p:nvPr>
        </p:nvSpPr>
        <p:spPr>
          <a:xfrm>
            <a:off x="842117" y="1595025"/>
            <a:ext cx="3046728" cy="1835331"/>
          </a:xfrm>
          <a:prstGeom prst="roundRect">
            <a:avLst>
              <a:gd name="adj" fmla="val 9848"/>
            </a:avLst>
          </a:prstGeom>
          <a:gradFill rotWithShape="1">
            <a:gsLst>
              <a:gs pos="0">
                <a:srgbClr val="FF0000"/>
              </a:gs>
              <a:gs pos="25000">
                <a:srgbClr val="00FF00"/>
              </a:gs>
              <a:gs pos="50000">
                <a:srgbClr val="FF8080"/>
              </a:gs>
              <a:gs pos="75000">
                <a:srgbClr val="FF80FF"/>
              </a:gs>
              <a:gs pos="100000">
                <a:srgbClr val="80FFFF"/>
              </a:gs>
            </a:gsLst>
            <a:lin scaled="0" ang="0"/>
          </a:gra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标题">
            <a:extLst>
              <a:ext uri="{FF2B5EF4-FFF2-40B4-BE49-F238E27FC236}">
                <a16:creationId xmlns:a16="http://schemas.microsoft.com/office/drawing/2014/main" id="{8ED13B76-66BE-841C-C04D-A84E397EB28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47808" y="339877"/>
            <a:ext cx="1149638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科技对商业的影响 </a:t>
            </a:r>
            <a:r>
              <a:rPr lang="en-US" altLang="zh-CN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- </a:t>
            </a:r>
            <a:r>
              <a:rPr lang="zh-CN" altLang="en-US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背景介绍</a:t>
            </a:r>
            <a:endParaRPr lang="zh-CN" altLang="en-US" sz="3200" b="1" dirty="0">
              <a:latin typeface="+mj-ea"/>
              <a:ea typeface="+mj-ea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HILDIMAGE"/>
  <p:tag name="TAG_CONTENT_INDEX" val="2"/>
  <p:tag name="TAG_CHATSHAPE_IMAGE_FILE" val="C:\Users\11517\AppData\Roaming\BIYOO\temp\1ed6ebb753584aee951c0b790c40ae55.png"/>
  <p:tag name="TAG_CHATSHAPE_IMAGE_URL" val="https://download.yoo-ai.com/copydone/20231008/02e2af22-6535-11ee-b6a8-fa163e3b0a47.p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HILDIMAGE"/>
  <p:tag name="TAG_CONTENT_INDEX" val="1"/>
  <p:tag name="TAG_CHATSHAPE_IMAGE_FILE" val="C:\Users\11517\AppData\Roaming\BIYOO\temp\1ecdb2da0de14cc0888cd1dfac40bd51.png"/>
  <p:tag name="TAG_CHATSHAPE_IMAGE_URL" val="https://image.yoojober.com/ppt-illustration/ES/295c7599-08f5-11ee-a0a1-b42e99e89dc7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二级大纲3"/>
  <p:tag name="YOO_CHATPAGE_TYPE" val="YOO_CHATPAGE_MULTCONT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CONTENT"/>
  <p:tag name="TAG_CONTENT_INDEX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CONTENT"/>
  <p:tag name="TAG_CONTENT_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CONTENT"/>
  <p:tag name="TAG_CONTEN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HILDIMAGE"/>
  <p:tag name="TAG_CONTENT_INDEX" val="3"/>
  <p:tag name="TAG_CHATSHAPE_IMAGE_FILE" val="C:\Users\11517\AppData\Roaming\BIYOO\temp\747de558a6dc4b43a67be64cff0a95ee.png"/>
  <p:tag name="TAG_CHATSHAPE_IMAGE_URL" val="https://image.yoojober.com/ppt-illustration/AM/894d26ee-f577-11ed-b686-b42e99e89dc7.png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302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2023-10-13T14:21:37Z</dcterms:modified>
</cp:coreProperties>
</file>